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5"/>
  </p:notesMasterIdLst>
  <p:handoutMasterIdLst>
    <p:handoutMasterId r:id="rId56"/>
  </p:handoutMasterIdLst>
  <p:sldIdLst>
    <p:sldId id="411" r:id="rId2"/>
    <p:sldId id="497" r:id="rId3"/>
    <p:sldId id="500" r:id="rId4"/>
    <p:sldId id="511" r:id="rId5"/>
    <p:sldId id="519" r:id="rId6"/>
    <p:sldId id="554" r:id="rId7"/>
    <p:sldId id="597" r:id="rId8"/>
    <p:sldId id="553" r:id="rId9"/>
    <p:sldId id="605" r:id="rId10"/>
    <p:sldId id="659" r:id="rId11"/>
    <p:sldId id="600" r:id="rId12"/>
    <p:sldId id="649" r:id="rId13"/>
    <p:sldId id="661" r:id="rId14"/>
    <p:sldId id="629" r:id="rId15"/>
    <p:sldId id="650" r:id="rId16"/>
    <p:sldId id="660" r:id="rId17"/>
    <p:sldId id="654" r:id="rId18"/>
    <p:sldId id="602" r:id="rId19"/>
    <p:sldId id="603" r:id="rId20"/>
    <p:sldId id="651" r:id="rId21"/>
    <p:sldId id="610" r:id="rId22"/>
    <p:sldId id="653" r:id="rId23"/>
    <p:sldId id="652" r:id="rId24"/>
    <p:sldId id="662" r:id="rId25"/>
    <p:sldId id="655" r:id="rId26"/>
    <p:sldId id="604" r:id="rId27"/>
    <p:sldId id="608" r:id="rId28"/>
    <p:sldId id="555" r:id="rId29"/>
    <p:sldId id="572" r:id="rId30"/>
    <p:sldId id="573" r:id="rId31"/>
    <p:sldId id="596" r:id="rId32"/>
    <p:sldId id="588" r:id="rId33"/>
    <p:sldId id="565" r:id="rId34"/>
    <p:sldId id="663" r:id="rId35"/>
    <p:sldId id="656" r:id="rId36"/>
    <p:sldId id="611" r:id="rId37"/>
    <p:sldId id="612" r:id="rId38"/>
    <p:sldId id="613" r:id="rId39"/>
    <p:sldId id="614" r:id="rId40"/>
    <p:sldId id="615" r:id="rId41"/>
    <p:sldId id="616" r:id="rId42"/>
    <p:sldId id="617" r:id="rId43"/>
    <p:sldId id="664" r:id="rId44"/>
    <p:sldId id="657" r:id="rId45"/>
    <p:sldId id="619" r:id="rId46"/>
    <p:sldId id="620" r:id="rId47"/>
    <p:sldId id="621" r:id="rId48"/>
    <p:sldId id="622" r:id="rId49"/>
    <p:sldId id="623" r:id="rId50"/>
    <p:sldId id="627" r:id="rId51"/>
    <p:sldId id="658" r:id="rId52"/>
    <p:sldId id="665" r:id="rId53"/>
    <p:sldId id="626" r:id="rId54"/>
  </p:sldIdLst>
  <p:sldSz cx="21607463" cy="12152313"/>
  <p:notesSz cx="6858000" cy="9144000"/>
  <p:defaultTextStyle>
    <a:defPPr>
      <a:defRPr lang="fr-FR"/>
    </a:defPPr>
    <a:lvl1pPr algn="l" defTabSz="1079500" rtl="0" fontAlgn="base">
      <a:spcBef>
        <a:spcPct val="0"/>
      </a:spcBef>
      <a:spcAft>
        <a:spcPct val="0"/>
      </a:spcAft>
      <a:defRPr sz="5700" kern="1200">
        <a:solidFill>
          <a:schemeClr val="tx1"/>
        </a:solidFill>
        <a:latin typeface="Arial" charset="0"/>
        <a:ea typeface="ＭＳ Ｐゴシック" pitchFamily="34" charset="-128"/>
        <a:cs typeface="+mn-cs"/>
      </a:defRPr>
    </a:lvl1pPr>
    <a:lvl2pPr marL="1079500" indent="-622300" algn="l" defTabSz="1079500" rtl="0" fontAlgn="base">
      <a:spcBef>
        <a:spcPct val="0"/>
      </a:spcBef>
      <a:spcAft>
        <a:spcPct val="0"/>
      </a:spcAft>
      <a:defRPr sz="5700" kern="1200">
        <a:solidFill>
          <a:schemeClr val="tx1"/>
        </a:solidFill>
        <a:latin typeface="Arial" charset="0"/>
        <a:ea typeface="ＭＳ Ｐゴシック" pitchFamily="34" charset="-128"/>
        <a:cs typeface="+mn-cs"/>
      </a:defRPr>
    </a:lvl2pPr>
    <a:lvl3pPr marL="2159000" indent="-1244600" algn="l" defTabSz="1079500" rtl="0" fontAlgn="base">
      <a:spcBef>
        <a:spcPct val="0"/>
      </a:spcBef>
      <a:spcAft>
        <a:spcPct val="0"/>
      </a:spcAft>
      <a:defRPr sz="5700" kern="1200">
        <a:solidFill>
          <a:schemeClr val="tx1"/>
        </a:solidFill>
        <a:latin typeface="Arial" charset="0"/>
        <a:ea typeface="ＭＳ Ｐゴシック" pitchFamily="34" charset="-128"/>
        <a:cs typeface="+mn-cs"/>
      </a:defRPr>
    </a:lvl3pPr>
    <a:lvl4pPr marL="3240088" indent="-1868488" algn="l" defTabSz="1079500" rtl="0" fontAlgn="base">
      <a:spcBef>
        <a:spcPct val="0"/>
      </a:spcBef>
      <a:spcAft>
        <a:spcPct val="0"/>
      </a:spcAft>
      <a:defRPr sz="5700" kern="1200">
        <a:solidFill>
          <a:schemeClr val="tx1"/>
        </a:solidFill>
        <a:latin typeface="Arial" charset="0"/>
        <a:ea typeface="ＭＳ Ｐゴシック" pitchFamily="34" charset="-128"/>
        <a:cs typeface="+mn-cs"/>
      </a:defRPr>
    </a:lvl4pPr>
    <a:lvl5pPr marL="4319588" indent="-2490788" algn="l" defTabSz="1079500" rtl="0" fontAlgn="base">
      <a:spcBef>
        <a:spcPct val="0"/>
      </a:spcBef>
      <a:spcAft>
        <a:spcPct val="0"/>
      </a:spcAft>
      <a:defRPr sz="5700" kern="1200">
        <a:solidFill>
          <a:schemeClr val="tx1"/>
        </a:solidFill>
        <a:latin typeface="Arial" charset="0"/>
        <a:ea typeface="ＭＳ Ｐゴシック" pitchFamily="34" charset="-128"/>
        <a:cs typeface="+mn-cs"/>
      </a:defRPr>
    </a:lvl5pPr>
    <a:lvl6pPr marL="2286000" algn="l" defTabSz="914400" rtl="0" eaLnBrk="1" latinLnBrk="0" hangingPunct="1">
      <a:defRPr sz="5700" kern="1200">
        <a:solidFill>
          <a:schemeClr val="tx1"/>
        </a:solidFill>
        <a:latin typeface="Arial" charset="0"/>
        <a:ea typeface="ＭＳ Ｐゴシック" pitchFamily="34" charset="-128"/>
        <a:cs typeface="+mn-cs"/>
      </a:defRPr>
    </a:lvl6pPr>
    <a:lvl7pPr marL="2743200" algn="l" defTabSz="914400" rtl="0" eaLnBrk="1" latinLnBrk="0" hangingPunct="1">
      <a:defRPr sz="5700" kern="1200">
        <a:solidFill>
          <a:schemeClr val="tx1"/>
        </a:solidFill>
        <a:latin typeface="Arial" charset="0"/>
        <a:ea typeface="ＭＳ Ｐゴシック" pitchFamily="34" charset="-128"/>
        <a:cs typeface="+mn-cs"/>
      </a:defRPr>
    </a:lvl7pPr>
    <a:lvl8pPr marL="3200400" algn="l" defTabSz="914400" rtl="0" eaLnBrk="1" latinLnBrk="0" hangingPunct="1">
      <a:defRPr sz="5700" kern="1200">
        <a:solidFill>
          <a:schemeClr val="tx1"/>
        </a:solidFill>
        <a:latin typeface="Arial" charset="0"/>
        <a:ea typeface="ＭＳ Ｐゴシック" pitchFamily="34" charset="-128"/>
        <a:cs typeface="+mn-cs"/>
      </a:defRPr>
    </a:lvl8pPr>
    <a:lvl9pPr marL="3657600" algn="l" defTabSz="914400" rtl="0" eaLnBrk="1" latinLnBrk="0" hangingPunct="1">
      <a:defRPr sz="57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3828">
          <p15:clr>
            <a:srgbClr val="A4A3A4"/>
          </p15:clr>
        </p15:guide>
        <p15:guide id="2" pos="680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D4F7"/>
    <a:srgbClr val="0076FF"/>
    <a:srgbClr val="3550FE"/>
    <a:srgbClr val="C30000"/>
    <a:srgbClr val="29ABE2"/>
    <a:srgbClr val="0049FF"/>
    <a:srgbClr val="E346FF"/>
    <a:srgbClr val="AE4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53" autoAdjust="0"/>
    <p:restoredTop sz="87228" autoAdjust="0"/>
  </p:normalViewPr>
  <p:slideViewPr>
    <p:cSldViewPr snapToGrid="0" snapToObjects="1">
      <p:cViewPr>
        <p:scale>
          <a:sx n="50" d="100"/>
          <a:sy n="50" d="100"/>
        </p:scale>
        <p:origin x="902" y="77"/>
      </p:cViewPr>
      <p:guideLst>
        <p:guide orient="horz" pos="3828"/>
        <p:guide pos="680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4790"/>
    </p:cViewPr>
  </p:sorterViewPr>
  <p:notesViewPr>
    <p:cSldViewPr snapToGrid="0" snapToObjects="1">
      <p:cViewPr varScale="1">
        <p:scale>
          <a:sx n="117" d="100"/>
          <a:sy n="117" d="100"/>
        </p:scale>
        <p:origin x="-4544"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7" Type="http://schemas.openxmlformats.org/officeDocument/2006/relationships/image" Target="../media/image12.wmf"/><Relationship Id="rId2" Type="http://schemas.openxmlformats.org/officeDocument/2006/relationships/image" Target="../media/image7.wmf"/><Relationship Id="rId1" Type="http://schemas.openxmlformats.org/officeDocument/2006/relationships/image" Target="../media/image6.wmf"/><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58.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61.wmf"/><Relationship Id="rId1" Type="http://schemas.openxmlformats.org/officeDocument/2006/relationships/image" Target="../media/image60.wmf"/><Relationship Id="rId5" Type="http://schemas.openxmlformats.org/officeDocument/2006/relationships/image" Target="../media/image62.wmf"/><Relationship Id="rId4" Type="http://schemas.openxmlformats.org/officeDocument/2006/relationships/image" Target="../media/image59.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image" Target="../media/image9.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9.wmf"/><Relationship Id="rId1" Type="http://schemas.openxmlformats.org/officeDocument/2006/relationships/image" Target="../media/image64.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 Id="rId6" Type="http://schemas.openxmlformats.org/officeDocument/2006/relationships/image" Target="../media/image66.wmf"/><Relationship Id="rId5" Type="http://schemas.openxmlformats.org/officeDocument/2006/relationships/image" Target="../media/image56.wmf"/><Relationship Id="rId4" Type="http://schemas.openxmlformats.org/officeDocument/2006/relationships/image" Target="../media/image53.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9.wmf"/><Relationship Id="rId7" Type="http://schemas.openxmlformats.org/officeDocument/2006/relationships/image" Target="../media/image73.wmf"/><Relationship Id="rId2" Type="http://schemas.openxmlformats.org/officeDocument/2006/relationships/image" Target="../media/image68.wmf"/><Relationship Id="rId1" Type="http://schemas.openxmlformats.org/officeDocument/2006/relationships/image" Target="../media/image67.wmf"/><Relationship Id="rId6" Type="http://schemas.openxmlformats.org/officeDocument/2006/relationships/image" Target="../media/image72.wmf"/><Relationship Id="rId5" Type="http://schemas.openxmlformats.org/officeDocument/2006/relationships/image" Target="../media/image71.wmf"/><Relationship Id="rId4" Type="http://schemas.openxmlformats.org/officeDocument/2006/relationships/image" Target="../media/image70.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 Id="rId5" Type="http://schemas.openxmlformats.org/officeDocument/2006/relationships/image" Target="../media/image78.wmf"/><Relationship Id="rId4" Type="http://schemas.openxmlformats.org/officeDocument/2006/relationships/image" Target="../media/image7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79.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74.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85.wmf"/><Relationship Id="rId1" Type="http://schemas.openxmlformats.org/officeDocument/2006/relationships/image" Target="../media/image84.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image" Target="../media/image35.wmf"/><Relationship Id="rId5" Type="http://schemas.openxmlformats.org/officeDocument/2006/relationships/image" Target="../media/image89.wmf"/><Relationship Id="rId4" Type="http://schemas.openxmlformats.org/officeDocument/2006/relationships/image" Target="../media/image88.wmf"/></Relationships>
</file>

<file path=ppt/drawings/_rels/vmlDrawing24.vml.rels><?xml version="1.0" encoding="UTF-8" standalone="yes"?>
<Relationships xmlns="http://schemas.openxmlformats.org/package/2006/relationships"><Relationship Id="rId8" Type="http://schemas.openxmlformats.org/officeDocument/2006/relationships/image" Target="../media/image89.wmf"/><Relationship Id="rId3" Type="http://schemas.openxmlformats.org/officeDocument/2006/relationships/image" Target="../media/image87.wmf"/><Relationship Id="rId7" Type="http://schemas.openxmlformats.org/officeDocument/2006/relationships/image" Target="../media/image93.wmf"/><Relationship Id="rId2" Type="http://schemas.openxmlformats.org/officeDocument/2006/relationships/image" Target="../media/image86.wmf"/><Relationship Id="rId1" Type="http://schemas.openxmlformats.org/officeDocument/2006/relationships/image" Target="../media/image35.wmf"/><Relationship Id="rId6" Type="http://schemas.openxmlformats.org/officeDocument/2006/relationships/image" Target="../media/image92.wmf"/><Relationship Id="rId5" Type="http://schemas.openxmlformats.org/officeDocument/2006/relationships/image" Target="../media/image91.wmf"/><Relationship Id="rId4" Type="http://schemas.openxmlformats.org/officeDocument/2006/relationships/image" Target="../media/image90.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image" Target="../media/image35.wmf"/><Relationship Id="rId6" Type="http://schemas.openxmlformats.org/officeDocument/2006/relationships/image" Target="../media/image89.wmf"/><Relationship Id="rId5" Type="http://schemas.openxmlformats.org/officeDocument/2006/relationships/image" Target="../media/image94.wmf"/><Relationship Id="rId4" Type="http://schemas.openxmlformats.org/officeDocument/2006/relationships/image" Target="../media/image90.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image" Target="../media/image35.wmf"/><Relationship Id="rId6" Type="http://schemas.openxmlformats.org/officeDocument/2006/relationships/image" Target="../media/image95.wmf"/><Relationship Id="rId5" Type="http://schemas.openxmlformats.org/officeDocument/2006/relationships/image" Target="../media/image92.wmf"/><Relationship Id="rId4" Type="http://schemas.openxmlformats.org/officeDocument/2006/relationships/image" Target="../media/image90.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96.wmf"/><Relationship Id="rId2" Type="http://schemas.openxmlformats.org/officeDocument/2006/relationships/image" Target="../media/image86.wmf"/><Relationship Id="rId1" Type="http://schemas.openxmlformats.org/officeDocument/2006/relationships/image" Target="../media/image35.wmf"/><Relationship Id="rId4" Type="http://schemas.openxmlformats.org/officeDocument/2006/relationships/image" Target="../media/image89.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94.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98.wmf"/><Relationship Id="rId2" Type="http://schemas.openxmlformats.org/officeDocument/2006/relationships/image" Target="../media/image93.wmf"/><Relationship Id="rId1" Type="http://schemas.openxmlformats.org/officeDocument/2006/relationships/image" Target="../media/image97.wmf"/><Relationship Id="rId4" Type="http://schemas.openxmlformats.org/officeDocument/2006/relationships/image" Target="../media/image99.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16.wmf"/><Relationship Id="rId7" Type="http://schemas.openxmlformats.org/officeDocument/2006/relationships/image" Target="../media/image19.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3.wmf"/><Relationship Id="rId9" Type="http://schemas.openxmlformats.org/officeDocument/2006/relationships/image" Target="../media/image21.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image" Target="../media/image102.wmf"/><Relationship Id="rId1" Type="http://schemas.openxmlformats.org/officeDocument/2006/relationships/image" Target="../media/image35.wmf"/><Relationship Id="rId6" Type="http://schemas.openxmlformats.org/officeDocument/2006/relationships/image" Target="../media/image104.wmf"/><Relationship Id="rId5" Type="http://schemas.openxmlformats.org/officeDocument/2006/relationships/image" Target="../media/image103.wmf"/><Relationship Id="rId4" Type="http://schemas.openxmlformats.org/officeDocument/2006/relationships/image" Target="../media/image87.wmf"/></Relationships>
</file>

<file path=ppt/drawings/_rels/vmlDrawing31.vml.rels><?xml version="1.0" encoding="UTF-8" standalone="yes"?>
<Relationships xmlns="http://schemas.openxmlformats.org/package/2006/relationships"><Relationship Id="rId8" Type="http://schemas.openxmlformats.org/officeDocument/2006/relationships/image" Target="../media/image109.wmf"/><Relationship Id="rId3" Type="http://schemas.openxmlformats.org/officeDocument/2006/relationships/image" Target="../media/image106.wmf"/><Relationship Id="rId7" Type="http://schemas.openxmlformats.org/officeDocument/2006/relationships/image" Target="../media/image108.wmf"/><Relationship Id="rId12" Type="http://schemas.openxmlformats.org/officeDocument/2006/relationships/image" Target="../media/image102.wmf"/><Relationship Id="rId2" Type="http://schemas.openxmlformats.org/officeDocument/2006/relationships/image" Target="../media/image105.wmf"/><Relationship Id="rId1" Type="http://schemas.openxmlformats.org/officeDocument/2006/relationships/image" Target="../media/image35.wmf"/><Relationship Id="rId6" Type="http://schemas.openxmlformats.org/officeDocument/2006/relationships/image" Target="../media/image87.wmf"/><Relationship Id="rId11" Type="http://schemas.openxmlformats.org/officeDocument/2006/relationships/image" Target="../media/image90.wmf"/><Relationship Id="rId5" Type="http://schemas.openxmlformats.org/officeDocument/2006/relationships/image" Target="../media/image86.wmf"/><Relationship Id="rId10" Type="http://schemas.openxmlformats.org/officeDocument/2006/relationships/image" Target="../media/image103.wmf"/><Relationship Id="rId4" Type="http://schemas.openxmlformats.org/officeDocument/2006/relationships/image" Target="../media/image107.wmf"/><Relationship Id="rId9" Type="http://schemas.openxmlformats.org/officeDocument/2006/relationships/image" Target="../media/image104.wmf"/></Relationships>
</file>

<file path=ppt/drawings/_rels/vmlDrawing32.vml.rels><?xml version="1.0" encoding="UTF-8" standalone="yes"?>
<Relationships xmlns="http://schemas.openxmlformats.org/package/2006/relationships"><Relationship Id="rId8" Type="http://schemas.openxmlformats.org/officeDocument/2006/relationships/image" Target="../media/image116.wmf"/><Relationship Id="rId3" Type="http://schemas.openxmlformats.org/officeDocument/2006/relationships/image" Target="../media/image35.wmf"/><Relationship Id="rId7" Type="http://schemas.openxmlformats.org/officeDocument/2006/relationships/image" Target="../media/image115.wmf"/><Relationship Id="rId2" Type="http://schemas.openxmlformats.org/officeDocument/2006/relationships/image" Target="../media/image111.wmf"/><Relationship Id="rId1" Type="http://schemas.openxmlformats.org/officeDocument/2006/relationships/image" Target="../media/image110.wmf"/><Relationship Id="rId6" Type="http://schemas.openxmlformats.org/officeDocument/2006/relationships/image" Target="../media/image114.wmf"/><Relationship Id="rId5" Type="http://schemas.openxmlformats.org/officeDocument/2006/relationships/image" Target="../media/image113.wmf"/><Relationship Id="rId4" Type="http://schemas.openxmlformats.org/officeDocument/2006/relationships/image" Target="../media/image112.wmf"/></Relationships>
</file>

<file path=ppt/drawings/_rels/vmlDrawing33.vml.rels><?xml version="1.0" encoding="UTF-8" standalone="yes"?>
<Relationships xmlns="http://schemas.openxmlformats.org/package/2006/relationships"><Relationship Id="rId8" Type="http://schemas.openxmlformats.org/officeDocument/2006/relationships/image" Target="../media/image119.wmf"/><Relationship Id="rId3" Type="http://schemas.openxmlformats.org/officeDocument/2006/relationships/image" Target="../media/image35.wmf"/><Relationship Id="rId7" Type="http://schemas.openxmlformats.org/officeDocument/2006/relationships/image" Target="../media/image118.wmf"/><Relationship Id="rId2" Type="http://schemas.openxmlformats.org/officeDocument/2006/relationships/image" Target="../media/image111.wmf"/><Relationship Id="rId1" Type="http://schemas.openxmlformats.org/officeDocument/2006/relationships/image" Target="../media/image110.wmf"/><Relationship Id="rId6" Type="http://schemas.openxmlformats.org/officeDocument/2006/relationships/image" Target="../media/image114.wmf"/><Relationship Id="rId5" Type="http://schemas.openxmlformats.org/officeDocument/2006/relationships/image" Target="../media/image117.wmf"/><Relationship Id="rId4" Type="http://schemas.openxmlformats.org/officeDocument/2006/relationships/image" Target="../media/image112.wmf"/></Relationships>
</file>

<file path=ppt/drawings/_rels/vmlDrawing34.vml.rels><?xml version="1.0" encoding="UTF-8" standalone="yes"?>
<Relationships xmlns="http://schemas.openxmlformats.org/package/2006/relationships"><Relationship Id="rId8" Type="http://schemas.openxmlformats.org/officeDocument/2006/relationships/image" Target="../media/image125.wmf"/><Relationship Id="rId3" Type="http://schemas.openxmlformats.org/officeDocument/2006/relationships/image" Target="../media/image120.wmf"/><Relationship Id="rId7" Type="http://schemas.openxmlformats.org/officeDocument/2006/relationships/image" Target="../media/image124.wmf"/><Relationship Id="rId2" Type="http://schemas.openxmlformats.org/officeDocument/2006/relationships/image" Target="../media/image35.wmf"/><Relationship Id="rId1" Type="http://schemas.openxmlformats.org/officeDocument/2006/relationships/image" Target="../media/image110.wmf"/><Relationship Id="rId6" Type="http://schemas.openxmlformats.org/officeDocument/2006/relationships/image" Target="../media/image123.wmf"/><Relationship Id="rId5" Type="http://schemas.openxmlformats.org/officeDocument/2006/relationships/image" Target="../media/image122.wmf"/><Relationship Id="rId4" Type="http://schemas.openxmlformats.org/officeDocument/2006/relationships/image" Target="../media/image121.wmf"/><Relationship Id="rId9" Type="http://schemas.openxmlformats.org/officeDocument/2006/relationships/image" Target="../media/image126.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image" Target="../media/image24.wmf"/><Relationship Id="rId7" Type="http://schemas.openxmlformats.org/officeDocument/2006/relationships/image" Target="../media/image28.wmf"/><Relationship Id="rId2" Type="http://schemas.openxmlformats.org/officeDocument/2006/relationships/image" Target="../media/image23.wmf"/><Relationship Id="rId1" Type="http://schemas.openxmlformats.org/officeDocument/2006/relationships/image" Target="../media/image22.wmf"/><Relationship Id="rId6" Type="http://schemas.openxmlformats.org/officeDocument/2006/relationships/image" Target="../media/image27.wmf"/><Relationship Id="rId5" Type="http://schemas.openxmlformats.org/officeDocument/2006/relationships/image" Target="../media/image26.wmf"/><Relationship Id="rId10" Type="http://schemas.openxmlformats.org/officeDocument/2006/relationships/image" Target="../media/image31.wmf"/><Relationship Id="rId4" Type="http://schemas.openxmlformats.org/officeDocument/2006/relationships/image" Target="../media/image25.wmf"/><Relationship Id="rId9" Type="http://schemas.openxmlformats.org/officeDocument/2006/relationships/image" Target="../media/image3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5" Type="http://schemas.openxmlformats.org/officeDocument/2006/relationships/image" Target="../media/image39.wmf"/><Relationship Id="rId4" Type="http://schemas.openxmlformats.org/officeDocument/2006/relationships/image" Target="../media/image3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7.wmf"/><Relationship Id="rId1" Type="http://schemas.openxmlformats.org/officeDocument/2006/relationships/image" Target="../media/image36.wmf"/><Relationship Id="rId6" Type="http://schemas.openxmlformats.org/officeDocument/2006/relationships/image" Target="../media/image43.wmf"/><Relationship Id="rId5" Type="http://schemas.openxmlformats.org/officeDocument/2006/relationships/image" Target="../media/image42.wmf"/><Relationship Id="rId4" Type="http://schemas.openxmlformats.org/officeDocument/2006/relationships/image" Target="../media/image41.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9.wmf"/><Relationship Id="rId6" Type="http://schemas.openxmlformats.org/officeDocument/2006/relationships/image" Target="../media/image49.wmf"/><Relationship Id="rId5" Type="http://schemas.openxmlformats.org/officeDocument/2006/relationships/image" Target="../media/image25.wmf"/><Relationship Id="rId4" Type="http://schemas.openxmlformats.org/officeDocument/2006/relationships/image" Target="../media/image48.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image" Target="../media/image52.wmf"/><Relationship Id="rId7" Type="http://schemas.openxmlformats.org/officeDocument/2006/relationships/image" Target="../media/image56.wmf"/><Relationship Id="rId2" Type="http://schemas.openxmlformats.org/officeDocument/2006/relationships/image" Target="../media/image51.wmf"/><Relationship Id="rId1" Type="http://schemas.openxmlformats.org/officeDocument/2006/relationships/image" Target="../media/image50.wmf"/><Relationship Id="rId6" Type="http://schemas.openxmlformats.org/officeDocument/2006/relationships/image" Target="../media/image55.wmf"/><Relationship Id="rId5" Type="http://schemas.openxmlformats.org/officeDocument/2006/relationships/image" Target="../media/image54.wmf"/><Relationship Id="rId4" Type="http://schemas.openxmlformats.org/officeDocument/2006/relationships/image" Target="../media/image5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1080272" fontAlgn="auto">
              <a:spcBef>
                <a:spcPts val="0"/>
              </a:spcBef>
              <a:spcAft>
                <a:spcPts val="0"/>
              </a:spcAft>
              <a:defRPr sz="1200">
                <a:latin typeface="+mn-lt"/>
                <a:ea typeface="+mn-ea"/>
                <a:cs typeface="+mn-cs"/>
              </a:defRPr>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cs typeface="Arial" pitchFamily="34" charset="0"/>
              </a:defRPr>
            </a:lvl1pPr>
          </a:lstStyle>
          <a:p>
            <a:pPr>
              <a:defRPr/>
            </a:pPr>
            <a:fld id="{05ED38CE-B7FF-41BF-9500-CEA2940B906C}" type="datetimeFigureOut">
              <a:rPr lang="fr-FR"/>
              <a:pPr>
                <a:defRPr/>
              </a:pPr>
              <a:t>09/05/2019</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1080272" fontAlgn="auto">
              <a:spcBef>
                <a:spcPts val="0"/>
              </a:spcBef>
              <a:spcAft>
                <a:spcPts val="0"/>
              </a:spcAft>
              <a:defRPr sz="1200">
                <a:latin typeface="+mn-lt"/>
                <a:ea typeface="+mn-ea"/>
                <a:cs typeface="+mn-cs"/>
              </a:defRPr>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cs typeface="Arial" pitchFamily="34" charset="0"/>
              </a:defRPr>
            </a:lvl1pPr>
          </a:lstStyle>
          <a:p>
            <a:pPr>
              <a:defRPr/>
            </a:pPr>
            <a:fld id="{6963DFED-6B98-4188-846F-160B8DB02AAE}" type="slidenum">
              <a:rPr lang="fr-FR"/>
              <a:pPr>
                <a:defRPr/>
              </a:pPr>
              <a:t>‹#›</a:t>
            </a:fld>
            <a:endParaRPr lang="fr-FR"/>
          </a:p>
        </p:txBody>
      </p:sp>
    </p:spTree>
    <p:extLst>
      <p:ext uri="{BB962C8B-B14F-4D97-AF65-F5344CB8AC3E}">
        <p14:creationId xmlns:p14="http://schemas.microsoft.com/office/powerpoint/2010/main" val="37946918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1080272" fontAlgn="auto">
              <a:spcBef>
                <a:spcPts val="0"/>
              </a:spcBef>
              <a:spcAft>
                <a:spcPts val="0"/>
              </a:spcAft>
              <a:defRPr sz="1200">
                <a:latin typeface="+mn-lt"/>
                <a:ea typeface="+mn-ea"/>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cs typeface="Arial" pitchFamily="34" charset="0"/>
              </a:defRPr>
            </a:lvl1pPr>
          </a:lstStyle>
          <a:p>
            <a:pPr>
              <a:defRPr/>
            </a:pPr>
            <a:fld id="{93CAAF0B-5226-4044-84AE-4C4A53D6F843}" type="datetimeFigureOut">
              <a:rPr lang="fr-FR"/>
              <a:pPr>
                <a:defRPr/>
              </a:pPr>
              <a:t>09/05/2019</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fr-CH" noProof="0" smtClean="0"/>
              <a:t>Cliquez pour modifier les styles du texte du masque</a:t>
            </a:r>
          </a:p>
          <a:p>
            <a:pPr lvl="1"/>
            <a:r>
              <a:rPr lang="fr-CH" noProof="0" smtClean="0"/>
              <a:t>Deuxième niveau</a:t>
            </a:r>
          </a:p>
          <a:p>
            <a:pPr lvl="2"/>
            <a:r>
              <a:rPr lang="fr-CH" noProof="0" smtClean="0"/>
              <a:t>Troisième niveau</a:t>
            </a:r>
          </a:p>
          <a:p>
            <a:pPr lvl="3"/>
            <a:r>
              <a:rPr lang="fr-CH" noProof="0" smtClean="0"/>
              <a:t>Quatrième niveau</a:t>
            </a:r>
          </a:p>
          <a:p>
            <a:pPr lvl="4"/>
            <a:r>
              <a:rPr lang="fr-CH" noProof="0" smtClean="0"/>
              <a:t>Cinquième niveau</a:t>
            </a:r>
            <a:endParaRPr lang="fr-FR" noProof="0" smtClean="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1080272" fontAlgn="auto">
              <a:spcBef>
                <a:spcPts val="0"/>
              </a:spcBef>
              <a:spcAft>
                <a:spcPts val="0"/>
              </a:spcAft>
              <a:defRPr sz="1200">
                <a:latin typeface="+mn-lt"/>
                <a:ea typeface="+mn-ea"/>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cs typeface="Arial" pitchFamily="34" charset="0"/>
              </a:defRPr>
            </a:lvl1pPr>
          </a:lstStyle>
          <a:p>
            <a:pPr>
              <a:defRPr/>
            </a:pPr>
            <a:fld id="{2A590E4C-ABD9-406D-9257-D1132C217B21}" type="slidenum">
              <a:rPr lang="fr-FR"/>
              <a:pPr>
                <a:defRPr/>
              </a:pPr>
              <a:t>‹#›</a:t>
            </a:fld>
            <a:endParaRPr lang="fr-FR"/>
          </a:p>
        </p:txBody>
      </p:sp>
    </p:spTree>
    <p:extLst>
      <p:ext uri="{BB962C8B-B14F-4D97-AF65-F5344CB8AC3E}">
        <p14:creationId xmlns:p14="http://schemas.microsoft.com/office/powerpoint/2010/main" val="2542363017"/>
      </p:ext>
    </p:extLst>
  </p:cSld>
  <p:clrMap bg1="lt1" tx1="dk1" bg2="lt2" tx2="dk2" accent1="accent1" accent2="accent2" accent3="accent3" accent4="accent4" accent5="accent5" accent6="accent6" hlink="hlink" folHlink="folHlink"/>
  <p:notesStyle>
    <a:lvl1pPr algn="l" defTabSz="1079500" rtl="0" eaLnBrk="0" fontAlgn="base" hangingPunct="0">
      <a:spcBef>
        <a:spcPct val="30000"/>
      </a:spcBef>
      <a:spcAft>
        <a:spcPct val="0"/>
      </a:spcAft>
      <a:defRPr sz="2800" kern="1200">
        <a:solidFill>
          <a:schemeClr val="tx1"/>
        </a:solidFill>
        <a:latin typeface="+mn-lt"/>
        <a:ea typeface="ＭＳ Ｐゴシック" charset="0"/>
        <a:cs typeface="ＭＳ Ｐゴシック" charset="0"/>
      </a:defRPr>
    </a:lvl1pPr>
    <a:lvl2pPr marL="1079500" algn="l" defTabSz="1079500" rtl="0" eaLnBrk="0" fontAlgn="base" hangingPunct="0">
      <a:spcBef>
        <a:spcPct val="30000"/>
      </a:spcBef>
      <a:spcAft>
        <a:spcPct val="0"/>
      </a:spcAft>
      <a:defRPr sz="2800" kern="1200">
        <a:solidFill>
          <a:schemeClr val="tx1"/>
        </a:solidFill>
        <a:latin typeface="+mn-lt"/>
        <a:ea typeface="ＭＳ Ｐゴシック" charset="0"/>
        <a:cs typeface="+mn-cs"/>
      </a:defRPr>
    </a:lvl2pPr>
    <a:lvl3pPr marL="2159000" algn="l" defTabSz="1079500" rtl="0" eaLnBrk="0" fontAlgn="base" hangingPunct="0">
      <a:spcBef>
        <a:spcPct val="30000"/>
      </a:spcBef>
      <a:spcAft>
        <a:spcPct val="0"/>
      </a:spcAft>
      <a:defRPr sz="2800" kern="1200">
        <a:solidFill>
          <a:schemeClr val="tx1"/>
        </a:solidFill>
        <a:latin typeface="+mn-lt"/>
        <a:ea typeface="ＭＳ Ｐゴシック" charset="0"/>
        <a:cs typeface="+mn-cs"/>
      </a:defRPr>
    </a:lvl3pPr>
    <a:lvl4pPr marL="3240088" algn="l" defTabSz="1079500" rtl="0" eaLnBrk="0" fontAlgn="base" hangingPunct="0">
      <a:spcBef>
        <a:spcPct val="30000"/>
      </a:spcBef>
      <a:spcAft>
        <a:spcPct val="0"/>
      </a:spcAft>
      <a:defRPr sz="2800" kern="1200">
        <a:solidFill>
          <a:schemeClr val="tx1"/>
        </a:solidFill>
        <a:latin typeface="+mn-lt"/>
        <a:ea typeface="ＭＳ Ｐゴシック" charset="0"/>
        <a:cs typeface="+mn-cs"/>
      </a:defRPr>
    </a:lvl4pPr>
    <a:lvl5pPr marL="4319588" algn="l" defTabSz="1079500" rtl="0" eaLnBrk="0" fontAlgn="base" hangingPunct="0">
      <a:spcBef>
        <a:spcPct val="30000"/>
      </a:spcBef>
      <a:spcAft>
        <a:spcPct val="0"/>
      </a:spcAft>
      <a:defRPr sz="2800" kern="1200">
        <a:solidFill>
          <a:schemeClr val="tx1"/>
        </a:solidFill>
        <a:latin typeface="+mn-lt"/>
        <a:ea typeface="ＭＳ Ｐゴシック" charset="0"/>
        <a:cs typeface="+mn-cs"/>
      </a:defRPr>
    </a:lvl5pPr>
    <a:lvl6pPr marL="5401361" algn="l" defTabSz="1080272" rtl="0" eaLnBrk="1" latinLnBrk="0" hangingPunct="1">
      <a:defRPr sz="2800" kern="1200">
        <a:solidFill>
          <a:schemeClr val="tx1"/>
        </a:solidFill>
        <a:latin typeface="+mn-lt"/>
        <a:ea typeface="+mn-ea"/>
        <a:cs typeface="+mn-cs"/>
      </a:defRPr>
    </a:lvl6pPr>
    <a:lvl7pPr marL="6481633" algn="l" defTabSz="1080272" rtl="0" eaLnBrk="1" latinLnBrk="0" hangingPunct="1">
      <a:defRPr sz="2800" kern="1200">
        <a:solidFill>
          <a:schemeClr val="tx1"/>
        </a:solidFill>
        <a:latin typeface="+mn-lt"/>
        <a:ea typeface="+mn-ea"/>
        <a:cs typeface="+mn-cs"/>
      </a:defRPr>
    </a:lvl7pPr>
    <a:lvl8pPr marL="7561905" algn="l" defTabSz="1080272" rtl="0" eaLnBrk="1" latinLnBrk="0" hangingPunct="1">
      <a:defRPr sz="2800" kern="1200">
        <a:solidFill>
          <a:schemeClr val="tx1"/>
        </a:solidFill>
        <a:latin typeface="+mn-lt"/>
        <a:ea typeface="+mn-ea"/>
        <a:cs typeface="+mn-cs"/>
      </a:defRPr>
    </a:lvl8pPr>
    <a:lvl9pPr marL="8642177" algn="l" defTabSz="1080272" rtl="0" eaLnBrk="1" latinLnBrk="0" hangingPunct="1">
      <a:defRPr sz="2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8435" name="Espace réservé des commentaires 2"/>
          <p:cNvSpPr>
            <a:spLocks noGrp="1"/>
          </p:cNvSpPr>
          <p:nvPr>
            <p:ph type="body" idx="1"/>
          </p:nvPr>
        </p:nvSpPr>
        <p:spPr bwMode="auto">
          <a:noFill/>
        </p:spPr>
        <p:txBody>
          <a:bodyPr/>
          <a:lstStyle/>
          <a:p>
            <a:pPr marL="0" marR="0" indent="0" algn="l" defTabSz="1079500" rtl="0" eaLnBrk="0" fontAlgn="base" latinLnBrk="0" hangingPunct="0">
              <a:lnSpc>
                <a:spcPct val="100000"/>
              </a:lnSpc>
              <a:spcBef>
                <a:spcPct val="30000"/>
              </a:spcBef>
              <a:spcAft>
                <a:spcPct val="0"/>
              </a:spcAft>
              <a:buClrTx/>
              <a:buSzTx/>
              <a:buFontTx/>
              <a:buNone/>
              <a:tabLst/>
              <a:defRPr/>
            </a:pPr>
            <a:r>
              <a:rPr lang="fr-FR" b="1" dirty="0" smtClean="0"/>
              <a:t>First lecture: </a:t>
            </a:r>
            <a:r>
              <a:rPr lang="fr-FR" dirty="0" smtClean="0"/>
              <a:t>I </a:t>
            </a:r>
            <a:r>
              <a:rPr lang="fr-FR" baseline="0" dirty="0" smtClean="0"/>
              <a:t> </a:t>
            </a:r>
            <a:r>
              <a:rPr lang="fr-FR" baseline="0" dirty="0" err="1" smtClean="0"/>
              <a:t>introduced</a:t>
            </a:r>
            <a:r>
              <a:rPr lang="fr-FR" baseline="0" dirty="0" smtClean="0"/>
              <a:t>  white noise as a </a:t>
            </a:r>
            <a:r>
              <a:rPr lang="fr-FR" baseline="0" dirty="0" err="1" smtClean="0"/>
              <a:t>limit</a:t>
            </a:r>
            <a:r>
              <a:rPr lang="fr-FR" baseline="0" dirty="0" smtClean="0"/>
              <a:t> of short </a:t>
            </a:r>
            <a:r>
              <a:rPr lang="fr-FR" baseline="0" dirty="0" err="1" smtClean="0"/>
              <a:t>synaptic</a:t>
            </a:r>
            <a:r>
              <a:rPr lang="fr-FR" baseline="0" dirty="0" smtClean="0"/>
              <a:t> time constant.</a:t>
            </a:r>
          </a:p>
          <a:p>
            <a:pPr marL="0" marR="0" indent="0" algn="l" defTabSz="1079500" rtl="0" eaLnBrk="0" fontAlgn="base" latinLnBrk="0" hangingPunct="0">
              <a:lnSpc>
                <a:spcPct val="100000"/>
              </a:lnSpc>
              <a:spcBef>
                <a:spcPct val="30000"/>
              </a:spcBef>
              <a:spcAft>
                <a:spcPct val="0"/>
              </a:spcAft>
              <a:buClrTx/>
              <a:buSzTx/>
              <a:buFontTx/>
              <a:buNone/>
              <a:tabLst/>
              <a:defRPr/>
            </a:pPr>
            <a:r>
              <a:rPr lang="fr-FR" baseline="0" dirty="0" err="1" smtClean="0"/>
              <a:t>Then</a:t>
            </a:r>
            <a:r>
              <a:rPr lang="fr-FR" baseline="0" dirty="0" smtClean="0"/>
              <a:t> </a:t>
            </a:r>
            <a:r>
              <a:rPr lang="fr-FR" baseline="0" dirty="0" err="1" smtClean="0"/>
              <a:t>introduced</a:t>
            </a:r>
            <a:r>
              <a:rPr lang="fr-FR" baseline="0" dirty="0" smtClean="0"/>
              <a:t> how to  </a:t>
            </a:r>
            <a:r>
              <a:rPr lang="fr-FR" baseline="0" dirty="0" err="1" smtClean="0"/>
              <a:t>calculate</a:t>
            </a:r>
            <a:r>
              <a:rPr lang="fr-FR" baseline="0" dirty="0" smtClean="0"/>
              <a:t> </a:t>
            </a:r>
            <a:r>
              <a:rPr lang="fr-FR" baseline="0" dirty="0" err="1" smtClean="0"/>
              <a:t>with</a:t>
            </a:r>
            <a:r>
              <a:rPr lang="fr-FR" baseline="0" dirty="0" smtClean="0"/>
              <a:t> white noise. </a:t>
            </a:r>
            <a:r>
              <a:rPr lang="fr-FR" baseline="0" dirty="0" err="1" smtClean="0"/>
              <a:t>Stopped</a:t>
            </a:r>
            <a:r>
              <a:rPr lang="fr-FR" baseline="0" dirty="0" smtClean="0"/>
              <a:t> </a:t>
            </a:r>
            <a:r>
              <a:rPr lang="fr-FR" baseline="0" dirty="0" err="1" smtClean="0"/>
              <a:t>at</a:t>
            </a:r>
            <a:r>
              <a:rPr lang="fr-FR" baseline="0" dirty="0" smtClean="0"/>
              <a:t> 9:50 for first </a:t>
            </a:r>
            <a:r>
              <a:rPr lang="fr-FR" baseline="0" dirty="0" err="1" smtClean="0"/>
              <a:t>exercise</a:t>
            </a:r>
            <a:r>
              <a:rPr lang="fr-FR" baseline="0" dirty="0" smtClean="0"/>
              <a:t>.</a:t>
            </a:r>
          </a:p>
          <a:p>
            <a:pPr marL="0" marR="0" indent="0" algn="l" defTabSz="1079500" rtl="0" eaLnBrk="0" fontAlgn="base" latinLnBrk="0" hangingPunct="0">
              <a:lnSpc>
                <a:spcPct val="100000"/>
              </a:lnSpc>
              <a:spcBef>
                <a:spcPct val="30000"/>
              </a:spcBef>
              <a:spcAft>
                <a:spcPct val="0"/>
              </a:spcAft>
              <a:buClrTx/>
              <a:buSzTx/>
              <a:buFontTx/>
              <a:buNone/>
              <a:tabLst/>
              <a:defRPr/>
            </a:pPr>
            <a:r>
              <a:rPr lang="fr-FR" b="1" baseline="0" dirty="0" smtClean="0"/>
              <a:t>Second lecture:</a:t>
            </a:r>
            <a:r>
              <a:rPr lang="fr-FR" baseline="0" dirty="0" smtClean="0"/>
              <a:t> </a:t>
            </a:r>
            <a:r>
              <a:rPr lang="fr-FR" baseline="0" dirty="0" err="1" smtClean="0"/>
              <a:t>Introduced</a:t>
            </a:r>
            <a:r>
              <a:rPr lang="fr-FR" baseline="0" dirty="0" smtClean="0"/>
              <a:t> the </a:t>
            </a:r>
            <a:r>
              <a:rPr lang="fr-FR" baseline="0" dirty="0" err="1" smtClean="0"/>
              <a:t>discrete</a:t>
            </a:r>
            <a:r>
              <a:rPr lang="fr-FR" baseline="0" dirty="0" smtClean="0"/>
              <a:t>-time </a:t>
            </a:r>
            <a:r>
              <a:rPr lang="fr-FR" baseline="0" dirty="0" err="1" smtClean="0"/>
              <a:t>autocorrelation</a:t>
            </a:r>
            <a:r>
              <a:rPr lang="fr-FR" baseline="0" dirty="0" smtClean="0"/>
              <a:t> of the Poisson, </a:t>
            </a:r>
            <a:r>
              <a:rPr lang="fr-FR" baseline="0" dirty="0" err="1" smtClean="0"/>
              <a:t>then</a:t>
            </a:r>
            <a:r>
              <a:rPr lang="fr-FR" baseline="0" dirty="0" smtClean="0"/>
              <a:t> at 10:30 </a:t>
            </a:r>
            <a:r>
              <a:rPr lang="fr-FR" baseline="0" dirty="0" err="1" smtClean="0"/>
              <a:t>next</a:t>
            </a:r>
            <a:r>
              <a:rPr lang="fr-FR" baseline="0" dirty="0" smtClean="0"/>
              <a:t> </a:t>
            </a:r>
            <a:r>
              <a:rPr lang="fr-FR" baseline="0" dirty="0" err="1" smtClean="0"/>
              <a:t>exercise</a:t>
            </a:r>
            <a:r>
              <a:rPr lang="fr-FR" baseline="0" dirty="0" smtClean="0"/>
              <a:t>.</a:t>
            </a:r>
          </a:p>
          <a:p>
            <a:pPr marL="0" marR="0" indent="0" algn="l" defTabSz="1079500" rtl="0" eaLnBrk="0" fontAlgn="base" latinLnBrk="0" hangingPunct="0">
              <a:lnSpc>
                <a:spcPct val="100000"/>
              </a:lnSpc>
              <a:spcBef>
                <a:spcPct val="30000"/>
              </a:spcBef>
              <a:spcAft>
                <a:spcPct val="0"/>
              </a:spcAft>
              <a:buClrTx/>
              <a:buSzTx/>
              <a:buFontTx/>
              <a:buNone/>
              <a:tabLst/>
              <a:defRPr/>
            </a:pPr>
            <a:r>
              <a:rPr lang="fr-FR" baseline="0" dirty="0" err="1" smtClean="0"/>
              <a:t>Afterward</a:t>
            </a:r>
            <a:r>
              <a:rPr lang="fr-FR" baseline="0" dirty="0" smtClean="0"/>
              <a:t> I </a:t>
            </a:r>
            <a:r>
              <a:rPr lang="fr-FR" baseline="0" dirty="0" err="1" smtClean="0"/>
              <a:t>used</a:t>
            </a:r>
            <a:r>
              <a:rPr lang="fr-FR" baseline="0" dirty="0" smtClean="0"/>
              <a:t> the Quiz </a:t>
            </a:r>
            <a:r>
              <a:rPr lang="fr-FR" baseline="0" dirty="0" err="1" smtClean="0"/>
              <a:t>with</a:t>
            </a:r>
            <a:r>
              <a:rPr lang="fr-FR" baseline="0" dirty="0" smtClean="0"/>
              <a:t> the </a:t>
            </a:r>
            <a:r>
              <a:rPr lang="fr-FR" baseline="0" dirty="0" err="1" smtClean="0"/>
              <a:t>units</a:t>
            </a:r>
            <a:r>
              <a:rPr lang="fr-FR" baseline="0" dirty="0" smtClean="0"/>
              <a:t> to </a:t>
            </a:r>
            <a:r>
              <a:rPr lang="fr-FR" baseline="0" dirty="0" err="1" smtClean="0"/>
              <a:t>discuss</a:t>
            </a:r>
            <a:r>
              <a:rPr lang="fr-FR" baseline="0" dirty="0" smtClean="0"/>
              <a:t> </a:t>
            </a:r>
            <a:r>
              <a:rPr lang="fr-FR" baseline="0" dirty="0" err="1" smtClean="0"/>
              <a:t>this</a:t>
            </a:r>
            <a:r>
              <a:rPr lang="fr-FR" baseline="0" dirty="0" smtClean="0"/>
              <a:t> </a:t>
            </a:r>
            <a:r>
              <a:rPr lang="fr-FR" baseline="0" dirty="0" err="1" smtClean="0"/>
              <a:t>exercise</a:t>
            </a:r>
            <a:r>
              <a:rPr lang="fr-FR" baseline="0" dirty="0" smtClean="0"/>
              <a:t>. </a:t>
            </a:r>
            <a:r>
              <a:rPr lang="fr-FR" baseline="0" dirty="0" err="1" smtClean="0"/>
              <a:t>Subthreshold</a:t>
            </a:r>
            <a:r>
              <a:rPr lang="fr-FR" baseline="0" dirty="0" smtClean="0"/>
              <a:t> and </a:t>
            </a:r>
            <a:r>
              <a:rPr lang="fr-FR" baseline="0" dirty="0" err="1" smtClean="0"/>
              <a:t>superthreshold</a:t>
            </a:r>
            <a:r>
              <a:rPr lang="fr-FR" baseline="0" dirty="0" smtClean="0"/>
              <a:t> </a:t>
            </a:r>
            <a:r>
              <a:rPr lang="fr-FR" baseline="0" dirty="0" err="1" smtClean="0"/>
              <a:t>regime</a:t>
            </a:r>
            <a:r>
              <a:rPr lang="fr-FR" baseline="0" dirty="0" smtClean="0"/>
              <a:t> </a:t>
            </a:r>
            <a:r>
              <a:rPr lang="fr-FR" baseline="0" dirty="0" err="1" smtClean="0"/>
              <a:t>before</a:t>
            </a:r>
            <a:r>
              <a:rPr lang="fr-FR" baseline="0" dirty="0" smtClean="0"/>
              <a:t> end of 2</a:t>
            </a:r>
            <a:r>
              <a:rPr lang="fr-FR" baseline="30000" dirty="0" smtClean="0"/>
              <a:t>nd</a:t>
            </a:r>
            <a:r>
              <a:rPr lang="fr-FR" baseline="0" dirty="0" smtClean="0"/>
              <a:t> </a:t>
            </a:r>
            <a:r>
              <a:rPr lang="fr-FR" baseline="0" dirty="0" err="1" smtClean="0"/>
              <a:t>hour</a:t>
            </a:r>
            <a:r>
              <a:rPr lang="fr-FR" baseline="0" dirty="0" smtClean="0"/>
              <a:t>.</a:t>
            </a:r>
          </a:p>
          <a:p>
            <a:pPr marL="0" marR="0" indent="0" algn="l" defTabSz="1079500" rtl="0" eaLnBrk="0" fontAlgn="base" latinLnBrk="0" hangingPunct="0">
              <a:lnSpc>
                <a:spcPct val="100000"/>
              </a:lnSpc>
              <a:spcBef>
                <a:spcPct val="30000"/>
              </a:spcBef>
              <a:spcAft>
                <a:spcPct val="0"/>
              </a:spcAft>
              <a:buClrTx/>
              <a:buSzTx/>
              <a:buFontTx/>
              <a:buNone/>
              <a:tabLst/>
              <a:defRPr/>
            </a:pPr>
            <a:r>
              <a:rPr lang="fr-FR" b="1" baseline="0" dirty="0" err="1" smtClean="0"/>
              <a:t>Third</a:t>
            </a:r>
            <a:r>
              <a:rPr lang="fr-FR" b="1" baseline="0" dirty="0" smtClean="0"/>
              <a:t> lecture</a:t>
            </a:r>
            <a:r>
              <a:rPr lang="fr-FR" baseline="0" dirty="0" smtClean="0"/>
              <a:t>: Escape rate and Time-</a:t>
            </a:r>
            <a:r>
              <a:rPr lang="fr-FR" baseline="0" dirty="0" err="1" smtClean="0"/>
              <a:t>Dependent</a:t>
            </a:r>
            <a:r>
              <a:rPr lang="fr-FR" baseline="0" dirty="0" smtClean="0"/>
              <a:t> </a:t>
            </a:r>
            <a:r>
              <a:rPr lang="fr-FR" baseline="0" dirty="0" err="1" smtClean="0"/>
              <a:t>Renewal</a:t>
            </a:r>
            <a:r>
              <a:rPr lang="fr-FR" baseline="0" dirty="0" smtClean="0"/>
              <a:t> </a:t>
            </a:r>
            <a:r>
              <a:rPr lang="fr-FR" baseline="0" dirty="0" err="1" smtClean="0"/>
              <a:t>theory</a:t>
            </a:r>
            <a:r>
              <a:rPr lang="fr-FR" baseline="0" dirty="0" smtClean="0"/>
              <a:t>.</a:t>
            </a:r>
            <a:endParaRPr lang="fr-FR" dirty="0" smtClean="0"/>
          </a:p>
          <a:p>
            <a:endParaRPr lang="fr-FR" dirty="0" smtClean="0">
              <a:ea typeface="ＭＳ Ｐゴシック" pitchFamily="34" charset="-128"/>
            </a:endParaRPr>
          </a:p>
        </p:txBody>
      </p:sp>
      <p:sp>
        <p:nvSpPr>
          <p:cNvPr id="18436" name="Espace réservé du numéro de diapositive 3"/>
          <p:cNvSpPr>
            <a:spLocks noGrp="1"/>
          </p:cNvSpPr>
          <p:nvPr>
            <p:ph type="sldNum" sz="quarter" idx="5"/>
          </p:nvPr>
        </p:nvSpPr>
        <p:spPr bwMode="auto">
          <a:noFill/>
          <a:ln>
            <a:miter lim="800000"/>
            <a:headEnd/>
            <a:tailEnd/>
          </a:ln>
        </p:spPr>
        <p:txBody>
          <a:bodyPr/>
          <a:lstStyle/>
          <a:p>
            <a:fld id="{5539691E-30CF-4C45-B51E-F01DFD22E254}" type="slidenum">
              <a:rPr lang="fr-FR">
                <a:cs typeface="Arial" charset="0"/>
              </a:rPr>
              <a:pPr/>
              <a:t>1</a:t>
            </a:fld>
            <a:endParaRPr lang="fr-FR">
              <a:cs typeface="Arial" charset="0"/>
            </a:endParaRPr>
          </a:p>
        </p:txBody>
      </p:sp>
    </p:spTree>
    <p:extLst>
      <p:ext uri="{BB962C8B-B14F-4D97-AF65-F5344CB8AC3E}">
        <p14:creationId xmlns:p14="http://schemas.microsoft.com/office/powerpoint/2010/main" val="3452682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29DCC547-38F5-4D81-8841-48457411F529}" type="slidenum">
              <a:rPr lang="en-US" smtClean="0"/>
              <a:pPr/>
              <a:t>12</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fr-FR" dirty="0" smtClean="0"/>
          </a:p>
        </p:txBody>
      </p:sp>
    </p:spTree>
    <p:extLst>
      <p:ext uri="{BB962C8B-B14F-4D97-AF65-F5344CB8AC3E}">
        <p14:creationId xmlns:p14="http://schemas.microsoft.com/office/powerpoint/2010/main" val="400459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B0D38421-67C0-4794-81BB-F5DF9CF3FBBF}" type="slidenum">
              <a:rPr lang="en-US" smtClean="0"/>
              <a:pPr/>
              <a:t>13</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xfrm>
            <a:off x="912317" y="4343704"/>
            <a:ext cx="5033367" cy="4113892"/>
          </a:xfrm>
          <a:noFill/>
          <a:ln/>
        </p:spPr>
        <p:txBody>
          <a:bodyPr/>
          <a:lstStyle/>
          <a:p>
            <a:endParaRPr lang="fr-FR" smtClean="0"/>
          </a:p>
        </p:txBody>
      </p:sp>
    </p:spTree>
    <p:extLst>
      <p:ext uri="{BB962C8B-B14F-4D97-AF65-F5344CB8AC3E}">
        <p14:creationId xmlns:p14="http://schemas.microsoft.com/office/powerpoint/2010/main" val="627605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31172C91-74F9-454B-92A3-D58CD36CB773}" type="slidenum">
              <a:rPr lang="en-US" smtClean="0"/>
              <a:pPr/>
              <a:t>14</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xfrm>
            <a:off x="912317" y="4343704"/>
            <a:ext cx="5033367" cy="4113892"/>
          </a:xfrm>
          <a:noFill/>
          <a:ln/>
        </p:spPr>
        <p:txBody>
          <a:bodyPr/>
          <a:lstStyle/>
          <a:p>
            <a:endParaRPr lang="fr-FR" smtClean="0"/>
          </a:p>
        </p:txBody>
      </p:sp>
    </p:spTree>
    <p:extLst>
      <p:ext uri="{BB962C8B-B14F-4D97-AF65-F5344CB8AC3E}">
        <p14:creationId xmlns:p14="http://schemas.microsoft.com/office/powerpoint/2010/main" val="206066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B0D38421-67C0-4794-81BB-F5DF9CF3FBBF}" type="slidenum">
              <a:rPr lang="en-US" smtClean="0"/>
              <a:pPr/>
              <a:t>15</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xfrm>
            <a:off x="912317" y="4343704"/>
            <a:ext cx="5033367" cy="4113892"/>
          </a:xfrm>
          <a:noFill/>
          <a:ln/>
        </p:spPr>
        <p:txBody>
          <a:bodyPr/>
          <a:lstStyle/>
          <a:p>
            <a:endParaRPr lang="fr-FR" smtClean="0"/>
          </a:p>
        </p:txBody>
      </p:sp>
    </p:spTree>
    <p:extLst>
      <p:ext uri="{BB962C8B-B14F-4D97-AF65-F5344CB8AC3E}">
        <p14:creationId xmlns:p14="http://schemas.microsoft.com/office/powerpoint/2010/main" val="1137785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B0D38421-67C0-4794-81BB-F5DF9CF3FBBF}" type="slidenum">
              <a:rPr lang="en-US" smtClean="0"/>
              <a:pPr/>
              <a:t>16</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xfrm>
            <a:off x="912317" y="4343704"/>
            <a:ext cx="5033367" cy="4113892"/>
          </a:xfrm>
          <a:noFill/>
          <a:ln/>
        </p:spPr>
        <p:txBody>
          <a:bodyPr/>
          <a:lstStyle/>
          <a:p>
            <a:endParaRPr lang="fr-FR" smtClean="0"/>
          </a:p>
        </p:txBody>
      </p:sp>
    </p:spTree>
    <p:extLst>
      <p:ext uri="{BB962C8B-B14F-4D97-AF65-F5344CB8AC3E}">
        <p14:creationId xmlns:p14="http://schemas.microsoft.com/office/powerpoint/2010/main" val="1779976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8435" name="Espace réservé des commentaires 2"/>
          <p:cNvSpPr>
            <a:spLocks noGrp="1"/>
          </p:cNvSpPr>
          <p:nvPr>
            <p:ph type="body" idx="1"/>
          </p:nvPr>
        </p:nvSpPr>
        <p:spPr bwMode="auto">
          <a:noFill/>
        </p:spPr>
        <p:txBody>
          <a:bodyPr/>
          <a:lstStyle/>
          <a:p>
            <a:pPr marL="0" marR="0" indent="0" algn="l" defTabSz="1079500" rtl="0" eaLnBrk="0" fontAlgn="base" latinLnBrk="0" hangingPunct="0">
              <a:lnSpc>
                <a:spcPct val="100000"/>
              </a:lnSpc>
              <a:spcBef>
                <a:spcPct val="30000"/>
              </a:spcBef>
              <a:spcAft>
                <a:spcPct val="0"/>
              </a:spcAft>
              <a:buClrTx/>
              <a:buSzTx/>
              <a:buFontTx/>
              <a:buNone/>
              <a:tabLst/>
              <a:defRPr/>
            </a:pPr>
            <a:r>
              <a:rPr lang="fr-FR" b="1" dirty="0" smtClean="0"/>
              <a:t>First lecture: </a:t>
            </a:r>
            <a:r>
              <a:rPr lang="fr-FR" dirty="0" smtClean="0"/>
              <a:t>I </a:t>
            </a:r>
            <a:r>
              <a:rPr lang="fr-FR" baseline="0" dirty="0" smtClean="0"/>
              <a:t> </a:t>
            </a:r>
            <a:r>
              <a:rPr lang="fr-FR" baseline="0" dirty="0" err="1" smtClean="0"/>
              <a:t>introduced</a:t>
            </a:r>
            <a:r>
              <a:rPr lang="fr-FR" baseline="0" dirty="0" smtClean="0"/>
              <a:t>  white noise as a </a:t>
            </a:r>
            <a:r>
              <a:rPr lang="fr-FR" baseline="0" dirty="0" err="1" smtClean="0"/>
              <a:t>limit</a:t>
            </a:r>
            <a:r>
              <a:rPr lang="fr-FR" baseline="0" dirty="0" smtClean="0"/>
              <a:t> of short </a:t>
            </a:r>
            <a:r>
              <a:rPr lang="fr-FR" baseline="0" dirty="0" err="1" smtClean="0"/>
              <a:t>synaptic</a:t>
            </a:r>
            <a:r>
              <a:rPr lang="fr-FR" baseline="0" dirty="0" smtClean="0"/>
              <a:t> time constant.</a:t>
            </a:r>
          </a:p>
          <a:p>
            <a:pPr marL="0" marR="0" indent="0" algn="l" defTabSz="1079500" rtl="0" eaLnBrk="0" fontAlgn="base" latinLnBrk="0" hangingPunct="0">
              <a:lnSpc>
                <a:spcPct val="100000"/>
              </a:lnSpc>
              <a:spcBef>
                <a:spcPct val="30000"/>
              </a:spcBef>
              <a:spcAft>
                <a:spcPct val="0"/>
              </a:spcAft>
              <a:buClrTx/>
              <a:buSzTx/>
              <a:buFontTx/>
              <a:buNone/>
              <a:tabLst/>
              <a:defRPr/>
            </a:pPr>
            <a:r>
              <a:rPr lang="fr-FR" baseline="0" dirty="0" err="1" smtClean="0"/>
              <a:t>Then</a:t>
            </a:r>
            <a:r>
              <a:rPr lang="fr-FR" baseline="0" dirty="0" smtClean="0"/>
              <a:t> </a:t>
            </a:r>
            <a:r>
              <a:rPr lang="fr-FR" baseline="0" dirty="0" err="1" smtClean="0"/>
              <a:t>introduced</a:t>
            </a:r>
            <a:r>
              <a:rPr lang="fr-FR" baseline="0" dirty="0" smtClean="0"/>
              <a:t> how to  </a:t>
            </a:r>
            <a:r>
              <a:rPr lang="fr-FR" baseline="0" dirty="0" err="1" smtClean="0"/>
              <a:t>calculate</a:t>
            </a:r>
            <a:r>
              <a:rPr lang="fr-FR" baseline="0" dirty="0" smtClean="0"/>
              <a:t> </a:t>
            </a:r>
            <a:r>
              <a:rPr lang="fr-FR" baseline="0" dirty="0" err="1" smtClean="0"/>
              <a:t>with</a:t>
            </a:r>
            <a:r>
              <a:rPr lang="fr-FR" baseline="0" dirty="0" smtClean="0"/>
              <a:t> white noise. </a:t>
            </a:r>
            <a:r>
              <a:rPr lang="fr-FR" baseline="0" dirty="0" err="1" smtClean="0"/>
              <a:t>Stopped</a:t>
            </a:r>
            <a:r>
              <a:rPr lang="fr-FR" baseline="0" dirty="0" smtClean="0"/>
              <a:t> </a:t>
            </a:r>
            <a:r>
              <a:rPr lang="fr-FR" baseline="0" dirty="0" err="1" smtClean="0"/>
              <a:t>at</a:t>
            </a:r>
            <a:r>
              <a:rPr lang="fr-FR" baseline="0" dirty="0" smtClean="0"/>
              <a:t> 9:50 for first </a:t>
            </a:r>
            <a:r>
              <a:rPr lang="fr-FR" baseline="0" dirty="0" err="1" smtClean="0"/>
              <a:t>exercise</a:t>
            </a:r>
            <a:r>
              <a:rPr lang="fr-FR" baseline="0" dirty="0" smtClean="0"/>
              <a:t>.</a:t>
            </a:r>
          </a:p>
          <a:p>
            <a:pPr marL="0" marR="0" indent="0" algn="l" defTabSz="1079500" rtl="0" eaLnBrk="0" fontAlgn="base" latinLnBrk="0" hangingPunct="0">
              <a:lnSpc>
                <a:spcPct val="100000"/>
              </a:lnSpc>
              <a:spcBef>
                <a:spcPct val="30000"/>
              </a:spcBef>
              <a:spcAft>
                <a:spcPct val="0"/>
              </a:spcAft>
              <a:buClrTx/>
              <a:buSzTx/>
              <a:buFontTx/>
              <a:buNone/>
              <a:tabLst/>
              <a:defRPr/>
            </a:pPr>
            <a:r>
              <a:rPr lang="fr-FR" b="1" baseline="0" dirty="0" smtClean="0"/>
              <a:t>Second lecture:</a:t>
            </a:r>
            <a:r>
              <a:rPr lang="fr-FR" baseline="0" dirty="0" smtClean="0"/>
              <a:t> </a:t>
            </a:r>
            <a:r>
              <a:rPr lang="fr-FR" baseline="0" dirty="0" err="1" smtClean="0"/>
              <a:t>Introduced</a:t>
            </a:r>
            <a:r>
              <a:rPr lang="fr-FR" baseline="0" dirty="0" smtClean="0"/>
              <a:t> the </a:t>
            </a:r>
            <a:r>
              <a:rPr lang="fr-FR" baseline="0" dirty="0" err="1" smtClean="0"/>
              <a:t>discrete</a:t>
            </a:r>
            <a:r>
              <a:rPr lang="fr-FR" baseline="0" dirty="0" smtClean="0"/>
              <a:t>-time </a:t>
            </a:r>
            <a:r>
              <a:rPr lang="fr-FR" baseline="0" dirty="0" err="1" smtClean="0"/>
              <a:t>autocorrelation</a:t>
            </a:r>
            <a:r>
              <a:rPr lang="fr-FR" baseline="0" dirty="0" smtClean="0"/>
              <a:t> of the Poisson, </a:t>
            </a:r>
            <a:r>
              <a:rPr lang="fr-FR" baseline="0" dirty="0" err="1" smtClean="0"/>
              <a:t>then</a:t>
            </a:r>
            <a:r>
              <a:rPr lang="fr-FR" baseline="0" dirty="0" smtClean="0"/>
              <a:t> </a:t>
            </a:r>
            <a:r>
              <a:rPr lang="fr-FR" baseline="0" dirty="0" err="1" smtClean="0"/>
              <a:t>at</a:t>
            </a:r>
            <a:r>
              <a:rPr lang="fr-FR" baseline="0" dirty="0" smtClean="0"/>
              <a:t> 10:33 </a:t>
            </a:r>
            <a:r>
              <a:rPr lang="fr-FR" baseline="0" dirty="0" err="1" smtClean="0"/>
              <a:t>next</a:t>
            </a:r>
            <a:r>
              <a:rPr lang="fr-FR" baseline="0" dirty="0" smtClean="0"/>
              <a:t> </a:t>
            </a:r>
            <a:r>
              <a:rPr lang="fr-FR" baseline="0" dirty="0" err="1" smtClean="0"/>
              <a:t>exercise</a:t>
            </a:r>
            <a:r>
              <a:rPr lang="fr-FR" baseline="0" dirty="0" smtClean="0"/>
              <a:t>.</a:t>
            </a:r>
          </a:p>
          <a:p>
            <a:pPr marL="0" marR="0" indent="0" algn="l" defTabSz="1079500" rtl="0" eaLnBrk="0" fontAlgn="base" latinLnBrk="0" hangingPunct="0">
              <a:lnSpc>
                <a:spcPct val="100000"/>
              </a:lnSpc>
              <a:spcBef>
                <a:spcPct val="30000"/>
              </a:spcBef>
              <a:spcAft>
                <a:spcPct val="0"/>
              </a:spcAft>
              <a:buClrTx/>
              <a:buSzTx/>
              <a:buFontTx/>
              <a:buNone/>
              <a:tabLst/>
              <a:defRPr/>
            </a:pPr>
            <a:r>
              <a:rPr lang="fr-FR" baseline="0" dirty="0" err="1" smtClean="0"/>
              <a:t>Afterward</a:t>
            </a:r>
            <a:r>
              <a:rPr lang="fr-FR" baseline="0" dirty="0" smtClean="0"/>
              <a:t> I </a:t>
            </a:r>
            <a:r>
              <a:rPr lang="fr-FR" baseline="0" dirty="0" err="1" smtClean="0"/>
              <a:t>used</a:t>
            </a:r>
            <a:r>
              <a:rPr lang="fr-FR" baseline="0" dirty="0" smtClean="0"/>
              <a:t> the Quiz </a:t>
            </a:r>
            <a:r>
              <a:rPr lang="fr-FR" baseline="0" dirty="0" err="1" smtClean="0"/>
              <a:t>with</a:t>
            </a:r>
            <a:r>
              <a:rPr lang="fr-FR" baseline="0" dirty="0" smtClean="0"/>
              <a:t> the </a:t>
            </a:r>
            <a:r>
              <a:rPr lang="fr-FR" baseline="0" dirty="0" err="1" smtClean="0"/>
              <a:t>units</a:t>
            </a:r>
            <a:r>
              <a:rPr lang="fr-FR" baseline="0" dirty="0" smtClean="0"/>
              <a:t> to </a:t>
            </a:r>
            <a:r>
              <a:rPr lang="fr-FR" baseline="0" dirty="0" err="1" smtClean="0"/>
              <a:t>discuss</a:t>
            </a:r>
            <a:r>
              <a:rPr lang="fr-FR" baseline="0" dirty="0" smtClean="0"/>
              <a:t> </a:t>
            </a:r>
            <a:r>
              <a:rPr lang="fr-FR" baseline="0" dirty="0" err="1" smtClean="0"/>
              <a:t>this</a:t>
            </a:r>
            <a:r>
              <a:rPr lang="fr-FR" baseline="0" dirty="0" smtClean="0"/>
              <a:t> </a:t>
            </a:r>
            <a:r>
              <a:rPr lang="fr-FR" baseline="0" dirty="0" err="1" smtClean="0"/>
              <a:t>exercise</a:t>
            </a:r>
            <a:r>
              <a:rPr lang="fr-FR" baseline="0" dirty="0" smtClean="0"/>
              <a:t>. </a:t>
            </a:r>
            <a:r>
              <a:rPr lang="fr-FR" baseline="0" dirty="0" err="1" smtClean="0"/>
              <a:t>Subthreshold</a:t>
            </a:r>
            <a:r>
              <a:rPr lang="fr-FR" baseline="0" dirty="0" smtClean="0"/>
              <a:t> and </a:t>
            </a:r>
            <a:r>
              <a:rPr lang="fr-FR" baseline="0" dirty="0" err="1" smtClean="0"/>
              <a:t>superthreshold</a:t>
            </a:r>
            <a:r>
              <a:rPr lang="fr-FR" baseline="0" dirty="0" smtClean="0"/>
              <a:t> </a:t>
            </a:r>
            <a:r>
              <a:rPr lang="fr-FR" baseline="0" dirty="0" err="1" smtClean="0"/>
              <a:t>regime</a:t>
            </a:r>
            <a:r>
              <a:rPr lang="fr-FR" baseline="0" dirty="0" smtClean="0"/>
              <a:t> </a:t>
            </a:r>
            <a:r>
              <a:rPr lang="fr-FR" baseline="0" dirty="0" err="1" smtClean="0"/>
              <a:t>before</a:t>
            </a:r>
            <a:r>
              <a:rPr lang="fr-FR" baseline="0" dirty="0" smtClean="0"/>
              <a:t> end of 2</a:t>
            </a:r>
            <a:r>
              <a:rPr lang="fr-FR" baseline="30000" dirty="0" smtClean="0"/>
              <a:t>nd</a:t>
            </a:r>
            <a:r>
              <a:rPr lang="fr-FR" baseline="0" dirty="0" smtClean="0"/>
              <a:t> </a:t>
            </a:r>
            <a:r>
              <a:rPr lang="fr-FR" baseline="0" dirty="0" err="1" smtClean="0"/>
              <a:t>hour</a:t>
            </a:r>
            <a:r>
              <a:rPr lang="fr-FR" baseline="0" dirty="0" smtClean="0"/>
              <a:t>.</a:t>
            </a:r>
          </a:p>
          <a:p>
            <a:pPr marL="0" marR="0" indent="0" algn="l" defTabSz="1079500" rtl="0" eaLnBrk="0" fontAlgn="base" latinLnBrk="0" hangingPunct="0">
              <a:lnSpc>
                <a:spcPct val="100000"/>
              </a:lnSpc>
              <a:spcBef>
                <a:spcPct val="30000"/>
              </a:spcBef>
              <a:spcAft>
                <a:spcPct val="0"/>
              </a:spcAft>
              <a:buClrTx/>
              <a:buSzTx/>
              <a:buFontTx/>
              <a:buNone/>
              <a:tabLst/>
              <a:defRPr/>
            </a:pPr>
            <a:r>
              <a:rPr lang="fr-FR" b="1" baseline="0" dirty="0" err="1" smtClean="0"/>
              <a:t>Third</a:t>
            </a:r>
            <a:r>
              <a:rPr lang="fr-FR" b="1" baseline="0" dirty="0" smtClean="0"/>
              <a:t> lecture</a:t>
            </a:r>
            <a:r>
              <a:rPr lang="fr-FR" baseline="0" dirty="0" smtClean="0"/>
              <a:t>: Escape rate and </a:t>
            </a:r>
            <a:r>
              <a:rPr lang="fr-FR" baseline="0" dirty="0" err="1" smtClean="0"/>
              <a:t>Renewal</a:t>
            </a:r>
            <a:r>
              <a:rPr lang="fr-FR" baseline="0" dirty="0" smtClean="0"/>
              <a:t>. </a:t>
            </a:r>
            <a:endParaRPr lang="fr-FR" dirty="0" smtClean="0"/>
          </a:p>
          <a:p>
            <a:endParaRPr lang="fr-FR" dirty="0" smtClean="0">
              <a:ea typeface="ＭＳ Ｐゴシック" pitchFamily="34" charset="-128"/>
            </a:endParaRPr>
          </a:p>
        </p:txBody>
      </p:sp>
      <p:sp>
        <p:nvSpPr>
          <p:cNvPr id="18436" name="Espace réservé du numéro de diapositive 3"/>
          <p:cNvSpPr>
            <a:spLocks noGrp="1"/>
          </p:cNvSpPr>
          <p:nvPr>
            <p:ph type="sldNum" sz="quarter" idx="5"/>
          </p:nvPr>
        </p:nvSpPr>
        <p:spPr bwMode="auto">
          <a:noFill/>
          <a:ln>
            <a:miter lim="800000"/>
            <a:headEnd/>
            <a:tailEnd/>
          </a:ln>
        </p:spPr>
        <p:txBody>
          <a:bodyPr/>
          <a:lstStyle/>
          <a:p>
            <a:fld id="{5539691E-30CF-4C45-B51E-F01DFD22E254}" type="slidenum">
              <a:rPr lang="fr-FR">
                <a:cs typeface="Arial" charset="0"/>
              </a:rPr>
              <a:pPr/>
              <a:t>17</a:t>
            </a:fld>
            <a:endParaRPr lang="fr-FR">
              <a:cs typeface="Arial" charset="0"/>
            </a:endParaRPr>
          </a:p>
        </p:txBody>
      </p:sp>
    </p:spTree>
    <p:extLst>
      <p:ext uri="{BB962C8B-B14F-4D97-AF65-F5344CB8AC3E}">
        <p14:creationId xmlns:p14="http://schemas.microsoft.com/office/powerpoint/2010/main" val="21188301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D7220A3B-E508-42FF-A34A-DE42AC2DAD26}" type="slidenum">
              <a:rPr lang="en-US" smtClean="0"/>
              <a:pPr/>
              <a:t>18</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xfrm>
            <a:off x="912317" y="4343704"/>
            <a:ext cx="5033367" cy="4113892"/>
          </a:xfrm>
          <a:noFill/>
          <a:ln/>
        </p:spPr>
        <p:txBody>
          <a:bodyPr/>
          <a:lstStyle/>
          <a:p>
            <a:endParaRPr lang="fr-FR" smtClean="0"/>
          </a:p>
        </p:txBody>
      </p:sp>
    </p:spTree>
    <p:extLst>
      <p:ext uri="{BB962C8B-B14F-4D97-AF65-F5344CB8AC3E}">
        <p14:creationId xmlns:p14="http://schemas.microsoft.com/office/powerpoint/2010/main" val="2700348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DE6DEE96-50AB-4084-A10B-FDD963F8EB3B}" type="slidenum">
              <a:rPr lang="en-US" smtClean="0"/>
              <a:pPr/>
              <a:t>19</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xfrm>
            <a:off x="912317" y="4343704"/>
            <a:ext cx="5033367" cy="4113892"/>
          </a:xfrm>
          <a:noFill/>
          <a:ln/>
        </p:spPr>
        <p:txBody>
          <a:bodyPr/>
          <a:lstStyle/>
          <a:p>
            <a:r>
              <a:rPr lang="fr-FR" dirty="0" smtClean="0"/>
              <a:t>Start </a:t>
            </a:r>
            <a:r>
              <a:rPr lang="fr-FR" dirty="0" err="1" smtClean="0"/>
              <a:t>exercise</a:t>
            </a:r>
            <a:r>
              <a:rPr lang="fr-FR" baseline="0" dirty="0" smtClean="0"/>
              <a:t> </a:t>
            </a:r>
            <a:r>
              <a:rPr lang="fr-FR" baseline="0" dirty="0" err="1" smtClean="0"/>
              <a:t>at</a:t>
            </a:r>
            <a:r>
              <a:rPr lang="fr-FR" baseline="0" dirty="0" smtClean="0"/>
              <a:t> 10:33; 10 minutes </a:t>
            </a:r>
            <a:r>
              <a:rPr lang="fr-FR" baseline="0" dirty="0" err="1" smtClean="0"/>
              <a:t>is</a:t>
            </a:r>
            <a:r>
              <a:rPr lang="fr-FR" baseline="0" dirty="0" smtClean="0"/>
              <a:t> </a:t>
            </a:r>
            <a:r>
              <a:rPr lang="fr-FR" baseline="0" dirty="0" err="1" smtClean="0"/>
              <a:t>plenty</a:t>
            </a:r>
            <a:r>
              <a:rPr lang="fr-FR" baseline="0" dirty="0" smtClean="0"/>
              <a:t> of time.</a:t>
            </a:r>
            <a:endParaRPr lang="fr-FR" dirty="0" smtClean="0"/>
          </a:p>
        </p:txBody>
      </p:sp>
    </p:spTree>
    <p:extLst>
      <p:ext uri="{BB962C8B-B14F-4D97-AF65-F5344CB8AC3E}">
        <p14:creationId xmlns:p14="http://schemas.microsoft.com/office/powerpoint/2010/main" val="21344534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8EBA35DF-D2F1-434A-B16D-D8ED60A7D282}" type="slidenum">
              <a:rPr lang="en-US" smtClean="0"/>
              <a:pPr/>
              <a:t>20</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r>
              <a:rPr lang="fr-FR" dirty="0" smtClean="0"/>
              <a:t>Quiz</a:t>
            </a:r>
            <a:r>
              <a:rPr lang="fr-FR" baseline="0" dirty="0" smtClean="0"/>
              <a:t> </a:t>
            </a:r>
            <a:r>
              <a:rPr lang="fr-FR" baseline="0" dirty="0" err="1" smtClean="0"/>
              <a:t>helps</a:t>
            </a:r>
            <a:r>
              <a:rPr lang="fr-FR" baseline="0" dirty="0" smtClean="0"/>
              <a:t> to </a:t>
            </a:r>
            <a:r>
              <a:rPr lang="fr-FR" baseline="0" dirty="0" err="1" smtClean="0"/>
              <a:t>initiate</a:t>
            </a:r>
            <a:r>
              <a:rPr lang="fr-FR" baseline="0" dirty="0" smtClean="0"/>
              <a:t> discussions for the </a:t>
            </a:r>
            <a:r>
              <a:rPr lang="fr-FR" baseline="0" dirty="0" err="1" smtClean="0"/>
              <a:t>previous</a:t>
            </a:r>
            <a:r>
              <a:rPr lang="fr-FR" baseline="0" dirty="0" smtClean="0"/>
              <a:t> </a:t>
            </a:r>
            <a:r>
              <a:rPr lang="fr-FR" baseline="0" dirty="0" err="1" smtClean="0"/>
              <a:t>exercise</a:t>
            </a:r>
            <a:r>
              <a:rPr lang="fr-FR" baseline="0" dirty="0" smtClean="0"/>
              <a:t>.</a:t>
            </a:r>
            <a:endParaRPr lang="fr-FR" dirty="0" smtClean="0"/>
          </a:p>
        </p:txBody>
      </p:sp>
    </p:spTree>
    <p:extLst>
      <p:ext uri="{BB962C8B-B14F-4D97-AF65-F5344CB8AC3E}">
        <p14:creationId xmlns:p14="http://schemas.microsoft.com/office/powerpoint/2010/main" val="4734247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8EBA35DF-D2F1-434A-B16D-D8ED60A7D282}" type="slidenum">
              <a:rPr lang="en-US" smtClean="0"/>
              <a:pPr/>
              <a:t>21</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3333406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F8E957AF-5FF6-48F0-94DE-C2295F718389}" type="slidenum">
              <a:rPr lang="en-US" smtClean="0"/>
              <a:pPr/>
              <a:t>4</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xfrm>
            <a:off x="912317" y="4343704"/>
            <a:ext cx="5033367" cy="4113892"/>
          </a:xfrm>
          <a:noFill/>
          <a:ln/>
        </p:spPr>
        <p:txBody>
          <a:bodyPr/>
          <a:lstStyle/>
          <a:p>
            <a:endParaRPr lang="fr-FR" smtClean="0"/>
          </a:p>
        </p:txBody>
      </p:sp>
    </p:spTree>
    <p:extLst>
      <p:ext uri="{BB962C8B-B14F-4D97-AF65-F5344CB8AC3E}">
        <p14:creationId xmlns:p14="http://schemas.microsoft.com/office/powerpoint/2010/main" val="20540567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B0D38421-67C0-4794-81BB-F5DF9CF3FBBF}" type="slidenum">
              <a:rPr lang="en-US" smtClean="0"/>
              <a:pPr/>
              <a:t>22</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xfrm>
            <a:off x="912317" y="4343704"/>
            <a:ext cx="5033367" cy="4113892"/>
          </a:xfrm>
          <a:noFill/>
          <a:ln/>
        </p:spPr>
        <p:txBody>
          <a:bodyPr/>
          <a:lstStyle/>
          <a:p>
            <a:r>
              <a:rPr lang="fr-FR" dirty="0" smtClean="0"/>
              <a:t>The delta </a:t>
            </a:r>
            <a:r>
              <a:rPr lang="fr-FR" dirty="0" err="1" smtClean="0"/>
              <a:t>function</a:t>
            </a:r>
            <a:r>
              <a:rPr lang="fr-FR" dirty="0" smtClean="0"/>
              <a:t> and the </a:t>
            </a:r>
            <a:r>
              <a:rPr lang="fr-FR" dirty="0" err="1" smtClean="0"/>
              <a:t>units</a:t>
            </a:r>
            <a:r>
              <a:rPr lang="fr-FR" dirty="0" smtClean="0"/>
              <a:t>  (1/t)^2  cause </a:t>
            </a:r>
            <a:r>
              <a:rPr lang="fr-FR" dirty="0" err="1" smtClean="0"/>
              <a:t>often</a:t>
            </a:r>
            <a:r>
              <a:rPr lang="fr-FR" dirty="0" smtClean="0"/>
              <a:t> </a:t>
            </a:r>
            <a:r>
              <a:rPr lang="fr-FR" dirty="0" err="1" smtClean="0"/>
              <a:t>problems</a:t>
            </a:r>
            <a:r>
              <a:rPr lang="fr-FR" dirty="0" smtClean="0"/>
              <a:t>: BUT WE INTEGRATE TWICE!!</a:t>
            </a:r>
          </a:p>
        </p:txBody>
      </p:sp>
    </p:spTree>
    <p:extLst>
      <p:ext uri="{BB962C8B-B14F-4D97-AF65-F5344CB8AC3E}">
        <p14:creationId xmlns:p14="http://schemas.microsoft.com/office/powerpoint/2010/main" val="23149383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2DFB364E-BA5B-4F52-9011-99AE3EC20108}" type="slidenum">
              <a:rPr lang="en-US" smtClean="0"/>
              <a:pPr/>
              <a:t>23</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xfrm>
            <a:off x="912317" y="4343704"/>
            <a:ext cx="5033367" cy="4113892"/>
          </a:xfrm>
          <a:noFill/>
          <a:ln/>
        </p:spPr>
        <p:txBody>
          <a:bodyPr/>
          <a:lstStyle/>
          <a:p>
            <a:endParaRPr lang="fr-FR" smtClean="0"/>
          </a:p>
        </p:txBody>
      </p:sp>
    </p:spTree>
    <p:extLst>
      <p:ext uri="{BB962C8B-B14F-4D97-AF65-F5344CB8AC3E}">
        <p14:creationId xmlns:p14="http://schemas.microsoft.com/office/powerpoint/2010/main" val="34749619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B0D38421-67C0-4794-81BB-F5DF9CF3FBBF}" type="slidenum">
              <a:rPr lang="en-US" smtClean="0"/>
              <a:pPr/>
              <a:t>24</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xfrm>
            <a:off x="912317" y="4343704"/>
            <a:ext cx="5033367" cy="4113892"/>
          </a:xfrm>
          <a:noFill/>
          <a:ln/>
        </p:spPr>
        <p:txBody>
          <a:bodyPr/>
          <a:lstStyle/>
          <a:p>
            <a:endParaRPr lang="fr-FR" smtClean="0"/>
          </a:p>
        </p:txBody>
      </p:sp>
    </p:spTree>
    <p:extLst>
      <p:ext uri="{BB962C8B-B14F-4D97-AF65-F5344CB8AC3E}">
        <p14:creationId xmlns:p14="http://schemas.microsoft.com/office/powerpoint/2010/main" val="36031497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8435" name="Espace réservé des commentaires 2"/>
          <p:cNvSpPr>
            <a:spLocks noGrp="1"/>
          </p:cNvSpPr>
          <p:nvPr>
            <p:ph type="body" idx="1"/>
          </p:nvPr>
        </p:nvSpPr>
        <p:spPr bwMode="auto">
          <a:noFill/>
        </p:spPr>
        <p:txBody>
          <a:bodyPr/>
          <a:lstStyle/>
          <a:p>
            <a:endParaRPr lang="fr-FR" dirty="0" smtClean="0">
              <a:ea typeface="ＭＳ Ｐゴシック" pitchFamily="34" charset="-128"/>
            </a:endParaRPr>
          </a:p>
        </p:txBody>
      </p:sp>
      <p:sp>
        <p:nvSpPr>
          <p:cNvPr id="18436" name="Espace réservé du numéro de diapositive 3"/>
          <p:cNvSpPr>
            <a:spLocks noGrp="1"/>
          </p:cNvSpPr>
          <p:nvPr>
            <p:ph type="sldNum" sz="quarter" idx="5"/>
          </p:nvPr>
        </p:nvSpPr>
        <p:spPr bwMode="auto">
          <a:noFill/>
          <a:ln>
            <a:miter lim="800000"/>
            <a:headEnd/>
            <a:tailEnd/>
          </a:ln>
        </p:spPr>
        <p:txBody>
          <a:bodyPr/>
          <a:lstStyle/>
          <a:p>
            <a:fld id="{5539691E-30CF-4C45-B51E-F01DFD22E254}" type="slidenum">
              <a:rPr lang="fr-FR">
                <a:cs typeface="Arial" charset="0"/>
              </a:rPr>
              <a:pPr/>
              <a:t>25</a:t>
            </a:fld>
            <a:endParaRPr lang="fr-FR">
              <a:cs typeface="Arial" charset="0"/>
            </a:endParaRPr>
          </a:p>
        </p:txBody>
      </p:sp>
    </p:spTree>
    <p:extLst>
      <p:ext uri="{BB962C8B-B14F-4D97-AF65-F5344CB8AC3E}">
        <p14:creationId xmlns:p14="http://schemas.microsoft.com/office/powerpoint/2010/main" val="20690939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31172C91-74F9-454B-92A3-D58CD36CB773}" type="slidenum">
              <a:rPr lang="en-US" smtClean="0"/>
              <a:pPr/>
              <a:t>26</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xfrm>
            <a:off x="912317" y="4343704"/>
            <a:ext cx="5033367" cy="4113892"/>
          </a:xfrm>
          <a:noFill/>
          <a:ln/>
        </p:spPr>
        <p:txBody>
          <a:bodyPr/>
          <a:lstStyle/>
          <a:p>
            <a:endParaRPr lang="fr-FR" smtClean="0"/>
          </a:p>
        </p:txBody>
      </p:sp>
    </p:spTree>
    <p:extLst>
      <p:ext uri="{BB962C8B-B14F-4D97-AF65-F5344CB8AC3E}">
        <p14:creationId xmlns:p14="http://schemas.microsoft.com/office/powerpoint/2010/main" val="631387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DD708E96-571A-4091-AE25-F35940097336}" type="slidenum">
              <a:rPr lang="en-US" smtClean="0"/>
              <a:pPr/>
              <a:t>27</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xfrm>
            <a:off x="912317" y="4343704"/>
            <a:ext cx="5033367" cy="4113892"/>
          </a:xfrm>
          <a:noFill/>
          <a:ln/>
        </p:spPr>
        <p:txBody>
          <a:bodyPr/>
          <a:lstStyle/>
          <a:p>
            <a:endParaRPr lang="fr-FR" smtClean="0"/>
          </a:p>
        </p:txBody>
      </p:sp>
    </p:spTree>
    <p:extLst>
      <p:ext uri="{BB962C8B-B14F-4D97-AF65-F5344CB8AC3E}">
        <p14:creationId xmlns:p14="http://schemas.microsoft.com/office/powerpoint/2010/main" val="19904555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31172C91-74F9-454B-92A3-D58CD36CB773}" type="slidenum">
              <a:rPr lang="en-US" smtClean="0"/>
              <a:pPr/>
              <a:t>28</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xfrm>
            <a:off x="912317" y="4343704"/>
            <a:ext cx="5033367" cy="4113892"/>
          </a:xfrm>
          <a:noFill/>
          <a:ln/>
        </p:spPr>
        <p:txBody>
          <a:bodyPr/>
          <a:lstStyle/>
          <a:p>
            <a:endParaRPr lang="fr-FR" smtClean="0"/>
          </a:p>
        </p:txBody>
      </p:sp>
    </p:spTree>
    <p:extLst>
      <p:ext uri="{BB962C8B-B14F-4D97-AF65-F5344CB8AC3E}">
        <p14:creationId xmlns:p14="http://schemas.microsoft.com/office/powerpoint/2010/main" val="10569476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3500D201-4579-48E6-B47C-1A2818195BCB}" type="slidenum">
              <a:rPr lang="en-US" smtClean="0"/>
              <a:pPr/>
              <a:t>29</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20615418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85633840-97A5-4C32-90FF-FA2CD0ECFEFB}" type="slidenum">
              <a:rPr lang="en-US" smtClean="0"/>
              <a:pPr/>
              <a:t>30</a:t>
            </a:fld>
            <a:endParaRPr 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26935955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DD708E96-571A-4091-AE25-F35940097336}" type="slidenum">
              <a:rPr lang="en-US" smtClean="0"/>
              <a:pPr/>
              <a:t>31</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xfrm>
            <a:off x="912317" y="4343704"/>
            <a:ext cx="5033367" cy="4113892"/>
          </a:xfrm>
          <a:noFill/>
          <a:ln/>
        </p:spPr>
        <p:txBody>
          <a:bodyPr/>
          <a:lstStyle/>
          <a:p>
            <a:endParaRPr lang="fr-FR" smtClean="0"/>
          </a:p>
        </p:txBody>
      </p:sp>
    </p:spTree>
    <p:extLst>
      <p:ext uri="{BB962C8B-B14F-4D97-AF65-F5344CB8AC3E}">
        <p14:creationId xmlns:p14="http://schemas.microsoft.com/office/powerpoint/2010/main" val="1634446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F8E957AF-5FF6-48F0-94DE-C2295F718389}" type="slidenum">
              <a:rPr lang="en-US" smtClean="0"/>
              <a:pPr/>
              <a:t>5</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xfrm>
            <a:off x="912317" y="4343704"/>
            <a:ext cx="5033367" cy="4113892"/>
          </a:xfrm>
          <a:noFill/>
          <a:ln/>
        </p:spPr>
        <p:txBody>
          <a:bodyPr/>
          <a:lstStyle/>
          <a:p>
            <a:endParaRPr lang="fr-FR" smtClean="0"/>
          </a:p>
        </p:txBody>
      </p:sp>
    </p:spTree>
    <p:extLst>
      <p:ext uri="{BB962C8B-B14F-4D97-AF65-F5344CB8AC3E}">
        <p14:creationId xmlns:p14="http://schemas.microsoft.com/office/powerpoint/2010/main" val="39759301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31172C91-74F9-454B-92A3-D58CD36CB773}" type="slidenum">
              <a:rPr lang="en-US" smtClean="0"/>
              <a:pPr/>
              <a:t>33</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xfrm>
            <a:off x="912317" y="4343704"/>
            <a:ext cx="5033367" cy="4113892"/>
          </a:xfrm>
          <a:noFill/>
          <a:ln/>
        </p:spPr>
        <p:txBody>
          <a:bodyPr/>
          <a:lstStyle/>
          <a:p>
            <a:endParaRPr lang="fr-FR" smtClean="0"/>
          </a:p>
        </p:txBody>
      </p:sp>
    </p:spTree>
    <p:extLst>
      <p:ext uri="{BB962C8B-B14F-4D97-AF65-F5344CB8AC3E}">
        <p14:creationId xmlns:p14="http://schemas.microsoft.com/office/powerpoint/2010/main" val="40687060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B0D38421-67C0-4794-81BB-F5DF9CF3FBBF}" type="slidenum">
              <a:rPr lang="en-US" smtClean="0"/>
              <a:pPr/>
              <a:t>34</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xfrm>
            <a:off x="912317" y="4343704"/>
            <a:ext cx="5033367" cy="4113892"/>
          </a:xfrm>
          <a:noFill/>
          <a:ln/>
        </p:spPr>
        <p:txBody>
          <a:bodyPr/>
          <a:lstStyle/>
          <a:p>
            <a:endParaRPr lang="fr-FR" smtClean="0"/>
          </a:p>
        </p:txBody>
      </p:sp>
    </p:spTree>
    <p:extLst>
      <p:ext uri="{BB962C8B-B14F-4D97-AF65-F5344CB8AC3E}">
        <p14:creationId xmlns:p14="http://schemas.microsoft.com/office/powerpoint/2010/main" val="18701716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8435" name="Espace réservé des commentaires 2"/>
          <p:cNvSpPr>
            <a:spLocks noGrp="1"/>
          </p:cNvSpPr>
          <p:nvPr>
            <p:ph type="body" idx="1"/>
          </p:nvPr>
        </p:nvSpPr>
        <p:spPr bwMode="auto">
          <a:noFill/>
        </p:spPr>
        <p:txBody>
          <a:bodyPr/>
          <a:lstStyle/>
          <a:p>
            <a:endParaRPr lang="fr-FR" dirty="0" smtClean="0">
              <a:ea typeface="ＭＳ Ｐゴシック" pitchFamily="34" charset="-128"/>
            </a:endParaRPr>
          </a:p>
        </p:txBody>
      </p:sp>
      <p:sp>
        <p:nvSpPr>
          <p:cNvPr id="18436" name="Espace réservé du numéro de diapositive 3"/>
          <p:cNvSpPr>
            <a:spLocks noGrp="1"/>
          </p:cNvSpPr>
          <p:nvPr>
            <p:ph type="sldNum" sz="quarter" idx="5"/>
          </p:nvPr>
        </p:nvSpPr>
        <p:spPr bwMode="auto">
          <a:noFill/>
          <a:ln>
            <a:miter lim="800000"/>
            <a:headEnd/>
            <a:tailEnd/>
          </a:ln>
        </p:spPr>
        <p:txBody>
          <a:bodyPr/>
          <a:lstStyle/>
          <a:p>
            <a:fld id="{5539691E-30CF-4C45-B51E-F01DFD22E254}" type="slidenum">
              <a:rPr lang="fr-FR">
                <a:cs typeface="Arial" charset="0"/>
              </a:rPr>
              <a:pPr/>
              <a:t>35</a:t>
            </a:fld>
            <a:endParaRPr lang="fr-FR">
              <a:cs typeface="Arial" charset="0"/>
            </a:endParaRPr>
          </a:p>
        </p:txBody>
      </p:sp>
    </p:spTree>
    <p:extLst>
      <p:ext uri="{BB962C8B-B14F-4D97-AF65-F5344CB8AC3E}">
        <p14:creationId xmlns:p14="http://schemas.microsoft.com/office/powerpoint/2010/main" val="9984553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F8E957AF-5FF6-48F0-94DE-C2295F718389}" type="slidenum">
              <a:rPr lang="en-US" smtClean="0"/>
              <a:pPr/>
              <a:t>36</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xfrm>
            <a:off x="912317" y="4343704"/>
            <a:ext cx="5033367" cy="4113892"/>
          </a:xfrm>
          <a:noFill/>
          <a:ln/>
        </p:spPr>
        <p:txBody>
          <a:bodyPr/>
          <a:lstStyle/>
          <a:p>
            <a:endParaRPr lang="fr-FR" smtClean="0"/>
          </a:p>
        </p:txBody>
      </p:sp>
    </p:spTree>
    <p:extLst>
      <p:ext uri="{BB962C8B-B14F-4D97-AF65-F5344CB8AC3E}">
        <p14:creationId xmlns:p14="http://schemas.microsoft.com/office/powerpoint/2010/main" val="18106634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E638891B-81C1-4961-A2C4-4C3B61F4CFEB}" type="slidenum">
              <a:rPr lang="en-US" smtClean="0"/>
              <a:pPr/>
              <a:t>37</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2612327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6FA60DA9-EC97-4C11-8B98-4EE40C90E17C}" type="slidenum">
              <a:rPr lang="en-US" smtClean="0"/>
              <a:pPr/>
              <a:t>38</a:t>
            </a:fld>
            <a:endParaRPr 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12252870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6FA60DA9-EC97-4C11-8B98-4EE40C90E17C}" type="slidenum">
              <a:rPr lang="en-US" smtClean="0"/>
              <a:pPr/>
              <a:t>39</a:t>
            </a:fld>
            <a:endParaRPr 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28710131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6FA60DA9-EC97-4C11-8B98-4EE40C90E17C}" type="slidenum">
              <a:rPr lang="en-US" smtClean="0"/>
              <a:pPr/>
              <a:t>40</a:t>
            </a:fld>
            <a:endParaRPr 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24445214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6FA60DA9-EC97-4C11-8B98-4EE40C90E17C}" type="slidenum">
              <a:rPr lang="en-US" smtClean="0"/>
              <a:pPr/>
              <a:t>41</a:t>
            </a:fld>
            <a:endParaRPr 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26721994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3B58B84-CBFD-41CF-8E62-B8DFE72177C8}" type="slidenum">
              <a:rPr lang="fr-FR" smtClean="0"/>
              <a:pPr/>
              <a:t>42</a:t>
            </a:fld>
            <a:endParaRPr lang="fr-FR"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fr-FR" dirty="0" smtClean="0"/>
          </a:p>
        </p:txBody>
      </p:sp>
    </p:spTree>
    <p:extLst>
      <p:ext uri="{BB962C8B-B14F-4D97-AF65-F5344CB8AC3E}">
        <p14:creationId xmlns:p14="http://schemas.microsoft.com/office/powerpoint/2010/main" val="1343775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31172C91-74F9-454B-92A3-D58CD36CB773}" type="slidenum">
              <a:rPr lang="en-US" smtClean="0"/>
              <a:pPr/>
              <a:t>6</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xfrm>
            <a:off x="912317" y="4343704"/>
            <a:ext cx="5033367" cy="4113892"/>
          </a:xfrm>
          <a:noFill/>
          <a:ln/>
        </p:spPr>
        <p:txBody>
          <a:bodyPr/>
          <a:lstStyle/>
          <a:p>
            <a:endParaRPr lang="fr-FR" smtClean="0"/>
          </a:p>
        </p:txBody>
      </p:sp>
    </p:spTree>
    <p:extLst>
      <p:ext uri="{BB962C8B-B14F-4D97-AF65-F5344CB8AC3E}">
        <p14:creationId xmlns:p14="http://schemas.microsoft.com/office/powerpoint/2010/main" val="24953596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B0D38421-67C0-4794-81BB-F5DF9CF3FBBF}" type="slidenum">
              <a:rPr lang="en-US" smtClean="0"/>
              <a:pPr/>
              <a:t>43</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xfrm>
            <a:off x="912317" y="4343704"/>
            <a:ext cx="5033367" cy="4113892"/>
          </a:xfrm>
          <a:noFill/>
          <a:ln/>
        </p:spPr>
        <p:txBody>
          <a:bodyPr/>
          <a:lstStyle/>
          <a:p>
            <a:endParaRPr lang="fr-FR" smtClean="0"/>
          </a:p>
        </p:txBody>
      </p:sp>
    </p:spTree>
    <p:extLst>
      <p:ext uri="{BB962C8B-B14F-4D97-AF65-F5344CB8AC3E}">
        <p14:creationId xmlns:p14="http://schemas.microsoft.com/office/powerpoint/2010/main" val="12367317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8435" name="Espace réservé des commentaires 2"/>
          <p:cNvSpPr>
            <a:spLocks noGrp="1"/>
          </p:cNvSpPr>
          <p:nvPr>
            <p:ph type="body" idx="1"/>
          </p:nvPr>
        </p:nvSpPr>
        <p:spPr bwMode="auto">
          <a:noFill/>
        </p:spPr>
        <p:txBody>
          <a:bodyPr/>
          <a:lstStyle/>
          <a:p>
            <a:pPr marL="0" marR="0" indent="0" algn="l" defTabSz="1079500" rtl="0" eaLnBrk="0" fontAlgn="base" latinLnBrk="0" hangingPunct="0">
              <a:lnSpc>
                <a:spcPct val="100000"/>
              </a:lnSpc>
              <a:spcBef>
                <a:spcPct val="30000"/>
              </a:spcBef>
              <a:spcAft>
                <a:spcPct val="0"/>
              </a:spcAft>
              <a:buClrTx/>
              <a:buSzTx/>
              <a:buFontTx/>
              <a:buNone/>
              <a:tabLst/>
              <a:defRPr/>
            </a:pPr>
            <a:r>
              <a:rPr lang="fr-FR" b="1" dirty="0" smtClean="0"/>
              <a:t>First lecture: </a:t>
            </a:r>
            <a:r>
              <a:rPr lang="fr-FR" dirty="0" smtClean="0"/>
              <a:t>I </a:t>
            </a:r>
            <a:r>
              <a:rPr lang="fr-FR" baseline="0" dirty="0" smtClean="0"/>
              <a:t> </a:t>
            </a:r>
            <a:r>
              <a:rPr lang="fr-FR" baseline="0" dirty="0" err="1" smtClean="0"/>
              <a:t>introduced</a:t>
            </a:r>
            <a:r>
              <a:rPr lang="fr-FR" baseline="0" dirty="0" smtClean="0"/>
              <a:t>  white noise as a </a:t>
            </a:r>
            <a:r>
              <a:rPr lang="fr-FR" baseline="0" dirty="0" err="1" smtClean="0"/>
              <a:t>limit</a:t>
            </a:r>
            <a:r>
              <a:rPr lang="fr-FR" baseline="0" dirty="0" smtClean="0"/>
              <a:t> of short </a:t>
            </a:r>
            <a:r>
              <a:rPr lang="fr-FR" baseline="0" dirty="0" err="1" smtClean="0"/>
              <a:t>synaptic</a:t>
            </a:r>
            <a:r>
              <a:rPr lang="fr-FR" baseline="0" dirty="0" smtClean="0"/>
              <a:t> time constant.</a:t>
            </a:r>
          </a:p>
          <a:p>
            <a:pPr marL="0" marR="0" indent="0" algn="l" defTabSz="1079500" rtl="0" eaLnBrk="0" fontAlgn="base" latinLnBrk="0" hangingPunct="0">
              <a:lnSpc>
                <a:spcPct val="100000"/>
              </a:lnSpc>
              <a:spcBef>
                <a:spcPct val="30000"/>
              </a:spcBef>
              <a:spcAft>
                <a:spcPct val="0"/>
              </a:spcAft>
              <a:buClrTx/>
              <a:buSzTx/>
              <a:buFontTx/>
              <a:buNone/>
              <a:tabLst/>
              <a:defRPr/>
            </a:pPr>
            <a:r>
              <a:rPr lang="fr-FR" baseline="0" dirty="0" err="1" smtClean="0"/>
              <a:t>Then</a:t>
            </a:r>
            <a:r>
              <a:rPr lang="fr-FR" baseline="0" dirty="0" smtClean="0"/>
              <a:t> </a:t>
            </a:r>
            <a:r>
              <a:rPr lang="fr-FR" baseline="0" dirty="0" err="1" smtClean="0"/>
              <a:t>introduced</a:t>
            </a:r>
            <a:r>
              <a:rPr lang="fr-FR" baseline="0" dirty="0" smtClean="0"/>
              <a:t> how to  </a:t>
            </a:r>
            <a:r>
              <a:rPr lang="fr-FR" baseline="0" dirty="0" err="1" smtClean="0"/>
              <a:t>calculate</a:t>
            </a:r>
            <a:r>
              <a:rPr lang="fr-FR" baseline="0" dirty="0" smtClean="0"/>
              <a:t> </a:t>
            </a:r>
            <a:r>
              <a:rPr lang="fr-FR" baseline="0" dirty="0" err="1" smtClean="0"/>
              <a:t>with</a:t>
            </a:r>
            <a:r>
              <a:rPr lang="fr-FR" baseline="0" dirty="0" smtClean="0"/>
              <a:t> white noise. </a:t>
            </a:r>
            <a:r>
              <a:rPr lang="fr-FR" baseline="0" dirty="0" err="1" smtClean="0"/>
              <a:t>Stopped</a:t>
            </a:r>
            <a:r>
              <a:rPr lang="fr-FR" baseline="0" dirty="0" smtClean="0"/>
              <a:t> </a:t>
            </a:r>
            <a:r>
              <a:rPr lang="fr-FR" baseline="0" dirty="0" err="1" smtClean="0"/>
              <a:t>at</a:t>
            </a:r>
            <a:r>
              <a:rPr lang="fr-FR" baseline="0" dirty="0" smtClean="0"/>
              <a:t> 9:50 for first </a:t>
            </a:r>
            <a:r>
              <a:rPr lang="fr-FR" baseline="0" dirty="0" err="1" smtClean="0"/>
              <a:t>exercise</a:t>
            </a:r>
            <a:r>
              <a:rPr lang="fr-FR" baseline="0" dirty="0" smtClean="0"/>
              <a:t>.</a:t>
            </a:r>
          </a:p>
          <a:p>
            <a:pPr marL="0" marR="0" indent="0" algn="l" defTabSz="1079500" rtl="0" eaLnBrk="0" fontAlgn="base" latinLnBrk="0" hangingPunct="0">
              <a:lnSpc>
                <a:spcPct val="100000"/>
              </a:lnSpc>
              <a:spcBef>
                <a:spcPct val="30000"/>
              </a:spcBef>
              <a:spcAft>
                <a:spcPct val="0"/>
              </a:spcAft>
              <a:buClrTx/>
              <a:buSzTx/>
              <a:buFontTx/>
              <a:buNone/>
              <a:tabLst/>
              <a:defRPr/>
            </a:pPr>
            <a:r>
              <a:rPr lang="fr-FR" b="1" baseline="0" dirty="0" smtClean="0"/>
              <a:t>Second lecture:</a:t>
            </a:r>
            <a:r>
              <a:rPr lang="fr-FR" baseline="0" dirty="0" smtClean="0"/>
              <a:t> </a:t>
            </a:r>
            <a:r>
              <a:rPr lang="fr-FR" baseline="0" dirty="0" err="1" smtClean="0"/>
              <a:t>Introduced</a:t>
            </a:r>
            <a:r>
              <a:rPr lang="fr-FR" baseline="0" dirty="0" smtClean="0"/>
              <a:t> the </a:t>
            </a:r>
            <a:r>
              <a:rPr lang="fr-FR" baseline="0" dirty="0" err="1" smtClean="0"/>
              <a:t>discrete</a:t>
            </a:r>
            <a:r>
              <a:rPr lang="fr-FR" baseline="0" dirty="0" smtClean="0"/>
              <a:t>-time </a:t>
            </a:r>
            <a:r>
              <a:rPr lang="fr-FR" baseline="0" dirty="0" err="1" smtClean="0"/>
              <a:t>autocorrelation</a:t>
            </a:r>
            <a:r>
              <a:rPr lang="fr-FR" baseline="0" dirty="0" smtClean="0"/>
              <a:t> of the Poisson, </a:t>
            </a:r>
            <a:r>
              <a:rPr lang="fr-FR" baseline="0" dirty="0" err="1" smtClean="0"/>
              <a:t>then</a:t>
            </a:r>
            <a:r>
              <a:rPr lang="fr-FR" baseline="0" dirty="0" smtClean="0"/>
              <a:t> </a:t>
            </a:r>
            <a:r>
              <a:rPr lang="fr-FR" baseline="0" dirty="0" err="1" smtClean="0"/>
              <a:t>at</a:t>
            </a:r>
            <a:r>
              <a:rPr lang="fr-FR" baseline="0" dirty="0" smtClean="0"/>
              <a:t> 10:33 </a:t>
            </a:r>
            <a:r>
              <a:rPr lang="fr-FR" baseline="0" dirty="0" err="1" smtClean="0"/>
              <a:t>next</a:t>
            </a:r>
            <a:r>
              <a:rPr lang="fr-FR" baseline="0" dirty="0" smtClean="0"/>
              <a:t> </a:t>
            </a:r>
            <a:r>
              <a:rPr lang="fr-FR" baseline="0" dirty="0" err="1" smtClean="0"/>
              <a:t>exercise</a:t>
            </a:r>
            <a:r>
              <a:rPr lang="fr-FR" baseline="0" dirty="0" smtClean="0"/>
              <a:t>.</a:t>
            </a:r>
          </a:p>
          <a:p>
            <a:pPr marL="0" marR="0" indent="0" algn="l" defTabSz="1079500" rtl="0" eaLnBrk="0" fontAlgn="base" latinLnBrk="0" hangingPunct="0">
              <a:lnSpc>
                <a:spcPct val="100000"/>
              </a:lnSpc>
              <a:spcBef>
                <a:spcPct val="30000"/>
              </a:spcBef>
              <a:spcAft>
                <a:spcPct val="0"/>
              </a:spcAft>
              <a:buClrTx/>
              <a:buSzTx/>
              <a:buFontTx/>
              <a:buNone/>
              <a:tabLst/>
              <a:defRPr/>
            </a:pPr>
            <a:r>
              <a:rPr lang="fr-FR" baseline="0" dirty="0" err="1" smtClean="0"/>
              <a:t>Afterward</a:t>
            </a:r>
            <a:r>
              <a:rPr lang="fr-FR" baseline="0" dirty="0" smtClean="0"/>
              <a:t> I </a:t>
            </a:r>
            <a:r>
              <a:rPr lang="fr-FR" baseline="0" dirty="0" err="1" smtClean="0"/>
              <a:t>used</a:t>
            </a:r>
            <a:r>
              <a:rPr lang="fr-FR" baseline="0" dirty="0" smtClean="0"/>
              <a:t> the Quiz </a:t>
            </a:r>
            <a:r>
              <a:rPr lang="fr-FR" baseline="0" dirty="0" err="1" smtClean="0"/>
              <a:t>with</a:t>
            </a:r>
            <a:r>
              <a:rPr lang="fr-FR" baseline="0" dirty="0" smtClean="0"/>
              <a:t> the </a:t>
            </a:r>
            <a:r>
              <a:rPr lang="fr-FR" baseline="0" dirty="0" err="1" smtClean="0"/>
              <a:t>units</a:t>
            </a:r>
            <a:r>
              <a:rPr lang="fr-FR" baseline="0" dirty="0" smtClean="0"/>
              <a:t> to </a:t>
            </a:r>
            <a:r>
              <a:rPr lang="fr-FR" baseline="0" dirty="0" err="1" smtClean="0"/>
              <a:t>discuss</a:t>
            </a:r>
            <a:r>
              <a:rPr lang="fr-FR" baseline="0" dirty="0" smtClean="0"/>
              <a:t> </a:t>
            </a:r>
            <a:r>
              <a:rPr lang="fr-FR" baseline="0" dirty="0" err="1" smtClean="0"/>
              <a:t>this</a:t>
            </a:r>
            <a:r>
              <a:rPr lang="fr-FR" baseline="0" dirty="0" smtClean="0"/>
              <a:t> </a:t>
            </a:r>
            <a:r>
              <a:rPr lang="fr-FR" baseline="0" dirty="0" err="1" smtClean="0"/>
              <a:t>exercise</a:t>
            </a:r>
            <a:r>
              <a:rPr lang="fr-FR" baseline="0" dirty="0" smtClean="0"/>
              <a:t>. </a:t>
            </a:r>
            <a:r>
              <a:rPr lang="fr-FR" baseline="0" dirty="0" err="1" smtClean="0"/>
              <a:t>Subthreshold</a:t>
            </a:r>
            <a:r>
              <a:rPr lang="fr-FR" baseline="0" dirty="0" smtClean="0"/>
              <a:t> and </a:t>
            </a:r>
            <a:r>
              <a:rPr lang="fr-FR" baseline="0" dirty="0" err="1" smtClean="0"/>
              <a:t>superthreshold</a:t>
            </a:r>
            <a:r>
              <a:rPr lang="fr-FR" baseline="0" dirty="0" smtClean="0"/>
              <a:t> </a:t>
            </a:r>
            <a:r>
              <a:rPr lang="fr-FR" baseline="0" dirty="0" err="1" smtClean="0"/>
              <a:t>regime</a:t>
            </a:r>
            <a:r>
              <a:rPr lang="fr-FR" baseline="0" dirty="0" smtClean="0"/>
              <a:t> </a:t>
            </a:r>
            <a:r>
              <a:rPr lang="fr-FR" baseline="0" dirty="0" err="1" smtClean="0"/>
              <a:t>before</a:t>
            </a:r>
            <a:r>
              <a:rPr lang="fr-FR" baseline="0" dirty="0" smtClean="0"/>
              <a:t> end of 2</a:t>
            </a:r>
            <a:r>
              <a:rPr lang="fr-FR" baseline="30000" dirty="0" smtClean="0"/>
              <a:t>nd</a:t>
            </a:r>
            <a:r>
              <a:rPr lang="fr-FR" baseline="0" dirty="0" smtClean="0"/>
              <a:t> </a:t>
            </a:r>
            <a:r>
              <a:rPr lang="fr-FR" baseline="0" dirty="0" err="1" smtClean="0"/>
              <a:t>hour</a:t>
            </a:r>
            <a:r>
              <a:rPr lang="fr-FR" baseline="0" dirty="0" smtClean="0"/>
              <a:t>.</a:t>
            </a:r>
          </a:p>
          <a:p>
            <a:pPr marL="0" marR="0" indent="0" algn="l" defTabSz="1079500" rtl="0" eaLnBrk="0" fontAlgn="base" latinLnBrk="0" hangingPunct="0">
              <a:lnSpc>
                <a:spcPct val="100000"/>
              </a:lnSpc>
              <a:spcBef>
                <a:spcPct val="30000"/>
              </a:spcBef>
              <a:spcAft>
                <a:spcPct val="0"/>
              </a:spcAft>
              <a:buClrTx/>
              <a:buSzTx/>
              <a:buFontTx/>
              <a:buNone/>
              <a:tabLst/>
              <a:defRPr/>
            </a:pPr>
            <a:r>
              <a:rPr lang="fr-FR" b="1" baseline="0" dirty="0" err="1" smtClean="0"/>
              <a:t>Third</a:t>
            </a:r>
            <a:r>
              <a:rPr lang="fr-FR" b="1" baseline="0" dirty="0" smtClean="0"/>
              <a:t> lecture</a:t>
            </a:r>
            <a:r>
              <a:rPr lang="fr-FR" baseline="0" dirty="0" smtClean="0"/>
              <a:t>: Escape rate and </a:t>
            </a:r>
            <a:r>
              <a:rPr lang="fr-FR" baseline="0" dirty="0" err="1" smtClean="0"/>
              <a:t>Renewal</a:t>
            </a:r>
            <a:r>
              <a:rPr lang="fr-FR" baseline="0" dirty="0" smtClean="0"/>
              <a:t>. </a:t>
            </a:r>
            <a:endParaRPr lang="fr-FR" dirty="0" smtClean="0"/>
          </a:p>
          <a:p>
            <a:endParaRPr lang="fr-FR" dirty="0" smtClean="0">
              <a:ea typeface="ＭＳ Ｐゴシック" pitchFamily="34" charset="-128"/>
            </a:endParaRPr>
          </a:p>
        </p:txBody>
      </p:sp>
      <p:sp>
        <p:nvSpPr>
          <p:cNvPr id="18436" name="Espace réservé du numéro de diapositive 3"/>
          <p:cNvSpPr>
            <a:spLocks noGrp="1"/>
          </p:cNvSpPr>
          <p:nvPr>
            <p:ph type="sldNum" sz="quarter" idx="5"/>
          </p:nvPr>
        </p:nvSpPr>
        <p:spPr bwMode="auto">
          <a:noFill/>
          <a:ln>
            <a:miter lim="800000"/>
            <a:headEnd/>
            <a:tailEnd/>
          </a:ln>
        </p:spPr>
        <p:txBody>
          <a:bodyPr/>
          <a:lstStyle/>
          <a:p>
            <a:fld id="{5539691E-30CF-4C45-B51E-F01DFD22E254}" type="slidenum">
              <a:rPr lang="fr-FR">
                <a:cs typeface="Arial" charset="0"/>
              </a:rPr>
              <a:pPr/>
              <a:t>44</a:t>
            </a:fld>
            <a:endParaRPr lang="fr-FR">
              <a:cs typeface="Arial" charset="0"/>
            </a:endParaRPr>
          </a:p>
        </p:txBody>
      </p:sp>
    </p:spTree>
    <p:extLst>
      <p:ext uri="{BB962C8B-B14F-4D97-AF65-F5344CB8AC3E}">
        <p14:creationId xmlns:p14="http://schemas.microsoft.com/office/powerpoint/2010/main" val="988311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F8E957AF-5FF6-48F0-94DE-C2295F718389}" type="slidenum">
              <a:rPr lang="en-US" smtClean="0"/>
              <a:pPr/>
              <a:t>45</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xfrm>
            <a:off x="912317" y="4343704"/>
            <a:ext cx="5033367" cy="4113892"/>
          </a:xfrm>
          <a:noFill/>
          <a:ln/>
        </p:spPr>
        <p:txBody>
          <a:bodyPr/>
          <a:lstStyle/>
          <a:p>
            <a:endParaRPr lang="fr-FR" smtClean="0"/>
          </a:p>
        </p:txBody>
      </p:sp>
    </p:spTree>
    <p:extLst>
      <p:ext uri="{BB962C8B-B14F-4D97-AF65-F5344CB8AC3E}">
        <p14:creationId xmlns:p14="http://schemas.microsoft.com/office/powerpoint/2010/main" val="23942239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6FA60DA9-EC97-4C11-8B98-4EE40C90E17C}" type="slidenum">
              <a:rPr lang="en-US" smtClean="0"/>
              <a:pPr/>
              <a:t>46</a:t>
            </a:fld>
            <a:endParaRPr 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37727724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6FA60DA9-EC97-4C11-8B98-4EE40C90E17C}" type="slidenum">
              <a:rPr lang="en-US" smtClean="0"/>
              <a:pPr/>
              <a:t>47</a:t>
            </a:fld>
            <a:endParaRPr 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1226734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9B346C14-F558-4C27-8909-72BFABE8AFDA}" type="slidenum">
              <a:rPr lang="en-US" smtClean="0"/>
              <a:pPr/>
              <a:t>48</a:t>
            </a:fld>
            <a:endParaRPr 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34896704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9B346C14-F558-4C27-8909-72BFABE8AFDA}" type="slidenum">
              <a:rPr lang="en-US" smtClean="0"/>
              <a:pPr/>
              <a:t>49</a:t>
            </a:fld>
            <a:endParaRPr 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17607214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D48F0175-E492-4BB5-8BFF-12A555CFF9AA}" type="slidenum">
              <a:rPr lang="en-US" smtClean="0"/>
              <a:pPr/>
              <a:t>50</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36011769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B0D38421-67C0-4794-81BB-F5DF9CF3FBBF}" type="slidenum">
              <a:rPr lang="en-US" smtClean="0"/>
              <a:pPr/>
              <a:t>52</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xfrm>
            <a:off x="912317" y="4343704"/>
            <a:ext cx="5033367" cy="4113892"/>
          </a:xfrm>
          <a:noFill/>
          <a:ln/>
        </p:spPr>
        <p:txBody>
          <a:bodyPr/>
          <a:lstStyle/>
          <a:p>
            <a:endParaRPr lang="fr-FR" smtClean="0"/>
          </a:p>
        </p:txBody>
      </p:sp>
    </p:spTree>
    <p:extLst>
      <p:ext uri="{BB962C8B-B14F-4D97-AF65-F5344CB8AC3E}">
        <p14:creationId xmlns:p14="http://schemas.microsoft.com/office/powerpoint/2010/main" val="10930843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9459" name="Espace réservé des commentaires 2"/>
          <p:cNvSpPr>
            <a:spLocks noGrp="1"/>
          </p:cNvSpPr>
          <p:nvPr>
            <p:ph type="body" idx="1"/>
          </p:nvPr>
        </p:nvSpPr>
        <p:spPr bwMode="auto">
          <a:noFill/>
        </p:spPr>
        <p:txBody>
          <a:bodyPr/>
          <a:lstStyle/>
          <a:p>
            <a:endParaRPr lang="fr-FR" dirty="0" smtClean="0">
              <a:ea typeface="ＭＳ Ｐゴシック" pitchFamily="34" charset="-128"/>
            </a:endParaRPr>
          </a:p>
        </p:txBody>
      </p:sp>
      <p:sp>
        <p:nvSpPr>
          <p:cNvPr id="19460" name="Espace réservé du numéro de diapositive 3"/>
          <p:cNvSpPr>
            <a:spLocks noGrp="1"/>
          </p:cNvSpPr>
          <p:nvPr>
            <p:ph type="sldNum" sz="quarter" idx="5"/>
          </p:nvPr>
        </p:nvSpPr>
        <p:spPr bwMode="auto">
          <a:noFill/>
          <a:ln>
            <a:miter lim="800000"/>
            <a:headEnd/>
            <a:tailEnd/>
          </a:ln>
        </p:spPr>
        <p:txBody>
          <a:bodyPr/>
          <a:lstStyle/>
          <a:p>
            <a:fld id="{EE2309BD-DE4D-415E-85E3-62F06A2956F2}" type="slidenum">
              <a:rPr lang="fr-FR">
                <a:cs typeface="Arial" charset="0"/>
              </a:rPr>
              <a:pPr/>
              <a:t>53</a:t>
            </a:fld>
            <a:endParaRPr lang="fr-FR">
              <a:cs typeface="Arial" charset="0"/>
            </a:endParaRPr>
          </a:p>
        </p:txBody>
      </p:sp>
    </p:spTree>
    <p:extLst>
      <p:ext uri="{BB962C8B-B14F-4D97-AF65-F5344CB8AC3E}">
        <p14:creationId xmlns:p14="http://schemas.microsoft.com/office/powerpoint/2010/main" val="797690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31172C91-74F9-454B-92A3-D58CD36CB773}" type="slidenum">
              <a:rPr lang="en-US" smtClean="0"/>
              <a:pPr/>
              <a:t>7</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xfrm>
            <a:off x="912317" y="4343704"/>
            <a:ext cx="5033367" cy="4113892"/>
          </a:xfrm>
          <a:noFill/>
          <a:ln/>
        </p:spPr>
        <p:txBody>
          <a:bodyPr/>
          <a:lstStyle/>
          <a:p>
            <a:endParaRPr lang="fr-FR" smtClean="0"/>
          </a:p>
        </p:txBody>
      </p:sp>
    </p:spTree>
    <p:extLst>
      <p:ext uri="{BB962C8B-B14F-4D97-AF65-F5344CB8AC3E}">
        <p14:creationId xmlns:p14="http://schemas.microsoft.com/office/powerpoint/2010/main" val="3390303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31172C91-74F9-454B-92A3-D58CD36CB773}" type="slidenum">
              <a:rPr lang="en-US" smtClean="0"/>
              <a:pPr/>
              <a:t>8</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xfrm>
            <a:off x="912317" y="4343704"/>
            <a:ext cx="5033367" cy="4113892"/>
          </a:xfrm>
          <a:noFill/>
          <a:ln/>
        </p:spPr>
        <p:txBody>
          <a:bodyPr/>
          <a:lstStyle/>
          <a:p>
            <a:endParaRPr lang="fr-FR" smtClean="0"/>
          </a:p>
        </p:txBody>
      </p:sp>
    </p:spTree>
    <p:extLst>
      <p:ext uri="{BB962C8B-B14F-4D97-AF65-F5344CB8AC3E}">
        <p14:creationId xmlns:p14="http://schemas.microsoft.com/office/powerpoint/2010/main" val="1144702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31172C91-74F9-454B-92A3-D58CD36CB773}" type="slidenum">
              <a:rPr lang="en-US" smtClean="0"/>
              <a:pPr/>
              <a:t>9</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xfrm>
            <a:off x="912317" y="4343704"/>
            <a:ext cx="5033367" cy="4113892"/>
          </a:xfrm>
          <a:noFill/>
          <a:ln/>
        </p:spPr>
        <p:txBody>
          <a:bodyPr/>
          <a:lstStyle/>
          <a:p>
            <a:r>
              <a:rPr lang="fr-FR" baseline="0" dirty="0" err="1" smtClean="0"/>
              <a:t>Present</a:t>
            </a:r>
            <a:r>
              <a:rPr lang="fr-FR" baseline="0" dirty="0" smtClean="0"/>
              <a:t> </a:t>
            </a:r>
            <a:r>
              <a:rPr lang="fr-FR" baseline="0" dirty="0" err="1" smtClean="0"/>
              <a:t>this</a:t>
            </a:r>
            <a:r>
              <a:rPr lang="fr-FR" baseline="0" dirty="0" smtClean="0"/>
              <a:t> on the </a:t>
            </a:r>
            <a:r>
              <a:rPr lang="fr-FR" baseline="0" dirty="0" err="1" smtClean="0"/>
              <a:t>blackboard</a:t>
            </a:r>
            <a:r>
              <a:rPr lang="fr-FR" baseline="0" dirty="0" smtClean="0"/>
              <a:t>, but finish BEFORE 9:50!</a:t>
            </a:r>
            <a:endParaRPr lang="fr-FR" dirty="0" smtClean="0"/>
          </a:p>
        </p:txBody>
      </p:sp>
    </p:spTree>
    <p:extLst>
      <p:ext uri="{BB962C8B-B14F-4D97-AF65-F5344CB8AC3E}">
        <p14:creationId xmlns:p14="http://schemas.microsoft.com/office/powerpoint/2010/main" val="2065625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31172C91-74F9-454B-92A3-D58CD36CB773}" type="slidenum">
              <a:rPr lang="en-US" smtClean="0"/>
              <a:pPr/>
              <a:t>10</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xfrm>
            <a:off x="912317" y="4343704"/>
            <a:ext cx="5033367" cy="4113892"/>
          </a:xfrm>
          <a:noFill/>
          <a:ln/>
        </p:spPr>
        <p:txBody>
          <a:bodyPr/>
          <a:lstStyle/>
          <a:p>
            <a:endParaRPr lang="fr-FR" smtClean="0"/>
          </a:p>
        </p:txBody>
      </p:sp>
    </p:spTree>
    <p:extLst>
      <p:ext uri="{BB962C8B-B14F-4D97-AF65-F5344CB8AC3E}">
        <p14:creationId xmlns:p14="http://schemas.microsoft.com/office/powerpoint/2010/main" val="1792719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DFCCF125-60E1-4BB7-BC5C-240E5E6C353C}" type="slidenum">
              <a:rPr lang="en-US" smtClean="0"/>
              <a:pPr/>
              <a:t>11</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r>
              <a:rPr lang="fr-FR" dirty="0" smtClean="0"/>
              <a:t>Start at 9:50</a:t>
            </a:r>
          </a:p>
        </p:txBody>
      </p:sp>
    </p:spTree>
    <p:extLst>
      <p:ext uri="{BB962C8B-B14F-4D97-AF65-F5344CB8AC3E}">
        <p14:creationId xmlns:p14="http://schemas.microsoft.com/office/powerpoint/2010/main" val="9616192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OOC Video Title">
    <p:spTree>
      <p:nvGrpSpPr>
        <p:cNvPr id="1" name=""/>
        <p:cNvGrpSpPr/>
        <p:nvPr/>
      </p:nvGrpSpPr>
      <p:grpSpPr>
        <a:xfrm>
          <a:off x="0" y="0"/>
          <a:ext cx="0" cy="0"/>
          <a:chOff x="0" y="0"/>
          <a:chExt cx="0" cy="0"/>
        </a:xfrm>
      </p:grpSpPr>
      <p:pic>
        <p:nvPicPr>
          <p:cNvPr id="5" name="Image 28" descr="epfl2.png"/>
          <p:cNvPicPr>
            <a:picLocks noChangeAspect="1"/>
          </p:cNvPicPr>
          <p:nvPr userDrawn="1"/>
        </p:nvPicPr>
        <p:blipFill>
          <a:blip r:embed="rId2"/>
          <a:srcRect/>
          <a:stretch>
            <a:fillRect/>
          </a:stretch>
        </p:blipFill>
        <p:spPr bwMode="auto">
          <a:xfrm>
            <a:off x="2035175" y="1579563"/>
            <a:ext cx="2112963" cy="1085850"/>
          </a:xfrm>
          <a:prstGeom prst="rect">
            <a:avLst/>
          </a:prstGeom>
          <a:noFill/>
          <a:ln w="9525">
            <a:noFill/>
            <a:miter lim="800000"/>
            <a:headEnd/>
            <a:tailEnd/>
          </a:ln>
        </p:spPr>
      </p:pic>
      <p:sp>
        <p:nvSpPr>
          <p:cNvPr id="6" name="Title 1"/>
          <p:cNvSpPr>
            <a:spLocks noGrp="1"/>
          </p:cNvSpPr>
          <p:nvPr>
            <p:ph type="title"/>
          </p:nvPr>
        </p:nvSpPr>
        <p:spPr>
          <a:xfrm>
            <a:off x="2034799" y="6126857"/>
            <a:ext cx="18624734" cy="1086925"/>
          </a:xfrm>
          <a:prstGeom prst="rect">
            <a:avLst/>
          </a:prstGeom>
        </p:spPr>
        <p:txBody>
          <a:bodyPr vert="horz"/>
          <a:lstStyle>
            <a:lvl1pPr>
              <a:defRPr lang="en-US" sz="6600" kern="1200" spc="236" dirty="0">
                <a:solidFill>
                  <a:srgbClr val="000000"/>
                </a:solidFill>
                <a:latin typeface="Impact"/>
                <a:ea typeface="ＭＳ Ｐゴシック" charset="0"/>
                <a:cs typeface="Impact"/>
              </a:defRPr>
            </a:lvl1pPr>
          </a:lstStyle>
          <a:p>
            <a:r>
              <a:rPr lang="fr-CH" smtClean="0"/>
              <a:t>Click to edit Master title style</a:t>
            </a:r>
            <a:endParaRPr lang="en-US" dirty="0"/>
          </a:p>
        </p:txBody>
      </p:sp>
      <p:sp>
        <p:nvSpPr>
          <p:cNvPr id="14" name="Text Placeholder 13"/>
          <p:cNvSpPr>
            <a:spLocks noGrp="1"/>
          </p:cNvSpPr>
          <p:nvPr>
            <p:ph type="body" sz="quarter" idx="12"/>
          </p:nvPr>
        </p:nvSpPr>
        <p:spPr>
          <a:xfrm>
            <a:off x="2034797" y="7992177"/>
            <a:ext cx="13092127" cy="906462"/>
          </a:xfrm>
          <a:prstGeom prst="rect">
            <a:avLst/>
          </a:prstGeom>
        </p:spPr>
        <p:txBody>
          <a:bodyPr vert="horz"/>
          <a:lstStyle>
            <a:lvl1pPr marL="685800" indent="-685800">
              <a:buFontTx/>
              <a:buNone/>
              <a:defRPr lang="fr-CH" b="1" dirty="0" smtClean="0">
                <a:solidFill>
                  <a:srgbClr val="C30000"/>
                </a:solidFill>
                <a:latin typeface="Arial Narrow" charset="0"/>
                <a:cs typeface="Arial Narrow" charset="0"/>
              </a:defRPr>
            </a:lvl1pPr>
          </a:lstStyle>
          <a:p>
            <a:pPr lvl="0"/>
            <a:r>
              <a:rPr lang="fr-CH" smtClean="0"/>
              <a:t>Click to edit Master text styles</a:t>
            </a:r>
          </a:p>
        </p:txBody>
      </p:sp>
      <p:sp>
        <p:nvSpPr>
          <p:cNvPr id="16" name="Text Placeholder 15"/>
          <p:cNvSpPr>
            <a:spLocks noGrp="1"/>
          </p:cNvSpPr>
          <p:nvPr>
            <p:ph type="body" sz="quarter" idx="13"/>
          </p:nvPr>
        </p:nvSpPr>
        <p:spPr>
          <a:xfrm>
            <a:off x="2035248" y="8898639"/>
            <a:ext cx="13091676" cy="830014"/>
          </a:xfrm>
          <a:prstGeom prst="rect">
            <a:avLst/>
          </a:prstGeom>
        </p:spPr>
        <p:txBody>
          <a:bodyPr vert="horz"/>
          <a:lstStyle>
            <a:lvl1pPr marL="685800" indent="-685800">
              <a:buFontTx/>
              <a:buNone/>
              <a:defRPr lang="fr-CH" dirty="0" smtClean="0">
                <a:solidFill>
                  <a:schemeClr val="tx1"/>
                </a:solidFill>
                <a:latin typeface="Arial Narrow" charset="0"/>
                <a:cs typeface="Arial Narrow" charset="0"/>
              </a:defRPr>
            </a:lvl1pPr>
          </a:lstStyle>
          <a:p>
            <a:pPr lvl="0"/>
            <a:r>
              <a:rPr lang="fr-CH"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620560" y="11072108"/>
            <a:ext cx="4501555" cy="810154"/>
          </a:xfrm>
          <a:prstGeom prst="rect">
            <a:avLst/>
          </a:prstGeom>
          <a:ln/>
        </p:spPr>
        <p:txBody>
          <a:bodyPr lIns="192911" tIns="96455" rIns="192911" bIns="96455"/>
          <a:lstStyle>
            <a:lvl1pPr>
              <a:defRPr/>
            </a:lvl1pPr>
          </a:lstStyle>
          <a:p>
            <a:pPr>
              <a:defRPr/>
            </a:pPr>
            <a:endParaRPr lang="fr-FR"/>
          </a:p>
        </p:txBody>
      </p:sp>
      <p:sp>
        <p:nvSpPr>
          <p:cNvPr id="3" name="Rectangle 5"/>
          <p:cNvSpPr>
            <a:spLocks noGrp="1" noChangeArrowheads="1"/>
          </p:cNvSpPr>
          <p:nvPr>
            <p:ph type="ftr" sz="quarter" idx="11"/>
          </p:nvPr>
        </p:nvSpPr>
        <p:spPr>
          <a:xfrm>
            <a:off x="7382550" y="11072108"/>
            <a:ext cx="6842363" cy="810154"/>
          </a:xfrm>
          <a:prstGeom prst="rect">
            <a:avLst/>
          </a:prstGeom>
          <a:ln/>
        </p:spPr>
        <p:txBody>
          <a:bodyPr lIns="192911" tIns="96455" rIns="192911" bIns="96455"/>
          <a:lstStyle>
            <a:lvl1pPr>
              <a:defRPr/>
            </a:lvl1pPr>
          </a:lstStyle>
          <a:p>
            <a:pPr>
              <a:defRPr/>
            </a:pPr>
            <a:endParaRPr lang="fr-FR"/>
          </a:p>
        </p:txBody>
      </p:sp>
      <p:sp>
        <p:nvSpPr>
          <p:cNvPr id="4" name="Rectangle 6"/>
          <p:cNvSpPr>
            <a:spLocks noGrp="1" noChangeArrowheads="1"/>
          </p:cNvSpPr>
          <p:nvPr>
            <p:ph type="sldNum" sz="quarter" idx="12"/>
          </p:nvPr>
        </p:nvSpPr>
        <p:spPr>
          <a:xfrm>
            <a:off x="15485348" y="11072108"/>
            <a:ext cx="4501555" cy="810154"/>
          </a:xfrm>
          <a:prstGeom prst="rect">
            <a:avLst/>
          </a:prstGeom>
          <a:ln/>
        </p:spPr>
        <p:txBody>
          <a:bodyPr lIns="192911" tIns="96455" rIns="192911" bIns="96455"/>
          <a:lstStyle>
            <a:lvl1pPr>
              <a:defRPr/>
            </a:lvl1pPr>
          </a:lstStyle>
          <a:p>
            <a:pPr>
              <a:defRPr/>
            </a:pPr>
            <a:fld id="{C1FFC524-F062-458A-AA3B-E5D734620D67}" type="slidenum">
              <a:rPr lang="fr-FR"/>
              <a:pPr>
                <a:defRP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re seul et filet">
    <p:spTree>
      <p:nvGrpSpPr>
        <p:cNvPr id="1" name=""/>
        <p:cNvGrpSpPr/>
        <p:nvPr/>
      </p:nvGrpSpPr>
      <p:grpSpPr>
        <a:xfrm>
          <a:off x="0" y="0"/>
          <a:ext cx="0" cy="0"/>
          <a:chOff x="0" y="0"/>
          <a:chExt cx="0" cy="0"/>
        </a:xfrm>
      </p:grpSpPr>
      <p:sp>
        <p:nvSpPr>
          <p:cNvPr id="3" name="Espace réservé du titre 1"/>
          <p:cNvSpPr txBox="1">
            <a:spLocks/>
          </p:cNvSpPr>
          <p:nvPr userDrawn="1"/>
        </p:nvSpPr>
        <p:spPr>
          <a:xfrm>
            <a:off x="20391438" y="11296650"/>
            <a:ext cx="1238250" cy="566738"/>
          </a:xfrm>
          <a:prstGeom prst="rect">
            <a:avLst/>
          </a:prstGeom>
          <a:noFill/>
        </p:spPr>
        <p:txBody>
          <a:bodyPr lIns="216054" tIns="108027" rIns="216054" bIns="108027"/>
          <a:lstStyle>
            <a:lvl1pPr eaLnBrk="0" hangingPunct="0">
              <a:defRPr sz="5700">
                <a:solidFill>
                  <a:schemeClr val="tx1"/>
                </a:solidFill>
                <a:latin typeface="Arial" pitchFamily="34" charset="0"/>
                <a:ea typeface="ＭＳ Ｐゴシック" pitchFamily="34" charset="-128"/>
              </a:defRPr>
            </a:lvl1pPr>
            <a:lvl2pPr marL="742950" indent="-285750" eaLnBrk="0" hangingPunct="0">
              <a:defRPr sz="5700">
                <a:solidFill>
                  <a:schemeClr val="tx1"/>
                </a:solidFill>
                <a:latin typeface="Arial" pitchFamily="34" charset="0"/>
                <a:ea typeface="ＭＳ Ｐゴシック" pitchFamily="34" charset="-128"/>
              </a:defRPr>
            </a:lvl2pPr>
            <a:lvl3pPr marL="1143000" indent="-228600" eaLnBrk="0" hangingPunct="0">
              <a:defRPr sz="5700">
                <a:solidFill>
                  <a:schemeClr val="tx1"/>
                </a:solidFill>
                <a:latin typeface="Arial" pitchFamily="34" charset="0"/>
                <a:ea typeface="ＭＳ Ｐゴシック" pitchFamily="34" charset="-128"/>
              </a:defRPr>
            </a:lvl3pPr>
            <a:lvl4pPr marL="1600200" indent="-228600" eaLnBrk="0" hangingPunct="0">
              <a:defRPr sz="5700">
                <a:solidFill>
                  <a:schemeClr val="tx1"/>
                </a:solidFill>
                <a:latin typeface="Arial" pitchFamily="34" charset="0"/>
                <a:ea typeface="ＭＳ Ｐゴシック" pitchFamily="34" charset="-128"/>
              </a:defRPr>
            </a:lvl4pPr>
            <a:lvl5pPr marL="2057400" indent="-228600" eaLnBrk="0" hangingPunct="0">
              <a:defRPr sz="5700">
                <a:solidFill>
                  <a:schemeClr val="tx1"/>
                </a:solidFill>
                <a:latin typeface="Arial" pitchFamily="34" charset="0"/>
                <a:ea typeface="ＭＳ Ｐゴシック" pitchFamily="34" charset="-128"/>
              </a:defRPr>
            </a:lvl5pPr>
            <a:lvl6pPr marL="25146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6pPr>
            <a:lvl7pPr marL="29718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7pPr>
            <a:lvl8pPr marL="34290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8pPr>
            <a:lvl9pPr marL="38862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9pPr>
          </a:lstStyle>
          <a:p>
            <a:pPr algn="r" eaLnBrk="1" hangingPunct="1">
              <a:defRPr/>
            </a:pPr>
            <a:fld id="{8157C989-9683-4E93-85AD-6E8DADA6FB43}" type="slidenum">
              <a:rPr lang="fr-FR" sz="1900" smtClean="0">
                <a:solidFill>
                  <a:srgbClr val="A6A6A6"/>
                </a:solidFill>
                <a:latin typeface="Arial Narrow" pitchFamily="34" charset="0"/>
              </a:rPr>
              <a:pPr algn="r" eaLnBrk="1" hangingPunct="1">
                <a:defRPr/>
              </a:pPr>
              <a:t>‹#›</a:t>
            </a:fld>
            <a:endParaRPr lang="fr-FR" sz="1900" smtClean="0">
              <a:solidFill>
                <a:srgbClr val="A6A6A6"/>
              </a:solidFill>
              <a:latin typeface="Arial Narrow" pitchFamily="34" charset="0"/>
            </a:endParaRPr>
          </a:p>
        </p:txBody>
      </p:sp>
      <p:pic>
        <p:nvPicPr>
          <p:cNvPr id="4" name="Image 28" descr="epfl2.png"/>
          <p:cNvPicPr>
            <a:picLocks noChangeAspect="1"/>
          </p:cNvPicPr>
          <p:nvPr userDrawn="1"/>
        </p:nvPicPr>
        <p:blipFill>
          <a:blip r:embed="rId2"/>
          <a:srcRect/>
          <a:stretch>
            <a:fillRect/>
          </a:stretch>
        </p:blipFill>
        <p:spPr bwMode="auto">
          <a:xfrm>
            <a:off x="19243675" y="536575"/>
            <a:ext cx="1493838" cy="765175"/>
          </a:xfrm>
          <a:prstGeom prst="rect">
            <a:avLst/>
          </a:prstGeom>
          <a:noFill/>
          <a:ln w="9525">
            <a:noFill/>
            <a:miter lim="800000"/>
            <a:headEnd/>
            <a:tailEnd/>
          </a:ln>
        </p:spPr>
      </p:pic>
      <p:sp>
        <p:nvSpPr>
          <p:cNvPr id="5" name="Espace réservé du titre 1"/>
          <p:cNvSpPr txBox="1">
            <a:spLocks/>
          </p:cNvSpPr>
          <p:nvPr userDrawn="1"/>
        </p:nvSpPr>
        <p:spPr bwMode="auto">
          <a:xfrm>
            <a:off x="18154650" y="11253788"/>
            <a:ext cx="2708275" cy="565150"/>
          </a:xfrm>
          <a:prstGeom prst="rect">
            <a:avLst/>
          </a:prstGeom>
          <a:noFill/>
          <a:ln>
            <a:noFill/>
          </a:ln>
          <a:extLst/>
        </p:spPr>
        <p:txBody>
          <a:bodyPr lIns="216054" tIns="108027" rIns="216054" bIns="108027"/>
          <a:lstStyle>
            <a:lvl1pPr eaLnBrk="0" hangingPunct="0">
              <a:defRPr sz="5700">
                <a:solidFill>
                  <a:schemeClr val="tx1"/>
                </a:solidFill>
                <a:latin typeface="Arial" pitchFamily="34" charset="0"/>
                <a:ea typeface="ＭＳ Ｐゴシック" pitchFamily="34" charset="-128"/>
              </a:defRPr>
            </a:lvl1pPr>
            <a:lvl2pPr marL="742950" indent="-285750" eaLnBrk="0" hangingPunct="0">
              <a:defRPr sz="5700">
                <a:solidFill>
                  <a:schemeClr val="tx1"/>
                </a:solidFill>
                <a:latin typeface="Arial" pitchFamily="34" charset="0"/>
                <a:ea typeface="ＭＳ Ｐゴシック" pitchFamily="34" charset="-128"/>
              </a:defRPr>
            </a:lvl2pPr>
            <a:lvl3pPr marL="1143000" indent="-228600" eaLnBrk="0" hangingPunct="0">
              <a:defRPr sz="5700">
                <a:solidFill>
                  <a:schemeClr val="tx1"/>
                </a:solidFill>
                <a:latin typeface="Arial" pitchFamily="34" charset="0"/>
                <a:ea typeface="ＭＳ Ｐゴシック" pitchFamily="34" charset="-128"/>
              </a:defRPr>
            </a:lvl3pPr>
            <a:lvl4pPr marL="1600200" indent="-228600" eaLnBrk="0" hangingPunct="0">
              <a:defRPr sz="5700">
                <a:solidFill>
                  <a:schemeClr val="tx1"/>
                </a:solidFill>
                <a:latin typeface="Arial" pitchFamily="34" charset="0"/>
                <a:ea typeface="ＭＳ Ｐゴシック" pitchFamily="34" charset="-128"/>
              </a:defRPr>
            </a:lvl4pPr>
            <a:lvl5pPr marL="2057400" indent="-228600" eaLnBrk="0" hangingPunct="0">
              <a:defRPr sz="5700">
                <a:solidFill>
                  <a:schemeClr val="tx1"/>
                </a:solidFill>
                <a:latin typeface="Arial" pitchFamily="34" charset="0"/>
                <a:ea typeface="ＭＳ Ｐゴシック" pitchFamily="34" charset="-128"/>
              </a:defRPr>
            </a:lvl5pPr>
            <a:lvl6pPr marL="25146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6pPr>
            <a:lvl7pPr marL="29718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7pPr>
            <a:lvl8pPr marL="34290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8pPr>
            <a:lvl9pPr marL="38862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9pPr>
          </a:lstStyle>
          <a:p>
            <a:pPr algn="r" eaLnBrk="1" hangingPunct="1">
              <a:defRPr/>
            </a:pPr>
            <a:r>
              <a:rPr lang="fr-CH" sz="1900" b="1" smtClean="0">
                <a:solidFill>
                  <a:srgbClr val="595959"/>
                </a:solidFill>
                <a:latin typeface="Arial Narrow" pitchFamily="34" charset="0"/>
              </a:rPr>
              <a:t>Mécanique</a:t>
            </a:r>
            <a:r>
              <a:rPr lang="fr-CH" sz="1900" b="1" smtClean="0">
                <a:solidFill>
                  <a:srgbClr val="7F7F7F"/>
                </a:solidFill>
                <a:latin typeface="Arial Narrow" pitchFamily="34" charset="0"/>
              </a:rPr>
              <a:t> </a:t>
            </a:r>
            <a:r>
              <a:rPr lang="fr-CH" sz="1900" smtClean="0">
                <a:solidFill>
                  <a:srgbClr val="7F7F7F"/>
                </a:solidFill>
                <a:latin typeface="Arial Narrow" pitchFamily="34" charset="0"/>
              </a:rPr>
              <a:t>| 2013</a:t>
            </a:r>
            <a:endParaRPr lang="fr-FR" sz="1900" smtClean="0">
              <a:solidFill>
                <a:srgbClr val="7F7F7F"/>
              </a:solidFill>
              <a:latin typeface="Arial Narrow" pitchFamily="34" charset="0"/>
            </a:endParaRPr>
          </a:p>
        </p:txBody>
      </p:sp>
      <p:grpSp>
        <p:nvGrpSpPr>
          <p:cNvPr id="6" name="Grouper 4"/>
          <p:cNvGrpSpPr>
            <a:grpSpLocks/>
          </p:cNvGrpSpPr>
          <p:nvPr userDrawn="1"/>
        </p:nvGrpSpPr>
        <p:grpSpPr bwMode="auto">
          <a:xfrm>
            <a:off x="1588" y="1563688"/>
            <a:ext cx="21607462" cy="225425"/>
            <a:chOff x="891" y="1433935"/>
            <a:chExt cx="19805650" cy="206338"/>
          </a:xfrm>
        </p:grpSpPr>
        <p:sp>
          <p:nvSpPr>
            <p:cNvPr id="7" name="Rectangle 6"/>
            <p:cNvSpPr/>
            <p:nvPr userDrawn="1"/>
          </p:nvSpPr>
          <p:spPr>
            <a:xfrm>
              <a:off x="891" y="1433935"/>
              <a:ext cx="19805650" cy="87185"/>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lIns="198013" tIns="99007" rIns="198013" bIns="99007" anchor="ctr"/>
            <a:lstStyle/>
            <a:p>
              <a:pPr algn="ctr" defTabSz="1080165" fontAlgn="auto">
                <a:spcBef>
                  <a:spcPts val="0"/>
                </a:spcBef>
                <a:spcAft>
                  <a:spcPts val="0"/>
                </a:spcAft>
                <a:defRPr/>
              </a:pPr>
              <a:endParaRPr lang="fr-FR" sz="4300"/>
            </a:p>
          </p:txBody>
        </p:sp>
        <p:sp>
          <p:nvSpPr>
            <p:cNvPr id="8" name="Rectangle 7"/>
            <p:cNvSpPr/>
            <p:nvPr userDrawn="1"/>
          </p:nvSpPr>
          <p:spPr>
            <a:xfrm>
              <a:off x="891" y="1553088"/>
              <a:ext cx="19805650" cy="87185"/>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lIns="198013" tIns="99007" rIns="198013" bIns="99007" anchor="ctr"/>
            <a:lstStyle/>
            <a:p>
              <a:pPr algn="ctr" defTabSz="1080165" fontAlgn="auto">
                <a:spcBef>
                  <a:spcPts val="0"/>
                </a:spcBef>
                <a:spcAft>
                  <a:spcPts val="0"/>
                </a:spcAft>
                <a:defRPr/>
              </a:pPr>
              <a:endParaRPr lang="fr-FR" sz="4300"/>
            </a:p>
          </p:txBody>
        </p:sp>
      </p:grpSp>
      <p:sp>
        <p:nvSpPr>
          <p:cNvPr id="2" name="Titre 1"/>
          <p:cNvSpPr>
            <a:spLocks noGrp="1"/>
          </p:cNvSpPr>
          <p:nvPr>
            <p:ph type="title"/>
          </p:nvPr>
        </p:nvSpPr>
        <p:spPr>
          <a:xfrm>
            <a:off x="944727" y="323223"/>
            <a:ext cx="18298949" cy="1473370"/>
          </a:xfrm>
          <a:prstGeom prst="rect">
            <a:avLst/>
          </a:prstGeom>
        </p:spPr>
        <p:txBody>
          <a:bodyPr lIns="216054" tIns="108027" rIns="216054" bIns="108027"/>
          <a:lstStyle>
            <a:lvl1pPr>
              <a:spcAft>
                <a:spcPts val="2835"/>
              </a:spcAft>
              <a:defRPr sz="6100" b="0" i="0" spc="236" baseline="0">
                <a:latin typeface="Impact"/>
                <a:cs typeface="Impact"/>
              </a:defRPr>
            </a:lvl1pPr>
          </a:lstStyle>
          <a:p>
            <a:r>
              <a:rPr lang="fr-CH" dirty="0" smtClean="0"/>
              <a:t>Cliquez et modifiez le titre</a:t>
            </a:r>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seul sans filet">
    <p:spTree>
      <p:nvGrpSpPr>
        <p:cNvPr id="1" name=""/>
        <p:cNvGrpSpPr/>
        <p:nvPr/>
      </p:nvGrpSpPr>
      <p:grpSpPr>
        <a:xfrm>
          <a:off x="0" y="0"/>
          <a:ext cx="0" cy="0"/>
          <a:chOff x="0" y="0"/>
          <a:chExt cx="0" cy="0"/>
        </a:xfrm>
      </p:grpSpPr>
      <p:sp>
        <p:nvSpPr>
          <p:cNvPr id="3" name="Espace réservé du titre 1"/>
          <p:cNvSpPr txBox="1">
            <a:spLocks/>
          </p:cNvSpPr>
          <p:nvPr userDrawn="1"/>
        </p:nvSpPr>
        <p:spPr>
          <a:xfrm>
            <a:off x="20391438" y="11296650"/>
            <a:ext cx="1238250" cy="566738"/>
          </a:xfrm>
          <a:prstGeom prst="rect">
            <a:avLst/>
          </a:prstGeom>
          <a:noFill/>
        </p:spPr>
        <p:txBody>
          <a:bodyPr lIns="216054" tIns="108027" rIns="216054" bIns="108027"/>
          <a:lstStyle>
            <a:lvl1pPr eaLnBrk="0" hangingPunct="0">
              <a:defRPr sz="5700">
                <a:solidFill>
                  <a:schemeClr val="tx1"/>
                </a:solidFill>
                <a:latin typeface="Arial" pitchFamily="34" charset="0"/>
                <a:ea typeface="ＭＳ Ｐゴシック" pitchFamily="34" charset="-128"/>
              </a:defRPr>
            </a:lvl1pPr>
            <a:lvl2pPr marL="742950" indent="-285750" eaLnBrk="0" hangingPunct="0">
              <a:defRPr sz="5700">
                <a:solidFill>
                  <a:schemeClr val="tx1"/>
                </a:solidFill>
                <a:latin typeface="Arial" pitchFamily="34" charset="0"/>
                <a:ea typeface="ＭＳ Ｐゴシック" pitchFamily="34" charset="-128"/>
              </a:defRPr>
            </a:lvl2pPr>
            <a:lvl3pPr marL="1143000" indent="-228600" eaLnBrk="0" hangingPunct="0">
              <a:defRPr sz="5700">
                <a:solidFill>
                  <a:schemeClr val="tx1"/>
                </a:solidFill>
                <a:latin typeface="Arial" pitchFamily="34" charset="0"/>
                <a:ea typeface="ＭＳ Ｐゴシック" pitchFamily="34" charset="-128"/>
              </a:defRPr>
            </a:lvl3pPr>
            <a:lvl4pPr marL="1600200" indent="-228600" eaLnBrk="0" hangingPunct="0">
              <a:defRPr sz="5700">
                <a:solidFill>
                  <a:schemeClr val="tx1"/>
                </a:solidFill>
                <a:latin typeface="Arial" pitchFamily="34" charset="0"/>
                <a:ea typeface="ＭＳ Ｐゴシック" pitchFamily="34" charset="-128"/>
              </a:defRPr>
            </a:lvl4pPr>
            <a:lvl5pPr marL="2057400" indent="-228600" eaLnBrk="0" hangingPunct="0">
              <a:defRPr sz="5700">
                <a:solidFill>
                  <a:schemeClr val="tx1"/>
                </a:solidFill>
                <a:latin typeface="Arial" pitchFamily="34" charset="0"/>
                <a:ea typeface="ＭＳ Ｐゴシック" pitchFamily="34" charset="-128"/>
              </a:defRPr>
            </a:lvl5pPr>
            <a:lvl6pPr marL="25146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6pPr>
            <a:lvl7pPr marL="29718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7pPr>
            <a:lvl8pPr marL="34290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8pPr>
            <a:lvl9pPr marL="38862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9pPr>
          </a:lstStyle>
          <a:p>
            <a:pPr algn="r" eaLnBrk="1" hangingPunct="1">
              <a:defRPr/>
            </a:pPr>
            <a:fld id="{BB6EBC08-FAE3-4A34-B1F6-5261134B6DF6}" type="slidenum">
              <a:rPr lang="fr-FR" sz="1900" smtClean="0">
                <a:solidFill>
                  <a:srgbClr val="A6A6A6"/>
                </a:solidFill>
                <a:latin typeface="Arial Narrow" pitchFamily="34" charset="0"/>
              </a:rPr>
              <a:pPr algn="r" eaLnBrk="1" hangingPunct="1">
                <a:defRPr/>
              </a:pPr>
              <a:t>‹#›</a:t>
            </a:fld>
            <a:endParaRPr lang="fr-FR" sz="1900" smtClean="0">
              <a:solidFill>
                <a:srgbClr val="A6A6A6"/>
              </a:solidFill>
              <a:latin typeface="Arial Narrow" pitchFamily="34" charset="0"/>
            </a:endParaRPr>
          </a:p>
        </p:txBody>
      </p:sp>
      <p:pic>
        <p:nvPicPr>
          <p:cNvPr id="4" name="Image 28" descr="epfl2.png"/>
          <p:cNvPicPr>
            <a:picLocks noChangeAspect="1"/>
          </p:cNvPicPr>
          <p:nvPr userDrawn="1"/>
        </p:nvPicPr>
        <p:blipFill>
          <a:blip r:embed="rId2"/>
          <a:srcRect/>
          <a:stretch>
            <a:fillRect/>
          </a:stretch>
        </p:blipFill>
        <p:spPr bwMode="auto">
          <a:xfrm>
            <a:off x="19243675" y="536575"/>
            <a:ext cx="1493838" cy="765175"/>
          </a:xfrm>
          <a:prstGeom prst="rect">
            <a:avLst/>
          </a:prstGeom>
          <a:noFill/>
          <a:ln w="9525">
            <a:noFill/>
            <a:miter lim="800000"/>
            <a:headEnd/>
            <a:tailEnd/>
          </a:ln>
        </p:spPr>
      </p:pic>
      <p:sp>
        <p:nvSpPr>
          <p:cNvPr id="5" name="Espace réservé du titre 1"/>
          <p:cNvSpPr txBox="1">
            <a:spLocks/>
          </p:cNvSpPr>
          <p:nvPr userDrawn="1"/>
        </p:nvSpPr>
        <p:spPr bwMode="auto">
          <a:xfrm>
            <a:off x="18154650" y="11253788"/>
            <a:ext cx="2708275" cy="565150"/>
          </a:xfrm>
          <a:prstGeom prst="rect">
            <a:avLst/>
          </a:prstGeom>
          <a:noFill/>
          <a:ln>
            <a:noFill/>
          </a:ln>
          <a:extLst/>
        </p:spPr>
        <p:txBody>
          <a:bodyPr lIns="216054" tIns="108027" rIns="216054" bIns="108027"/>
          <a:lstStyle>
            <a:lvl1pPr eaLnBrk="0" hangingPunct="0">
              <a:defRPr sz="5700">
                <a:solidFill>
                  <a:schemeClr val="tx1"/>
                </a:solidFill>
                <a:latin typeface="Arial" pitchFamily="34" charset="0"/>
                <a:ea typeface="ＭＳ Ｐゴシック" pitchFamily="34" charset="-128"/>
              </a:defRPr>
            </a:lvl1pPr>
            <a:lvl2pPr marL="742950" indent="-285750" eaLnBrk="0" hangingPunct="0">
              <a:defRPr sz="5700">
                <a:solidFill>
                  <a:schemeClr val="tx1"/>
                </a:solidFill>
                <a:latin typeface="Arial" pitchFamily="34" charset="0"/>
                <a:ea typeface="ＭＳ Ｐゴシック" pitchFamily="34" charset="-128"/>
              </a:defRPr>
            </a:lvl2pPr>
            <a:lvl3pPr marL="1143000" indent="-228600" eaLnBrk="0" hangingPunct="0">
              <a:defRPr sz="5700">
                <a:solidFill>
                  <a:schemeClr val="tx1"/>
                </a:solidFill>
                <a:latin typeface="Arial" pitchFamily="34" charset="0"/>
                <a:ea typeface="ＭＳ Ｐゴシック" pitchFamily="34" charset="-128"/>
              </a:defRPr>
            </a:lvl3pPr>
            <a:lvl4pPr marL="1600200" indent="-228600" eaLnBrk="0" hangingPunct="0">
              <a:defRPr sz="5700">
                <a:solidFill>
                  <a:schemeClr val="tx1"/>
                </a:solidFill>
                <a:latin typeface="Arial" pitchFamily="34" charset="0"/>
                <a:ea typeface="ＭＳ Ｐゴシック" pitchFamily="34" charset="-128"/>
              </a:defRPr>
            </a:lvl4pPr>
            <a:lvl5pPr marL="2057400" indent="-228600" eaLnBrk="0" hangingPunct="0">
              <a:defRPr sz="5700">
                <a:solidFill>
                  <a:schemeClr val="tx1"/>
                </a:solidFill>
                <a:latin typeface="Arial" pitchFamily="34" charset="0"/>
                <a:ea typeface="ＭＳ Ｐゴシック" pitchFamily="34" charset="-128"/>
              </a:defRPr>
            </a:lvl5pPr>
            <a:lvl6pPr marL="25146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6pPr>
            <a:lvl7pPr marL="29718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7pPr>
            <a:lvl8pPr marL="34290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8pPr>
            <a:lvl9pPr marL="38862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9pPr>
          </a:lstStyle>
          <a:p>
            <a:pPr algn="r" eaLnBrk="1" hangingPunct="1">
              <a:defRPr/>
            </a:pPr>
            <a:r>
              <a:rPr lang="fr-CH" sz="1900" b="1" smtClean="0">
                <a:solidFill>
                  <a:srgbClr val="595959"/>
                </a:solidFill>
                <a:latin typeface="Arial Narrow" pitchFamily="34" charset="0"/>
              </a:rPr>
              <a:t>Mécanique</a:t>
            </a:r>
            <a:r>
              <a:rPr lang="fr-CH" sz="1900" b="1" smtClean="0">
                <a:solidFill>
                  <a:srgbClr val="7F7F7F"/>
                </a:solidFill>
                <a:latin typeface="Arial Narrow" pitchFamily="34" charset="0"/>
              </a:rPr>
              <a:t> </a:t>
            </a:r>
            <a:r>
              <a:rPr lang="fr-CH" sz="1900" smtClean="0">
                <a:solidFill>
                  <a:srgbClr val="7F7F7F"/>
                </a:solidFill>
                <a:latin typeface="Arial Narrow" pitchFamily="34" charset="0"/>
              </a:rPr>
              <a:t>| 2013</a:t>
            </a:r>
            <a:endParaRPr lang="fr-FR" sz="1900" smtClean="0">
              <a:solidFill>
                <a:srgbClr val="7F7F7F"/>
              </a:solidFill>
              <a:latin typeface="Arial Narrow" pitchFamily="34" charset="0"/>
            </a:endParaRPr>
          </a:p>
        </p:txBody>
      </p:sp>
      <p:sp>
        <p:nvSpPr>
          <p:cNvPr id="2" name="Titre 1"/>
          <p:cNvSpPr>
            <a:spLocks noGrp="1"/>
          </p:cNvSpPr>
          <p:nvPr>
            <p:ph type="title"/>
          </p:nvPr>
        </p:nvSpPr>
        <p:spPr>
          <a:xfrm>
            <a:off x="944727" y="323223"/>
            <a:ext cx="18298950" cy="1442679"/>
          </a:xfrm>
          <a:prstGeom prst="rect">
            <a:avLst/>
          </a:prstGeom>
        </p:spPr>
        <p:txBody>
          <a:bodyPr lIns="216054" tIns="108027" rIns="216054" bIns="108027"/>
          <a:lstStyle>
            <a:lvl1pPr>
              <a:defRPr sz="6100" b="0" i="0" spc="236" baseline="0">
                <a:latin typeface="Impact"/>
                <a:cs typeface="Impact"/>
              </a:defRPr>
            </a:lvl1pPr>
          </a:lstStyle>
          <a:p>
            <a:r>
              <a:rPr lang="fr-CH" dirty="0" smtClean="0"/>
              <a:t>Cliquez et modifiez le titre</a:t>
            </a:r>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Espace réservé du titre 1"/>
          <p:cNvSpPr txBox="1">
            <a:spLocks/>
          </p:cNvSpPr>
          <p:nvPr userDrawn="1"/>
        </p:nvSpPr>
        <p:spPr>
          <a:xfrm>
            <a:off x="20391438" y="11296650"/>
            <a:ext cx="1238250" cy="566738"/>
          </a:xfrm>
          <a:prstGeom prst="rect">
            <a:avLst/>
          </a:prstGeom>
          <a:noFill/>
        </p:spPr>
        <p:txBody>
          <a:bodyPr lIns="216054" tIns="108027" rIns="216054" bIns="108027"/>
          <a:lstStyle>
            <a:lvl1pPr eaLnBrk="0" hangingPunct="0">
              <a:defRPr sz="5700">
                <a:solidFill>
                  <a:schemeClr val="tx1"/>
                </a:solidFill>
                <a:latin typeface="Arial" pitchFamily="34" charset="0"/>
                <a:ea typeface="ＭＳ Ｐゴシック" pitchFamily="34" charset="-128"/>
              </a:defRPr>
            </a:lvl1pPr>
            <a:lvl2pPr marL="742950" indent="-285750" eaLnBrk="0" hangingPunct="0">
              <a:defRPr sz="5700">
                <a:solidFill>
                  <a:schemeClr val="tx1"/>
                </a:solidFill>
                <a:latin typeface="Arial" pitchFamily="34" charset="0"/>
                <a:ea typeface="ＭＳ Ｐゴシック" pitchFamily="34" charset="-128"/>
              </a:defRPr>
            </a:lvl2pPr>
            <a:lvl3pPr marL="1143000" indent="-228600" eaLnBrk="0" hangingPunct="0">
              <a:defRPr sz="5700">
                <a:solidFill>
                  <a:schemeClr val="tx1"/>
                </a:solidFill>
                <a:latin typeface="Arial" pitchFamily="34" charset="0"/>
                <a:ea typeface="ＭＳ Ｐゴシック" pitchFamily="34" charset="-128"/>
              </a:defRPr>
            </a:lvl3pPr>
            <a:lvl4pPr marL="1600200" indent="-228600" eaLnBrk="0" hangingPunct="0">
              <a:defRPr sz="5700">
                <a:solidFill>
                  <a:schemeClr val="tx1"/>
                </a:solidFill>
                <a:latin typeface="Arial" pitchFamily="34" charset="0"/>
                <a:ea typeface="ＭＳ Ｐゴシック" pitchFamily="34" charset="-128"/>
              </a:defRPr>
            </a:lvl4pPr>
            <a:lvl5pPr marL="2057400" indent="-228600" eaLnBrk="0" hangingPunct="0">
              <a:defRPr sz="5700">
                <a:solidFill>
                  <a:schemeClr val="tx1"/>
                </a:solidFill>
                <a:latin typeface="Arial" pitchFamily="34" charset="0"/>
                <a:ea typeface="ＭＳ Ｐゴシック" pitchFamily="34" charset="-128"/>
              </a:defRPr>
            </a:lvl5pPr>
            <a:lvl6pPr marL="25146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6pPr>
            <a:lvl7pPr marL="29718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7pPr>
            <a:lvl8pPr marL="34290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8pPr>
            <a:lvl9pPr marL="38862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9pPr>
          </a:lstStyle>
          <a:p>
            <a:pPr algn="r" eaLnBrk="1" hangingPunct="1">
              <a:defRPr/>
            </a:pPr>
            <a:fld id="{71CC1C1A-7A90-44FD-A370-136E498F11FE}" type="slidenum">
              <a:rPr lang="fr-FR" sz="1900" smtClean="0">
                <a:solidFill>
                  <a:srgbClr val="A6A6A6"/>
                </a:solidFill>
                <a:latin typeface="Arial Narrow" pitchFamily="34" charset="0"/>
              </a:rPr>
              <a:pPr algn="r" eaLnBrk="1" hangingPunct="1">
                <a:defRPr/>
              </a:pPr>
              <a:t>‹#›</a:t>
            </a:fld>
            <a:endParaRPr lang="fr-FR" sz="1900" smtClean="0">
              <a:solidFill>
                <a:srgbClr val="A6A6A6"/>
              </a:solidFill>
              <a:latin typeface="Arial Narrow" pitchFamily="34" charset="0"/>
            </a:endParaRPr>
          </a:p>
        </p:txBody>
      </p:sp>
      <p:sp>
        <p:nvSpPr>
          <p:cNvPr id="5" name="Espace réservé du titre 1"/>
          <p:cNvSpPr txBox="1">
            <a:spLocks/>
          </p:cNvSpPr>
          <p:nvPr userDrawn="1"/>
        </p:nvSpPr>
        <p:spPr bwMode="auto">
          <a:xfrm>
            <a:off x="18154650" y="11253788"/>
            <a:ext cx="2708275" cy="565150"/>
          </a:xfrm>
          <a:prstGeom prst="rect">
            <a:avLst/>
          </a:prstGeom>
          <a:noFill/>
          <a:ln>
            <a:noFill/>
          </a:ln>
          <a:extLst/>
        </p:spPr>
        <p:txBody>
          <a:bodyPr lIns="216054" tIns="108027" rIns="216054" bIns="108027"/>
          <a:lstStyle>
            <a:lvl1pPr eaLnBrk="0" hangingPunct="0">
              <a:defRPr sz="5700">
                <a:solidFill>
                  <a:schemeClr val="tx1"/>
                </a:solidFill>
                <a:latin typeface="Arial" pitchFamily="34" charset="0"/>
                <a:ea typeface="ＭＳ Ｐゴシック" pitchFamily="34" charset="-128"/>
              </a:defRPr>
            </a:lvl1pPr>
            <a:lvl2pPr marL="742950" indent="-285750" eaLnBrk="0" hangingPunct="0">
              <a:defRPr sz="5700">
                <a:solidFill>
                  <a:schemeClr val="tx1"/>
                </a:solidFill>
                <a:latin typeface="Arial" pitchFamily="34" charset="0"/>
                <a:ea typeface="ＭＳ Ｐゴシック" pitchFamily="34" charset="-128"/>
              </a:defRPr>
            </a:lvl2pPr>
            <a:lvl3pPr marL="1143000" indent="-228600" eaLnBrk="0" hangingPunct="0">
              <a:defRPr sz="5700">
                <a:solidFill>
                  <a:schemeClr val="tx1"/>
                </a:solidFill>
                <a:latin typeface="Arial" pitchFamily="34" charset="0"/>
                <a:ea typeface="ＭＳ Ｐゴシック" pitchFamily="34" charset="-128"/>
              </a:defRPr>
            </a:lvl3pPr>
            <a:lvl4pPr marL="1600200" indent="-228600" eaLnBrk="0" hangingPunct="0">
              <a:defRPr sz="5700">
                <a:solidFill>
                  <a:schemeClr val="tx1"/>
                </a:solidFill>
                <a:latin typeface="Arial" pitchFamily="34" charset="0"/>
                <a:ea typeface="ＭＳ Ｐゴシック" pitchFamily="34" charset="-128"/>
              </a:defRPr>
            </a:lvl4pPr>
            <a:lvl5pPr marL="2057400" indent="-228600" eaLnBrk="0" hangingPunct="0">
              <a:defRPr sz="5700">
                <a:solidFill>
                  <a:schemeClr val="tx1"/>
                </a:solidFill>
                <a:latin typeface="Arial" pitchFamily="34" charset="0"/>
                <a:ea typeface="ＭＳ Ｐゴシック" pitchFamily="34" charset="-128"/>
              </a:defRPr>
            </a:lvl5pPr>
            <a:lvl6pPr marL="25146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6pPr>
            <a:lvl7pPr marL="29718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7pPr>
            <a:lvl8pPr marL="34290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8pPr>
            <a:lvl9pPr marL="38862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9pPr>
          </a:lstStyle>
          <a:p>
            <a:pPr algn="r" eaLnBrk="1" hangingPunct="1">
              <a:defRPr/>
            </a:pPr>
            <a:r>
              <a:rPr lang="fr-CH" sz="1900" b="1" smtClean="0">
                <a:solidFill>
                  <a:srgbClr val="595959"/>
                </a:solidFill>
                <a:latin typeface="Arial Narrow" pitchFamily="34" charset="0"/>
              </a:rPr>
              <a:t>Mécanique</a:t>
            </a:r>
            <a:r>
              <a:rPr lang="fr-CH" sz="1900" b="1" smtClean="0">
                <a:solidFill>
                  <a:srgbClr val="7F7F7F"/>
                </a:solidFill>
                <a:latin typeface="Arial Narrow" pitchFamily="34" charset="0"/>
              </a:rPr>
              <a:t> </a:t>
            </a:r>
            <a:r>
              <a:rPr lang="fr-CH" sz="1900" smtClean="0">
                <a:solidFill>
                  <a:srgbClr val="7F7F7F"/>
                </a:solidFill>
                <a:latin typeface="Arial Narrow" pitchFamily="34" charset="0"/>
              </a:rPr>
              <a:t>| 2013</a:t>
            </a:r>
            <a:endParaRPr lang="fr-FR" sz="1900" smtClean="0">
              <a:solidFill>
                <a:srgbClr val="7F7F7F"/>
              </a:solidFill>
              <a:latin typeface="Arial Narrow" pitchFamily="34" charset="0"/>
            </a:endParaRPr>
          </a:p>
        </p:txBody>
      </p:sp>
      <p:pic>
        <p:nvPicPr>
          <p:cNvPr id="6" name="Image 28" descr="epfl2.png"/>
          <p:cNvPicPr>
            <a:picLocks noChangeAspect="1"/>
          </p:cNvPicPr>
          <p:nvPr userDrawn="1"/>
        </p:nvPicPr>
        <p:blipFill>
          <a:blip r:embed="rId2"/>
          <a:srcRect/>
          <a:stretch>
            <a:fillRect/>
          </a:stretch>
        </p:blipFill>
        <p:spPr bwMode="auto">
          <a:xfrm>
            <a:off x="19243675" y="536575"/>
            <a:ext cx="1493838" cy="765175"/>
          </a:xfrm>
          <a:prstGeom prst="rect">
            <a:avLst/>
          </a:prstGeom>
          <a:noFill/>
          <a:ln w="9525">
            <a:noFill/>
            <a:miter lim="800000"/>
            <a:headEnd/>
            <a:tailEnd/>
          </a:ln>
        </p:spPr>
      </p:pic>
      <p:grpSp>
        <p:nvGrpSpPr>
          <p:cNvPr id="7" name="Grouper 4"/>
          <p:cNvGrpSpPr>
            <a:grpSpLocks/>
          </p:cNvGrpSpPr>
          <p:nvPr userDrawn="1"/>
        </p:nvGrpSpPr>
        <p:grpSpPr bwMode="auto">
          <a:xfrm>
            <a:off x="1588" y="1563688"/>
            <a:ext cx="21607462" cy="225425"/>
            <a:chOff x="891" y="1433935"/>
            <a:chExt cx="19805650" cy="206338"/>
          </a:xfrm>
        </p:grpSpPr>
        <p:sp>
          <p:nvSpPr>
            <p:cNvPr id="8" name="Rectangle 7"/>
            <p:cNvSpPr/>
            <p:nvPr userDrawn="1"/>
          </p:nvSpPr>
          <p:spPr>
            <a:xfrm>
              <a:off x="891" y="1433935"/>
              <a:ext cx="19805650" cy="87185"/>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lIns="198013" tIns="99007" rIns="198013" bIns="99007" anchor="ctr"/>
            <a:lstStyle/>
            <a:p>
              <a:pPr algn="ctr" defTabSz="1080165" fontAlgn="auto">
                <a:spcBef>
                  <a:spcPts val="0"/>
                </a:spcBef>
                <a:spcAft>
                  <a:spcPts val="0"/>
                </a:spcAft>
                <a:defRPr/>
              </a:pPr>
              <a:endParaRPr lang="fr-FR" sz="4300"/>
            </a:p>
          </p:txBody>
        </p:sp>
        <p:sp>
          <p:nvSpPr>
            <p:cNvPr id="10" name="Rectangle 9"/>
            <p:cNvSpPr/>
            <p:nvPr userDrawn="1"/>
          </p:nvSpPr>
          <p:spPr>
            <a:xfrm>
              <a:off x="891" y="1553088"/>
              <a:ext cx="19805650" cy="87185"/>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lIns="198013" tIns="99007" rIns="198013" bIns="99007" anchor="ctr"/>
            <a:lstStyle/>
            <a:p>
              <a:pPr algn="ctr" defTabSz="1080165" fontAlgn="auto">
                <a:spcBef>
                  <a:spcPts val="0"/>
                </a:spcBef>
                <a:spcAft>
                  <a:spcPts val="0"/>
                </a:spcAft>
                <a:defRPr/>
              </a:pPr>
              <a:endParaRPr lang="fr-FR" sz="4300"/>
            </a:p>
          </p:txBody>
        </p:sp>
      </p:grpSp>
      <p:sp>
        <p:nvSpPr>
          <p:cNvPr id="3" name="Espace réservé du contenu 2"/>
          <p:cNvSpPr>
            <a:spLocks noGrp="1"/>
          </p:cNvSpPr>
          <p:nvPr>
            <p:ph idx="1"/>
          </p:nvPr>
        </p:nvSpPr>
        <p:spPr>
          <a:xfrm>
            <a:off x="694447" y="2347948"/>
            <a:ext cx="19965085" cy="8601480"/>
          </a:xfrm>
          <a:prstGeom prst="rect">
            <a:avLst/>
          </a:prstGeom>
        </p:spPr>
        <p:txBody>
          <a:bodyPr lIns="0" tIns="0" rIns="0" bIns="0"/>
          <a:lstStyle>
            <a:lvl1pPr marL="1080272" indent="-569907" algn="l">
              <a:lnSpc>
                <a:spcPct val="100000"/>
              </a:lnSpc>
              <a:spcBef>
                <a:spcPts val="0"/>
              </a:spcBef>
              <a:spcAft>
                <a:spcPts val="0"/>
              </a:spcAft>
              <a:buClr>
                <a:srgbClr val="C30000"/>
              </a:buClr>
              <a:buSzPct val="159000"/>
              <a:defRPr sz="5200" b="0" i="0">
                <a:solidFill>
                  <a:srgbClr val="000000"/>
                </a:solidFill>
                <a:latin typeface="Arial Narrow"/>
                <a:cs typeface="Arial Narrow"/>
              </a:defRPr>
            </a:lvl1pPr>
            <a:lvl2pPr marL="1511632" indent="-569907">
              <a:spcBef>
                <a:spcPts val="709"/>
              </a:spcBef>
              <a:buClr>
                <a:srgbClr val="C30000"/>
              </a:buClr>
              <a:buSzPct val="159000"/>
              <a:defRPr sz="3800" b="0" i="0">
                <a:solidFill>
                  <a:srgbClr val="000000"/>
                </a:solidFill>
                <a:latin typeface="Arial Narrow"/>
                <a:cs typeface="Arial Narrow"/>
              </a:defRPr>
            </a:lvl2pPr>
            <a:lvl3pPr marL="1834213" indent="-569907">
              <a:spcBef>
                <a:spcPts val="709"/>
              </a:spcBef>
              <a:buClr>
                <a:srgbClr val="C30000"/>
              </a:buClr>
              <a:buSzPct val="159000"/>
              <a:defRPr sz="3100" b="0" i="0">
                <a:solidFill>
                  <a:srgbClr val="000000"/>
                </a:solidFill>
                <a:latin typeface="Arial Narrow"/>
                <a:cs typeface="Arial Narrow"/>
              </a:defRPr>
            </a:lvl3pPr>
            <a:lvl4pPr marL="1238250" indent="0">
              <a:buNone/>
              <a:defRPr>
                <a:latin typeface="HelveticaNeueLT Pro 55 Roman" pitchFamily="34" charset="0"/>
              </a:defRPr>
            </a:lvl4pPr>
            <a:lvl5pPr>
              <a:defRPr>
                <a:latin typeface="HelveticaNeueLT Pro 55 Roman" pitchFamily="34" charset="0"/>
              </a:defRPr>
            </a:lvl5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p:txBody>
      </p:sp>
      <p:sp>
        <p:nvSpPr>
          <p:cNvPr id="9" name="Titre 1"/>
          <p:cNvSpPr>
            <a:spLocks noGrp="1"/>
          </p:cNvSpPr>
          <p:nvPr>
            <p:ph type="title"/>
          </p:nvPr>
        </p:nvSpPr>
        <p:spPr>
          <a:xfrm>
            <a:off x="944727" y="323223"/>
            <a:ext cx="18298950" cy="1473370"/>
          </a:xfrm>
          <a:prstGeom prst="rect">
            <a:avLst/>
          </a:prstGeom>
        </p:spPr>
        <p:txBody>
          <a:bodyPr lIns="216054" tIns="108027" rIns="216054" bIns="108027"/>
          <a:lstStyle>
            <a:lvl1pPr>
              <a:spcAft>
                <a:spcPts val="2835"/>
              </a:spcAft>
              <a:defRPr sz="6100" b="0" i="0" spc="236" baseline="0">
                <a:latin typeface="Impact"/>
                <a:cs typeface="Impact"/>
              </a:defRPr>
            </a:lvl1pPr>
          </a:lstStyle>
          <a:p>
            <a:r>
              <a:rPr lang="fr-CH" smtClean="0"/>
              <a:t>Click to edit Master title style</a:t>
            </a:r>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canvas">
    <p:spTree>
      <p:nvGrpSpPr>
        <p:cNvPr id="1" name=""/>
        <p:cNvGrpSpPr/>
        <p:nvPr/>
      </p:nvGrpSpPr>
      <p:grpSpPr>
        <a:xfrm>
          <a:off x="0" y="0"/>
          <a:ext cx="0" cy="0"/>
          <a:chOff x="0" y="0"/>
          <a:chExt cx="0" cy="0"/>
        </a:xfrm>
      </p:grpSpPr>
      <p:sp>
        <p:nvSpPr>
          <p:cNvPr id="5" name="Espace réservé du titre 1"/>
          <p:cNvSpPr txBox="1">
            <a:spLocks/>
          </p:cNvSpPr>
          <p:nvPr userDrawn="1"/>
        </p:nvSpPr>
        <p:spPr>
          <a:xfrm>
            <a:off x="20391438" y="11296650"/>
            <a:ext cx="1238250" cy="566738"/>
          </a:xfrm>
          <a:prstGeom prst="rect">
            <a:avLst/>
          </a:prstGeom>
          <a:noFill/>
        </p:spPr>
        <p:txBody>
          <a:bodyPr lIns="216054" tIns="108027" rIns="216054" bIns="108027"/>
          <a:lstStyle>
            <a:lvl1pPr eaLnBrk="0" hangingPunct="0">
              <a:defRPr sz="5700">
                <a:solidFill>
                  <a:schemeClr val="tx1"/>
                </a:solidFill>
                <a:latin typeface="Arial" pitchFamily="34" charset="0"/>
                <a:ea typeface="ＭＳ Ｐゴシック" pitchFamily="34" charset="-128"/>
              </a:defRPr>
            </a:lvl1pPr>
            <a:lvl2pPr marL="742950" indent="-285750" eaLnBrk="0" hangingPunct="0">
              <a:defRPr sz="5700">
                <a:solidFill>
                  <a:schemeClr val="tx1"/>
                </a:solidFill>
                <a:latin typeface="Arial" pitchFamily="34" charset="0"/>
                <a:ea typeface="ＭＳ Ｐゴシック" pitchFamily="34" charset="-128"/>
              </a:defRPr>
            </a:lvl2pPr>
            <a:lvl3pPr marL="1143000" indent="-228600" eaLnBrk="0" hangingPunct="0">
              <a:defRPr sz="5700">
                <a:solidFill>
                  <a:schemeClr val="tx1"/>
                </a:solidFill>
                <a:latin typeface="Arial" pitchFamily="34" charset="0"/>
                <a:ea typeface="ＭＳ Ｐゴシック" pitchFamily="34" charset="-128"/>
              </a:defRPr>
            </a:lvl3pPr>
            <a:lvl4pPr marL="1600200" indent="-228600" eaLnBrk="0" hangingPunct="0">
              <a:defRPr sz="5700">
                <a:solidFill>
                  <a:schemeClr val="tx1"/>
                </a:solidFill>
                <a:latin typeface="Arial" pitchFamily="34" charset="0"/>
                <a:ea typeface="ＭＳ Ｐゴシック" pitchFamily="34" charset="-128"/>
              </a:defRPr>
            </a:lvl4pPr>
            <a:lvl5pPr marL="2057400" indent="-228600" eaLnBrk="0" hangingPunct="0">
              <a:defRPr sz="5700">
                <a:solidFill>
                  <a:schemeClr val="tx1"/>
                </a:solidFill>
                <a:latin typeface="Arial" pitchFamily="34" charset="0"/>
                <a:ea typeface="ＭＳ Ｐゴシック" pitchFamily="34" charset="-128"/>
              </a:defRPr>
            </a:lvl5pPr>
            <a:lvl6pPr marL="25146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6pPr>
            <a:lvl7pPr marL="29718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7pPr>
            <a:lvl8pPr marL="34290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8pPr>
            <a:lvl9pPr marL="38862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9pPr>
          </a:lstStyle>
          <a:p>
            <a:pPr algn="r" eaLnBrk="1" hangingPunct="1">
              <a:defRPr/>
            </a:pPr>
            <a:fld id="{AE3ADD7F-FEC2-47ED-8F59-7EBA958F93FD}" type="slidenum">
              <a:rPr lang="fr-FR" sz="1900" smtClean="0">
                <a:solidFill>
                  <a:srgbClr val="A6A6A6"/>
                </a:solidFill>
                <a:latin typeface="Arial Narrow" pitchFamily="34" charset="0"/>
              </a:rPr>
              <a:pPr algn="r" eaLnBrk="1" hangingPunct="1">
                <a:defRPr/>
              </a:pPr>
              <a:t>‹#›</a:t>
            </a:fld>
            <a:endParaRPr lang="fr-FR" sz="1900" smtClean="0">
              <a:solidFill>
                <a:srgbClr val="A6A6A6"/>
              </a:solidFill>
              <a:latin typeface="Arial Narrow" pitchFamily="34" charset="0"/>
            </a:endParaRPr>
          </a:p>
        </p:txBody>
      </p:sp>
      <p:pic>
        <p:nvPicPr>
          <p:cNvPr id="6" name="Image 28" descr="epfl2.png"/>
          <p:cNvPicPr>
            <a:picLocks noChangeAspect="1"/>
          </p:cNvPicPr>
          <p:nvPr userDrawn="1"/>
        </p:nvPicPr>
        <p:blipFill>
          <a:blip r:embed="rId2"/>
          <a:srcRect/>
          <a:stretch>
            <a:fillRect/>
          </a:stretch>
        </p:blipFill>
        <p:spPr bwMode="auto">
          <a:xfrm>
            <a:off x="19243675" y="536575"/>
            <a:ext cx="1493838" cy="765175"/>
          </a:xfrm>
          <a:prstGeom prst="rect">
            <a:avLst/>
          </a:prstGeom>
          <a:noFill/>
          <a:ln w="9525">
            <a:noFill/>
            <a:miter lim="800000"/>
            <a:headEnd/>
            <a:tailEnd/>
          </a:ln>
        </p:spPr>
      </p:pic>
      <p:sp>
        <p:nvSpPr>
          <p:cNvPr id="7" name="Espace réservé du titre 1"/>
          <p:cNvSpPr txBox="1">
            <a:spLocks/>
          </p:cNvSpPr>
          <p:nvPr userDrawn="1"/>
        </p:nvSpPr>
        <p:spPr bwMode="auto">
          <a:xfrm>
            <a:off x="18154650" y="11253788"/>
            <a:ext cx="2708275" cy="565150"/>
          </a:xfrm>
          <a:prstGeom prst="rect">
            <a:avLst/>
          </a:prstGeom>
          <a:noFill/>
          <a:ln>
            <a:noFill/>
          </a:ln>
          <a:extLst/>
        </p:spPr>
        <p:txBody>
          <a:bodyPr lIns="216054" tIns="108027" rIns="216054" bIns="108027"/>
          <a:lstStyle>
            <a:lvl1pPr eaLnBrk="0" hangingPunct="0">
              <a:defRPr sz="5700">
                <a:solidFill>
                  <a:schemeClr val="tx1"/>
                </a:solidFill>
                <a:latin typeface="Arial" pitchFamily="34" charset="0"/>
                <a:ea typeface="ＭＳ Ｐゴシック" pitchFamily="34" charset="-128"/>
              </a:defRPr>
            </a:lvl1pPr>
            <a:lvl2pPr marL="742950" indent="-285750" eaLnBrk="0" hangingPunct="0">
              <a:defRPr sz="5700">
                <a:solidFill>
                  <a:schemeClr val="tx1"/>
                </a:solidFill>
                <a:latin typeface="Arial" pitchFamily="34" charset="0"/>
                <a:ea typeface="ＭＳ Ｐゴシック" pitchFamily="34" charset="-128"/>
              </a:defRPr>
            </a:lvl2pPr>
            <a:lvl3pPr marL="1143000" indent="-228600" eaLnBrk="0" hangingPunct="0">
              <a:defRPr sz="5700">
                <a:solidFill>
                  <a:schemeClr val="tx1"/>
                </a:solidFill>
                <a:latin typeface="Arial" pitchFamily="34" charset="0"/>
                <a:ea typeface="ＭＳ Ｐゴシック" pitchFamily="34" charset="-128"/>
              </a:defRPr>
            </a:lvl3pPr>
            <a:lvl4pPr marL="1600200" indent="-228600" eaLnBrk="0" hangingPunct="0">
              <a:defRPr sz="5700">
                <a:solidFill>
                  <a:schemeClr val="tx1"/>
                </a:solidFill>
                <a:latin typeface="Arial" pitchFamily="34" charset="0"/>
                <a:ea typeface="ＭＳ Ｐゴシック" pitchFamily="34" charset="-128"/>
              </a:defRPr>
            </a:lvl4pPr>
            <a:lvl5pPr marL="2057400" indent="-228600" eaLnBrk="0" hangingPunct="0">
              <a:defRPr sz="5700">
                <a:solidFill>
                  <a:schemeClr val="tx1"/>
                </a:solidFill>
                <a:latin typeface="Arial" pitchFamily="34" charset="0"/>
                <a:ea typeface="ＭＳ Ｐゴシック" pitchFamily="34" charset="-128"/>
              </a:defRPr>
            </a:lvl5pPr>
            <a:lvl6pPr marL="25146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6pPr>
            <a:lvl7pPr marL="29718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7pPr>
            <a:lvl8pPr marL="34290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8pPr>
            <a:lvl9pPr marL="38862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9pPr>
          </a:lstStyle>
          <a:p>
            <a:pPr algn="r" eaLnBrk="1" hangingPunct="1">
              <a:defRPr/>
            </a:pPr>
            <a:r>
              <a:rPr lang="fr-CH" sz="1900" b="1" smtClean="0">
                <a:solidFill>
                  <a:srgbClr val="595959"/>
                </a:solidFill>
                <a:latin typeface="Arial Narrow" pitchFamily="34" charset="0"/>
              </a:rPr>
              <a:t>Mécanique</a:t>
            </a:r>
            <a:r>
              <a:rPr lang="fr-CH" sz="1900" b="1" smtClean="0">
                <a:solidFill>
                  <a:srgbClr val="7F7F7F"/>
                </a:solidFill>
                <a:latin typeface="Arial Narrow" pitchFamily="34" charset="0"/>
              </a:rPr>
              <a:t> </a:t>
            </a:r>
            <a:r>
              <a:rPr lang="fr-CH" sz="1900" smtClean="0">
                <a:solidFill>
                  <a:srgbClr val="7F7F7F"/>
                </a:solidFill>
                <a:latin typeface="Arial Narrow" pitchFamily="34" charset="0"/>
              </a:rPr>
              <a:t>| 2013</a:t>
            </a:r>
            <a:endParaRPr lang="fr-FR" sz="1900" smtClean="0">
              <a:solidFill>
                <a:srgbClr val="7F7F7F"/>
              </a:solidFill>
              <a:latin typeface="Arial Narrow" pitchFamily="34" charset="0"/>
            </a:endParaRPr>
          </a:p>
        </p:txBody>
      </p:sp>
      <p:grpSp>
        <p:nvGrpSpPr>
          <p:cNvPr id="8" name="Grouper 4"/>
          <p:cNvGrpSpPr>
            <a:grpSpLocks/>
          </p:cNvGrpSpPr>
          <p:nvPr userDrawn="1"/>
        </p:nvGrpSpPr>
        <p:grpSpPr bwMode="auto">
          <a:xfrm>
            <a:off x="1588" y="1563688"/>
            <a:ext cx="21607462" cy="225425"/>
            <a:chOff x="891" y="1433935"/>
            <a:chExt cx="19805650" cy="206338"/>
          </a:xfrm>
        </p:grpSpPr>
        <p:sp>
          <p:nvSpPr>
            <p:cNvPr id="10" name="Rectangle 9"/>
            <p:cNvSpPr/>
            <p:nvPr userDrawn="1"/>
          </p:nvSpPr>
          <p:spPr>
            <a:xfrm>
              <a:off x="891" y="1433935"/>
              <a:ext cx="19805650" cy="87185"/>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lIns="198013" tIns="99007" rIns="198013" bIns="99007" anchor="ctr"/>
            <a:lstStyle/>
            <a:p>
              <a:pPr algn="ctr" defTabSz="1080165" fontAlgn="auto">
                <a:spcBef>
                  <a:spcPts val="0"/>
                </a:spcBef>
                <a:spcAft>
                  <a:spcPts val="0"/>
                </a:spcAft>
                <a:defRPr/>
              </a:pPr>
              <a:endParaRPr lang="fr-FR" sz="4300"/>
            </a:p>
          </p:txBody>
        </p:sp>
        <p:sp>
          <p:nvSpPr>
            <p:cNvPr id="11" name="Rectangle 10"/>
            <p:cNvSpPr/>
            <p:nvPr userDrawn="1"/>
          </p:nvSpPr>
          <p:spPr>
            <a:xfrm>
              <a:off x="891" y="1553088"/>
              <a:ext cx="19805650" cy="87185"/>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lIns="198013" tIns="99007" rIns="198013" bIns="99007" anchor="ctr"/>
            <a:lstStyle/>
            <a:p>
              <a:pPr algn="ctr" defTabSz="1080165" fontAlgn="auto">
                <a:spcBef>
                  <a:spcPts val="0"/>
                </a:spcBef>
                <a:spcAft>
                  <a:spcPts val="0"/>
                </a:spcAft>
                <a:defRPr/>
              </a:pPr>
              <a:endParaRPr lang="fr-FR" sz="4300"/>
            </a:p>
          </p:txBody>
        </p:sp>
      </p:grpSp>
      <p:sp>
        <p:nvSpPr>
          <p:cNvPr id="3" name="Espace réservé du contenu 2"/>
          <p:cNvSpPr>
            <a:spLocks noGrp="1"/>
          </p:cNvSpPr>
          <p:nvPr>
            <p:ph idx="1"/>
          </p:nvPr>
        </p:nvSpPr>
        <p:spPr>
          <a:xfrm>
            <a:off x="643055" y="2347948"/>
            <a:ext cx="9915077" cy="8545039"/>
          </a:xfrm>
          <a:prstGeom prst="rect">
            <a:avLst/>
          </a:prstGeom>
        </p:spPr>
        <p:txBody>
          <a:bodyPr lIns="0" tIns="0" rIns="0" bIns="0"/>
          <a:lstStyle>
            <a:lvl1pPr marL="1080272" indent="-569907" algn="l">
              <a:lnSpc>
                <a:spcPct val="100000"/>
              </a:lnSpc>
              <a:spcBef>
                <a:spcPts val="0"/>
              </a:spcBef>
              <a:spcAft>
                <a:spcPts val="0"/>
              </a:spcAft>
              <a:buClr>
                <a:srgbClr val="C30000"/>
              </a:buClr>
              <a:buSzPct val="159000"/>
              <a:defRPr sz="5400" b="0" i="0">
                <a:solidFill>
                  <a:srgbClr val="000000"/>
                </a:solidFill>
                <a:latin typeface="Arial Narrow"/>
                <a:cs typeface="Arial Narrow"/>
              </a:defRPr>
            </a:lvl1pPr>
            <a:lvl2pPr marL="1511632" indent="-569907">
              <a:spcBef>
                <a:spcPts val="709"/>
              </a:spcBef>
              <a:buClr>
                <a:srgbClr val="C30000"/>
              </a:buClr>
              <a:buSzPct val="159000"/>
              <a:defRPr sz="3800" b="0" i="0">
                <a:solidFill>
                  <a:srgbClr val="000000"/>
                </a:solidFill>
                <a:latin typeface="Arial Narrow"/>
                <a:cs typeface="Arial Narrow"/>
              </a:defRPr>
            </a:lvl2pPr>
            <a:lvl3pPr marL="1834213" indent="-569907">
              <a:spcBef>
                <a:spcPts val="709"/>
              </a:spcBef>
              <a:buClr>
                <a:srgbClr val="C30000"/>
              </a:buClr>
              <a:buSzPct val="159000"/>
              <a:defRPr sz="3100" b="0" i="0">
                <a:solidFill>
                  <a:srgbClr val="000000"/>
                </a:solidFill>
                <a:latin typeface="Arial Narrow"/>
                <a:cs typeface="Arial Narrow"/>
              </a:defRPr>
            </a:lvl3pPr>
            <a:lvl4pPr>
              <a:defRPr>
                <a:latin typeface="HelveticaNeueLT Pro 55 Roman" pitchFamily="34" charset="0"/>
              </a:defRPr>
            </a:lvl4pPr>
            <a:lvl5pPr>
              <a:defRPr>
                <a:latin typeface="HelveticaNeueLT Pro 55 Roman" pitchFamily="34" charset="0"/>
              </a:defRPr>
            </a:lvl5pPr>
          </a:lstStyle>
          <a:p>
            <a:pPr lvl="0"/>
            <a:r>
              <a:rPr lang="fr-CH" smtClean="0"/>
              <a:t>Click to edit Master text styles</a:t>
            </a:r>
          </a:p>
          <a:p>
            <a:pPr lvl="1"/>
            <a:r>
              <a:rPr lang="fr-CH" smtClean="0"/>
              <a:t>Second level</a:t>
            </a:r>
          </a:p>
          <a:p>
            <a:pPr lvl="2"/>
            <a:r>
              <a:rPr lang="fr-CH" smtClean="0"/>
              <a:t>Third level</a:t>
            </a:r>
          </a:p>
        </p:txBody>
      </p:sp>
      <p:sp>
        <p:nvSpPr>
          <p:cNvPr id="12" name="Espace réservé du contenu 2"/>
          <p:cNvSpPr>
            <a:spLocks noGrp="1"/>
          </p:cNvSpPr>
          <p:nvPr>
            <p:ph idx="10"/>
          </p:nvPr>
        </p:nvSpPr>
        <p:spPr>
          <a:xfrm>
            <a:off x="10823113" y="2347948"/>
            <a:ext cx="9914400" cy="8545039"/>
          </a:xfrm>
          <a:prstGeom prst="rect">
            <a:avLst/>
          </a:prstGeom>
        </p:spPr>
        <p:txBody>
          <a:bodyPr lIns="0" tIns="0" rIns="0" bIns="0"/>
          <a:lstStyle>
            <a:lvl1pPr marL="1080272" indent="-569907" algn="l">
              <a:lnSpc>
                <a:spcPct val="100000"/>
              </a:lnSpc>
              <a:spcBef>
                <a:spcPts val="0"/>
              </a:spcBef>
              <a:spcAft>
                <a:spcPts val="0"/>
              </a:spcAft>
              <a:buClr>
                <a:srgbClr val="C30000"/>
              </a:buClr>
              <a:buSzPct val="159000"/>
              <a:defRPr sz="5200" b="0" i="0">
                <a:solidFill>
                  <a:srgbClr val="000000"/>
                </a:solidFill>
                <a:latin typeface="Arial Narrow"/>
                <a:cs typeface="Arial Narrow"/>
              </a:defRPr>
            </a:lvl1pPr>
            <a:lvl2pPr marL="1511632" indent="-569907">
              <a:spcBef>
                <a:spcPts val="709"/>
              </a:spcBef>
              <a:buClr>
                <a:srgbClr val="C30000"/>
              </a:buClr>
              <a:buSzPct val="159000"/>
              <a:defRPr sz="3800" b="0" i="0">
                <a:solidFill>
                  <a:srgbClr val="000000"/>
                </a:solidFill>
                <a:latin typeface="Arial Narrow"/>
                <a:cs typeface="Arial Narrow"/>
              </a:defRPr>
            </a:lvl2pPr>
            <a:lvl3pPr marL="1834213" indent="-569907">
              <a:spcBef>
                <a:spcPts val="709"/>
              </a:spcBef>
              <a:buClr>
                <a:srgbClr val="C30000"/>
              </a:buClr>
              <a:buSzPct val="159000"/>
              <a:defRPr sz="3100" b="0" i="0">
                <a:solidFill>
                  <a:srgbClr val="000000"/>
                </a:solidFill>
                <a:latin typeface="Arial Narrow"/>
                <a:cs typeface="Arial Narrow"/>
              </a:defRPr>
            </a:lvl3pPr>
            <a:lvl4pPr>
              <a:defRPr>
                <a:latin typeface="HelveticaNeueLT Pro 55 Roman" pitchFamily="34" charset="0"/>
              </a:defRPr>
            </a:lvl4pPr>
            <a:lvl5pPr>
              <a:defRPr>
                <a:latin typeface="HelveticaNeueLT Pro 55 Roman" pitchFamily="34" charset="0"/>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p:txBody>
      </p:sp>
      <p:sp>
        <p:nvSpPr>
          <p:cNvPr id="9" name="Titre 1"/>
          <p:cNvSpPr>
            <a:spLocks noGrp="1"/>
          </p:cNvSpPr>
          <p:nvPr>
            <p:ph type="title"/>
          </p:nvPr>
        </p:nvSpPr>
        <p:spPr>
          <a:xfrm>
            <a:off x="944727" y="323223"/>
            <a:ext cx="18298950" cy="1473370"/>
          </a:xfrm>
          <a:prstGeom prst="rect">
            <a:avLst/>
          </a:prstGeom>
        </p:spPr>
        <p:txBody>
          <a:bodyPr lIns="216054" tIns="108027" rIns="216054" bIns="108027"/>
          <a:lstStyle>
            <a:lvl1pPr>
              <a:spcAft>
                <a:spcPts val="2835"/>
              </a:spcAft>
              <a:defRPr sz="6100" b="0" i="0" spc="236" baseline="0">
                <a:latin typeface="Impact"/>
                <a:cs typeface="Impact"/>
              </a:defRPr>
            </a:lvl1pPr>
          </a:lstStyle>
          <a:p>
            <a:r>
              <a:rPr lang="fr-CH" dirty="0" smtClean="0"/>
              <a:t>Cliquez et modifiez le titre</a:t>
            </a:r>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5" name="Espace réservé du titre 1"/>
          <p:cNvSpPr txBox="1">
            <a:spLocks/>
          </p:cNvSpPr>
          <p:nvPr userDrawn="1"/>
        </p:nvSpPr>
        <p:spPr>
          <a:xfrm>
            <a:off x="20391438" y="11296650"/>
            <a:ext cx="1238250" cy="566738"/>
          </a:xfrm>
          <a:prstGeom prst="rect">
            <a:avLst/>
          </a:prstGeom>
          <a:noFill/>
        </p:spPr>
        <p:txBody>
          <a:bodyPr lIns="216054" tIns="108027" rIns="216054" bIns="108027"/>
          <a:lstStyle>
            <a:lvl1pPr eaLnBrk="0" hangingPunct="0">
              <a:defRPr sz="5700">
                <a:solidFill>
                  <a:schemeClr val="tx1"/>
                </a:solidFill>
                <a:latin typeface="Arial" pitchFamily="34" charset="0"/>
                <a:ea typeface="ＭＳ Ｐゴシック" pitchFamily="34" charset="-128"/>
              </a:defRPr>
            </a:lvl1pPr>
            <a:lvl2pPr marL="742950" indent="-285750" eaLnBrk="0" hangingPunct="0">
              <a:defRPr sz="5700">
                <a:solidFill>
                  <a:schemeClr val="tx1"/>
                </a:solidFill>
                <a:latin typeface="Arial" pitchFamily="34" charset="0"/>
                <a:ea typeface="ＭＳ Ｐゴシック" pitchFamily="34" charset="-128"/>
              </a:defRPr>
            </a:lvl2pPr>
            <a:lvl3pPr marL="1143000" indent="-228600" eaLnBrk="0" hangingPunct="0">
              <a:defRPr sz="5700">
                <a:solidFill>
                  <a:schemeClr val="tx1"/>
                </a:solidFill>
                <a:latin typeface="Arial" pitchFamily="34" charset="0"/>
                <a:ea typeface="ＭＳ Ｐゴシック" pitchFamily="34" charset="-128"/>
              </a:defRPr>
            </a:lvl3pPr>
            <a:lvl4pPr marL="1600200" indent="-228600" eaLnBrk="0" hangingPunct="0">
              <a:defRPr sz="5700">
                <a:solidFill>
                  <a:schemeClr val="tx1"/>
                </a:solidFill>
                <a:latin typeface="Arial" pitchFamily="34" charset="0"/>
                <a:ea typeface="ＭＳ Ｐゴシック" pitchFamily="34" charset="-128"/>
              </a:defRPr>
            </a:lvl4pPr>
            <a:lvl5pPr marL="2057400" indent="-228600" eaLnBrk="0" hangingPunct="0">
              <a:defRPr sz="5700">
                <a:solidFill>
                  <a:schemeClr val="tx1"/>
                </a:solidFill>
                <a:latin typeface="Arial" pitchFamily="34" charset="0"/>
                <a:ea typeface="ＭＳ Ｐゴシック" pitchFamily="34" charset="-128"/>
              </a:defRPr>
            </a:lvl5pPr>
            <a:lvl6pPr marL="25146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6pPr>
            <a:lvl7pPr marL="29718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7pPr>
            <a:lvl8pPr marL="34290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8pPr>
            <a:lvl9pPr marL="38862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9pPr>
          </a:lstStyle>
          <a:p>
            <a:pPr algn="r" eaLnBrk="1" hangingPunct="1">
              <a:defRPr/>
            </a:pPr>
            <a:fld id="{401E3E9F-5ABA-40FE-AF79-C325AF3393E1}" type="slidenum">
              <a:rPr lang="fr-FR" sz="1900" smtClean="0">
                <a:solidFill>
                  <a:srgbClr val="A6A6A6"/>
                </a:solidFill>
                <a:latin typeface="Arial Narrow" pitchFamily="34" charset="0"/>
              </a:rPr>
              <a:pPr algn="r" eaLnBrk="1" hangingPunct="1">
                <a:defRPr/>
              </a:pPr>
              <a:t>‹#›</a:t>
            </a:fld>
            <a:endParaRPr lang="fr-FR" sz="1900" smtClean="0">
              <a:solidFill>
                <a:srgbClr val="A6A6A6"/>
              </a:solidFill>
              <a:latin typeface="Arial Narrow" pitchFamily="34" charset="0"/>
            </a:endParaRPr>
          </a:p>
        </p:txBody>
      </p:sp>
      <p:pic>
        <p:nvPicPr>
          <p:cNvPr id="6" name="Image 28" descr="epfl2.png"/>
          <p:cNvPicPr>
            <a:picLocks noChangeAspect="1"/>
          </p:cNvPicPr>
          <p:nvPr userDrawn="1"/>
        </p:nvPicPr>
        <p:blipFill>
          <a:blip r:embed="rId2"/>
          <a:srcRect/>
          <a:stretch>
            <a:fillRect/>
          </a:stretch>
        </p:blipFill>
        <p:spPr bwMode="auto">
          <a:xfrm>
            <a:off x="19243675" y="536575"/>
            <a:ext cx="1493838" cy="765175"/>
          </a:xfrm>
          <a:prstGeom prst="rect">
            <a:avLst/>
          </a:prstGeom>
          <a:noFill/>
          <a:ln w="9525">
            <a:noFill/>
            <a:miter lim="800000"/>
            <a:headEnd/>
            <a:tailEnd/>
          </a:ln>
        </p:spPr>
      </p:pic>
      <p:sp>
        <p:nvSpPr>
          <p:cNvPr id="7" name="Espace réservé du titre 1"/>
          <p:cNvSpPr txBox="1">
            <a:spLocks/>
          </p:cNvSpPr>
          <p:nvPr userDrawn="1"/>
        </p:nvSpPr>
        <p:spPr bwMode="auto">
          <a:xfrm>
            <a:off x="18154650" y="11253788"/>
            <a:ext cx="2708275" cy="565150"/>
          </a:xfrm>
          <a:prstGeom prst="rect">
            <a:avLst/>
          </a:prstGeom>
          <a:noFill/>
          <a:ln>
            <a:noFill/>
          </a:ln>
          <a:extLst/>
        </p:spPr>
        <p:txBody>
          <a:bodyPr lIns="216054" tIns="108027" rIns="216054" bIns="108027"/>
          <a:lstStyle>
            <a:lvl1pPr eaLnBrk="0" hangingPunct="0">
              <a:defRPr sz="5700">
                <a:solidFill>
                  <a:schemeClr val="tx1"/>
                </a:solidFill>
                <a:latin typeface="Arial" pitchFamily="34" charset="0"/>
                <a:ea typeface="ＭＳ Ｐゴシック" pitchFamily="34" charset="-128"/>
              </a:defRPr>
            </a:lvl1pPr>
            <a:lvl2pPr marL="742950" indent="-285750" eaLnBrk="0" hangingPunct="0">
              <a:defRPr sz="5700">
                <a:solidFill>
                  <a:schemeClr val="tx1"/>
                </a:solidFill>
                <a:latin typeface="Arial" pitchFamily="34" charset="0"/>
                <a:ea typeface="ＭＳ Ｐゴシック" pitchFamily="34" charset="-128"/>
              </a:defRPr>
            </a:lvl2pPr>
            <a:lvl3pPr marL="1143000" indent="-228600" eaLnBrk="0" hangingPunct="0">
              <a:defRPr sz="5700">
                <a:solidFill>
                  <a:schemeClr val="tx1"/>
                </a:solidFill>
                <a:latin typeface="Arial" pitchFamily="34" charset="0"/>
                <a:ea typeface="ＭＳ Ｐゴシック" pitchFamily="34" charset="-128"/>
              </a:defRPr>
            </a:lvl3pPr>
            <a:lvl4pPr marL="1600200" indent="-228600" eaLnBrk="0" hangingPunct="0">
              <a:defRPr sz="5700">
                <a:solidFill>
                  <a:schemeClr val="tx1"/>
                </a:solidFill>
                <a:latin typeface="Arial" pitchFamily="34" charset="0"/>
                <a:ea typeface="ＭＳ Ｐゴシック" pitchFamily="34" charset="-128"/>
              </a:defRPr>
            </a:lvl4pPr>
            <a:lvl5pPr marL="2057400" indent="-228600" eaLnBrk="0" hangingPunct="0">
              <a:defRPr sz="5700">
                <a:solidFill>
                  <a:schemeClr val="tx1"/>
                </a:solidFill>
                <a:latin typeface="Arial" pitchFamily="34" charset="0"/>
                <a:ea typeface="ＭＳ Ｐゴシック" pitchFamily="34" charset="-128"/>
              </a:defRPr>
            </a:lvl5pPr>
            <a:lvl6pPr marL="25146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6pPr>
            <a:lvl7pPr marL="29718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7pPr>
            <a:lvl8pPr marL="34290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8pPr>
            <a:lvl9pPr marL="38862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9pPr>
          </a:lstStyle>
          <a:p>
            <a:pPr algn="r" eaLnBrk="1" hangingPunct="1">
              <a:defRPr/>
            </a:pPr>
            <a:r>
              <a:rPr lang="fr-CH" sz="1900" b="1" smtClean="0">
                <a:solidFill>
                  <a:srgbClr val="595959"/>
                </a:solidFill>
                <a:latin typeface="Arial Narrow" pitchFamily="34" charset="0"/>
              </a:rPr>
              <a:t>Mécanique</a:t>
            </a:r>
            <a:r>
              <a:rPr lang="fr-CH" sz="1900" b="1" smtClean="0">
                <a:solidFill>
                  <a:srgbClr val="7F7F7F"/>
                </a:solidFill>
                <a:latin typeface="Arial Narrow" pitchFamily="34" charset="0"/>
              </a:rPr>
              <a:t> </a:t>
            </a:r>
            <a:r>
              <a:rPr lang="fr-CH" sz="1900" smtClean="0">
                <a:solidFill>
                  <a:srgbClr val="7F7F7F"/>
                </a:solidFill>
                <a:latin typeface="Arial Narrow" pitchFamily="34" charset="0"/>
              </a:rPr>
              <a:t>| 2013</a:t>
            </a:r>
            <a:endParaRPr lang="fr-FR" sz="1900" smtClean="0">
              <a:solidFill>
                <a:srgbClr val="7F7F7F"/>
              </a:solidFill>
              <a:latin typeface="Arial Narrow" pitchFamily="34" charset="0"/>
            </a:endParaRPr>
          </a:p>
        </p:txBody>
      </p:sp>
      <p:sp>
        <p:nvSpPr>
          <p:cNvPr id="8" name="Espace réservé du contenu 2"/>
          <p:cNvSpPr>
            <a:spLocks noGrp="1"/>
          </p:cNvSpPr>
          <p:nvPr>
            <p:ph sz="half" idx="10"/>
          </p:nvPr>
        </p:nvSpPr>
        <p:spPr>
          <a:xfrm>
            <a:off x="8447918" y="1165851"/>
            <a:ext cx="12211615" cy="9463373"/>
          </a:xfrm>
          <a:prstGeom prst="rect">
            <a:avLst/>
          </a:prstGeom>
        </p:spPr>
        <p:txBody>
          <a:bodyPr lIns="0" tIns="0" rIns="0" bIns="0"/>
          <a:lstStyle>
            <a:lvl1pPr marL="1080272" indent="-518871">
              <a:spcBef>
                <a:spcPts val="1418"/>
              </a:spcBef>
              <a:buClr>
                <a:srgbClr val="C30000"/>
              </a:buClr>
              <a:buSzPct val="159000"/>
              <a:buFont typeface="Arial"/>
              <a:buChar char="•"/>
              <a:defRPr sz="4700" b="0" i="0">
                <a:solidFill>
                  <a:srgbClr val="000000"/>
                </a:solidFill>
                <a:latin typeface="Arial Narrow"/>
                <a:cs typeface="Arial Narrow"/>
              </a:defRPr>
            </a:lvl1pPr>
            <a:lvl2pPr marL="1511632" indent="-433810">
              <a:spcBef>
                <a:spcPts val="1418"/>
              </a:spcBef>
              <a:buClr>
                <a:srgbClr val="C30000"/>
              </a:buClr>
              <a:buSzPct val="159000"/>
              <a:buFont typeface="Arial"/>
              <a:buChar char="•"/>
              <a:defRPr sz="3800" b="0" i="0">
                <a:solidFill>
                  <a:srgbClr val="000000"/>
                </a:solidFill>
                <a:latin typeface="Arial Narrow"/>
                <a:cs typeface="Arial Narrow"/>
              </a:defRPr>
            </a:lvl2pPr>
            <a:lvl3pPr marL="1834213" indent="-433810">
              <a:spcBef>
                <a:spcPts val="1418"/>
              </a:spcBef>
              <a:buClr>
                <a:srgbClr val="C30000"/>
              </a:buClr>
              <a:buSzPct val="159000"/>
              <a:buFont typeface="Arial"/>
              <a:buChar char="•"/>
              <a:defRPr sz="3500" b="0" i="0">
                <a:solidFill>
                  <a:srgbClr val="000000"/>
                </a:solidFill>
                <a:latin typeface="Arial Narrow"/>
                <a:cs typeface="Arial Narrow"/>
              </a:defRPr>
            </a:lvl3pPr>
            <a:lvl4pPr marL="2100529" indent="-348749">
              <a:spcBef>
                <a:spcPts val="1418"/>
              </a:spcBef>
              <a:buClr>
                <a:srgbClr val="C30000"/>
              </a:buClr>
              <a:buSzPct val="159000"/>
              <a:buFont typeface="Arial"/>
              <a:buChar char="•"/>
              <a:defRPr sz="3100" b="0" i="0">
                <a:solidFill>
                  <a:srgbClr val="000000"/>
                </a:solidFill>
                <a:latin typeface="Arial Narrow"/>
                <a:cs typeface="Arial Narrow"/>
              </a:defRPr>
            </a:lvl4pPr>
            <a:lvl5pPr marL="2265571" indent="-263688">
              <a:spcBef>
                <a:spcPts val="1418"/>
              </a:spcBef>
              <a:buClr>
                <a:srgbClr val="C30000"/>
              </a:buClr>
              <a:buSzPct val="159000"/>
              <a:buFont typeface="Arial"/>
              <a:buChar char="•"/>
              <a:defRPr sz="2800" b="0" i="0">
                <a:solidFill>
                  <a:srgbClr val="000000"/>
                </a:solidFill>
                <a:latin typeface="Arial Narrow"/>
                <a:cs typeface="Arial Narrow"/>
              </a:defRPr>
            </a:lvl5pPr>
            <a:lvl6pPr>
              <a:defRPr sz="4300"/>
            </a:lvl6pPr>
            <a:lvl7pPr>
              <a:defRPr sz="4300"/>
            </a:lvl7pPr>
            <a:lvl8pPr>
              <a:defRPr sz="4300"/>
            </a:lvl8pPr>
            <a:lvl9pPr>
              <a:defRPr sz="4300"/>
            </a:lvl9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lang="fr-FR" dirty="0"/>
          </a:p>
        </p:txBody>
      </p:sp>
      <p:sp>
        <p:nvSpPr>
          <p:cNvPr id="10" name="Sous-titre 2"/>
          <p:cNvSpPr>
            <a:spLocks noGrp="1"/>
          </p:cNvSpPr>
          <p:nvPr>
            <p:ph type="subTitle" idx="1"/>
          </p:nvPr>
        </p:nvSpPr>
        <p:spPr>
          <a:xfrm>
            <a:off x="821534" y="3806314"/>
            <a:ext cx="7626383" cy="6822910"/>
          </a:xfrm>
          <a:prstGeom prst="rect">
            <a:avLst/>
          </a:prstGeom>
        </p:spPr>
        <p:txBody>
          <a:bodyPr lIns="216054" tIns="108027" rIns="216054" bIns="108027">
            <a:noAutofit/>
          </a:bodyPr>
          <a:lstStyle>
            <a:lvl1pPr marL="0" indent="0" algn="l">
              <a:buNone/>
              <a:defRPr sz="3800" b="0" i="0">
                <a:solidFill>
                  <a:srgbClr val="000000"/>
                </a:solidFill>
                <a:latin typeface="Arial Narrow"/>
                <a:cs typeface="Arial Narrow"/>
              </a:defRPr>
            </a:lvl1pPr>
            <a:lvl2pPr marL="1080272" indent="0" algn="ctr">
              <a:buNone/>
              <a:defRPr>
                <a:solidFill>
                  <a:schemeClr val="tx1">
                    <a:tint val="75000"/>
                  </a:schemeClr>
                </a:solidFill>
              </a:defRPr>
            </a:lvl2pPr>
            <a:lvl3pPr marL="2160544" indent="0" algn="ctr">
              <a:buNone/>
              <a:defRPr>
                <a:solidFill>
                  <a:schemeClr val="tx1">
                    <a:tint val="75000"/>
                  </a:schemeClr>
                </a:solidFill>
              </a:defRPr>
            </a:lvl3pPr>
            <a:lvl4pPr marL="3240816" indent="0" algn="ctr">
              <a:buNone/>
              <a:defRPr>
                <a:solidFill>
                  <a:schemeClr val="tx1">
                    <a:tint val="75000"/>
                  </a:schemeClr>
                </a:solidFill>
              </a:defRPr>
            </a:lvl4pPr>
            <a:lvl5pPr marL="4321089" indent="0" algn="ctr">
              <a:buNone/>
              <a:defRPr>
                <a:solidFill>
                  <a:schemeClr val="tx1">
                    <a:tint val="75000"/>
                  </a:schemeClr>
                </a:solidFill>
              </a:defRPr>
            </a:lvl5pPr>
            <a:lvl6pPr marL="5401361" indent="0" algn="ctr">
              <a:buNone/>
              <a:defRPr>
                <a:solidFill>
                  <a:schemeClr val="tx1">
                    <a:tint val="75000"/>
                  </a:schemeClr>
                </a:solidFill>
              </a:defRPr>
            </a:lvl6pPr>
            <a:lvl7pPr marL="6481633" indent="0" algn="ctr">
              <a:buNone/>
              <a:defRPr>
                <a:solidFill>
                  <a:schemeClr val="tx1">
                    <a:tint val="75000"/>
                  </a:schemeClr>
                </a:solidFill>
              </a:defRPr>
            </a:lvl7pPr>
            <a:lvl8pPr marL="7561905" indent="0" algn="ctr">
              <a:buNone/>
              <a:defRPr>
                <a:solidFill>
                  <a:schemeClr val="tx1">
                    <a:tint val="75000"/>
                  </a:schemeClr>
                </a:solidFill>
              </a:defRPr>
            </a:lvl8pPr>
            <a:lvl9pPr marL="8642177" indent="0" algn="ctr">
              <a:buNone/>
              <a:defRPr>
                <a:solidFill>
                  <a:schemeClr val="tx1">
                    <a:tint val="75000"/>
                  </a:schemeClr>
                </a:solidFill>
              </a:defRPr>
            </a:lvl9pPr>
          </a:lstStyle>
          <a:p>
            <a:r>
              <a:rPr lang="fr-CH" dirty="0" smtClean="0"/>
              <a:t>Cliquez pour modifier le style des sous-titres du masque</a:t>
            </a:r>
            <a:endParaRPr lang="fr-FR" dirty="0"/>
          </a:p>
        </p:txBody>
      </p:sp>
      <p:sp>
        <p:nvSpPr>
          <p:cNvPr id="12" name="Titre 11"/>
          <p:cNvSpPr>
            <a:spLocks noGrp="1"/>
          </p:cNvSpPr>
          <p:nvPr>
            <p:ph type="title"/>
          </p:nvPr>
        </p:nvSpPr>
        <p:spPr>
          <a:xfrm>
            <a:off x="821537" y="1040642"/>
            <a:ext cx="7626381" cy="2588834"/>
          </a:xfrm>
          <a:prstGeom prst="rect">
            <a:avLst/>
          </a:prstGeom>
        </p:spPr>
        <p:txBody>
          <a:bodyPr lIns="216054" tIns="108027" rIns="216054" bIns="108027"/>
          <a:lstStyle>
            <a:lvl1pPr>
              <a:defRPr sz="5700" b="0" i="0" spc="236">
                <a:latin typeface="Impact"/>
                <a:cs typeface="Impact"/>
              </a:defRPr>
            </a:lvl1pPr>
          </a:lstStyle>
          <a:p>
            <a:r>
              <a:rPr lang="fr-FR" dirty="0" smtClean="0"/>
              <a:t>Cliquez pour modifier le style du titre</a:t>
            </a:r>
            <a:endParaRPr lang="fr-CH"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u avec légende">
    <p:spTree>
      <p:nvGrpSpPr>
        <p:cNvPr id="1" name=""/>
        <p:cNvGrpSpPr/>
        <p:nvPr/>
      </p:nvGrpSpPr>
      <p:grpSpPr>
        <a:xfrm>
          <a:off x="0" y="0"/>
          <a:ext cx="0" cy="0"/>
          <a:chOff x="0" y="0"/>
          <a:chExt cx="0" cy="0"/>
        </a:xfrm>
      </p:grpSpPr>
      <p:sp>
        <p:nvSpPr>
          <p:cNvPr id="5" name="Espace réservé du titre 1"/>
          <p:cNvSpPr txBox="1">
            <a:spLocks/>
          </p:cNvSpPr>
          <p:nvPr userDrawn="1"/>
        </p:nvSpPr>
        <p:spPr>
          <a:xfrm>
            <a:off x="20391438" y="11296650"/>
            <a:ext cx="1238250" cy="566738"/>
          </a:xfrm>
          <a:prstGeom prst="rect">
            <a:avLst/>
          </a:prstGeom>
          <a:noFill/>
        </p:spPr>
        <p:txBody>
          <a:bodyPr lIns="216054" tIns="108027" rIns="216054" bIns="108027"/>
          <a:lstStyle>
            <a:lvl1pPr eaLnBrk="0" hangingPunct="0">
              <a:defRPr sz="5700">
                <a:solidFill>
                  <a:schemeClr val="tx1"/>
                </a:solidFill>
                <a:latin typeface="Arial" pitchFamily="34" charset="0"/>
                <a:ea typeface="ＭＳ Ｐゴシック" pitchFamily="34" charset="-128"/>
              </a:defRPr>
            </a:lvl1pPr>
            <a:lvl2pPr marL="742950" indent="-285750" eaLnBrk="0" hangingPunct="0">
              <a:defRPr sz="5700">
                <a:solidFill>
                  <a:schemeClr val="tx1"/>
                </a:solidFill>
                <a:latin typeface="Arial" pitchFamily="34" charset="0"/>
                <a:ea typeface="ＭＳ Ｐゴシック" pitchFamily="34" charset="-128"/>
              </a:defRPr>
            </a:lvl2pPr>
            <a:lvl3pPr marL="1143000" indent="-228600" eaLnBrk="0" hangingPunct="0">
              <a:defRPr sz="5700">
                <a:solidFill>
                  <a:schemeClr val="tx1"/>
                </a:solidFill>
                <a:latin typeface="Arial" pitchFamily="34" charset="0"/>
                <a:ea typeface="ＭＳ Ｐゴシック" pitchFamily="34" charset="-128"/>
              </a:defRPr>
            </a:lvl3pPr>
            <a:lvl4pPr marL="1600200" indent="-228600" eaLnBrk="0" hangingPunct="0">
              <a:defRPr sz="5700">
                <a:solidFill>
                  <a:schemeClr val="tx1"/>
                </a:solidFill>
                <a:latin typeface="Arial" pitchFamily="34" charset="0"/>
                <a:ea typeface="ＭＳ Ｐゴシック" pitchFamily="34" charset="-128"/>
              </a:defRPr>
            </a:lvl4pPr>
            <a:lvl5pPr marL="2057400" indent="-228600" eaLnBrk="0" hangingPunct="0">
              <a:defRPr sz="5700">
                <a:solidFill>
                  <a:schemeClr val="tx1"/>
                </a:solidFill>
                <a:latin typeface="Arial" pitchFamily="34" charset="0"/>
                <a:ea typeface="ＭＳ Ｐゴシック" pitchFamily="34" charset="-128"/>
              </a:defRPr>
            </a:lvl5pPr>
            <a:lvl6pPr marL="25146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6pPr>
            <a:lvl7pPr marL="29718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7pPr>
            <a:lvl8pPr marL="34290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8pPr>
            <a:lvl9pPr marL="38862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9pPr>
          </a:lstStyle>
          <a:p>
            <a:pPr algn="r" eaLnBrk="1" hangingPunct="1">
              <a:defRPr/>
            </a:pPr>
            <a:fld id="{4F6F8D0E-813B-4B9D-B824-22D92184D584}" type="slidenum">
              <a:rPr lang="fr-FR" sz="1900" smtClean="0">
                <a:solidFill>
                  <a:srgbClr val="A6A6A6"/>
                </a:solidFill>
                <a:latin typeface="Arial Narrow" pitchFamily="34" charset="0"/>
              </a:rPr>
              <a:pPr algn="r" eaLnBrk="1" hangingPunct="1">
                <a:defRPr/>
              </a:pPr>
              <a:t>‹#›</a:t>
            </a:fld>
            <a:endParaRPr lang="fr-FR" sz="1900" smtClean="0">
              <a:solidFill>
                <a:srgbClr val="A6A6A6"/>
              </a:solidFill>
              <a:latin typeface="Arial Narrow" pitchFamily="34" charset="0"/>
            </a:endParaRPr>
          </a:p>
        </p:txBody>
      </p:sp>
      <p:pic>
        <p:nvPicPr>
          <p:cNvPr id="6" name="Image 28" descr="epfl2.png"/>
          <p:cNvPicPr>
            <a:picLocks noChangeAspect="1"/>
          </p:cNvPicPr>
          <p:nvPr userDrawn="1"/>
        </p:nvPicPr>
        <p:blipFill>
          <a:blip r:embed="rId2"/>
          <a:srcRect/>
          <a:stretch>
            <a:fillRect/>
          </a:stretch>
        </p:blipFill>
        <p:spPr bwMode="auto">
          <a:xfrm>
            <a:off x="19243675" y="536575"/>
            <a:ext cx="1493838" cy="765175"/>
          </a:xfrm>
          <a:prstGeom prst="rect">
            <a:avLst/>
          </a:prstGeom>
          <a:noFill/>
          <a:ln w="9525">
            <a:noFill/>
            <a:miter lim="800000"/>
            <a:headEnd/>
            <a:tailEnd/>
          </a:ln>
        </p:spPr>
      </p:pic>
      <p:sp>
        <p:nvSpPr>
          <p:cNvPr id="7" name="Espace réservé du titre 1"/>
          <p:cNvSpPr txBox="1">
            <a:spLocks/>
          </p:cNvSpPr>
          <p:nvPr userDrawn="1"/>
        </p:nvSpPr>
        <p:spPr bwMode="auto">
          <a:xfrm>
            <a:off x="18154650" y="11253788"/>
            <a:ext cx="2708275" cy="565150"/>
          </a:xfrm>
          <a:prstGeom prst="rect">
            <a:avLst/>
          </a:prstGeom>
          <a:noFill/>
          <a:ln>
            <a:noFill/>
          </a:ln>
          <a:extLst/>
        </p:spPr>
        <p:txBody>
          <a:bodyPr lIns="216054" tIns="108027" rIns="216054" bIns="108027"/>
          <a:lstStyle>
            <a:lvl1pPr eaLnBrk="0" hangingPunct="0">
              <a:defRPr sz="5700">
                <a:solidFill>
                  <a:schemeClr val="tx1"/>
                </a:solidFill>
                <a:latin typeface="Arial" pitchFamily="34" charset="0"/>
                <a:ea typeface="ＭＳ Ｐゴシック" pitchFamily="34" charset="-128"/>
              </a:defRPr>
            </a:lvl1pPr>
            <a:lvl2pPr marL="742950" indent="-285750" eaLnBrk="0" hangingPunct="0">
              <a:defRPr sz="5700">
                <a:solidFill>
                  <a:schemeClr val="tx1"/>
                </a:solidFill>
                <a:latin typeface="Arial" pitchFamily="34" charset="0"/>
                <a:ea typeface="ＭＳ Ｐゴシック" pitchFamily="34" charset="-128"/>
              </a:defRPr>
            </a:lvl2pPr>
            <a:lvl3pPr marL="1143000" indent="-228600" eaLnBrk="0" hangingPunct="0">
              <a:defRPr sz="5700">
                <a:solidFill>
                  <a:schemeClr val="tx1"/>
                </a:solidFill>
                <a:latin typeface="Arial" pitchFamily="34" charset="0"/>
                <a:ea typeface="ＭＳ Ｐゴシック" pitchFamily="34" charset="-128"/>
              </a:defRPr>
            </a:lvl3pPr>
            <a:lvl4pPr marL="1600200" indent="-228600" eaLnBrk="0" hangingPunct="0">
              <a:defRPr sz="5700">
                <a:solidFill>
                  <a:schemeClr val="tx1"/>
                </a:solidFill>
                <a:latin typeface="Arial" pitchFamily="34" charset="0"/>
                <a:ea typeface="ＭＳ Ｐゴシック" pitchFamily="34" charset="-128"/>
              </a:defRPr>
            </a:lvl4pPr>
            <a:lvl5pPr marL="2057400" indent="-228600" eaLnBrk="0" hangingPunct="0">
              <a:defRPr sz="5700">
                <a:solidFill>
                  <a:schemeClr val="tx1"/>
                </a:solidFill>
                <a:latin typeface="Arial" pitchFamily="34" charset="0"/>
                <a:ea typeface="ＭＳ Ｐゴシック" pitchFamily="34" charset="-128"/>
              </a:defRPr>
            </a:lvl5pPr>
            <a:lvl6pPr marL="25146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6pPr>
            <a:lvl7pPr marL="29718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7pPr>
            <a:lvl8pPr marL="34290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8pPr>
            <a:lvl9pPr marL="38862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9pPr>
          </a:lstStyle>
          <a:p>
            <a:pPr algn="r" eaLnBrk="1" hangingPunct="1">
              <a:defRPr/>
            </a:pPr>
            <a:r>
              <a:rPr lang="fr-CH" sz="1900" b="1" smtClean="0">
                <a:solidFill>
                  <a:srgbClr val="595959"/>
                </a:solidFill>
                <a:latin typeface="Arial Narrow" pitchFamily="34" charset="0"/>
              </a:rPr>
              <a:t>Mécanique</a:t>
            </a:r>
            <a:r>
              <a:rPr lang="fr-CH" sz="1900" b="1" smtClean="0">
                <a:solidFill>
                  <a:srgbClr val="7F7F7F"/>
                </a:solidFill>
                <a:latin typeface="Arial Narrow" pitchFamily="34" charset="0"/>
              </a:rPr>
              <a:t> </a:t>
            </a:r>
            <a:r>
              <a:rPr lang="fr-CH" sz="1900" smtClean="0">
                <a:solidFill>
                  <a:srgbClr val="7F7F7F"/>
                </a:solidFill>
                <a:latin typeface="Arial Narrow" pitchFamily="34" charset="0"/>
              </a:rPr>
              <a:t>| 2013</a:t>
            </a:r>
            <a:endParaRPr lang="fr-FR" sz="1900" smtClean="0">
              <a:solidFill>
                <a:srgbClr val="7F7F7F"/>
              </a:solidFill>
              <a:latin typeface="Arial Narrow" pitchFamily="34" charset="0"/>
            </a:endParaRPr>
          </a:p>
        </p:txBody>
      </p:sp>
      <p:grpSp>
        <p:nvGrpSpPr>
          <p:cNvPr id="8" name="Grouper 4"/>
          <p:cNvGrpSpPr>
            <a:grpSpLocks/>
          </p:cNvGrpSpPr>
          <p:nvPr userDrawn="1"/>
        </p:nvGrpSpPr>
        <p:grpSpPr bwMode="auto">
          <a:xfrm>
            <a:off x="1588" y="1563688"/>
            <a:ext cx="21607462" cy="225425"/>
            <a:chOff x="891" y="1433935"/>
            <a:chExt cx="19805650" cy="206338"/>
          </a:xfrm>
        </p:grpSpPr>
        <p:sp>
          <p:nvSpPr>
            <p:cNvPr id="9" name="Rectangle 8"/>
            <p:cNvSpPr/>
            <p:nvPr userDrawn="1"/>
          </p:nvSpPr>
          <p:spPr>
            <a:xfrm>
              <a:off x="891" y="1433935"/>
              <a:ext cx="19805650" cy="87185"/>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lIns="198013" tIns="99007" rIns="198013" bIns="99007" anchor="ctr"/>
            <a:lstStyle/>
            <a:p>
              <a:pPr algn="ctr" defTabSz="1080165" fontAlgn="auto">
                <a:spcBef>
                  <a:spcPts val="0"/>
                </a:spcBef>
                <a:spcAft>
                  <a:spcPts val="0"/>
                </a:spcAft>
                <a:defRPr/>
              </a:pPr>
              <a:endParaRPr lang="fr-FR" sz="4300"/>
            </a:p>
          </p:txBody>
        </p:sp>
        <p:sp>
          <p:nvSpPr>
            <p:cNvPr id="11" name="Rectangle 10"/>
            <p:cNvSpPr/>
            <p:nvPr userDrawn="1"/>
          </p:nvSpPr>
          <p:spPr>
            <a:xfrm>
              <a:off x="891" y="1553088"/>
              <a:ext cx="19805650" cy="87185"/>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lIns="198013" tIns="99007" rIns="198013" bIns="99007" anchor="ctr"/>
            <a:lstStyle/>
            <a:p>
              <a:pPr algn="ctr" defTabSz="1080165" fontAlgn="auto">
                <a:spcBef>
                  <a:spcPts val="0"/>
                </a:spcBef>
                <a:spcAft>
                  <a:spcPts val="0"/>
                </a:spcAft>
                <a:defRPr/>
              </a:pPr>
              <a:endParaRPr lang="fr-FR" sz="4300"/>
            </a:p>
          </p:txBody>
        </p:sp>
      </p:grpSp>
      <p:sp>
        <p:nvSpPr>
          <p:cNvPr id="10" name="Sous-titre 2"/>
          <p:cNvSpPr>
            <a:spLocks noGrp="1"/>
          </p:cNvSpPr>
          <p:nvPr>
            <p:ph type="subTitle" idx="1"/>
          </p:nvPr>
        </p:nvSpPr>
        <p:spPr>
          <a:xfrm>
            <a:off x="821536" y="2683443"/>
            <a:ext cx="5303013" cy="3439233"/>
          </a:xfrm>
          <a:prstGeom prst="rect">
            <a:avLst/>
          </a:prstGeom>
        </p:spPr>
        <p:txBody>
          <a:bodyPr lIns="216054" tIns="108027" rIns="216054" bIns="108027">
            <a:noAutofit/>
          </a:bodyPr>
          <a:lstStyle>
            <a:lvl1pPr marL="0" indent="0" algn="l">
              <a:buNone/>
              <a:defRPr sz="3800" b="0" i="0">
                <a:solidFill>
                  <a:srgbClr val="000000"/>
                </a:solidFill>
                <a:latin typeface="Arial Narrow"/>
                <a:cs typeface="Arial Narrow"/>
              </a:defRPr>
            </a:lvl1pPr>
            <a:lvl2pPr marL="1080272" indent="0" algn="ctr">
              <a:buNone/>
              <a:defRPr>
                <a:solidFill>
                  <a:schemeClr val="tx1">
                    <a:tint val="75000"/>
                  </a:schemeClr>
                </a:solidFill>
              </a:defRPr>
            </a:lvl2pPr>
            <a:lvl3pPr marL="2160544" indent="0" algn="ctr">
              <a:buNone/>
              <a:defRPr>
                <a:solidFill>
                  <a:schemeClr val="tx1">
                    <a:tint val="75000"/>
                  </a:schemeClr>
                </a:solidFill>
              </a:defRPr>
            </a:lvl3pPr>
            <a:lvl4pPr marL="3240816" indent="0" algn="ctr">
              <a:buNone/>
              <a:defRPr>
                <a:solidFill>
                  <a:schemeClr val="tx1">
                    <a:tint val="75000"/>
                  </a:schemeClr>
                </a:solidFill>
              </a:defRPr>
            </a:lvl4pPr>
            <a:lvl5pPr marL="4321089" indent="0" algn="ctr">
              <a:buNone/>
              <a:defRPr>
                <a:solidFill>
                  <a:schemeClr val="tx1">
                    <a:tint val="75000"/>
                  </a:schemeClr>
                </a:solidFill>
              </a:defRPr>
            </a:lvl5pPr>
            <a:lvl6pPr marL="5401361" indent="0" algn="ctr">
              <a:buNone/>
              <a:defRPr>
                <a:solidFill>
                  <a:schemeClr val="tx1">
                    <a:tint val="75000"/>
                  </a:schemeClr>
                </a:solidFill>
              </a:defRPr>
            </a:lvl6pPr>
            <a:lvl7pPr marL="6481633" indent="0" algn="ctr">
              <a:buNone/>
              <a:defRPr>
                <a:solidFill>
                  <a:schemeClr val="tx1">
                    <a:tint val="75000"/>
                  </a:schemeClr>
                </a:solidFill>
              </a:defRPr>
            </a:lvl7pPr>
            <a:lvl8pPr marL="7561905" indent="0" algn="ctr">
              <a:buNone/>
              <a:defRPr>
                <a:solidFill>
                  <a:schemeClr val="tx1">
                    <a:tint val="75000"/>
                  </a:schemeClr>
                </a:solidFill>
              </a:defRPr>
            </a:lvl8pPr>
            <a:lvl9pPr marL="8642177" indent="0" algn="ctr">
              <a:buNone/>
              <a:defRPr>
                <a:solidFill>
                  <a:schemeClr val="tx1">
                    <a:tint val="75000"/>
                  </a:schemeClr>
                </a:solidFill>
              </a:defRPr>
            </a:lvl9pPr>
          </a:lstStyle>
          <a:p>
            <a:r>
              <a:rPr lang="fr-CH" dirty="0" smtClean="0"/>
              <a:t>Cliquez pour modifier le style des sous-titres du masque</a:t>
            </a:r>
            <a:endParaRPr lang="fr-FR" dirty="0"/>
          </a:p>
        </p:txBody>
      </p:sp>
      <p:sp>
        <p:nvSpPr>
          <p:cNvPr id="15" name="Espace réservé du contenu 2"/>
          <p:cNvSpPr>
            <a:spLocks noGrp="1"/>
          </p:cNvSpPr>
          <p:nvPr>
            <p:ph idx="11"/>
          </p:nvPr>
        </p:nvSpPr>
        <p:spPr>
          <a:xfrm>
            <a:off x="5776328" y="2347948"/>
            <a:ext cx="14883204" cy="8242436"/>
          </a:xfrm>
          <a:prstGeom prst="rect">
            <a:avLst/>
          </a:prstGeom>
        </p:spPr>
        <p:txBody>
          <a:bodyPr lIns="0" tIns="0" rIns="0" bIns="0"/>
          <a:lstStyle>
            <a:lvl1pPr marL="1080272" indent="-569907" algn="l">
              <a:lnSpc>
                <a:spcPct val="100000"/>
              </a:lnSpc>
              <a:spcBef>
                <a:spcPts val="0"/>
              </a:spcBef>
              <a:spcAft>
                <a:spcPts val="0"/>
              </a:spcAft>
              <a:buClr>
                <a:srgbClr val="C30000"/>
              </a:buClr>
              <a:buSzPct val="159000"/>
              <a:defRPr sz="5200" b="0" i="0">
                <a:solidFill>
                  <a:srgbClr val="000000"/>
                </a:solidFill>
                <a:latin typeface="Arial Narrow"/>
                <a:cs typeface="Arial Narrow"/>
              </a:defRPr>
            </a:lvl1pPr>
            <a:lvl2pPr marL="1511632" indent="-569907">
              <a:spcBef>
                <a:spcPts val="709"/>
              </a:spcBef>
              <a:buClr>
                <a:srgbClr val="C30000"/>
              </a:buClr>
              <a:buSzPct val="159000"/>
              <a:defRPr sz="3800" b="0" i="0">
                <a:solidFill>
                  <a:srgbClr val="000000"/>
                </a:solidFill>
                <a:latin typeface="Arial Narrow"/>
                <a:cs typeface="Arial Narrow"/>
              </a:defRPr>
            </a:lvl2pPr>
            <a:lvl3pPr marL="1834213" indent="-569907">
              <a:spcBef>
                <a:spcPts val="709"/>
              </a:spcBef>
              <a:buClr>
                <a:srgbClr val="C30000"/>
              </a:buClr>
              <a:buSzPct val="159000"/>
              <a:defRPr sz="3100" b="0" i="0">
                <a:solidFill>
                  <a:srgbClr val="000000"/>
                </a:solidFill>
                <a:latin typeface="Arial Narrow"/>
                <a:cs typeface="Arial Narrow"/>
              </a:defRPr>
            </a:lvl3pPr>
            <a:lvl4pPr marL="1238250" indent="0">
              <a:buNone/>
              <a:defRPr>
                <a:latin typeface="HelveticaNeueLT Pro 55 Roman" pitchFamily="34" charset="0"/>
              </a:defRPr>
            </a:lvl4pPr>
            <a:lvl5pPr>
              <a:defRPr>
                <a:latin typeface="HelveticaNeueLT Pro 55 Roman" pitchFamily="34" charset="0"/>
              </a:defRPr>
            </a:lvl5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p:txBody>
      </p:sp>
      <p:sp>
        <p:nvSpPr>
          <p:cNvPr id="16" name="Titre 1"/>
          <p:cNvSpPr>
            <a:spLocks noGrp="1"/>
          </p:cNvSpPr>
          <p:nvPr>
            <p:ph type="title"/>
          </p:nvPr>
        </p:nvSpPr>
        <p:spPr>
          <a:xfrm>
            <a:off x="944727" y="323223"/>
            <a:ext cx="18298950" cy="1442679"/>
          </a:xfrm>
          <a:prstGeom prst="rect">
            <a:avLst/>
          </a:prstGeom>
        </p:spPr>
        <p:txBody>
          <a:bodyPr lIns="216054" tIns="108027" rIns="216054" bIns="108027"/>
          <a:lstStyle>
            <a:lvl1pPr>
              <a:defRPr sz="6100" b="0" i="0" spc="236" baseline="0">
                <a:latin typeface="Impact"/>
                <a:cs typeface="Impact"/>
              </a:defRPr>
            </a:lvl1pPr>
          </a:lstStyle>
          <a:p>
            <a:r>
              <a:rPr lang="fr-CH" dirty="0" smtClean="0"/>
              <a:t>Cliquez et modifiez le titre</a:t>
            </a:r>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ans titre">
    <p:spTree>
      <p:nvGrpSpPr>
        <p:cNvPr id="1" name=""/>
        <p:cNvGrpSpPr/>
        <p:nvPr/>
      </p:nvGrpSpPr>
      <p:grpSpPr>
        <a:xfrm>
          <a:off x="0" y="0"/>
          <a:ext cx="0" cy="0"/>
          <a:chOff x="0" y="0"/>
          <a:chExt cx="0" cy="0"/>
        </a:xfrm>
      </p:grpSpPr>
      <p:sp>
        <p:nvSpPr>
          <p:cNvPr id="2" name="Espace réservé du titre 1"/>
          <p:cNvSpPr txBox="1">
            <a:spLocks/>
          </p:cNvSpPr>
          <p:nvPr userDrawn="1"/>
        </p:nvSpPr>
        <p:spPr>
          <a:xfrm>
            <a:off x="20391438" y="11296650"/>
            <a:ext cx="1238250" cy="566738"/>
          </a:xfrm>
          <a:prstGeom prst="rect">
            <a:avLst/>
          </a:prstGeom>
          <a:noFill/>
        </p:spPr>
        <p:txBody>
          <a:bodyPr lIns="216054" tIns="108027" rIns="216054" bIns="108027"/>
          <a:lstStyle>
            <a:lvl1pPr eaLnBrk="0" hangingPunct="0">
              <a:defRPr sz="5700">
                <a:solidFill>
                  <a:schemeClr val="tx1"/>
                </a:solidFill>
                <a:latin typeface="Arial" pitchFamily="34" charset="0"/>
                <a:ea typeface="ＭＳ Ｐゴシック" pitchFamily="34" charset="-128"/>
              </a:defRPr>
            </a:lvl1pPr>
            <a:lvl2pPr marL="742950" indent="-285750" eaLnBrk="0" hangingPunct="0">
              <a:defRPr sz="5700">
                <a:solidFill>
                  <a:schemeClr val="tx1"/>
                </a:solidFill>
                <a:latin typeface="Arial" pitchFamily="34" charset="0"/>
                <a:ea typeface="ＭＳ Ｐゴシック" pitchFamily="34" charset="-128"/>
              </a:defRPr>
            </a:lvl2pPr>
            <a:lvl3pPr marL="1143000" indent="-228600" eaLnBrk="0" hangingPunct="0">
              <a:defRPr sz="5700">
                <a:solidFill>
                  <a:schemeClr val="tx1"/>
                </a:solidFill>
                <a:latin typeface="Arial" pitchFamily="34" charset="0"/>
                <a:ea typeface="ＭＳ Ｐゴシック" pitchFamily="34" charset="-128"/>
              </a:defRPr>
            </a:lvl3pPr>
            <a:lvl4pPr marL="1600200" indent="-228600" eaLnBrk="0" hangingPunct="0">
              <a:defRPr sz="5700">
                <a:solidFill>
                  <a:schemeClr val="tx1"/>
                </a:solidFill>
                <a:latin typeface="Arial" pitchFamily="34" charset="0"/>
                <a:ea typeface="ＭＳ Ｐゴシック" pitchFamily="34" charset="-128"/>
              </a:defRPr>
            </a:lvl4pPr>
            <a:lvl5pPr marL="2057400" indent="-228600" eaLnBrk="0" hangingPunct="0">
              <a:defRPr sz="5700">
                <a:solidFill>
                  <a:schemeClr val="tx1"/>
                </a:solidFill>
                <a:latin typeface="Arial" pitchFamily="34" charset="0"/>
                <a:ea typeface="ＭＳ Ｐゴシック" pitchFamily="34" charset="-128"/>
              </a:defRPr>
            </a:lvl5pPr>
            <a:lvl6pPr marL="25146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6pPr>
            <a:lvl7pPr marL="29718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7pPr>
            <a:lvl8pPr marL="34290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8pPr>
            <a:lvl9pPr marL="38862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9pPr>
          </a:lstStyle>
          <a:p>
            <a:pPr algn="r" eaLnBrk="1" hangingPunct="1">
              <a:defRPr/>
            </a:pPr>
            <a:fld id="{4B7E070D-A864-437B-B7D4-F263214A491C}" type="slidenum">
              <a:rPr lang="fr-FR" sz="1900" smtClean="0">
                <a:solidFill>
                  <a:srgbClr val="A6A6A6"/>
                </a:solidFill>
                <a:latin typeface="Arial Narrow" pitchFamily="34" charset="0"/>
              </a:rPr>
              <a:pPr algn="r" eaLnBrk="1" hangingPunct="1">
                <a:defRPr/>
              </a:pPr>
              <a:t>‹#›</a:t>
            </a:fld>
            <a:endParaRPr lang="fr-FR" sz="1900" smtClean="0">
              <a:solidFill>
                <a:srgbClr val="A6A6A6"/>
              </a:solidFill>
              <a:latin typeface="Arial Narrow" pitchFamily="34" charset="0"/>
            </a:endParaRPr>
          </a:p>
        </p:txBody>
      </p:sp>
      <p:pic>
        <p:nvPicPr>
          <p:cNvPr id="3" name="Image 28" descr="epfl2.png"/>
          <p:cNvPicPr>
            <a:picLocks noChangeAspect="1"/>
          </p:cNvPicPr>
          <p:nvPr userDrawn="1"/>
        </p:nvPicPr>
        <p:blipFill>
          <a:blip r:embed="rId2"/>
          <a:srcRect/>
          <a:stretch>
            <a:fillRect/>
          </a:stretch>
        </p:blipFill>
        <p:spPr bwMode="auto">
          <a:xfrm>
            <a:off x="19243675" y="536575"/>
            <a:ext cx="1493838" cy="765175"/>
          </a:xfrm>
          <a:prstGeom prst="rect">
            <a:avLst/>
          </a:prstGeom>
          <a:noFill/>
          <a:ln w="9525">
            <a:noFill/>
            <a:miter lim="800000"/>
            <a:headEnd/>
            <a:tailEnd/>
          </a:ln>
        </p:spPr>
      </p:pic>
      <p:sp>
        <p:nvSpPr>
          <p:cNvPr id="4" name="Espace réservé du titre 1"/>
          <p:cNvSpPr txBox="1">
            <a:spLocks/>
          </p:cNvSpPr>
          <p:nvPr userDrawn="1"/>
        </p:nvSpPr>
        <p:spPr bwMode="auto">
          <a:xfrm>
            <a:off x="18154650" y="11253788"/>
            <a:ext cx="2708275" cy="565150"/>
          </a:xfrm>
          <a:prstGeom prst="rect">
            <a:avLst/>
          </a:prstGeom>
          <a:noFill/>
          <a:ln>
            <a:noFill/>
          </a:ln>
          <a:extLst/>
        </p:spPr>
        <p:txBody>
          <a:bodyPr lIns="216054" tIns="108027" rIns="216054" bIns="108027"/>
          <a:lstStyle>
            <a:lvl1pPr eaLnBrk="0" hangingPunct="0">
              <a:defRPr sz="5700">
                <a:solidFill>
                  <a:schemeClr val="tx1"/>
                </a:solidFill>
                <a:latin typeface="Arial" pitchFamily="34" charset="0"/>
                <a:ea typeface="ＭＳ Ｐゴシック" pitchFamily="34" charset="-128"/>
              </a:defRPr>
            </a:lvl1pPr>
            <a:lvl2pPr marL="742950" indent="-285750" eaLnBrk="0" hangingPunct="0">
              <a:defRPr sz="5700">
                <a:solidFill>
                  <a:schemeClr val="tx1"/>
                </a:solidFill>
                <a:latin typeface="Arial" pitchFamily="34" charset="0"/>
                <a:ea typeface="ＭＳ Ｐゴシック" pitchFamily="34" charset="-128"/>
              </a:defRPr>
            </a:lvl2pPr>
            <a:lvl3pPr marL="1143000" indent="-228600" eaLnBrk="0" hangingPunct="0">
              <a:defRPr sz="5700">
                <a:solidFill>
                  <a:schemeClr val="tx1"/>
                </a:solidFill>
                <a:latin typeface="Arial" pitchFamily="34" charset="0"/>
                <a:ea typeface="ＭＳ Ｐゴシック" pitchFamily="34" charset="-128"/>
              </a:defRPr>
            </a:lvl3pPr>
            <a:lvl4pPr marL="1600200" indent="-228600" eaLnBrk="0" hangingPunct="0">
              <a:defRPr sz="5700">
                <a:solidFill>
                  <a:schemeClr val="tx1"/>
                </a:solidFill>
                <a:latin typeface="Arial" pitchFamily="34" charset="0"/>
                <a:ea typeface="ＭＳ Ｐゴシック" pitchFamily="34" charset="-128"/>
              </a:defRPr>
            </a:lvl4pPr>
            <a:lvl5pPr marL="2057400" indent="-228600" eaLnBrk="0" hangingPunct="0">
              <a:defRPr sz="5700">
                <a:solidFill>
                  <a:schemeClr val="tx1"/>
                </a:solidFill>
                <a:latin typeface="Arial" pitchFamily="34" charset="0"/>
                <a:ea typeface="ＭＳ Ｐゴシック" pitchFamily="34" charset="-128"/>
              </a:defRPr>
            </a:lvl5pPr>
            <a:lvl6pPr marL="25146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6pPr>
            <a:lvl7pPr marL="29718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7pPr>
            <a:lvl8pPr marL="34290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8pPr>
            <a:lvl9pPr marL="38862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9pPr>
          </a:lstStyle>
          <a:p>
            <a:pPr algn="r" eaLnBrk="1" hangingPunct="1">
              <a:defRPr/>
            </a:pPr>
            <a:r>
              <a:rPr lang="fr-CH" sz="1900" b="1" smtClean="0">
                <a:solidFill>
                  <a:srgbClr val="595959"/>
                </a:solidFill>
                <a:latin typeface="Arial Narrow" pitchFamily="34" charset="0"/>
              </a:rPr>
              <a:t>Mécanique</a:t>
            </a:r>
            <a:r>
              <a:rPr lang="fr-CH" sz="1900" b="1" smtClean="0">
                <a:solidFill>
                  <a:srgbClr val="7F7F7F"/>
                </a:solidFill>
                <a:latin typeface="Arial Narrow" pitchFamily="34" charset="0"/>
              </a:rPr>
              <a:t> </a:t>
            </a:r>
            <a:r>
              <a:rPr lang="fr-CH" sz="1900" smtClean="0">
                <a:solidFill>
                  <a:srgbClr val="7F7F7F"/>
                </a:solidFill>
                <a:latin typeface="Arial Narrow" pitchFamily="34" charset="0"/>
              </a:rPr>
              <a:t>| 2013</a:t>
            </a:r>
            <a:endParaRPr lang="fr-FR" sz="1900" smtClean="0">
              <a:solidFill>
                <a:srgbClr val="7F7F7F"/>
              </a:solidFill>
              <a:latin typeface="Arial Narrow"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712" r:id="rId1"/>
    <p:sldLayoutId id="2147484713" r:id="rId2"/>
    <p:sldLayoutId id="2147484714" r:id="rId3"/>
    <p:sldLayoutId id="2147484715" r:id="rId4"/>
    <p:sldLayoutId id="2147484716" r:id="rId5"/>
    <p:sldLayoutId id="2147484717" r:id="rId6"/>
    <p:sldLayoutId id="2147484718" r:id="rId7"/>
    <p:sldLayoutId id="2147484719" r:id="rId8"/>
    <p:sldLayoutId id="2147484711" r:id="rId9"/>
    <p:sldLayoutId id="2147484720" r:id="rId10"/>
  </p:sldLayoutIdLst>
  <p:timing>
    <p:tnLst>
      <p:par>
        <p:cTn id="1" dur="indefinite" restart="never" nodeType="tmRoot"/>
      </p:par>
    </p:tnLst>
  </p:timing>
  <p:txStyles>
    <p:titleStyle>
      <a:lvl1pPr algn="l" defTabSz="1079500" rtl="0" eaLnBrk="0" fontAlgn="base" hangingPunct="0">
        <a:spcBef>
          <a:spcPct val="0"/>
        </a:spcBef>
        <a:spcAft>
          <a:spcPct val="0"/>
        </a:spcAft>
        <a:defRPr sz="6600" kern="1200">
          <a:solidFill>
            <a:schemeClr val="tx1"/>
          </a:solidFill>
          <a:latin typeface="Verdana"/>
          <a:ea typeface="ＭＳ Ｐゴシック" charset="0"/>
          <a:cs typeface="ＭＳ Ｐゴシック" charset="0"/>
        </a:defRPr>
      </a:lvl1pPr>
      <a:lvl2pPr algn="l" defTabSz="1079500" rtl="0" eaLnBrk="0" fontAlgn="base" hangingPunct="0">
        <a:spcBef>
          <a:spcPct val="0"/>
        </a:spcBef>
        <a:spcAft>
          <a:spcPct val="0"/>
        </a:spcAft>
        <a:defRPr sz="6600">
          <a:solidFill>
            <a:schemeClr val="tx1"/>
          </a:solidFill>
          <a:latin typeface="Verdana" charset="0"/>
          <a:ea typeface="ＭＳ Ｐゴシック" charset="0"/>
          <a:cs typeface="ＭＳ Ｐゴシック" charset="0"/>
        </a:defRPr>
      </a:lvl2pPr>
      <a:lvl3pPr algn="l" defTabSz="1079500" rtl="0" eaLnBrk="0" fontAlgn="base" hangingPunct="0">
        <a:spcBef>
          <a:spcPct val="0"/>
        </a:spcBef>
        <a:spcAft>
          <a:spcPct val="0"/>
        </a:spcAft>
        <a:defRPr sz="6600">
          <a:solidFill>
            <a:schemeClr val="tx1"/>
          </a:solidFill>
          <a:latin typeface="Verdana" charset="0"/>
          <a:ea typeface="ＭＳ Ｐゴシック" charset="0"/>
          <a:cs typeface="ＭＳ Ｐゴシック" charset="0"/>
        </a:defRPr>
      </a:lvl3pPr>
      <a:lvl4pPr algn="l" defTabSz="1079500" rtl="0" eaLnBrk="0" fontAlgn="base" hangingPunct="0">
        <a:spcBef>
          <a:spcPct val="0"/>
        </a:spcBef>
        <a:spcAft>
          <a:spcPct val="0"/>
        </a:spcAft>
        <a:defRPr sz="6600">
          <a:solidFill>
            <a:schemeClr val="tx1"/>
          </a:solidFill>
          <a:latin typeface="Verdana" charset="0"/>
          <a:ea typeface="ＭＳ Ｐゴシック" charset="0"/>
          <a:cs typeface="ＭＳ Ｐゴシック" charset="0"/>
        </a:defRPr>
      </a:lvl4pPr>
      <a:lvl5pPr algn="l" defTabSz="1079500" rtl="0" eaLnBrk="0" fontAlgn="base" hangingPunct="0">
        <a:spcBef>
          <a:spcPct val="0"/>
        </a:spcBef>
        <a:spcAft>
          <a:spcPct val="0"/>
        </a:spcAft>
        <a:defRPr sz="6600">
          <a:solidFill>
            <a:schemeClr val="tx1"/>
          </a:solidFill>
          <a:latin typeface="Verdana" charset="0"/>
          <a:ea typeface="ＭＳ Ｐゴシック" charset="0"/>
          <a:cs typeface="ＭＳ Ｐゴシック" charset="0"/>
        </a:defRPr>
      </a:lvl5pPr>
      <a:lvl6pPr marL="1080272" algn="l" defTabSz="1080272" rtl="0" fontAlgn="base">
        <a:spcBef>
          <a:spcPct val="0"/>
        </a:spcBef>
        <a:spcAft>
          <a:spcPct val="0"/>
        </a:spcAft>
        <a:defRPr sz="6600">
          <a:solidFill>
            <a:schemeClr val="tx1"/>
          </a:solidFill>
          <a:latin typeface="Verdana" charset="0"/>
          <a:ea typeface="ＭＳ Ｐゴシック" charset="0"/>
        </a:defRPr>
      </a:lvl6pPr>
      <a:lvl7pPr marL="2160544" algn="l" defTabSz="1080272" rtl="0" fontAlgn="base">
        <a:spcBef>
          <a:spcPct val="0"/>
        </a:spcBef>
        <a:spcAft>
          <a:spcPct val="0"/>
        </a:spcAft>
        <a:defRPr sz="6600">
          <a:solidFill>
            <a:schemeClr val="tx1"/>
          </a:solidFill>
          <a:latin typeface="Verdana" charset="0"/>
          <a:ea typeface="ＭＳ Ｐゴシック" charset="0"/>
        </a:defRPr>
      </a:lvl7pPr>
      <a:lvl8pPr marL="3240816" algn="l" defTabSz="1080272" rtl="0" fontAlgn="base">
        <a:spcBef>
          <a:spcPct val="0"/>
        </a:spcBef>
        <a:spcAft>
          <a:spcPct val="0"/>
        </a:spcAft>
        <a:defRPr sz="6600">
          <a:solidFill>
            <a:schemeClr val="tx1"/>
          </a:solidFill>
          <a:latin typeface="Verdana" charset="0"/>
          <a:ea typeface="ＭＳ Ｐゴシック" charset="0"/>
        </a:defRPr>
      </a:lvl8pPr>
      <a:lvl9pPr marL="4321089" algn="l" defTabSz="1080272" rtl="0" fontAlgn="base">
        <a:spcBef>
          <a:spcPct val="0"/>
        </a:spcBef>
        <a:spcAft>
          <a:spcPct val="0"/>
        </a:spcAft>
        <a:defRPr sz="6600">
          <a:solidFill>
            <a:schemeClr val="tx1"/>
          </a:solidFill>
          <a:latin typeface="Verdana" charset="0"/>
          <a:ea typeface="ＭＳ Ｐゴシック" charset="0"/>
        </a:defRPr>
      </a:lvl9pPr>
    </p:titleStyle>
    <p:bodyStyle>
      <a:lvl1pPr marL="1079500" indent="-862013" algn="l" defTabSz="1079500" rtl="0" eaLnBrk="0" fontAlgn="base" hangingPunct="0">
        <a:spcBef>
          <a:spcPts val="1413"/>
        </a:spcBef>
        <a:spcAft>
          <a:spcPct val="0"/>
        </a:spcAft>
        <a:buClr>
          <a:srgbClr val="FF0000"/>
        </a:buClr>
        <a:buSzPct val="150000"/>
        <a:buFont typeface="Arial" charset="0"/>
        <a:buChar char="•"/>
        <a:defRPr sz="4700" kern="1200">
          <a:solidFill>
            <a:srgbClr val="595959"/>
          </a:solidFill>
          <a:latin typeface="Verdana"/>
          <a:ea typeface="ＭＳ Ｐゴシック" charset="0"/>
          <a:cs typeface="ＭＳ Ｐゴシック" charset="0"/>
        </a:defRPr>
      </a:lvl1pPr>
      <a:lvl2pPr marL="1511300" indent="-862013" algn="l" defTabSz="1079500" rtl="0" eaLnBrk="0" fontAlgn="base" hangingPunct="0">
        <a:spcBef>
          <a:spcPts val="1413"/>
        </a:spcBef>
        <a:spcAft>
          <a:spcPct val="0"/>
        </a:spcAft>
        <a:buClr>
          <a:srgbClr val="FF0000"/>
        </a:buClr>
        <a:buSzPct val="150000"/>
        <a:buFont typeface="Arial" charset="0"/>
        <a:buChar char="•"/>
        <a:defRPr sz="3800" kern="1200">
          <a:solidFill>
            <a:srgbClr val="595959"/>
          </a:solidFill>
          <a:latin typeface="Verdana"/>
          <a:ea typeface="ＭＳ Ｐゴシック" charset="0"/>
          <a:cs typeface="+mn-cs"/>
        </a:defRPr>
      </a:lvl2pPr>
      <a:lvl3pPr marL="1833563" indent="-862013" algn="l" defTabSz="1079500" rtl="0" eaLnBrk="0" fontAlgn="base" hangingPunct="0">
        <a:spcBef>
          <a:spcPts val="1413"/>
        </a:spcBef>
        <a:spcAft>
          <a:spcPct val="0"/>
        </a:spcAft>
        <a:buClr>
          <a:srgbClr val="FF0000"/>
        </a:buClr>
        <a:buSzPct val="150000"/>
        <a:buFont typeface="Arial" charset="0"/>
        <a:buChar char="•"/>
        <a:defRPr sz="3300" kern="1200">
          <a:solidFill>
            <a:srgbClr val="595959"/>
          </a:solidFill>
          <a:latin typeface="Verdana"/>
          <a:ea typeface="ＭＳ Ｐゴシック" charset="0"/>
          <a:cs typeface="+mn-cs"/>
        </a:defRPr>
      </a:lvl3pPr>
      <a:lvl4pPr marL="2100263" indent="-862013" algn="l" defTabSz="1079500" rtl="0" eaLnBrk="0" fontAlgn="base" hangingPunct="0">
        <a:spcBef>
          <a:spcPts val="1413"/>
        </a:spcBef>
        <a:spcAft>
          <a:spcPct val="0"/>
        </a:spcAft>
        <a:buClr>
          <a:srgbClr val="FF0000"/>
        </a:buClr>
        <a:buSzPct val="150000"/>
        <a:buFont typeface="Arial" charset="0"/>
        <a:buChar char="•"/>
        <a:defRPr sz="2800" kern="1200">
          <a:solidFill>
            <a:srgbClr val="595959"/>
          </a:solidFill>
          <a:latin typeface="Verdana"/>
          <a:ea typeface="ＭＳ Ｐゴシック" charset="0"/>
          <a:cs typeface="+mn-cs"/>
        </a:defRPr>
      </a:lvl4pPr>
      <a:lvl5pPr marL="2265363" indent="-862013" algn="l" defTabSz="1079500" rtl="0" eaLnBrk="0" fontAlgn="base" hangingPunct="0">
        <a:spcBef>
          <a:spcPts val="1413"/>
        </a:spcBef>
        <a:spcAft>
          <a:spcPct val="0"/>
        </a:spcAft>
        <a:buClr>
          <a:srgbClr val="FF0000"/>
        </a:buClr>
        <a:buSzPct val="150000"/>
        <a:buFont typeface="Arial" charset="0"/>
        <a:buChar char="•"/>
        <a:defRPr sz="2400" kern="1200">
          <a:solidFill>
            <a:srgbClr val="595959"/>
          </a:solidFill>
          <a:latin typeface="Verdana"/>
          <a:ea typeface="ＭＳ Ｐゴシック" charset="0"/>
          <a:cs typeface="+mn-cs"/>
        </a:defRPr>
      </a:lvl5pPr>
      <a:lvl6pPr marL="5941497" indent="-540136" algn="l" defTabSz="1080272" rtl="0" eaLnBrk="1" latinLnBrk="0" hangingPunct="1">
        <a:spcBef>
          <a:spcPct val="20000"/>
        </a:spcBef>
        <a:buFont typeface="Arial"/>
        <a:buChar char="•"/>
        <a:defRPr sz="4700" kern="1200">
          <a:solidFill>
            <a:schemeClr val="tx1"/>
          </a:solidFill>
          <a:latin typeface="+mn-lt"/>
          <a:ea typeface="+mn-ea"/>
          <a:cs typeface="+mn-cs"/>
        </a:defRPr>
      </a:lvl6pPr>
      <a:lvl7pPr marL="7021769" indent="-540136" algn="l" defTabSz="1080272" rtl="0" eaLnBrk="1" latinLnBrk="0" hangingPunct="1">
        <a:spcBef>
          <a:spcPct val="20000"/>
        </a:spcBef>
        <a:buFont typeface="Arial"/>
        <a:buChar char="•"/>
        <a:defRPr sz="4700" kern="1200">
          <a:solidFill>
            <a:schemeClr val="tx1"/>
          </a:solidFill>
          <a:latin typeface="+mn-lt"/>
          <a:ea typeface="+mn-ea"/>
          <a:cs typeface="+mn-cs"/>
        </a:defRPr>
      </a:lvl7pPr>
      <a:lvl8pPr marL="8102041" indent="-540136" algn="l" defTabSz="1080272" rtl="0" eaLnBrk="1" latinLnBrk="0" hangingPunct="1">
        <a:spcBef>
          <a:spcPct val="20000"/>
        </a:spcBef>
        <a:buFont typeface="Arial"/>
        <a:buChar char="•"/>
        <a:defRPr sz="4700" kern="1200">
          <a:solidFill>
            <a:schemeClr val="tx1"/>
          </a:solidFill>
          <a:latin typeface="+mn-lt"/>
          <a:ea typeface="+mn-ea"/>
          <a:cs typeface="+mn-cs"/>
        </a:defRPr>
      </a:lvl8pPr>
      <a:lvl9pPr marL="9182313" indent="-540136" algn="l" defTabSz="1080272" rtl="0" eaLnBrk="1" latinLnBrk="0" hangingPunct="1">
        <a:spcBef>
          <a:spcPct val="20000"/>
        </a:spcBef>
        <a:buFont typeface="Arial"/>
        <a:buChar char="•"/>
        <a:defRPr sz="4700" kern="1200">
          <a:solidFill>
            <a:schemeClr val="tx1"/>
          </a:solidFill>
          <a:latin typeface="+mn-lt"/>
          <a:ea typeface="+mn-ea"/>
          <a:cs typeface="+mn-cs"/>
        </a:defRPr>
      </a:lvl9pPr>
    </p:bodyStyle>
    <p:otherStyle>
      <a:defPPr>
        <a:defRPr lang="fr-FR"/>
      </a:defPPr>
      <a:lvl1pPr marL="0" algn="l" defTabSz="1080272" rtl="0" eaLnBrk="1" latinLnBrk="0" hangingPunct="1">
        <a:defRPr sz="4300" kern="1200">
          <a:solidFill>
            <a:schemeClr val="tx1"/>
          </a:solidFill>
          <a:latin typeface="+mn-lt"/>
          <a:ea typeface="+mn-ea"/>
          <a:cs typeface="+mn-cs"/>
        </a:defRPr>
      </a:lvl1pPr>
      <a:lvl2pPr marL="1080272" algn="l" defTabSz="1080272" rtl="0" eaLnBrk="1" latinLnBrk="0" hangingPunct="1">
        <a:defRPr sz="4300" kern="1200">
          <a:solidFill>
            <a:schemeClr val="tx1"/>
          </a:solidFill>
          <a:latin typeface="+mn-lt"/>
          <a:ea typeface="+mn-ea"/>
          <a:cs typeface="+mn-cs"/>
        </a:defRPr>
      </a:lvl2pPr>
      <a:lvl3pPr marL="2160544" algn="l" defTabSz="1080272" rtl="0" eaLnBrk="1" latinLnBrk="0" hangingPunct="1">
        <a:defRPr sz="4300" kern="1200">
          <a:solidFill>
            <a:schemeClr val="tx1"/>
          </a:solidFill>
          <a:latin typeface="+mn-lt"/>
          <a:ea typeface="+mn-ea"/>
          <a:cs typeface="+mn-cs"/>
        </a:defRPr>
      </a:lvl3pPr>
      <a:lvl4pPr marL="3240816" algn="l" defTabSz="1080272" rtl="0" eaLnBrk="1" latinLnBrk="0" hangingPunct="1">
        <a:defRPr sz="4300" kern="1200">
          <a:solidFill>
            <a:schemeClr val="tx1"/>
          </a:solidFill>
          <a:latin typeface="+mn-lt"/>
          <a:ea typeface="+mn-ea"/>
          <a:cs typeface="+mn-cs"/>
        </a:defRPr>
      </a:lvl4pPr>
      <a:lvl5pPr marL="4321089" algn="l" defTabSz="1080272" rtl="0" eaLnBrk="1" latinLnBrk="0" hangingPunct="1">
        <a:defRPr sz="4300" kern="1200">
          <a:solidFill>
            <a:schemeClr val="tx1"/>
          </a:solidFill>
          <a:latin typeface="+mn-lt"/>
          <a:ea typeface="+mn-ea"/>
          <a:cs typeface="+mn-cs"/>
        </a:defRPr>
      </a:lvl5pPr>
      <a:lvl6pPr marL="5401361" algn="l" defTabSz="1080272" rtl="0" eaLnBrk="1" latinLnBrk="0" hangingPunct="1">
        <a:defRPr sz="4300" kern="1200">
          <a:solidFill>
            <a:schemeClr val="tx1"/>
          </a:solidFill>
          <a:latin typeface="+mn-lt"/>
          <a:ea typeface="+mn-ea"/>
          <a:cs typeface="+mn-cs"/>
        </a:defRPr>
      </a:lvl6pPr>
      <a:lvl7pPr marL="6481633" algn="l" defTabSz="1080272" rtl="0" eaLnBrk="1" latinLnBrk="0" hangingPunct="1">
        <a:defRPr sz="4300" kern="1200">
          <a:solidFill>
            <a:schemeClr val="tx1"/>
          </a:solidFill>
          <a:latin typeface="+mn-lt"/>
          <a:ea typeface="+mn-ea"/>
          <a:cs typeface="+mn-cs"/>
        </a:defRPr>
      </a:lvl7pPr>
      <a:lvl8pPr marL="7561905" algn="l" defTabSz="1080272" rtl="0" eaLnBrk="1" latinLnBrk="0" hangingPunct="1">
        <a:defRPr sz="4300" kern="1200">
          <a:solidFill>
            <a:schemeClr val="tx1"/>
          </a:solidFill>
          <a:latin typeface="+mn-lt"/>
          <a:ea typeface="+mn-ea"/>
          <a:cs typeface="+mn-cs"/>
        </a:defRPr>
      </a:lvl8pPr>
      <a:lvl9pPr marL="8642177" algn="l" defTabSz="1080272"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notesSlide" Target="../notesSlides/notesSlide8.xml"/><Relationship Id="rId7" Type="http://schemas.openxmlformats.org/officeDocument/2006/relationships/image" Target="../media/image33.wmf"/><Relationship Id="rId2" Type="http://schemas.openxmlformats.org/officeDocument/2006/relationships/slideLayout" Target="../slideLayouts/slideLayout10.xml"/><Relationship Id="rId1" Type="http://schemas.openxmlformats.org/officeDocument/2006/relationships/vmlDrawing" Target="../drawings/vmlDrawing5.vml"/><Relationship Id="rId6" Type="http://schemas.openxmlformats.org/officeDocument/2006/relationships/oleObject" Target="../embeddings/oleObject29.bin"/><Relationship Id="rId5" Type="http://schemas.openxmlformats.org/officeDocument/2006/relationships/image" Target="../media/image32.wmf"/><Relationship Id="rId4" Type="http://schemas.openxmlformats.org/officeDocument/2006/relationships/oleObject" Target="../embeddings/oleObject28.bin"/><Relationship Id="rId9" Type="http://schemas.openxmlformats.org/officeDocument/2006/relationships/image" Target="../media/image34.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3.bin"/><Relationship Id="rId13" Type="http://schemas.openxmlformats.org/officeDocument/2006/relationships/image" Target="../media/image39.wmf"/><Relationship Id="rId3" Type="http://schemas.openxmlformats.org/officeDocument/2006/relationships/notesSlide" Target="../notesSlides/notesSlide9.xml"/><Relationship Id="rId7" Type="http://schemas.openxmlformats.org/officeDocument/2006/relationships/image" Target="../media/image36.wmf"/><Relationship Id="rId12" Type="http://schemas.openxmlformats.org/officeDocument/2006/relationships/oleObject" Target="../embeddings/oleObject35.bin"/><Relationship Id="rId2" Type="http://schemas.openxmlformats.org/officeDocument/2006/relationships/slideLayout" Target="../slideLayouts/slideLayout10.xml"/><Relationship Id="rId1" Type="http://schemas.openxmlformats.org/officeDocument/2006/relationships/vmlDrawing" Target="../drawings/vmlDrawing6.vml"/><Relationship Id="rId6" Type="http://schemas.openxmlformats.org/officeDocument/2006/relationships/oleObject" Target="../embeddings/oleObject32.bin"/><Relationship Id="rId11" Type="http://schemas.openxmlformats.org/officeDocument/2006/relationships/image" Target="../media/image38.wmf"/><Relationship Id="rId5" Type="http://schemas.openxmlformats.org/officeDocument/2006/relationships/image" Target="../media/image35.wmf"/><Relationship Id="rId10" Type="http://schemas.openxmlformats.org/officeDocument/2006/relationships/oleObject" Target="../embeddings/oleObject34.bin"/><Relationship Id="rId4" Type="http://schemas.openxmlformats.org/officeDocument/2006/relationships/oleObject" Target="../embeddings/oleObject31.bin"/><Relationship Id="rId9" Type="http://schemas.openxmlformats.org/officeDocument/2006/relationships/image" Target="../media/image37.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38.bin"/><Relationship Id="rId13" Type="http://schemas.openxmlformats.org/officeDocument/2006/relationships/image" Target="../media/image42.wmf"/><Relationship Id="rId3" Type="http://schemas.openxmlformats.org/officeDocument/2006/relationships/notesSlide" Target="../notesSlides/notesSlide10.xml"/><Relationship Id="rId7" Type="http://schemas.openxmlformats.org/officeDocument/2006/relationships/image" Target="../media/image37.wmf"/><Relationship Id="rId12" Type="http://schemas.openxmlformats.org/officeDocument/2006/relationships/oleObject" Target="../embeddings/oleObject40.bin"/><Relationship Id="rId17" Type="http://schemas.openxmlformats.org/officeDocument/2006/relationships/image" Target="../media/image45.png"/><Relationship Id="rId2" Type="http://schemas.openxmlformats.org/officeDocument/2006/relationships/slideLayout" Target="../slideLayouts/slideLayout10.xml"/><Relationship Id="rId16" Type="http://schemas.openxmlformats.org/officeDocument/2006/relationships/image" Target="../media/image44.png"/><Relationship Id="rId1" Type="http://schemas.openxmlformats.org/officeDocument/2006/relationships/vmlDrawing" Target="../drawings/vmlDrawing7.vml"/><Relationship Id="rId6" Type="http://schemas.openxmlformats.org/officeDocument/2006/relationships/oleObject" Target="../embeddings/oleObject37.bin"/><Relationship Id="rId11" Type="http://schemas.openxmlformats.org/officeDocument/2006/relationships/image" Target="../media/image41.wmf"/><Relationship Id="rId5" Type="http://schemas.openxmlformats.org/officeDocument/2006/relationships/image" Target="../media/image36.wmf"/><Relationship Id="rId15" Type="http://schemas.openxmlformats.org/officeDocument/2006/relationships/image" Target="../media/image43.wmf"/><Relationship Id="rId10" Type="http://schemas.openxmlformats.org/officeDocument/2006/relationships/oleObject" Target="../embeddings/oleObject39.bin"/><Relationship Id="rId4" Type="http://schemas.openxmlformats.org/officeDocument/2006/relationships/oleObject" Target="../embeddings/oleObject36.bin"/><Relationship Id="rId9" Type="http://schemas.openxmlformats.org/officeDocument/2006/relationships/image" Target="../media/image40.wmf"/><Relationship Id="rId14" Type="http://schemas.openxmlformats.org/officeDocument/2006/relationships/oleObject" Target="../embeddings/oleObject41.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44.bin"/><Relationship Id="rId13" Type="http://schemas.openxmlformats.org/officeDocument/2006/relationships/image" Target="../media/image25.wmf"/><Relationship Id="rId3" Type="http://schemas.openxmlformats.org/officeDocument/2006/relationships/notesSlide" Target="../notesSlides/notesSlide12.xml"/><Relationship Id="rId7" Type="http://schemas.openxmlformats.org/officeDocument/2006/relationships/image" Target="../media/image46.wmf"/><Relationship Id="rId12" Type="http://schemas.openxmlformats.org/officeDocument/2006/relationships/oleObject" Target="../embeddings/oleObject46.bin"/><Relationship Id="rId2" Type="http://schemas.openxmlformats.org/officeDocument/2006/relationships/slideLayout" Target="../slideLayouts/slideLayout10.xml"/><Relationship Id="rId1" Type="http://schemas.openxmlformats.org/officeDocument/2006/relationships/vmlDrawing" Target="../drawings/vmlDrawing8.vml"/><Relationship Id="rId6" Type="http://schemas.openxmlformats.org/officeDocument/2006/relationships/oleObject" Target="../embeddings/oleObject43.bin"/><Relationship Id="rId11" Type="http://schemas.openxmlformats.org/officeDocument/2006/relationships/image" Target="../media/image48.wmf"/><Relationship Id="rId5" Type="http://schemas.openxmlformats.org/officeDocument/2006/relationships/image" Target="../media/image9.wmf"/><Relationship Id="rId15" Type="http://schemas.openxmlformats.org/officeDocument/2006/relationships/image" Target="../media/image49.wmf"/><Relationship Id="rId10" Type="http://schemas.openxmlformats.org/officeDocument/2006/relationships/oleObject" Target="../embeddings/oleObject45.bin"/><Relationship Id="rId4" Type="http://schemas.openxmlformats.org/officeDocument/2006/relationships/oleObject" Target="../embeddings/oleObject42.bin"/><Relationship Id="rId9" Type="http://schemas.openxmlformats.org/officeDocument/2006/relationships/image" Target="../media/image47.wmf"/><Relationship Id="rId14" Type="http://schemas.openxmlformats.org/officeDocument/2006/relationships/oleObject" Target="../embeddings/oleObject47.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50.bin"/><Relationship Id="rId13" Type="http://schemas.openxmlformats.org/officeDocument/2006/relationships/image" Target="../media/image54.wmf"/><Relationship Id="rId18" Type="http://schemas.openxmlformats.org/officeDocument/2006/relationships/oleObject" Target="../embeddings/oleObject55.bin"/><Relationship Id="rId3" Type="http://schemas.openxmlformats.org/officeDocument/2006/relationships/notesSlide" Target="../notesSlides/notesSlide13.xml"/><Relationship Id="rId7" Type="http://schemas.openxmlformats.org/officeDocument/2006/relationships/image" Target="../media/image51.wmf"/><Relationship Id="rId12" Type="http://schemas.openxmlformats.org/officeDocument/2006/relationships/oleObject" Target="../embeddings/oleObject52.bin"/><Relationship Id="rId17" Type="http://schemas.openxmlformats.org/officeDocument/2006/relationships/image" Target="../media/image56.wmf"/><Relationship Id="rId2" Type="http://schemas.openxmlformats.org/officeDocument/2006/relationships/slideLayout" Target="../slideLayouts/slideLayout10.xml"/><Relationship Id="rId16" Type="http://schemas.openxmlformats.org/officeDocument/2006/relationships/oleObject" Target="../embeddings/oleObject54.bin"/><Relationship Id="rId1" Type="http://schemas.openxmlformats.org/officeDocument/2006/relationships/vmlDrawing" Target="../drawings/vmlDrawing9.vml"/><Relationship Id="rId6" Type="http://schemas.openxmlformats.org/officeDocument/2006/relationships/oleObject" Target="../embeddings/oleObject49.bin"/><Relationship Id="rId11" Type="http://schemas.openxmlformats.org/officeDocument/2006/relationships/image" Target="../media/image53.wmf"/><Relationship Id="rId5" Type="http://schemas.openxmlformats.org/officeDocument/2006/relationships/image" Target="../media/image50.wmf"/><Relationship Id="rId15" Type="http://schemas.openxmlformats.org/officeDocument/2006/relationships/image" Target="../media/image55.wmf"/><Relationship Id="rId10" Type="http://schemas.openxmlformats.org/officeDocument/2006/relationships/oleObject" Target="../embeddings/oleObject51.bin"/><Relationship Id="rId19" Type="http://schemas.openxmlformats.org/officeDocument/2006/relationships/image" Target="../media/image57.wmf"/><Relationship Id="rId4" Type="http://schemas.openxmlformats.org/officeDocument/2006/relationships/oleObject" Target="../embeddings/oleObject48.bin"/><Relationship Id="rId9" Type="http://schemas.openxmlformats.org/officeDocument/2006/relationships/image" Target="../media/image52.wmf"/><Relationship Id="rId14" Type="http://schemas.openxmlformats.org/officeDocument/2006/relationships/oleObject" Target="../embeddings/oleObject53.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0.xml"/><Relationship Id="rId1" Type="http://schemas.openxmlformats.org/officeDocument/2006/relationships/vmlDrawing" Target="../drawings/vmlDrawing10.vml"/><Relationship Id="rId5" Type="http://schemas.openxmlformats.org/officeDocument/2006/relationships/image" Target="../media/image53.wmf"/><Relationship Id="rId4" Type="http://schemas.openxmlformats.org/officeDocument/2006/relationships/oleObject" Target="../embeddings/oleObject56.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59.wmf"/><Relationship Id="rId2" Type="http://schemas.openxmlformats.org/officeDocument/2006/relationships/slideLayout" Target="../slideLayouts/slideLayout10.xml"/><Relationship Id="rId1" Type="http://schemas.openxmlformats.org/officeDocument/2006/relationships/vmlDrawing" Target="../drawings/vmlDrawing11.vml"/><Relationship Id="rId6" Type="http://schemas.openxmlformats.org/officeDocument/2006/relationships/oleObject" Target="../embeddings/oleObject58.bin"/><Relationship Id="rId5" Type="http://schemas.openxmlformats.org/officeDocument/2006/relationships/image" Target="../media/image58.wmf"/><Relationship Id="rId4" Type="http://schemas.openxmlformats.org/officeDocument/2006/relationships/oleObject" Target="../embeddings/oleObject57.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61.bin"/><Relationship Id="rId13" Type="http://schemas.openxmlformats.org/officeDocument/2006/relationships/image" Target="../media/image62.wmf"/><Relationship Id="rId3" Type="http://schemas.openxmlformats.org/officeDocument/2006/relationships/notesSlide" Target="../notesSlides/notesSlide17.xml"/><Relationship Id="rId7" Type="http://schemas.openxmlformats.org/officeDocument/2006/relationships/image" Target="../media/image61.wmf"/><Relationship Id="rId12" Type="http://schemas.openxmlformats.org/officeDocument/2006/relationships/oleObject" Target="../embeddings/oleObject63.bin"/><Relationship Id="rId2" Type="http://schemas.openxmlformats.org/officeDocument/2006/relationships/slideLayout" Target="../slideLayouts/slideLayout10.xml"/><Relationship Id="rId1" Type="http://schemas.openxmlformats.org/officeDocument/2006/relationships/vmlDrawing" Target="../drawings/vmlDrawing12.vml"/><Relationship Id="rId6" Type="http://schemas.openxmlformats.org/officeDocument/2006/relationships/oleObject" Target="../embeddings/oleObject60.bin"/><Relationship Id="rId11" Type="http://schemas.openxmlformats.org/officeDocument/2006/relationships/image" Target="../media/image59.wmf"/><Relationship Id="rId5" Type="http://schemas.openxmlformats.org/officeDocument/2006/relationships/image" Target="../media/image60.wmf"/><Relationship Id="rId10" Type="http://schemas.openxmlformats.org/officeDocument/2006/relationships/oleObject" Target="../embeddings/oleObject62.bin"/><Relationship Id="rId4" Type="http://schemas.openxmlformats.org/officeDocument/2006/relationships/oleObject" Target="../embeddings/oleObject59.bin"/><Relationship Id="rId9" Type="http://schemas.openxmlformats.org/officeDocument/2006/relationships/image" Target="../media/image58.w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63.wmf"/><Relationship Id="rId2" Type="http://schemas.openxmlformats.org/officeDocument/2006/relationships/slideLayout" Target="../slideLayouts/slideLayout10.xml"/><Relationship Id="rId1" Type="http://schemas.openxmlformats.org/officeDocument/2006/relationships/vmlDrawing" Target="../drawings/vmlDrawing13.vml"/><Relationship Id="rId6" Type="http://schemas.openxmlformats.org/officeDocument/2006/relationships/oleObject" Target="../embeddings/oleObject65.bin"/><Relationship Id="rId5" Type="http://schemas.openxmlformats.org/officeDocument/2006/relationships/image" Target="../media/image9.wmf"/><Relationship Id="rId4" Type="http://schemas.openxmlformats.org/officeDocument/2006/relationships/oleObject" Target="../embeddings/oleObject64.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68.bin"/><Relationship Id="rId3" Type="http://schemas.openxmlformats.org/officeDocument/2006/relationships/notesSlide" Target="../notesSlides/notesSlide19.xml"/><Relationship Id="rId7" Type="http://schemas.openxmlformats.org/officeDocument/2006/relationships/image" Target="../media/image9.wmf"/><Relationship Id="rId2" Type="http://schemas.openxmlformats.org/officeDocument/2006/relationships/slideLayout" Target="../slideLayouts/slideLayout10.xml"/><Relationship Id="rId1" Type="http://schemas.openxmlformats.org/officeDocument/2006/relationships/vmlDrawing" Target="../drawings/vmlDrawing14.vml"/><Relationship Id="rId6" Type="http://schemas.openxmlformats.org/officeDocument/2006/relationships/oleObject" Target="../embeddings/oleObject67.bin"/><Relationship Id="rId5" Type="http://schemas.openxmlformats.org/officeDocument/2006/relationships/image" Target="../media/image64.wmf"/><Relationship Id="rId4" Type="http://schemas.openxmlformats.org/officeDocument/2006/relationships/oleObject" Target="../embeddings/oleObject66.bin"/><Relationship Id="rId9" Type="http://schemas.openxmlformats.org/officeDocument/2006/relationships/image" Target="../media/image65.w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71.bin"/><Relationship Id="rId13" Type="http://schemas.openxmlformats.org/officeDocument/2006/relationships/image" Target="../media/image56.wmf"/><Relationship Id="rId3" Type="http://schemas.openxmlformats.org/officeDocument/2006/relationships/notesSlide" Target="../notesSlides/notesSlide20.xml"/><Relationship Id="rId7" Type="http://schemas.openxmlformats.org/officeDocument/2006/relationships/image" Target="../media/image51.wmf"/><Relationship Id="rId12" Type="http://schemas.openxmlformats.org/officeDocument/2006/relationships/oleObject" Target="../embeddings/oleObject73.bin"/><Relationship Id="rId2" Type="http://schemas.openxmlformats.org/officeDocument/2006/relationships/slideLayout" Target="../slideLayouts/slideLayout10.xml"/><Relationship Id="rId1" Type="http://schemas.openxmlformats.org/officeDocument/2006/relationships/vmlDrawing" Target="../drawings/vmlDrawing15.vml"/><Relationship Id="rId6" Type="http://schemas.openxmlformats.org/officeDocument/2006/relationships/oleObject" Target="../embeddings/oleObject70.bin"/><Relationship Id="rId11" Type="http://schemas.openxmlformats.org/officeDocument/2006/relationships/image" Target="../media/image53.wmf"/><Relationship Id="rId5" Type="http://schemas.openxmlformats.org/officeDocument/2006/relationships/image" Target="../media/image50.wmf"/><Relationship Id="rId15" Type="http://schemas.openxmlformats.org/officeDocument/2006/relationships/image" Target="../media/image66.wmf"/><Relationship Id="rId10" Type="http://schemas.openxmlformats.org/officeDocument/2006/relationships/oleObject" Target="../embeddings/oleObject72.bin"/><Relationship Id="rId4" Type="http://schemas.openxmlformats.org/officeDocument/2006/relationships/oleObject" Target="../embeddings/oleObject69.bin"/><Relationship Id="rId9" Type="http://schemas.openxmlformats.org/officeDocument/2006/relationships/image" Target="../media/image52.wmf"/><Relationship Id="rId14" Type="http://schemas.openxmlformats.org/officeDocument/2006/relationships/oleObject" Target="../embeddings/oleObject74.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77.bin"/><Relationship Id="rId13" Type="http://schemas.openxmlformats.org/officeDocument/2006/relationships/image" Target="../media/image71.wmf"/><Relationship Id="rId3" Type="http://schemas.openxmlformats.org/officeDocument/2006/relationships/notesSlide" Target="../notesSlides/notesSlide21.xml"/><Relationship Id="rId7" Type="http://schemas.openxmlformats.org/officeDocument/2006/relationships/image" Target="../media/image68.wmf"/><Relationship Id="rId12" Type="http://schemas.openxmlformats.org/officeDocument/2006/relationships/oleObject" Target="../embeddings/oleObject79.bin"/><Relationship Id="rId17" Type="http://schemas.openxmlformats.org/officeDocument/2006/relationships/image" Target="../media/image73.wmf"/><Relationship Id="rId2" Type="http://schemas.openxmlformats.org/officeDocument/2006/relationships/slideLayout" Target="../slideLayouts/slideLayout10.xml"/><Relationship Id="rId16" Type="http://schemas.openxmlformats.org/officeDocument/2006/relationships/oleObject" Target="../embeddings/oleObject81.bin"/><Relationship Id="rId1" Type="http://schemas.openxmlformats.org/officeDocument/2006/relationships/vmlDrawing" Target="../drawings/vmlDrawing16.vml"/><Relationship Id="rId6" Type="http://schemas.openxmlformats.org/officeDocument/2006/relationships/oleObject" Target="../embeddings/oleObject76.bin"/><Relationship Id="rId11" Type="http://schemas.openxmlformats.org/officeDocument/2006/relationships/image" Target="../media/image70.wmf"/><Relationship Id="rId5" Type="http://schemas.openxmlformats.org/officeDocument/2006/relationships/image" Target="../media/image67.wmf"/><Relationship Id="rId15" Type="http://schemas.openxmlformats.org/officeDocument/2006/relationships/image" Target="../media/image72.wmf"/><Relationship Id="rId10" Type="http://schemas.openxmlformats.org/officeDocument/2006/relationships/oleObject" Target="../embeddings/oleObject78.bin"/><Relationship Id="rId4" Type="http://schemas.openxmlformats.org/officeDocument/2006/relationships/oleObject" Target="../embeddings/oleObject75.bin"/><Relationship Id="rId9" Type="http://schemas.openxmlformats.org/officeDocument/2006/relationships/image" Target="../media/image69.wmf"/><Relationship Id="rId14" Type="http://schemas.openxmlformats.org/officeDocument/2006/relationships/oleObject" Target="../embeddings/oleObject80.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0.xml"/><Relationship Id="rId1" Type="http://schemas.openxmlformats.org/officeDocument/2006/relationships/vmlDrawing" Target="../drawings/vmlDrawing17.vml"/><Relationship Id="rId5" Type="http://schemas.openxmlformats.org/officeDocument/2006/relationships/image" Target="../media/image53.wmf"/><Relationship Id="rId4" Type="http://schemas.openxmlformats.org/officeDocument/2006/relationships/oleObject" Target="../embeddings/oleObject82.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0.xml"/><Relationship Id="rId1" Type="http://schemas.openxmlformats.org/officeDocument/2006/relationships/vmlDrawing" Target="../drawings/vmlDrawing18.vml"/><Relationship Id="rId5" Type="http://schemas.openxmlformats.org/officeDocument/2006/relationships/image" Target="../media/image13.wmf"/><Relationship Id="rId4" Type="http://schemas.openxmlformats.org/officeDocument/2006/relationships/oleObject" Target="../embeddings/oleObject83.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86.bin"/><Relationship Id="rId13" Type="http://schemas.openxmlformats.org/officeDocument/2006/relationships/image" Target="../media/image78.wmf"/><Relationship Id="rId3" Type="http://schemas.openxmlformats.org/officeDocument/2006/relationships/notesSlide" Target="../notesSlides/notesSlide25.xml"/><Relationship Id="rId7" Type="http://schemas.openxmlformats.org/officeDocument/2006/relationships/image" Target="../media/image75.wmf"/><Relationship Id="rId12" Type="http://schemas.openxmlformats.org/officeDocument/2006/relationships/oleObject" Target="../embeddings/oleObject88.bin"/><Relationship Id="rId2" Type="http://schemas.openxmlformats.org/officeDocument/2006/relationships/slideLayout" Target="../slideLayouts/slideLayout10.xml"/><Relationship Id="rId1" Type="http://schemas.openxmlformats.org/officeDocument/2006/relationships/vmlDrawing" Target="../drawings/vmlDrawing19.vml"/><Relationship Id="rId6" Type="http://schemas.openxmlformats.org/officeDocument/2006/relationships/oleObject" Target="../embeddings/oleObject85.bin"/><Relationship Id="rId11" Type="http://schemas.openxmlformats.org/officeDocument/2006/relationships/image" Target="../media/image77.wmf"/><Relationship Id="rId5" Type="http://schemas.openxmlformats.org/officeDocument/2006/relationships/image" Target="../media/image74.wmf"/><Relationship Id="rId10" Type="http://schemas.openxmlformats.org/officeDocument/2006/relationships/oleObject" Target="../embeddings/oleObject87.bin"/><Relationship Id="rId4" Type="http://schemas.openxmlformats.org/officeDocument/2006/relationships/oleObject" Target="../embeddings/oleObject84.bin"/><Relationship Id="rId9" Type="http://schemas.openxmlformats.org/officeDocument/2006/relationships/image" Target="../media/image76.wm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20.wmf"/><Relationship Id="rId2" Type="http://schemas.openxmlformats.org/officeDocument/2006/relationships/slideLayout" Target="../slideLayouts/slideLayout10.xml"/><Relationship Id="rId1" Type="http://schemas.openxmlformats.org/officeDocument/2006/relationships/vmlDrawing" Target="../drawings/vmlDrawing20.vml"/><Relationship Id="rId6" Type="http://schemas.openxmlformats.org/officeDocument/2006/relationships/oleObject" Target="../embeddings/oleObject90.bin"/><Relationship Id="rId5" Type="http://schemas.openxmlformats.org/officeDocument/2006/relationships/image" Target="../media/image79.wmf"/><Relationship Id="rId4" Type="http://schemas.openxmlformats.org/officeDocument/2006/relationships/oleObject" Target="../embeddings/oleObject89.bin"/></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92.bin"/><Relationship Id="rId3" Type="http://schemas.openxmlformats.org/officeDocument/2006/relationships/notesSlide" Target="../notesSlides/notesSlide27.xml"/><Relationship Id="rId7" Type="http://schemas.openxmlformats.org/officeDocument/2006/relationships/image" Target="../media/image74.wmf"/><Relationship Id="rId2" Type="http://schemas.openxmlformats.org/officeDocument/2006/relationships/slideLayout" Target="../slideLayouts/slideLayout10.xml"/><Relationship Id="rId1" Type="http://schemas.openxmlformats.org/officeDocument/2006/relationships/vmlDrawing" Target="../drawings/vmlDrawing21.vml"/><Relationship Id="rId6" Type="http://schemas.openxmlformats.org/officeDocument/2006/relationships/oleObject" Target="../embeddings/oleObject91.bin"/><Relationship Id="rId5" Type="http://schemas.openxmlformats.org/officeDocument/2006/relationships/image" Target="../media/image81.png"/><Relationship Id="rId4" Type="http://schemas.openxmlformats.org/officeDocument/2006/relationships/image" Target="../media/image80.png"/><Relationship Id="rId9" Type="http://schemas.openxmlformats.org/officeDocument/2006/relationships/image" Target="../media/image18.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8.xml"/><Relationship Id="rId1" Type="http://schemas.openxmlformats.org/officeDocument/2006/relationships/slideLayout" Target="../slideLayouts/slideLayout10.xml"/><Relationship Id="rId6" Type="http://schemas.openxmlformats.org/officeDocument/2006/relationships/image" Target="../media/image83.png"/><Relationship Id="rId5" Type="http://schemas.openxmlformats.org/officeDocument/2006/relationships/image" Target="../media/image81.png"/><Relationship Id="rId4" Type="http://schemas.openxmlformats.org/officeDocument/2006/relationships/image" Target="../media/image80.png"/></Relationships>
</file>

<file path=ppt/slides/_rels/slide3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9.xml"/><Relationship Id="rId1" Type="http://schemas.openxmlformats.org/officeDocument/2006/relationships/slideLayout" Target="../slideLayouts/slideLayout10.xml"/><Relationship Id="rId4" Type="http://schemas.openxmlformats.org/officeDocument/2006/relationships/image" Target="../media/image81.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85.wmf"/><Relationship Id="rId2" Type="http://schemas.openxmlformats.org/officeDocument/2006/relationships/slideLayout" Target="../slideLayouts/slideLayout10.xml"/><Relationship Id="rId1" Type="http://schemas.openxmlformats.org/officeDocument/2006/relationships/vmlDrawing" Target="../drawings/vmlDrawing22.vml"/><Relationship Id="rId6" Type="http://schemas.openxmlformats.org/officeDocument/2006/relationships/oleObject" Target="../embeddings/oleObject94.bin"/><Relationship Id="rId5" Type="http://schemas.openxmlformats.org/officeDocument/2006/relationships/image" Target="../media/image84.wmf"/><Relationship Id="rId4" Type="http://schemas.openxmlformats.org/officeDocument/2006/relationships/oleObject" Target="../embeddings/oleObject93.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8" Type="http://schemas.openxmlformats.org/officeDocument/2006/relationships/image" Target="../media/image86.wmf"/><Relationship Id="rId13" Type="http://schemas.openxmlformats.org/officeDocument/2006/relationships/oleObject" Target="../embeddings/oleObject100.bin"/><Relationship Id="rId3" Type="http://schemas.openxmlformats.org/officeDocument/2006/relationships/notesSlide" Target="../notesSlides/notesSlide34.xml"/><Relationship Id="rId7" Type="http://schemas.openxmlformats.org/officeDocument/2006/relationships/oleObject" Target="../embeddings/oleObject97.bin"/><Relationship Id="rId12" Type="http://schemas.openxmlformats.org/officeDocument/2006/relationships/image" Target="../media/image88.wmf"/><Relationship Id="rId2" Type="http://schemas.openxmlformats.org/officeDocument/2006/relationships/slideLayout" Target="../slideLayouts/slideLayout10.xml"/><Relationship Id="rId1" Type="http://schemas.openxmlformats.org/officeDocument/2006/relationships/vmlDrawing" Target="../drawings/vmlDrawing23.vml"/><Relationship Id="rId6" Type="http://schemas.openxmlformats.org/officeDocument/2006/relationships/oleObject" Target="../embeddings/oleObject96.bin"/><Relationship Id="rId11" Type="http://schemas.openxmlformats.org/officeDocument/2006/relationships/oleObject" Target="../embeddings/oleObject99.bin"/><Relationship Id="rId5" Type="http://schemas.openxmlformats.org/officeDocument/2006/relationships/image" Target="../media/image35.wmf"/><Relationship Id="rId15" Type="http://schemas.openxmlformats.org/officeDocument/2006/relationships/oleObject" Target="../embeddings/oleObject101.bin"/><Relationship Id="rId10" Type="http://schemas.openxmlformats.org/officeDocument/2006/relationships/image" Target="../media/image87.wmf"/><Relationship Id="rId4" Type="http://schemas.openxmlformats.org/officeDocument/2006/relationships/oleObject" Target="../embeddings/oleObject95.bin"/><Relationship Id="rId9" Type="http://schemas.openxmlformats.org/officeDocument/2006/relationships/oleObject" Target="../embeddings/oleObject98.bin"/><Relationship Id="rId14" Type="http://schemas.openxmlformats.org/officeDocument/2006/relationships/image" Target="../media/image89.wmf"/></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104.bin"/><Relationship Id="rId13" Type="http://schemas.openxmlformats.org/officeDocument/2006/relationships/image" Target="../media/image91.wmf"/><Relationship Id="rId18" Type="http://schemas.openxmlformats.org/officeDocument/2006/relationships/oleObject" Target="../embeddings/oleObject109.bin"/><Relationship Id="rId3" Type="http://schemas.openxmlformats.org/officeDocument/2006/relationships/notesSlide" Target="../notesSlides/notesSlide35.xml"/><Relationship Id="rId7" Type="http://schemas.openxmlformats.org/officeDocument/2006/relationships/image" Target="../media/image86.wmf"/><Relationship Id="rId12" Type="http://schemas.openxmlformats.org/officeDocument/2006/relationships/oleObject" Target="../embeddings/oleObject106.bin"/><Relationship Id="rId17" Type="http://schemas.openxmlformats.org/officeDocument/2006/relationships/image" Target="../media/image93.wmf"/><Relationship Id="rId2" Type="http://schemas.openxmlformats.org/officeDocument/2006/relationships/slideLayout" Target="../slideLayouts/slideLayout10.xml"/><Relationship Id="rId16" Type="http://schemas.openxmlformats.org/officeDocument/2006/relationships/oleObject" Target="../embeddings/oleObject108.bin"/><Relationship Id="rId1" Type="http://schemas.openxmlformats.org/officeDocument/2006/relationships/vmlDrawing" Target="../drawings/vmlDrawing24.vml"/><Relationship Id="rId6" Type="http://schemas.openxmlformats.org/officeDocument/2006/relationships/oleObject" Target="../embeddings/oleObject103.bin"/><Relationship Id="rId11" Type="http://schemas.openxmlformats.org/officeDocument/2006/relationships/image" Target="../media/image90.wmf"/><Relationship Id="rId5" Type="http://schemas.openxmlformats.org/officeDocument/2006/relationships/image" Target="../media/image35.wmf"/><Relationship Id="rId15" Type="http://schemas.openxmlformats.org/officeDocument/2006/relationships/image" Target="../media/image92.wmf"/><Relationship Id="rId10" Type="http://schemas.openxmlformats.org/officeDocument/2006/relationships/oleObject" Target="../embeddings/oleObject105.bin"/><Relationship Id="rId19" Type="http://schemas.openxmlformats.org/officeDocument/2006/relationships/image" Target="../media/image89.wmf"/><Relationship Id="rId4" Type="http://schemas.openxmlformats.org/officeDocument/2006/relationships/oleObject" Target="../embeddings/oleObject102.bin"/><Relationship Id="rId9" Type="http://schemas.openxmlformats.org/officeDocument/2006/relationships/image" Target="../media/image87.wmf"/><Relationship Id="rId14" Type="http://schemas.openxmlformats.org/officeDocument/2006/relationships/oleObject" Target="../embeddings/oleObject107.bin"/></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112.bin"/><Relationship Id="rId13" Type="http://schemas.openxmlformats.org/officeDocument/2006/relationships/image" Target="../media/image94.wmf"/><Relationship Id="rId3" Type="http://schemas.openxmlformats.org/officeDocument/2006/relationships/notesSlide" Target="../notesSlides/notesSlide36.xml"/><Relationship Id="rId7" Type="http://schemas.openxmlformats.org/officeDocument/2006/relationships/image" Target="../media/image86.wmf"/><Relationship Id="rId12" Type="http://schemas.openxmlformats.org/officeDocument/2006/relationships/oleObject" Target="../embeddings/oleObject114.bin"/><Relationship Id="rId2" Type="http://schemas.openxmlformats.org/officeDocument/2006/relationships/slideLayout" Target="../slideLayouts/slideLayout10.xml"/><Relationship Id="rId16" Type="http://schemas.openxmlformats.org/officeDocument/2006/relationships/oleObject" Target="../embeddings/oleObject116.bin"/><Relationship Id="rId1" Type="http://schemas.openxmlformats.org/officeDocument/2006/relationships/vmlDrawing" Target="../drawings/vmlDrawing25.vml"/><Relationship Id="rId6" Type="http://schemas.openxmlformats.org/officeDocument/2006/relationships/oleObject" Target="../embeddings/oleObject111.bin"/><Relationship Id="rId11" Type="http://schemas.openxmlformats.org/officeDocument/2006/relationships/image" Target="../media/image90.wmf"/><Relationship Id="rId5" Type="http://schemas.openxmlformats.org/officeDocument/2006/relationships/image" Target="../media/image35.wmf"/><Relationship Id="rId15" Type="http://schemas.openxmlformats.org/officeDocument/2006/relationships/image" Target="../media/image89.wmf"/><Relationship Id="rId10" Type="http://schemas.openxmlformats.org/officeDocument/2006/relationships/oleObject" Target="../embeddings/oleObject113.bin"/><Relationship Id="rId4" Type="http://schemas.openxmlformats.org/officeDocument/2006/relationships/oleObject" Target="../embeddings/oleObject110.bin"/><Relationship Id="rId9" Type="http://schemas.openxmlformats.org/officeDocument/2006/relationships/image" Target="../media/image87.wmf"/><Relationship Id="rId14" Type="http://schemas.openxmlformats.org/officeDocument/2006/relationships/oleObject" Target="../embeddings/oleObject115.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119.bin"/><Relationship Id="rId13" Type="http://schemas.openxmlformats.org/officeDocument/2006/relationships/image" Target="../media/image92.wmf"/><Relationship Id="rId3" Type="http://schemas.openxmlformats.org/officeDocument/2006/relationships/notesSlide" Target="../notesSlides/notesSlide37.xml"/><Relationship Id="rId7" Type="http://schemas.openxmlformats.org/officeDocument/2006/relationships/image" Target="../media/image86.wmf"/><Relationship Id="rId12" Type="http://schemas.openxmlformats.org/officeDocument/2006/relationships/oleObject" Target="../embeddings/oleObject121.bin"/><Relationship Id="rId2" Type="http://schemas.openxmlformats.org/officeDocument/2006/relationships/slideLayout" Target="../slideLayouts/slideLayout10.xml"/><Relationship Id="rId1" Type="http://schemas.openxmlformats.org/officeDocument/2006/relationships/vmlDrawing" Target="../drawings/vmlDrawing26.vml"/><Relationship Id="rId6" Type="http://schemas.openxmlformats.org/officeDocument/2006/relationships/oleObject" Target="../embeddings/oleObject118.bin"/><Relationship Id="rId11" Type="http://schemas.openxmlformats.org/officeDocument/2006/relationships/image" Target="../media/image90.wmf"/><Relationship Id="rId5" Type="http://schemas.openxmlformats.org/officeDocument/2006/relationships/image" Target="../media/image35.wmf"/><Relationship Id="rId15" Type="http://schemas.openxmlformats.org/officeDocument/2006/relationships/image" Target="../media/image95.wmf"/><Relationship Id="rId10" Type="http://schemas.openxmlformats.org/officeDocument/2006/relationships/oleObject" Target="../embeddings/oleObject120.bin"/><Relationship Id="rId4" Type="http://schemas.openxmlformats.org/officeDocument/2006/relationships/oleObject" Target="../embeddings/oleObject117.bin"/><Relationship Id="rId9" Type="http://schemas.openxmlformats.org/officeDocument/2006/relationships/image" Target="../media/image87.wmf"/><Relationship Id="rId14" Type="http://schemas.openxmlformats.org/officeDocument/2006/relationships/oleObject" Target="../embeddings/oleObject122.bin"/></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125.bin"/><Relationship Id="rId3" Type="http://schemas.openxmlformats.org/officeDocument/2006/relationships/notesSlide" Target="../notesSlides/notesSlide38.xml"/><Relationship Id="rId7" Type="http://schemas.openxmlformats.org/officeDocument/2006/relationships/image" Target="../media/image86.wmf"/><Relationship Id="rId2" Type="http://schemas.openxmlformats.org/officeDocument/2006/relationships/slideLayout" Target="../slideLayouts/slideLayout10.xml"/><Relationship Id="rId1" Type="http://schemas.openxmlformats.org/officeDocument/2006/relationships/vmlDrawing" Target="../drawings/vmlDrawing27.vml"/><Relationship Id="rId6" Type="http://schemas.openxmlformats.org/officeDocument/2006/relationships/oleObject" Target="../embeddings/oleObject124.bin"/><Relationship Id="rId11" Type="http://schemas.openxmlformats.org/officeDocument/2006/relationships/image" Target="../media/image89.wmf"/><Relationship Id="rId5" Type="http://schemas.openxmlformats.org/officeDocument/2006/relationships/image" Target="../media/image35.wmf"/><Relationship Id="rId10" Type="http://schemas.openxmlformats.org/officeDocument/2006/relationships/oleObject" Target="../embeddings/oleObject126.bin"/><Relationship Id="rId4" Type="http://schemas.openxmlformats.org/officeDocument/2006/relationships/oleObject" Target="../embeddings/oleObject123.bin"/><Relationship Id="rId9" Type="http://schemas.openxmlformats.org/officeDocument/2006/relationships/image" Target="../media/image96.w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0.xml"/><Relationship Id="rId1" Type="http://schemas.openxmlformats.org/officeDocument/2006/relationships/vmlDrawing" Target="../drawings/vmlDrawing28.vml"/><Relationship Id="rId5" Type="http://schemas.openxmlformats.org/officeDocument/2006/relationships/image" Target="../media/image94.wmf"/><Relationship Id="rId4" Type="http://schemas.openxmlformats.org/officeDocument/2006/relationships/oleObject" Target="../embeddings/oleObject127.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130.bin"/><Relationship Id="rId13" Type="http://schemas.openxmlformats.org/officeDocument/2006/relationships/image" Target="../media/image101.png"/><Relationship Id="rId3" Type="http://schemas.openxmlformats.org/officeDocument/2006/relationships/notesSlide" Target="../notesSlides/notesSlide42.xml"/><Relationship Id="rId7" Type="http://schemas.openxmlformats.org/officeDocument/2006/relationships/image" Target="../media/image93.wmf"/><Relationship Id="rId12" Type="http://schemas.openxmlformats.org/officeDocument/2006/relationships/image" Target="../media/image100.png"/><Relationship Id="rId2" Type="http://schemas.openxmlformats.org/officeDocument/2006/relationships/slideLayout" Target="../slideLayouts/slideLayout10.xml"/><Relationship Id="rId1" Type="http://schemas.openxmlformats.org/officeDocument/2006/relationships/vmlDrawing" Target="../drawings/vmlDrawing29.vml"/><Relationship Id="rId6" Type="http://schemas.openxmlformats.org/officeDocument/2006/relationships/oleObject" Target="../embeddings/oleObject129.bin"/><Relationship Id="rId11" Type="http://schemas.openxmlformats.org/officeDocument/2006/relationships/image" Target="../media/image99.wmf"/><Relationship Id="rId5" Type="http://schemas.openxmlformats.org/officeDocument/2006/relationships/image" Target="../media/image97.wmf"/><Relationship Id="rId10" Type="http://schemas.openxmlformats.org/officeDocument/2006/relationships/oleObject" Target="../embeddings/oleObject131.bin"/><Relationship Id="rId4" Type="http://schemas.openxmlformats.org/officeDocument/2006/relationships/oleObject" Target="../embeddings/oleObject128.bin"/><Relationship Id="rId9" Type="http://schemas.openxmlformats.org/officeDocument/2006/relationships/image" Target="../media/image98.wmf"/></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134.bin"/><Relationship Id="rId13" Type="http://schemas.openxmlformats.org/officeDocument/2006/relationships/image" Target="../media/image103.wmf"/><Relationship Id="rId3" Type="http://schemas.openxmlformats.org/officeDocument/2006/relationships/notesSlide" Target="../notesSlides/notesSlide43.xml"/><Relationship Id="rId7" Type="http://schemas.openxmlformats.org/officeDocument/2006/relationships/image" Target="../media/image102.wmf"/><Relationship Id="rId12" Type="http://schemas.openxmlformats.org/officeDocument/2006/relationships/oleObject" Target="../embeddings/oleObject136.bin"/><Relationship Id="rId2" Type="http://schemas.openxmlformats.org/officeDocument/2006/relationships/slideLayout" Target="../slideLayouts/slideLayout10.xml"/><Relationship Id="rId1" Type="http://schemas.openxmlformats.org/officeDocument/2006/relationships/vmlDrawing" Target="../drawings/vmlDrawing30.vml"/><Relationship Id="rId6" Type="http://schemas.openxmlformats.org/officeDocument/2006/relationships/oleObject" Target="../embeddings/oleObject133.bin"/><Relationship Id="rId11" Type="http://schemas.openxmlformats.org/officeDocument/2006/relationships/image" Target="../media/image87.wmf"/><Relationship Id="rId5" Type="http://schemas.openxmlformats.org/officeDocument/2006/relationships/image" Target="../media/image35.wmf"/><Relationship Id="rId15" Type="http://schemas.openxmlformats.org/officeDocument/2006/relationships/image" Target="../media/image104.wmf"/><Relationship Id="rId10" Type="http://schemas.openxmlformats.org/officeDocument/2006/relationships/oleObject" Target="../embeddings/oleObject135.bin"/><Relationship Id="rId4" Type="http://schemas.openxmlformats.org/officeDocument/2006/relationships/oleObject" Target="../embeddings/oleObject132.bin"/><Relationship Id="rId9" Type="http://schemas.openxmlformats.org/officeDocument/2006/relationships/image" Target="../media/image86.wmf"/><Relationship Id="rId14" Type="http://schemas.openxmlformats.org/officeDocument/2006/relationships/oleObject" Target="../embeddings/oleObject137.bin"/></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140.bin"/><Relationship Id="rId13" Type="http://schemas.openxmlformats.org/officeDocument/2006/relationships/image" Target="../media/image86.wmf"/><Relationship Id="rId18" Type="http://schemas.openxmlformats.org/officeDocument/2006/relationships/oleObject" Target="../embeddings/oleObject145.bin"/><Relationship Id="rId26" Type="http://schemas.openxmlformats.org/officeDocument/2006/relationships/image" Target="../media/image90.wmf"/><Relationship Id="rId3" Type="http://schemas.openxmlformats.org/officeDocument/2006/relationships/notesSlide" Target="../notesSlides/notesSlide44.xml"/><Relationship Id="rId21" Type="http://schemas.openxmlformats.org/officeDocument/2006/relationships/image" Target="../media/image104.wmf"/><Relationship Id="rId7" Type="http://schemas.openxmlformats.org/officeDocument/2006/relationships/image" Target="../media/image105.wmf"/><Relationship Id="rId12" Type="http://schemas.openxmlformats.org/officeDocument/2006/relationships/oleObject" Target="../embeddings/oleObject142.bin"/><Relationship Id="rId17" Type="http://schemas.openxmlformats.org/officeDocument/2006/relationships/image" Target="../media/image108.wmf"/><Relationship Id="rId25" Type="http://schemas.openxmlformats.org/officeDocument/2006/relationships/oleObject" Target="../embeddings/oleObject149.bin"/><Relationship Id="rId2" Type="http://schemas.openxmlformats.org/officeDocument/2006/relationships/slideLayout" Target="../slideLayouts/slideLayout10.xml"/><Relationship Id="rId16" Type="http://schemas.openxmlformats.org/officeDocument/2006/relationships/oleObject" Target="../embeddings/oleObject144.bin"/><Relationship Id="rId20" Type="http://schemas.openxmlformats.org/officeDocument/2006/relationships/oleObject" Target="../embeddings/oleObject146.bin"/><Relationship Id="rId1" Type="http://schemas.openxmlformats.org/officeDocument/2006/relationships/vmlDrawing" Target="../drawings/vmlDrawing31.vml"/><Relationship Id="rId6" Type="http://schemas.openxmlformats.org/officeDocument/2006/relationships/oleObject" Target="../embeddings/oleObject139.bin"/><Relationship Id="rId11" Type="http://schemas.openxmlformats.org/officeDocument/2006/relationships/image" Target="../media/image107.wmf"/><Relationship Id="rId24" Type="http://schemas.openxmlformats.org/officeDocument/2006/relationships/oleObject" Target="../embeddings/oleObject148.bin"/><Relationship Id="rId5" Type="http://schemas.openxmlformats.org/officeDocument/2006/relationships/image" Target="../media/image35.wmf"/><Relationship Id="rId15" Type="http://schemas.openxmlformats.org/officeDocument/2006/relationships/image" Target="../media/image87.wmf"/><Relationship Id="rId23" Type="http://schemas.openxmlformats.org/officeDocument/2006/relationships/image" Target="../media/image103.wmf"/><Relationship Id="rId28" Type="http://schemas.openxmlformats.org/officeDocument/2006/relationships/image" Target="../media/image102.wmf"/><Relationship Id="rId10" Type="http://schemas.openxmlformats.org/officeDocument/2006/relationships/oleObject" Target="../embeddings/oleObject141.bin"/><Relationship Id="rId19" Type="http://schemas.openxmlformats.org/officeDocument/2006/relationships/image" Target="../media/image109.wmf"/><Relationship Id="rId4" Type="http://schemas.openxmlformats.org/officeDocument/2006/relationships/oleObject" Target="../embeddings/oleObject138.bin"/><Relationship Id="rId9" Type="http://schemas.openxmlformats.org/officeDocument/2006/relationships/image" Target="../media/image106.wmf"/><Relationship Id="rId14" Type="http://schemas.openxmlformats.org/officeDocument/2006/relationships/oleObject" Target="../embeddings/oleObject143.bin"/><Relationship Id="rId22" Type="http://schemas.openxmlformats.org/officeDocument/2006/relationships/oleObject" Target="../embeddings/oleObject147.bin"/><Relationship Id="rId27" Type="http://schemas.openxmlformats.org/officeDocument/2006/relationships/oleObject" Target="../embeddings/oleObject150.bin"/></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153.bin"/><Relationship Id="rId13" Type="http://schemas.openxmlformats.org/officeDocument/2006/relationships/oleObject" Target="../embeddings/oleObject156.bin"/><Relationship Id="rId18" Type="http://schemas.openxmlformats.org/officeDocument/2006/relationships/oleObject" Target="../embeddings/oleObject159.bin"/><Relationship Id="rId3" Type="http://schemas.openxmlformats.org/officeDocument/2006/relationships/notesSlide" Target="../notesSlides/notesSlide45.xml"/><Relationship Id="rId21" Type="http://schemas.openxmlformats.org/officeDocument/2006/relationships/image" Target="../media/image116.wmf"/><Relationship Id="rId7" Type="http://schemas.openxmlformats.org/officeDocument/2006/relationships/image" Target="../media/image111.wmf"/><Relationship Id="rId12" Type="http://schemas.openxmlformats.org/officeDocument/2006/relationships/oleObject" Target="../embeddings/oleObject155.bin"/><Relationship Id="rId17" Type="http://schemas.openxmlformats.org/officeDocument/2006/relationships/oleObject" Target="../embeddings/oleObject158.bin"/><Relationship Id="rId2" Type="http://schemas.openxmlformats.org/officeDocument/2006/relationships/slideLayout" Target="../slideLayouts/slideLayout10.xml"/><Relationship Id="rId16" Type="http://schemas.openxmlformats.org/officeDocument/2006/relationships/image" Target="../media/image114.wmf"/><Relationship Id="rId20" Type="http://schemas.openxmlformats.org/officeDocument/2006/relationships/oleObject" Target="../embeddings/oleObject160.bin"/><Relationship Id="rId1" Type="http://schemas.openxmlformats.org/officeDocument/2006/relationships/vmlDrawing" Target="../drawings/vmlDrawing32.vml"/><Relationship Id="rId6" Type="http://schemas.openxmlformats.org/officeDocument/2006/relationships/oleObject" Target="../embeddings/oleObject152.bin"/><Relationship Id="rId11" Type="http://schemas.openxmlformats.org/officeDocument/2006/relationships/image" Target="../media/image112.wmf"/><Relationship Id="rId5" Type="http://schemas.openxmlformats.org/officeDocument/2006/relationships/image" Target="../media/image110.wmf"/><Relationship Id="rId15" Type="http://schemas.openxmlformats.org/officeDocument/2006/relationships/oleObject" Target="../embeddings/oleObject157.bin"/><Relationship Id="rId10" Type="http://schemas.openxmlformats.org/officeDocument/2006/relationships/oleObject" Target="../embeddings/oleObject154.bin"/><Relationship Id="rId19" Type="http://schemas.openxmlformats.org/officeDocument/2006/relationships/image" Target="../media/image115.wmf"/><Relationship Id="rId4" Type="http://schemas.openxmlformats.org/officeDocument/2006/relationships/oleObject" Target="../embeddings/oleObject151.bin"/><Relationship Id="rId9" Type="http://schemas.openxmlformats.org/officeDocument/2006/relationships/image" Target="../media/image35.wmf"/><Relationship Id="rId14" Type="http://schemas.openxmlformats.org/officeDocument/2006/relationships/image" Target="../media/image113.wmf"/></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163.bin"/><Relationship Id="rId13" Type="http://schemas.openxmlformats.org/officeDocument/2006/relationships/oleObject" Target="../embeddings/oleObject166.bin"/><Relationship Id="rId18" Type="http://schemas.openxmlformats.org/officeDocument/2006/relationships/oleObject" Target="../embeddings/oleObject169.bin"/><Relationship Id="rId3" Type="http://schemas.openxmlformats.org/officeDocument/2006/relationships/notesSlide" Target="../notesSlides/notesSlide46.xml"/><Relationship Id="rId21" Type="http://schemas.openxmlformats.org/officeDocument/2006/relationships/image" Target="../media/image119.wmf"/><Relationship Id="rId7" Type="http://schemas.openxmlformats.org/officeDocument/2006/relationships/image" Target="../media/image111.wmf"/><Relationship Id="rId12" Type="http://schemas.openxmlformats.org/officeDocument/2006/relationships/oleObject" Target="../embeddings/oleObject165.bin"/><Relationship Id="rId17" Type="http://schemas.openxmlformats.org/officeDocument/2006/relationships/oleObject" Target="../embeddings/oleObject168.bin"/><Relationship Id="rId2" Type="http://schemas.openxmlformats.org/officeDocument/2006/relationships/slideLayout" Target="../slideLayouts/slideLayout10.xml"/><Relationship Id="rId16" Type="http://schemas.openxmlformats.org/officeDocument/2006/relationships/image" Target="../media/image114.wmf"/><Relationship Id="rId20" Type="http://schemas.openxmlformats.org/officeDocument/2006/relationships/oleObject" Target="../embeddings/oleObject170.bin"/><Relationship Id="rId1" Type="http://schemas.openxmlformats.org/officeDocument/2006/relationships/vmlDrawing" Target="../drawings/vmlDrawing33.vml"/><Relationship Id="rId6" Type="http://schemas.openxmlformats.org/officeDocument/2006/relationships/oleObject" Target="../embeddings/oleObject162.bin"/><Relationship Id="rId11" Type="http://schemas.openxmlformats.org/officeDocument/2006/relationships/image" Target="../media/image112.wmf"/><Relationship Id="rId5" Type="http://schemas.openxmlformats.org/officeDocument/2006/relationships/image" Target="../media/image110.wmf"/><Relationship Id="rId15" Type="http://schemas.openxmlformats.org/officeDocument/2006/relationships/oleObject" Target="../embeddings/oleObject167.bin"/><Relationship Id="rId10" Type="http://schemas.openxmlformats.org/officeDocument/2006/relationships/oleObject" Target="../embeddings/oleObject164.bin"/><Relationship Id="rId19" Type="http://schemas.openxmlformats.org/officeDocument/2006/relationships/image" Target="../media/image118.wmf"/><Relationship Id="rId4" Type="http://schemas.openxmlformats.org/officeDocument/2006/relationships/oleObject" Target="../embeddings/oleObject161.bin"/><Relationship Id="rId9" Type="http://schemas.openxmlformats.org/officeDocument/2006/relationships/image" Target="../media/image35.wmf"/><Relationship Id="rId14" Type="http://schemas.openxmlformats.org/officeDocument/2006/relationships/image" Target="../media/image117.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173.bin"/><Relationship Id="rId13" Type="http://schemas.openxmlformats.org/officeDocument/2006/relationships/oleObject" Target="../embeddings/oleObject176.bin"/><Relationship Id="rId18" Type="http://schemas.openxmlformats.org/officeDocument/2006/relationships/oleObject" Target="../embeddings/oleObject179.bin"/><Relationship Id="rId3" Type="http://schemas.openxmlformats.org/officeDocument/2006/relationships/notesSlide" Target="../notesSlides/notesSlide47.xml"/><Relationship Id="rId21" Type="http://schemas.openxmlformats.org/officeDocument/2006/relationships/image" Target="../media/image125.wmf"/><Relationship Id="rId7" Type="http://schemas.openxmlformats.org/officeDocument/2006/relationships/image" Target="../media/image35.wmf"/><Relationship Id="rId12" Type="http://schemas.openxmlformats.org/officeDocument/2006/relationships/oleObject" Target="../embeddings/oleObject175.bin"/><Relationship Id="rId17" Type="http://schemas.openxmlformats.org/officeDocument/2006/relationships/oleObject" Target="../embeddings/oleObject178.bin"/><Relationship Id="rId2" Type="http://schemas.openxmlformats.org/officeDocument/2006/relationships/slideLayout" Target="../slideLayouts/slideLayout10.xml"/><Relationship Id="rId16" Type="http://schemas.openxmlformats.org/officeDocument/2006/relationships/image" Target="../media/image123.wmf"/><Relationship Id="rId20" Type="http://schemas.openxmlformats.org/officeDocument/2006/relationships/oleObject" Target="../embeddings/oleObject180.bin"/><Relationship Id="rId1" Type="http://schemas.openxmlformats.org/officeDocument/2006/relationships/vmlDrawing" Target="../drawings/vmlDrawing34.vml"/><Relationship Id="rId6" Type="http://schemas.openxmlformats.org/officeDocument/2006/relationships/oleObject" Target="../embeddings/oleObject172.bin"/><Relationship Id="rId11" Type="http://schemas.openxmlformats.org/officeDocument/2006/relationships/image" Target="../media/image121.wmf"/><Relationship Id="rId5" Type="http://schemas.openxmlformats.org/officeDocument/2006/relationships/image" Target="../media/image110.wmf"/><Relationship Id="rId15" Type="http://schemas.openxmlformats.org/officeDocument/2006/relationships/oleObject" Target="../embeddings/oleObject177.bin"/><Relationship Id="rId23" Type="http://schemas.openxmlformats.org/officeDocument/2006/relationships/image" Target="../media/image126.wmf"/><Relationship Id="rId10" Type="http://schemas.openxmlformats.org/officeDocument/2006/relationships/oleObject" Target="../embeddings/oleObject174.bin"/><Relationship Id="rId19" Type="http://schemas.openxmlformats.org/officeDocument/2006/relationships/image" Target="../media/image124.wmf"/><Relationship Id="rId4" Type="http://schemas.openxmlformats.org/officeDocument/2006/relationships/oleObject" Target="../embeddings/oleObject171.bin"/><Relationship Id="rId9" Type="http://schemas.openxmlformats.org/officeDocument/2006/relationships/image" Target="../media/image120.wmf"/><Relationship Id="rId14" Type="http://schemas.openxmlformats.org/officeDocument/2006/relationships/image" Target="../media/image122.wmf"/><Relationship Id="rId22" Type="http://schemas.openxmlformats.org/officeDocument/2006/relationships/oleObject" Target="../embeddings/oleObject181.bin"/></Relationships>
</file>

<file path=ppt/slides/_rels/slide51.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0.wmf"/><Relationship Id="rId3" Type="http://schemas.openxmlformats.org/officeDocument/2006/relationships/notesSlide" Target="../notesSlides/notesSlide4.xml"/><Relationship Id="rId7" Type="http://schemas.openxmlformats.org/officeDocument/2006/relationships/image" Target="../media/image7.wmf"/><Relationship Id="rId12" Type="http://schemas.openxmlformats.org/officeDocument/2006/relationships/oleObject" Target="../embeddings/oleObject5.bin"/><Relationship Id="rId17" Type="http://schemas.openxmlformats.org/officeDocument/2006/relationships/image" Target="../media/image12.wmf"/><Relationship Id="rId2" Type="http://schemas.openxmlformats.org/officeDocument/2006/relationships/slideLayout" Target="../slideLayouts/slideLayout10.xml"/><Relationship Id="rId16" Type="http://schemas.openxmlformats.org/officeDocument/2006/relationships/oleObject" Target="../embeddings/oleObject7.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9.wmf"/><Relationship Id="rId5" Type="http://schemas.openxmlformats.org/officeDocument/2006/relationships/image" Target="../media/image6.wmf"/><Relationship Id="rId15" Type="http://schemas.openxmlformats.org/officeDocument/2006/relationships/image" Target="../media/image11.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8.wmf"/><Relationship Id="rId14"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xml"/><Relationship Id="rId1" Type="http://schemas.openxmlformats.org/officeDocument/2006/relationships/vmlDrawing" Target="../drawings/vmlDrawing2.vml"/><Relationship Id="rId5" Type="http://schemas.openxmlformats.org/officeDocument/2006/relationships/image" Target="../media/image13.wmf"/><Relationship Id="rId4" Type="http://schemas.openxmlformats.org/officeDocument/2006/relationships/oleObject" Target="../embeddings/oleObject8.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17.wmf"/><Relationship Id="rId18" Type="http://schemas.openxmlformats.org/officeDocument/2006/relationships/oleObject" Target="../embeddings/oleObject16.bin"/><Relationship Id="rId3" Type="http://schemas.openxmlformats.org/officeDocument/2006/relationships/notesSlide" Target="../notesSlides/notesSlide6.xml"/><Relationship Id="rId21" Type="http://schemas.openxmlformats.org/officeDocument/2006/relationships/image" Target="../media/image21.wmf"/><Relationship Id="rId7" Type="http://schemas.openxmlformats.org/officeDocument/2006/relationships/image" Target="../media/image15.wmf"/><Relationship Id="rId12" Type="http://schemas.openxmlformats.org/officeDocument/2006/relationships/oleObject" Target="../embeddings/oleObject13.bin"/><Relationship Id="rId17" Type="http://schemas.openxmlformats.org/officeDocument/2006/relationships/image" Target="../media/image19.wmf"/><Relationship Id="rId2" Type="http://schemas.openxmlformats.org/officeDocument/2006/relationships/slideLayout" Target="../slideLayouts/slideLayout10.xml"/><Relationship Id="rId16" Type="http://schemas.openxmlformats.org/officeDocument/2006/relationships/oleObject" Target="../embeddings/oleObject15.bin"/><Relationship Id="rId20" Type="http://schemas.openxmlformats.org/officeDocument/2006/relationships/oleObject" Target="../embeddings/oleObject17.bin"/><Relationship Id="rId1" Type="http://schemas.openxmlformats.org/officeDocument/2006/relationships/vmlDrawing" Target="../drawings/vmlDrawing3.vml"/><Relationship Id="rId6" Type="http://schemas.openxmlformats.org/officeDocument/2006/relationships/oleObject" Target="../embeddings/oleObject10.bin"/><Relationship Id="rId11" Type="http://schemas.openxmlformats.org/officeDocument/2006/relationships/image" Target="../media/image13.wmf"/><Relationship Id="rId5" Type="http://schemas.openxmlformats.org/officeDocument/2006/relationships/image" Target="../media/image14.wmf"/><Relationship Id="rId15" Type="http://schemas.openxmlformats.org/officeDocument/2006/relationships/image" Target="../media/image18.wmf"/><Relationship Id="rId10" Type="http://schemas.openxmlformats.org/officeDocument/2006/relationships/oleObject" Target="../embeddings/oleObject12.bin"/><Relationship Id="rId19" Type="http://schemas.openxmlformats.org/officeDocument/2006/relationships/image" Target="../media/image20.wmf"/><Relationship Id="rId4" Type="http://schemas.openxmlformats.org/officeDocument/2006/relationships/oleObject" Target="../embeddings/oleObject9.bin"/><Relationship Id="rId9" Type="http://schemas.openxmlformats.org/officeDocument/2006/relationships/image" Target="../media/image16.wmf"/><Relationship Id="rId14" Type="http://schemas.openxmlformats.org/officeDocument/2006/relationships/oleObject" Target="../embeddings/oleObject14.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0.bin"/><Relationship Id="rId13" Type="http://schemas.openxmlformats.org/officeDocument/2006/relationships/image" Target="../media/image26.wmf"/><Relationship Id="rId18" Type="http://schemas.openxmlformats.org/officeDocument/2006/relationships/oleObject" Target="../embeddings/oleObject25.bin"/><Relationship Id="rId3" Type="http://schemas.openxmlformats.org/officeDocument/2006/relationships/notesSlide" Target="../notesSlides/notesSlide7.xml"/><Relationship Id="rId21" Type="http://schemas.openxmlformats.org/officeDocument/2006/relationships/image" Target="../media/image30.wmf"/><Relationship Id="rId7" Type="http://schemas.openxmlformats.org/officeDocument/2006/relationships/image" Target="../media/image23.wmf"/><Relationship Id="rId12" Type="http://schemas.openxmlformats.org/officeDocument/2006/relationships/oleObject" Target="../embeddings/oleObject22.bin"/><Relationship Id="rId17" Type="http://schemas.openxmlformats.org/officeDocument/2006/relationships/image" Target="../media/image28.wmf"/><Relationship Id="rId2" Type="http://schemas.openxmlformats.org/officeDocument/2006/relationships/slideLayout" Target="../slideLayouts/slideLayout10.xml"/><Relationship Id="rId16" Type="http://schemas.openxmlformats.org/officeDocument/2006/relationships/oleObject" Target="../embeddings/oleObject24.bin"/><Relationship Id="rId20" Type="http://schemas.openxmlformats.org/officeDocument/2006/relationships/oleObject" Target="../embeddings/oleObject26.bin"/><Relationship Id="rId1" Type="http://schemas.openxmlformats.org/officeDocument/2006/relationships/vmlDrawing" Target="../drawings/vmlDrawing4.vml"/><Relationship Id="rId6" Type="http://schemas.openxmlformats.org/officeDocument/2006/relationships/oleObject" Target="../embeddings/oleObject19.bin"/><Relationship Id="rId11" Type="http://schemas.openxmlformats.org/officeDocument/2006/relationships/image" Target="../media/image25.wmf"/><Relationship Id="rId5" Type="http://schemas.openxmlformats.org/officeDocument/2006/relationships/image" Target="../media/image22.wmf"/><Relationship Id="rId15" Type="http://schemas.openxmlformats.org/officeDocument/2006/relationships/image" Target="../media/image27.wmf"/><Relationship Id="rId23" Type="http://schemas.openxmlformats.org/officeDocument/2006/relationships/image" Target="../media/image31.wmf"/><Relationship Id="rId10" Type="http://schemas.openxmlformats.org/officeDocument/2006/relationships/oleObject" Target="../embeddings/oleObject21.bin"/><Relationship Id="rId19" Type="http://schemas.openxmlformats.org/officeDocument/2006/relationships/image" Target="../media/image29.wmf"/><Relationship Id="rId4" Type="http://schemas.openxmlformats.org/officeDocument/2006/relationships/oleObject" Target="../embeddings/oleObject18.bin"/><Relationship Id="rId9" Type="http://schemas.openxmlformats.org/officeDocument/2006/relationships/image" Target="../media/image24.wmf"/><Relationship Id="rId14" Type="http://schemas.openxmlformats.org/officeDocument/2006/relationships/oleObject" Target="../embeddings/oleObject23.bin"/><Relationship Id="rId22" Type="http://schemas.openxmlformats.org/officeDocument/2006/relationships/oleObject" Target="../embeddings/oleObject2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829" y="367215"/>
            <a:ext cx="19104221" cy="2921566"/>
          </a:xfrm>
        </p:spPr>
        <p:txBody>
          <a:bodyPr wrap="square" lIns="91440" tIns="45720" rIns="91440" bIns="45720" numCol="1" anchor="t" anchorCtr="0" compatLnSpc="1">
            <a:prstTxWarp prst="textNoShape">
              <a:avLst/>
            </a:prstTxWarp>
          </a:bodyPr>
          <a:lstStyle/>
          <a:p>
            <a:pPr>
              <a:defRPr/>
            </a:pPr>
            <a:r>
              <a:rPr lang="en-US" dirty="0" smtClean="0">
                <a:latin typeface="Impact" charset="0"/>
                <a:cs typeface="Impact" charset="0"/>
              </a:rPr>
              <a:t>Biological Modeling of Neural Networks</a:t>
            </a:r>
            <a:br>
              <a:rPr lang="en-US" dirty="0" smtClean="0">
                <a:latin typeface="Impact" charset="0"/>
                <a:cs typeface="Impact" charset="0"/>
              </a:rPr>
            </a:br>
            <a:endParaRPr dirty="0">
              <a:latin typeface="Impact" charset="0"/>
              <a:cs typeface="Impact" charset="0"/>
            </a:endParaRPr>
          </a:p>
        </p:txBody>
      </p:sp>
      <p:sp>
        <p:nvSpPr>
          <p:cNvPr id="9219" name="Text Placeholder 2"/>
          <p:cNvSpPr>
            <a:spLocks noGrp="1"/>
          </p:cNvSpPr>
          <p:nvPr>
            <p:ph type="body" sz="quarter" idx="12"/>
          </p:nvPr>
        </p:nvSpPr>
        <p:spPr bwMode="auto">
          <a:xfrm>
            <a:off x="687638" y="2842671"/>
            <a:ext cx="10913725" cy="2136186"/>
          </a:xfrm>
          <a:noFill/>
          <a:ln>
            <a:miter lim="800000"/>
            <a:headEnd/>
            <a:tailEnd/>
          </a:ln>
        </p:spPr>
        <p:txBody>
          <a:bodyPr wrap="square" lIns="91440" tIns="45720" rIns="91440" bIns="45720" numCol="1" anchor="t" anchorCtr="0" compatLnSpc="1">
            <a:prstTxWarp prst="textNoShape">
              <a:avLst/>
            </a:prstTxWarp>
          </a:bodyPr>
          <a:lstStyle/>
          <a:p>
            <a:r>
              <a:rPr lang="en-US" sz="6600" dirty="0" smtClean="0">
                <a:solidFill>
                  <a:schemeClr val="tx1"/>
                </a:solidFill>
                <a:latin typeface="Arial Narrow" pitchFamily="34" charset="0"/>
                <a:ea typeface="ＭＳ Ｐゴシック" pitchFamily="34" charset="-128"/>
              </a:rPr>
              <a:t>Week 11 – Variability and Noise:</a:t>
            </a:r>
          </a:p>
          <a:p>
            <a:r>
              <a:rPr lang="en-US" sz="6600" dirty="0" smtClean="0">
                <a:solidFill>
                  <a:schemeClr val="tx1"/>
                </a:solidFill>
                <a:latin typeface="Arial Narrow" pitchFamily="34" charset="0"/>
                <a:ea typeface="ＭＳ Ｐゴシック" pitchFamily="34" charset="-128"/>
              </a:rPr>
              <a:t>Autocorrelation</a:t>
            </a:r>
            <a:endParaRPr lang="en-US" sz="6600" dirty="0">
              <a:solidFill>
                <a:schemeClr val="tx1"/>
              </a:solidFill>
              <a:latin typeface="Arial Narrow" pitchFamily="34" charset="0"/>
              <a:ea typeface="ＭＳ Ｐゴシック" pitchFamily="34" charset="-128"/>
            </a:endParaRPr>
          </a:p>
        </p:txBody>
      </p:sp>
      <p:sp>
        <p:nvSpPr>
          <p:cNvPr id="9220" name="Text Placeholder 3"/>
          <p:cNvSpPr>
            <a:spLocks noGrp="1"/>
          </p:cNvSpPr>
          <p:nvPr>
            <p:ph type="body" sz="quarter" idx="13"/>
          </p:nvPr>
        </p:nvSpPr>
        <p:spPr bwMode="auto">
          <a:xfrm>
            <a:off x="726829" y="4966327"/>
            <a:ext cx="7638207" cy="1906420"/>
          </a:xfrm>
          <a:noFill/>
          <a:ln>
            <a:miter lim="800000"/>
            <a:headEnd/>
            <a:tailEnd/>
          </a:ln>
        </p:spPr>
        <p:txBody>
          <a:bodyPr wrap="square" lIns="91440" tIns="45720" rIns="91440" bIns="45720" numCol="1" anchor="t" anchorCtr="0" compatLnSpc="1">
            <a:prstTxWarp prst="textNoShape">
              <a:avLst/>
            </a:prstTxWarp>
          </a:bodyPr>
          <a:lstStyle/>
          <a:p>
            <a:r>
              <a:rPr lang="en-US" dirty="0" err="1" smtClean="0">
                <a:latin typeface="Arial Narrow" pitchFamily="34" charset="0"/>
                <a:ea typeface="ＭＳ Ｐゴシック" pitchFamily="34" charset="-128"/>
              </a:rPr>
              <a:t>Wulfram</a:t>
            </a:r>
            <a:r>
              <a:rPr lang="en-US" dirty="0" smtClean="0">
                <a:latin typeface="Arial Narrow" pitchFamily="34" charset="0"/>
                <a:ea typeface="ＭＳ Ｐゴシック" pitchFamily="34" charset="-128"/>
              </a:rPr>
              <a:t> Gerstner</a:t>
            </a:r>
          </a:p>
          <a:p>
            <a:r>
              <a:rPr lang="en-US" sz="4000" dirty="0" smtClean="0">
                <a:latin typeface="Arial Narrow" pitchFamily="34" charset="0"/>
                <a:ea typeface="ＭＳ Ｐゴシック" pitchFamily="34" charset="-128"/>
              </a:rPr>
              <a:t>EPFL, Lausanne, Switzerland</a:t>
            </a:r>
            <a:endParaRPr lang="en-US" sz="4000" dirty="0">
              <a:latin typeface="Arial Narrow" pitchFamily="34" charset="0"/>
              <a:ea typeface="ＭＳ Ｐゴシック" pitchFamily="34" charset="-128"/>
            </a:endParaRPr>
          </a:p>
        </p:txBody>
      </p:sp>
      <p:sp>
        <p:nvSpPr>
          <p:cNvPr id="7" name="Espace réservé du contenu 1"/>
          <p:cNvSpPr txBox="1">
            <a:spLocks/>
          </p:cNvSpPr>
          <p:nvPr/>
        </p:nvSpPr>
        <p:spPr bwMode="auto">
          <a:xfrm>
            <a:off x="11027109" y="1074915"/>
            <a:ext cx="10580353" cy="9769642"/>
          </a:xfrm>
          <a:prstGeom prst="rect">
            <a:avLst/>
          </a:prstGeom>
          <a:noFill/>
          <a:ln>
            <a:miter lim="800000"/>
            <a:headEnd/>
            <a:tailEnd/>
          </a:ln>
        </p:spPr>
        <p:txBody>
          <a:bodyPr vert="horz" wrap="square" numCol="1" anchor="ctr" anchorCtr="0" compatLnSpc="1">
            <a:prstTxWarp prst="textNoShape">
              <a:avLst/>
            </a:prstTxWarp>
          </a:bodyPr>
          <a:lstStyle/>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lang="fr-CH" sz="5400" b="1" dirty="0" smtClean="0">
                <a:latin typeface="Arial Narrow" pitchFamily="34" charset="0"/>
                <a:cs typeface="ＭＳ Ｐゴシック" charset="0"/>
              </a:rPr>
              <a:t>11</a:t>
            </a:r>
            <a:r>
              <a:rPr kumimoji="0" lang="fr-CH" sz="5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.1</a:t>
            </a:r>
            <a:r>
              <a:rPr kumimoji="0" lang="fr-CH" sz="5400" b="0"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 </a:t>
            </a:r>
            <a:r>
              <a:rPr lang="fr-CH" sz="5400" b="1" dirty="0" smtClean="0">
                <a:latin typeface="Arial Narrow" pitchFamily="34" charset="0"/>
                <a:cs typeface="ＭＳ Ｐゴシック" charset="0"/>
              </a:rPr>
              <a:t>Variation of membrane </a:t>
            </a:r>
            <a:r>
              <a:rPr lang="fr-CH" sz="5400" b="1" dirty="0" err="1" smtClean="0">
                <a:latin typeface="Arial Narrow" pitchFamily="34" charset="0"/>
                <a:cs typeface="ＭＳ Ｐゴシック" charset="0"/>
              </a:rPr>
              <a:t>potential</a:t>
            </a:r>
            <a:endParaRPr kumimoji="0" lang="fr-CH" sz="5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endParaRP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kumimoji="0" lang="fr-CH" sz="5400" b="0"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       - </a:t>
            </a:r>
            <a:r>
              <a:rPr lang="fr-CH" sz="5400" dirty="0" smtClean="0">
                <a:latin typeface="Arial Narrow" pitchFamily="34" charset="0"/>
                <a:cs typeface="ＭＳ Ｐゴシック" charset="0"/>
              </a:rPr>
              <a:t>white noise approximation</a:t>
            </a: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lang="fr-CH" sz="5400" b="1" dirty="0" smtClean="0">
                <a:latin typeface="Arial Narrow" pitchFamily="34" charset="0"/>
                <a:cs typeface="ＭＳ Ｐゴシック" charset="0"/>
              </a:rPr>
              <a:t>11</a:t>
            </a:r>
            <a:r>
              <a:rPr kumimoji="0" lang="fr-CH" sz="5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.2 </a:t>
            </a:r>
            <a:r>
              <a:rPr kumimoji="0" lang="fr-CH" sz="5400" b="1" i="0" u="none" strike="noStrike" kern="1200" cap="none" spc="0" normalizeH="0" baseline="0" noProof="0" dirty="0" err="1" smtClean="0">
                <a:ln>
                  <a:noFill/>
                </a:ln>
                <a:solidFill>
                  <a:schemeClr val="tx1"/>
                </a:solidFill>
                <a:effectLst/>
                <a:uLnTx/>
                <a:uFillTx/>
                <a:latin typeface="Arial Narrow" pitchFamily="34" charset="0"/>
                <a:ea typeface="ＭＳ Ｐゴシック" pitchFamily="34" charset="-128"/>
                <a:cs typeface="ＭＳ Ｐゴシック" charset="0"/>
              </a:rPr>
              <a:t>Autocorrelation</a:t>
            </a:r>
            <a:r>
              <a:rPr kumimoji="0" lang="fr-CH" sz="5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 of Poisson</a:t>
            </a: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lang="fr-CH" sz="5400" b="1" noProof="0" dirty="0" smtClean="0">
                <a:latin typeface="Arial Narrow" pitchFamily="34" charset="0"/>
                <a:cs typeface="ＭＳ Ｐゴシック" charset="0"/>
              </a:rPr>
              <a:t>11</a:t>
            </a:r>
            <a:r>
              <a:rPr kumimoji="0" lang="fr-CH" sz="5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.3 Noisy</a:t>
            </a:r>
            <a:r>
              <a:rPr kumimoji="0" lang="fr-CH" sz="5400" b="1" i="0" u="none" strike="noStrike" kern="1200" cap="none" spc="0" normalizeH="0" noProof="0" dirty="0" smtClean="0">
                <a:ln>
                  <a:noFill/>
                </a:ln>
                <a:solidFill>
                  <a:schemeClr val="tx1"/>
                </a:solidFill>
                <a:effectLst/>
                <a:uLnTx/>
                <a:uFillTx/>
                <a:latin typeface="Arial Narrow" pitchFamily="34" charset="0"/>
                <a:ea typeface="ＭＳ Ｐゴシック" pitchFamily="34" charset="-128"/>
                <a:cs typeface="ＭＳ Ｐゴシック" charset="0"/>
              </a:rPr>
              <a:t> </a:t>
            </a:r>
            <a:r>
              <a:rPr kumimoji="0" lang="fr-CH" sz="5400" b="1" i="0" u="none" strike="noStrike" kern="1200" cap="none" spc="0" normalizeH="0" noProof="0" dirty="0" err="1" smtClean="0">
                <a:ln>
                  <a:noFill/>
                </a:ln>
                <a:solidFill>
                  <a:schemeClr val="tx1"/>
                </a:solidFill>
                <a:effectLst/>
                <a:uLnTx/>
                <a:uFillTx/>
                <a:latin typeface="Arial Narrow" pitchFamily="34" charset="0"/>
                <a:ea typeface="ＭＳ Ｐゴシック" pitchFamily="34" charset="-128"/>
                <a:cs typeface="ＭＳ Ｐゴシック" charset="0"/>
              </a:rPr>
              <a:t>integrate</a:t>
            </a:r>
            <a:r>
              <a:rPr kumimoji="0" lang="fr-CH" sz="5400" b="1" i="0" u="none" strike="noStrike" kern="1200" cap="none" spc="0" normalizeH="0" noProof="0" dirty="0" smtClean="0">
                <a:ln>
                  <a:noFill/>
                </a:ln>
                <a:solidFill>
                  <a:schemeClr val="tx1"/>
                </a:solidFill>
                <a:effectLst/>
                <a:uLnTx/>
                <a:uFillTx/>
                <a:latin typeface="Arial Narrow" pitchFamily="34" charset="0"/>
                <a:ea typeface="ＭＳ Ｐゴシック" pitchFamily="34" charset="-128"/>
                <a:cs typeface="ＭＳ Ｐゴシック" charset="0"/>
              </a:rPr>
              <a:t>-and-</a:t>
            </a:r>
            <a:r>
              <a:rPr kumimoji="0" lang="fr-CH" sz="5400" b="1" i="0" u="none" strike="noStrike" kern="1200" cap="none" spc="0" normalizeH="0" noProof="0" dirty="0" err="1" smtClean="0">
                <a:ln>
                  <a:noFill/>
                </a:ln>
                <a:solidFill>
                  <a:schemeClr val="tx1"/>
                </a:solidFill>
                <a:effectLst/>
                <a:uLnTx/>
                <a:uFillTx/>
                <a:latin typeface="Arial Narrow" pitchFamily="34" charset="0"/>
                <a:ea typeface="ＭＳ Ｐゴシック" pitchFamily="34" charset="-128"/>
                <a:cs typeface="ＭＳ Ｐゴシック" charset="0"/>
              </a:rPr>
              <a:t>fire</a:t>
            </a:r>
            <a:r>
              <a:rPr lang="fr-CH" sz="5400" b="1" dirty="0" smtClean="0">
                <a:latin typeface="Arial Narrow" pitchFamily="34" charset="0"/>
                <a:cs typeface="ＭＳ Ｐゴシック" charset="0"/>
              </a:rPr>
              <a:t> </a:t>
            </a:r>
            <a:endParaRPr kumimoji="0" lang="fr-CH" sz="5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endParaRPr>
          </a:p>
          <a:p>
            <a:pPr marL="1509713" marR="0" lvl="1" indent="-568325" algn="l" defTabSz="1079500" rtl="0" eaLnBrk="0" fontAlgn="base" latinLnBrk="0" hangingPunct="0">
              <a:lnSpc>
                <a:spcPct val="100000"/>
              </a:lnSpc>
              <a:spcBef>
                <a:spcPct val="0"/>
              </a:spcBef>
              <a:spcAft>
                <a:spcPct val="0"/>
              </a:spcAft>
              <a:buClr>
                <a:srgbClr val="FF0000"/>
              </a:buClr>
              <a:buSzPct val="150000"/>
              <a:tabLst/>
              <a:defRPr/>
            </a:pPr>
            <a:r>
              <a:rPr kumimoji="0" lang="fr-CH" sz="4400" b="0"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mn-cs"/>
              </a:rPr>
              <a:t>      - </a:t>
            </a:r>
            <a:r>
              <a:rPr lang="fr-CH" sz="4400" dirty="0" err="1" smtClean="0">
                <a:latin typeface="Arial Narrow" pitchFamily="34" charset="0"/>
              </a:rPr>
              <a:t>superthreshold</a:t>
            </a:r>
            <a:r>
              <a:rPr lang="fr-CH" sz="4400" dirty="0" smtClean="0">
                <a:latin typeface="Arial Narrow" pitchFamily="34" charset="0"/>
              </a:rPr>
              <a:t> and </a:t>
            </a:r>
            <a:r>
              <a:rPr lang="fr-CH" sz="4400" dirty="0" err="1" smtClean="0">
                <a:latin typeface="Arial Narrow" pitchFamily="34" charset="0"/>
              </a:rPr>
              <a:t>subthreshold</a:t>
            </a: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lang="fr-CH" sz="5400" b="1" noProof="0" dirty="0" smtClean="0">
                <a:latin typeface="Arial Narrow" pitchFamily="34" charset="0"/>
                <a:cs typeface="ＭＳ Ｐゴシック" charset="0"/>
              </a:rPr>
              <a:t>11</a:t>
            </a:r>
            <a:r>
              <a:rPr kumimoji="0" lang="fr-CH" sz="5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.4 Escape</a:t>
            </a:r>
            <a:r>
              <a:rPr kumimoji="0" lang="fr-CH" sz="5400" b="1" i="0" u="none" strike="noStrike" kern="1200" cap="none" spc="0" normalizeH="0" noProof="0" dirty="0" smtClean="0">
                <a:ln>
                  <a:noFill/>
                </a:ln>
                <a:solidFill>
                  <a:schemeClr val="tx1"/>
                </a:solidFill>
                <a:effectLst/>
                <a:uLnTx/>
                <a:uFillTx/>
                <a:latin typeface="Arial Narrow" pitchFamily="34" charset="0"/>
                <a:ea typeface="ＭＳ Ｐゴシック" pitchFamily="34" charset="-128"/>
                <a:cs typeface="ＭＳ Ｐゴシック" charset="0"/>
              </a:rPr>
              <a:t> noise</a:t>
            </a: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kumimoji="0" lang="fr-CH" sz="4400"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           -</a:t>
            </a:r>
            <a:r>
              <a:rPr kumimoji="0" lang="fr-CH" sz="4400" i="0" u="none" strike="noStrike" kern="1200" cap="none" spc="0" normalizeH="0" noProof="0" dirty="0" smtClean="0">
                <a:ln>
                  <a:noFill/>
                </a:ln>
                <a:solidFill>
                  <a:schemeClr val="tx1"/>
                </a:solidFill>
                <a:effectLst/>
                <a:uLnTx/>
                <a:uFillTx/>
                <a:latin typeface="Arial Narrow" pitchFamily="34" charset="0"/>
                <a:ea typeface="ＭＳ Ｐゴシック" pitchFamily="34" charset="-128"/>
                <a:cs typeface="ＭＳ Ｐゴシック" charset="0"/>
              </a:rPr>
              <a:t> </a:t>
            </a:r>
            <a:r>
              <a:rPr kumimoji="0" lang="fr-CH" sz="4400" i="0" u="none" strike="noStrike" kern="1200" cap="none" spc="0" normalizeH="0" noProof="0" dirty="0" err="1" smtClean="0">
                <a:ln>
                  <a:noFill/>
                </a:ln>
                <a:solidFill>
                  <a:schemeClr val="tx1"/>
                </a:solidFill>
                <a:effectLst/>
                <a:uLnTx/>
                <a:uFillTx/>
                <a:latin typeface="Arial Narrow" pitchFamily="34" charset="0"/>
                <a:ea typeface="ＭＳ Ｐゴシック" pitchFamily="34" charset="-128"/>
                <a:cs typeface="ＭＳ Ｐゴシック" charset="0"/>
              </a:rPr>
              <a:t>stochastic</a:t>
            </a:r>
            <a:r>
              <a:rPr kumimoji="0" lang="fr-CH" sz="4400" i="0" u="none" strike="noStrike" kern="1200" cap="none" spc="0" normalizeH="0" noProof="0" dirty="0" smtClean="0">
                <a:ln>
                  <a:noFill/>
                </a:ln>
                <a:solidFill>
                  <a:schemeClr val="tx1"/>
                </a:solidFill>
                <a:effectLst/>
                <a:uLnTx/>
                <a:uFillTx/>
                <a:latin typeface="Arial Narrow" pitchFamily="34" charset="0"/>
                <a:ea typeface="ＭＳ Ｐゴシック" pitchFamily="34" charset="-128"/>
                <a:cs typeface="ＭＳ Ｐゴシック" charset="0"/>
              </a:rPr>
              <a:t> </a:t>
            </a:r>
            <a:r>
              <a:rPr kumimoji="0" lang="fr-CH" sz="4400" i="0" u="none" strike="noStrike" kern="1200" cap="none" spc="0" normalizeH="0" noProof="0" dirty="0" err="1" smtClean="0">
                <a:ln>
                  <a:noFill/>
                </a:ln>
                <a:solidFill>
                  <a:schemeClr val="tx1"/>
                </a:solidFill>
                <a:effectLst/>
                <a:uLnTx/>
                <a:uFillTx/>
                <a:latin typeface="Arial Narrow" pitchFamily="34" charset="0"/>
                <a:ea typeface="ＭＳ Ｐゴシック" pitchFamily="34" charset="-128"/>
                <a:cs typeface="ＭＳ Ｐゴシック" charset="0"/>
              </a:rPr>
              <a:t>intensity</a:t>
            </a:r>
            <a:endParaRPr kumimoji="0" lang="fr-CH" sz="4400" i="0" u="none" strike="noStrike" kern="1200" cap="none" spc="0" normalizeH="0" noProof="0" dirty="0" smtClean="0">
              <a:ln>
                <a:noFill/>
              </a:ln>
              <a:solidFill>
                <a:schemeClr val="tx1"/>
              </a:solidFill>
              <a:effectLst/>
              <a:uLnTx/>
              <a:uFillTx/>
              <a:latin typeface="Arial Narrow" pitchFamily="34" charset="0"/>
              <a:ea typeface="ＭＳ Ｐゴシック" pitchFamily="34" charset="-128"/>
              <a:cs typeface="ＭＳ Ｐゴシック" charset="0"/>
            </a:endParaRPr>
          </a:p>
          <a:p>
            <a:pPr marL="1079500" indent="-568325" eaLnBrk="0" hangingPunct="0">
              <a:buClr>
                <a:srgbClr val="FF0000"/>
              </a:buClr>
              <a:buSzPct val="150000"/>
              <a:defRPr/>
            </a:pPr>
            <a:r>
              <a:rPr lang="fr-CH" sz="5400" b="1" dirty="0" smtClean="0">
                <a:latin typeface="Arial Narrow" pitchFamily="34" charset="0"/>
                <a:cs typeface="ＭＳ Ｐゴシック" charset="0"/>
              </a:rPr>
              <a:t>11.5  </a:t>
            </a:r>
            <a:r>
              <a:rPr lang="fr-CH" sz="5400" b="1" dirty="0" err="1" smtClean="0">
                <a:latin typeface="Arial Narrow" pitchFamily="34" charset="0"/>
                <a:cs typeface="ＭＳ Ｐゴシック" charset="0"/>
              </a:rPr>
              <a:t>Renewal</a:t>
            </a:r>
            <a:r>
              <a:rPr lang="fr-CH" sz="5400" b="1" dirty="0" smtClean="0">
                <a:latin typeface="Arial Narrow" pitchFamily="34" charset="0"/>
                <a:cs typeface="ＭＳ Ｐゴシック" charset="0"/>
              </a:rPr>
              <a:t> </a:t>
            </a:r>
            <a:r>
              <a:rPr lang="fr-CH" sz="5400" b="1" dirty="0" err="1" smtClean="0">
                <a:latin typeface="Arial Narrow" pitchFamily="34" charset="0"/>
                <a:cs typeface="ＭＳ Ｐゴシック" charset="0"/>
              </a:rPr>
              <a:t>models</a:t>
            </a:r>
            <a:endParaRPr lang="fr-CH" sz="5400" b="1" dirty="0" smtClean="0">
              <a:latin typeface="Arial Narrow" pitchFamily="34" charset="0"/>
              <a:cs typeface="ＭＳ Ｐゴシック" charset="0"/>
            </a:endParaRP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endParaRPr kumimoji="0" lang="fr-CH" sz="4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endParaRPr>
          </a:p>
        </p:txBody>
      </p:sp>
      <p:grpSp>
        <p:nvGrpSpPr>
          <p:cNvPr id="13" name="Group 12"/>
          <p:cNvGrpSpPr/>
          <p:nvPr/>
        </p:nvGrpSpPr>
        <p:grpSpPr>
          <a:xfrm>
            <a:off x="-794084" y="3685518"/>
            <a:ext cx="312822" cy="659981"/>
            <a:chOff x="11381873" y="2275724"/>
            <a:chExt cx="312822" cy="659981"/>
          </a:xfrm>
        </p:grpSpPr>
        <p:cxnSp>
          <p:nvCxnSpPr>
            <p:cNvPr id="10" name="Straight Connector 9"/>
            <p:cNvCxnSpPr/>
            <p:nvPr/>
          </p:nvCxnSpPr>
          <p:spPr>
            <a:xfrm>
              <a:off x="11381873" y="2574758"/>
              <a:ext cx="312822" cy="360947"/>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1694695" y="2275724"/>
              <a:ext cx="0" cy="659981"/>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1" name="Rounded Rectangle 10"/>
          <p:cNvSpPr/>
          <p:nvPr/>
        </p:nvSpPr>
        <p:spPr>
          <a:xfrm>
            <a:off x="11498179" y="2406317"/>
            <a:ext cx="10109284" cy="1818867"/>
          </a:xfrm>
          <a:prstGeom prst="round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 Placeholder 3"/>
          <p:cNvSpPr txBox="1">
            <a:spLocks/>
          </p:cNvSpPr>
          <p:nvPr/>
        </p:nvSpPr>
        <p:spPr bwMode="auto">
          <a:xfrm>
            <a:off x="1120782" y="8897938"/>
            <a:ext cx="7638207" cy="190642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685800" indent="-685800" algn="l" defTabSz="1079500" rtl="0" eaLnBrk="0" fontAlgn="base" hangingPunct="0">
              <a:spcBef>
                <a:spcPts val="1413"/>
              </a:spcBef>
              <a:spcAft>
                <a:spcPct val="0"/>
              </a:spcAft>
              <a:buClr>
                <a:srgbClr val="FF0000"/>
              </a:buClr>
              <a:buSzPct val="150000"/>
              <a:buFontTx/>
              <a:buNone/>
              <a:defRPr lang="fr-CH" sz="4700" kern="1200" dirty="0" smtClean="0">
                <a:solidFill>
                  <a:schemeClr val="tx1"/>
                </a:solidFill>
                <a:latin typeface="Arial Narrow" charset="0"/>
                <a:ea typeface="ＭＳ Ｐゴシック" charset="0"/>
                <a:cs typeface="Arial Narrow" charset="0"/>
              </a:defRPr>
            </a:lvl1pPr>
            <a:lvl2pPr marL="1511300" indent="-862013" algn="l" defTabSz="1079500" rtl="0" eaLnBrk="0" fontAlgn="base" hangingPunct="0">
              <a:spcBef>
                <a:spcPts val="1413"/>
              </a:spcBef>
              <a:spcAft>
                <a:spcPct val="0"/>
              </a:spcAft>
              <a:buClr>
                <a:srgbClr val="FF0000"/>
              </a:buClr>
              <a:buSzPct val="150000"/>
              <a:buFont typeface="Arial" charset="0"/>
              <a:buChar char="•"/>
              <a:defRPr sz="3800" kern="1200">
                <a:solidFill>
                  <a:srgbClr val="595959"/>
                </a:solidFill>
                <a:latin typeface="Verdana"/>
                <a:ea typeface="ＭＳ Ｐゴシック" charset="0"/>
                <a:cs typeface="+mn-cs"/>
              </a:defRPr>
            </a:lvl2pPr>
            <a:lvl3pPr marL="1833563" indent="-862013" algn="l" defTabSz="1079500" rtl="0" eaLnBrk="0" fontAlgn="base" hangingPunct="0">
              <a:spcBef>
                <a:spcPts val="1413"/>
              </a:spcBef>
              <a:spcAft>
                <a:spcPct val="0"/>
              </a:spcAft>
              <a:buClr>
                <a:srgbClr val="FF0000"/>
              </a:buClr>
              <a:buSzPct val="150000"/>
              <a:buFont typeface="Arial" charset="0"/>
              <a:buChar char="•"/>
              <a:defRPr sz="3300" kern="1200">
                <a:solidFill>
                  <a:srgbClr val="595959"/>
                </a:solidFill>
                <a:latin typeface="Verdana"/>
                <a:ea typeface="ＭＳ Ｐゴシック" charset="0"/>
                <a:cs typeface="+mn-cs"/>
              </a:defRPr>
            </a:lvl3pPr>
            <a:lvl4pPr marL="2100263" indent="-862013" algn="l" defTabSz="1079500" rtl="0" eaLnBrk="0" fontAlgn="base" hangingPunct="0">
              <a:spcBef>
                <a:spcPts val="1413"/>
              </a:spcBef>
              <a:spcAft>
                <a:spcPct val="0"/>
              </a:spcAft>
              <a:buClr>
                <a:srgbClr val="FF0000"/>
              </a:buClr>
              <a:buSzPct val="150000"/>
              <a:buFont typeface="Arial" charset="0"/>
              <a:buChar char="•"/>
              <a:defRPr sz="2800" kern="1200">
                <a:solidFill>
                  <a:srgbClr val="595959"/>
                </a:solidFill>
                <a:latin typeface="Verdana"/>
                <a:ea typeface="ＭＳ Ｐゴシック" charset="0"/>
                <a:cs typeface="+mn-cs"/>
              </a:defRPr>
            </a:lvl4pPr>
            <a:lvl5pPr marL="2265363" indent="-862013" algn="l" defTabSz="1079500" rtl="0" eaLnBrk="0" fontAlgn="base" hangingPunct="0">
              <a:spcBef>
                <a:spcPts val="1413"/>
              </a:spcBef>
              <a:spcAft>
                <a:spcPct val="0"/>
              </a:spcAft>
              <a:buClr>
                <a:srgbClr val="FF0000"/>
              </a:buClr>
              <a:buSzPct val="150000"/>
              <a:buFont typeface="Arial" charset="0"/>
              <a:buChar char="•"/>
              <a:defRPr sz="2400" kern="1200">
                <a:solidFill>
                  <a:srgbClr val="595959"/>
                </a:solidFill>
                <a:latin typeface="Verdana"/>
                <a:ea typeface="ＭＳ Ｐゴシック" charset="0"/>
                <a:cs typeface="+mn-cs"/>
              </a:defRPr>
            </a:lvl5pPr>
            <a:lvl6pPr marL="5941497" indent="-540136" algn="l" defTabSz="1080272" rtl="0" eaLnBrk="1" latinLnBrk="0" hangingPunct="1">
              <a:spcBef>
                <a:spcPct val="20000"/>
              </a:spcBef>
              <a:buFont typeface="Arial"/>
              <a:buChar char="•"/>
              <a:defRPr sz="4700" kern="1200">
                <a:solidFill>
                  <a:schemeClr val="tx1"/>
                </a:solidFill>
                <a:latin typeface="+mn-lt"/>
                <a:ea typeface="+mn-ea"/>
                <a:cs typeface="+mn-cs"/>
              </a:defRPr>
            </a:lvl6pPr>
            <a:lvl7pPr marL="7021769" indent="-540136" algn="l" defTabSz="1080272" rtl="0" eaLnBrk="1" latinLnBrk="0" hangingPunct="1">
              <a:spcBef>
                <a:spcPct val="20000"/>
              </a:spcBef>
              <a:buFont typeface="Arial"/>
              <a:buChar char="•"/>
              <a:defRPr sz="4700" kern="1200">
                <a:solidFill>
                  <a:schemeClr val="tx1"/>
                </a:solidFill>
                <a:latin typeface="+mn-lt"/>
                <a:ea typeface="+mn-ea"/>
                <a:cs typeface="+mn-cs"/>
              </a:defRPr>
            </a:lvl7pPr>
            <a:lvl8pPr marL="8102041" indent="-540136" algn="l" defTabSz="1080272" rtl="0" eaLnBrk="1" latinLnBrk="0" hangingPunct="1">
              <a:spcBef>
                <a:spcPct val="20000"/>
              </a:spcBef>
              <a:buFont typeface="Arial"/>
              <a:buChar char="•"/>
              <a:defRPr sz="4700" kern="1200">
                <a:solidFill>
                  <a:schemeClr val="tx1"/>
                </a:solidFill>
                <a:latin typeface="+mn-lt"/>
                <a:ea typeface="+mn-ea"/>
                <a:cs typeface="+mn-cs"/>
              </a:defRPr>
            </a:lvl8pPr>
            <a:lvl9pPr marL="9182313" indent="-540136" algn="l" defTabSz="1080272" rtl="0" eaLnBrk="1" latinLnBrk="0" hangingPunct="1">
              <a:spcBef>
                <a:spcPct val="20000"/>
              </a:spcBef>
              <a:buFont typeface="Arial"/>
              <a:buChar char="•"/>
              <a:defRPr sz="4700" kern="1200">
                <a:solidFill>
                  <a:schemeClr val="tx1"/>
                </a:solidFill>
                <a:latin typeface="+mn-lt"/>
                <a:ea typeface="+mn-ea"/>
                <a:cs typeface="+mn-cs"/>
              </a:defRPr>
            </a:lvl9pPr>
          </a:lstStyle>
          <a:p>
            <a:r>
              <a:rPr lang="en-US" smtClean="0">
                <a:latin typeface="Arial Narrow" pitchFamily="34" charset="0"/>
                <a:ea typeface="ＭＳ Ｐゴシック" pitchFamily="34" charset="-128"/>
              </a:rPr>
              <a:t>Wulfram Gerstner</a:t>
            </a:r>
          </a:p>
          <a:p>
            <a:r>
              <a:rPr lang="en-US" sz="4000" smtClean="0">
                <a:latin typeface="Arial Narrow" pitchFamily="34" charset="0"/>
                <a:ea typeface="ＭＳ Ｐゴシック" pitchFamily="34" charset="-128"/>
              </a:rPr>
              <a:t>EPFL, Lausanne, Switzerland</a:t>
            </a:r>
            <a:endParaRPr lang="en-US" sz="4000">
              <a:latin typeface="Arial Narrow" pitchFamily="34" charset="0"/>
              <a:ea typeface="ＭＳ Ｐゴシック" pitchFamily="34" charset="-128"/>
            </a:endParaRPr>
          </a:p>
        </p:txBody>
      </p:sp>
      <p:sp>
        <p:nvSpPr>
          <p:cNvPr id="15" name="TextBox 14"/>
          <p:cNvSpPr txBox="1"/>
          <p:nvPr/>
        </p:nvSpPr>
        <p:spPr>
          <a:xfrm>
            <a:off x="1029748" y="7751442"/>
            <a:ext cx="7853368" cy="3416320"/>
          </a:xfrm>
          <a:prstGeom prst="rect">
            <a:avLst/>
          </a:prstGeom>
          <a:solidFill>
            <a:srgbClr val="FFFF00"/>
          </a:solidFill>
        </p:spPr>
        <p:txBody>
          <a:bodyPr wrap="none" rtlCol="0">
            <a:spAutoFit/>
          </a:bodyPr>
          <a:lstStyle/>
          <a:p>
            <a:r>
              <a:rPr lang="en-US" sz="5400" i="1" dirty="0" smtClean="0"/>
              <a:t>Reading for week 11</a:t>
            </a:r>
            <a:r>
              <a:rPr lang="en-US" sz="5400" dirty="0" smtClean="0"/>
              <a:t>:</a:t>
            </a:r>
          </a:p>
          <a:p>
            <a:r>
              <a:rPr lang="en-US" sz="5400" dirty="0" smtClean="0"/>
              <a:t>NEURONAL DYNAMICS</a:t>
            </a:r>
          </a:p>
          <a:p>
            <a:r>
              <a:rPr lang="en-US" sz="4800" dirty="0"/>
              <a:t> </a:t>
            </a:r>
            <a:r>
              <a:rPr lang="en-US" sz="4800" dirty="0" smtClean="0"/>
              <a:t> </a:t>
            </a:r>
            <a:r>
              <a:rPr lang="en-US" sz="5400" dirty="0" smtClean="0"/>
              <a:t>Ch. 7.4-7.5.1</a:t>
            </a:r>
          </a:p>
          <a:p>
            <a:r>
              <a:rPr lang="en-US" sz="5400" dirty="0"/>
              <a:t> </a:t>
            </a:r>
            <a:r>
              <a:rPr lang="en-US" sz="5400" dirty="0" smtClean="0"/>
              <a:t> Ch. 8.1-8.3 + Ch. 9.1</a:t>
            </a:r>
          </a:p>
        </p:txBody>
      </p:sp>
      <p:pic>
        <p:nvPicPr>
          <p:cNvPr id="16" name="Picture 2" descr="http://neuronaldynamics.epfl.ch/img/cover.jpg"/>
          <p:cNvPicPr>
            <a:picLocks noChangeAspect="1" noChangeArrowheads="1"/>
          </p:cNvPicPr>
          <p:nvPr/>
        </p:nvPicPr>
        <p:blipFill>
          <a:blip r:embed="rId3"/>
          <a:srcRect/>
          <a:stretch>
            <a:fillRect/>
          </a:stretch>
        </p:blipFill>
        <p:spPr bwMode="auto">
          <a:xfrm>
            <a:off x="8923197" y="7840192"/>
            <a:ext cx="2678166" cy="3813357"/>
          </a:xfrm>
          <a:prstGeom prst="rect">
            <a:avLst/>
          </a:prstGeom>
          <a:noFill/>
        </p:spPr>
      </p:pic>
      <p:sp>
        <p:nvSpPr>
          <p:cNvPr id="17" name="TextBox 16"/>
          <p:cNvSpPr txBox="1"/>
          <p:nvPr/>
        </p:nvSpPr>
        <p:spPr>
          <a:xfrm>
            <a:off x="3863675" y="11200811"/>
            <a:ext cx="4895314" cy="646331"/>
          </a:xfrm>
          <a:prstGeom prst="rect">
            <a:avLst/>
          </a:prstGeom>
          <a:noFill/>
        </p:spPr>
        <p:txBody>
          <a:bodyPr wrap="none" rtlCol="0">
            <a:spAutoFit/>
          </a:bodyPr>
          <a:lstStyle/>
          <a:p>
            <a:r>
              <a:rPr lang="en-US" sz="3600" dirty="0" smtClean="0"/>
              <a:t>Cambridge Univ. Press</a:t>
            </a:r>
            <a:endParaRPr lang="fr-CH" sz="3600" dirty="0"/>
          </a:p>
        </p:txBody>
      </p:sp>
      <p:grpSp>
        <p:nvGrpSpPr>
          <p:cNvPr id="5" name="Group 4"/>
          <p:cNvGrpSpPr/>
          <p:nvPr/>
        </p:nvGrpSpPr>
        <p:grpSpPr>
          <a:xfrm>
            <a:off x="1528084" y="1446652"/>
            <a:ext cx="3017848" cy="1396019"/>
            <a:chOff x="13167032" y="9344659"/>
            <a:chExt cx="5635457" cy="2429800"/>
          </a:xfrm>
        </p:grpSpPr>
        <p:sp>
          <p:nvSpPr>
            <p:cNvPr id="4" name="Rectangle 3"/>
            <p:cNvSpPr/>
            <p:nvPr/>
          </p:nvSpPr>
          <p:spPr>
            <a:xfrm>
              <a:off x="13167032" y="9459602"/>
              <a:ext cx="5476458" cy="219394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92542" y="9344659"/>
              <a:ext cx="5609947" cy="2429800"/>
            </a:xfrm>
            <a:prstGeom prst="rect">
              <a:avLst/>
            </a:prstGeom>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2"/>
          <p:cNvGrpSpPr/>
          <p:nvPr/>
        </p:nvGrpSpPr>
        <p:grpSpPr>
          <a:xfrm>
            <a:off x="13370873" y="1434427"/>
            <a:ext cx="4820416" cy="2447341"/>
            <a:chOff x="2295793" y="6416535"/>
            <a:chExt cx="5784499" cy="2447341"/>
          </a:xfrm>
        </p:grpSpPr>
        <p:sp>
          <p:nvSpPr>
            <p:cNvPr id="75" name="Oval 3"/>
            <p:cNvSpPr>
              <a:spLocks noChangeArrowheads="1"/>
            </p:cNvSpPr>
            <p:nvPr/>
          </p:nvSpPr>
          <p:spPr bwMode="auto">
            <a:xfrm>
              <a:off x="2828477" y="7071973"/>
              <a:ext cx="27009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76" name="Oval 4"/>
            <p:cNvSpPr>
              <a:spLocks noChangeArrowheads="1"/>
            </p:cNvSpPr>
            <p:nvPr/>
          </p:nvSpPr>
          <p:spPr bwMode="auto">
            <a:xfrm>
              <a:off x="3098570" y="7277324"/>
              <a:ext cx="266343"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77" name="Oval 5"/>
            <p:cNvSpPr>
              <a:spLocks noChangeArrowheads="1"/>
            </p:cNvSpPr>
            <p:nvPr/>
          </p:nvSpPr>
          <p:spPr bwMode="auto">
            <a:xfrm>
              <a:off x="3364914" y="7176055"/>
              <a:ext cx="270093"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78" name="Oval 6"/>
            <p:cNvSpPr>
              <a:spLocks noChangeArrowheads="1"/>
            </p:cNvSpPr>
            <p:nvPr/>
          </p:nvSpPr>
          <p:spPr bwMode="auto">
            <a:xfrm>
              <a:off x="3233617" y="8506622"/>
              <a:ext cx="26634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79" name="Oval 7"/>
            <p:cNvSpPr>
              <a:spLocks noChangeArrowheads="1"/>
            </p:cNvSpPr>
            <p:nvPr/>
          </p:nvSpPr>
          <p:spPr bwMode="auto">
            <a:xfrm>
              <a:off x="4171441" y="7688027"/>
              <a:ext cx="266343"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80" name="Oval 8"/>
            <p:cNvSpPr>
              <a:spLocks noChangeArrowheads="1"/>
            </p:cNvSpPr>
            <p:nvPr/>
          </p:nvSpPr>
          <p:spPr bwMode="auto">
            <a:xfrm>
              <a:off x="3766301" y="7482677"/>
              <a:ext cx="27009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81" name="Oval 9"/>
            <p:cNvSpPr>
              <a:spLocks noChangeArrowheads="1"/>
            </p:cNvSpPr>
            <p:nvPr/>
          </p:nvSpPr>
          <p:spPr bwMode="auto">
            <a:xfrm>
              <a:off x="3098570" y="7789297"/>
              <a:ext cx="266343"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82" name="Oval 10"/>
            <p:cNvSpPr>
              <a:spLocks noChangeArrowheads="1"/>
            </p:cNvSpPr>
            <p:nvPr/>
          </p:nvSpPr>
          <p:spPr bwMode="auto">
            <a:xfrm>
              <a:off x="3364914" y="7583946"/>
              <a:ext cx="27009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83" name="Oval 11"/>
            <p:cNvSpPr>
              <a:spLocks noChangeArrowheads="1"/>
            </p:cNvSpPr>
            <p:nvPr/>
          </p:nvSpPr>
          <p:spPr bwMode="auto">
            <a:xfrm>
              <a:off x="3635007" y="8301269"/>
              <a:ext cx="266341"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84" name="Oval 12"/>
            <p:cNvSpPr>
              <a:spLocks noChangeArrowheads="1"/>
            </p:cNvSpPr>
            <p:nvPr/>
          </p:nvSpPr>
          <p:spPr bwMode="auto">
            <a:xfrm>
              <a:off x="3901348" y="7994649"/>
              <a:ext cx="27009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85" name="Oval 13"/>
            <p:cNvSpPr>
              <a:spLocks noChangeArrowheads="1"/>
            </p:cNvSpPr>
            <p:nvPr/>
          </p:nvSpPr>
          <p:spPr bwMode="auto">
            <a:xfrm>
              <a:off x="2427090" y="7994649"/>
              <a:ext cx="27009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86" name="Oval 14"/>
            <p:cNvSpPr>
              <a:spLocks noChangeArrowheads="1"/>
            </p:cNvSpPr>
            <p:nvPr/>
          </p:nvSpPr>
          <p:spPr bwMode="auto">
            <a:xfrm>
              <a:off x="2295793" y="7482677"/>
              <a:ext cx="26634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87" name="Oval 15"/>
            <p:cNvSpPr>
              <a:spLocks noChangeArrowheads="1"/>
            </p:cNvSpPr>
            <p:nvPr/>
          </p:nvSpPr>
          <p:spPr bwMode="auto">
            <a:xfrm>
              <a:off x="2697183" y="8200000"/>
              <a:ext cx="266341"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88" name="Oval 16"/>
            <p:cNvSpPr>
              <a:spLocks noChangeArrowheads="1"/>
            </p:cNvSpPr>
            <p:nvPr/>
          </p:nvSpPr>
          <p:spPr bwMode="auto">
            <a:xfrm>
              <a:off x="2562136" y="7688027"/>
              <a:ext cx="266341"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89" name="Line 17"/>
            <p:cNvSpPr>
              <a:spLocks noChangeShapeType="1"/>
            </p:cNvSpPr>
            <p:nvPr/>
          </p:nvSpPr>
          <p:spPr bwMode="auto">
            <a:xfrm flipV="1">
              <a:off x="4336498" y="6799108"/>
              <a:ext cx="1534281" cy="28130"/>
            </a:xfrm>
            <a:prstGeom prst="line">
              <a:avLst/>
            </a:prstGeom>
            <a:noFill/>
            <a:ln w="9525">
              <a:solidFill>
                <a:schemeClr val="tx1"/>
              </a:solidFill>
              <a:round/>
              <a:headEnd/>
              <a:tailEnd/>
            </a:ln>
          </p:spPr>
          <p:txBody>
            <a:bodyPr wrap="none" anchor="ctr"/>
            <a:lstStyle/>
            <a:p>
              <a:endParaRPr lang="en-US"/>
            </a:p>
          </p:txBody>
        </p:sp>
        <p:sp>
          <p:nvSpPr>
            <p:cNvPr id="90" name="Line 18"/>
            <p:cNvSpPr>
              <a:spLocks noChangeShapeType="1"/>
            </p:cNvSpPr>
            <p:nvPr/>
          </p:nvSpPr>
          <p:spPr bwMode="auto">
            <a:xfrm flipV="1">
              <a:off x="4336498" y="8200000"/>
              <a:ext cx="1680580" cy="2814"/>
            </a:xfrm>
            <a:prstGeom prst="line">
              <a:avLst/>
            </a:prstGeom>
            <a:noFill/>
            <a:ln w="9525">
              <a:solidFill>
                <a:schemeClr val="tx1"/>
              </a:solidFill>
              <a:round/>
              <a:headEnd/>
              <a:tailEnd/>
            </a:ln>
          </p:spPr>
          <p:txBody>
            <a:bodyPr wrap="none" anchor="ctr"/>
            <a:lstStyle/>
            <a:p>
              <a:endParaRPr lang="en-US"/>
            </a:p>
          </p:txBody>
        </p:sp>
        <p:sp>
          <p:nvSpPr>
            <p:cNvPr id="91" name="Line 19"/>
            <p:cNvSpPr>
              <a:spLocks noChangeShapeType="1"/>
            </p:cNvSpPr>
            <p:nvPr/>
          </p:nvSpPr>
          <p:spPr bwMode="auto">
            <a:xfrm flipV="1">
              <a:off x="4509058" y="8711972"/>
              <a:ext cx="1508021" cy="2814"/>
            </a:xfrm>
            <a:prstGeom prst="line">
              <a:avLst/>
            </a:prstGeom>
            <a:noFill/>
            <a:ln w="9525">
              <a:solidFill>
                <a:schemeClr val="tx1"/>
              </a:solidFill>
              <a:round/>
              <a:headEnd/>
              <a:tailEnd/>
            </a:ln>
          </p:spPr>
          <p:txBody>
            <a:bodyPr wrap="none" anchor="ctr"/>
            <a:lstStyle/>
            <a:p>
              <a:endParaRPr lang="en-US"/>
            </a:p>
          </p:txBody>
        </p:sp>
        <p:sp>
          <p:nvSpPr>
            <p:cNvPr id="92" name="Line 20"/>
            <p:cNvSpPr>
              <a:spLocks noChangeShapeType="1"/>
            </p:cNvSpPr>
            <p:nvPr/>
          </p:nvSpPr>
          <p:spPr bwMode="auto">
            <a:xfrm>
              <a:off x="4606591" y="6416535"/>
              <a:ext cx="0" cy="410703"/>
            </a:xfrm>
            <a:prstGeom prst="line">
              <a:avLst/>
            </a:prstGeom>
            <a:noFill/>
            <a:ln w="57150">
              <a:solidFill>
                <a:schemeClr val="tx1"/>
              </a:solidFill>
              <a:round/>
              <a:headEnd/>
              <a:tailEnd/>
            </a:ln>
          </p:spPr>
          <p:txBody>
            <a:bodyPr wrap="none" anchor="ctr"/>
            <a:lstStyle/>
            <a:p>
              <a:endParaRPr lang="en-US"/>
            </a:p>
          </p:txBody>
        </p:sp>
        <p:sp>
          <p:nvSpPr>
            <p:cNvPr id="93" name="Line 21"/>
            <p:cNvSpPr>
              <a:spLocks noChangeShapeType="1"/>
            </p:cNvSpPr>
            <p:nvPr/>
          </p:nvSpPr>
          <p:spPr bwMode="auto">
            <a:xfrm>
              <a:off x="5079255" y="7789297"/>
              <a:ext cx="0" cy="410703"/>
            </a:xfrm>
            <a:prstGeom prst="line">
              <a:avLst/>
            </a:prstGeom>
            <a:noFill/>
            <a:ln w="57150">
              <a:solidFill>
                <a:schemeClr val="tx1"/>
              </a:solidFill>
              <a:round/>
              <a:headEnd/>
              <a:tailEnd/>
            </a:ln>
          </p:spPr>
          <p:txBody>
            <a:bodyPr wrap="none" anchor="ctr"/>
            <a:lstStyle/>
            <a:p>
              <a:endParaRPr lang="en-US"/>
            </a:p>
          </p:txBody>
        </p:sp>
        <p:sp>
          <p:nvSpPr>
            <p:cNvPr id="94" name="Line 22"/>
            <p:cNvSpPr>
              <a:spLocks noChangeShapeType="1"/>
            </p:cNvSpPr>
            <p:nvPr/>
          </p:nvSpPr>
          <p:spPr bwMode="auto">
            <a:xfrm>
              <a:off x="5349348" y="7789297"/>
              <a:ext cx="0" cy="410703"/>
            </a:xfrm>
            <a:prstGeom prst="line">
              <a:avLst/>
            </a:prstGeom>
            <a:noFill/>
            <a:ln w="57150">
              <a:solidFill>
                <a:schemeClr val="tx1"/>
              </a:solidFill>
              <a:round/>
              <a:headEnd/>
              <a:tailEnd/>
            </a:ln>
          </p:spPr>
          <p:txBody>
            <a:bodyPr wrap="none" anchor="ctr"/>
            <a:lstStyle/>
            <a:p>
              <a:endParaRPr lang="en-US"/>
            </a:p>
          </p:txBody>
        </p:sp>
        <p:sp>
          <p:nvSpPr>
            <p:cNvPr id="95" name="Line 23"/>
            <p:cNvSpPr>
              <a:spLocks noChangeShapeType="1"/>
            </p:cNvSpPr>
            <p:nvPr/>
          </p:nvSpPr>
          <p:spPr bwMode="auto">
            <a:xfrm>
              <a:off x="5750738" y="8301269"/>
              <a:ext cx="0" cy="410703"/>
            </a:xfrm>
            <a:prstGeom prst="line">
              <a:avLst/>
            </a:prstGeom>
            <a:noFill/>
            <a:ln w="57150">
              <a:solidFill>
                <a:schemeClr val="tx1"/>
              </a:solidFill>
              <a:round/>
              <a:headEnd/>
              <a:tailEnd/>
            </a:ln>
          </p:spPr>
          <p:txBody>
            <a:bodyPr wrap="none" anchor="ctr"/>
            <a:lstStyle/>
            <a:p>
              <a:endParaRPr lang="en-US"/>
            </a:p>
          </p:txBody>
        </p:sp>
        <p:sp>
          <p:nvSpPr>
            <p:cNvPr id="96" name="Line 24"/>
            <p:cNvSpPr>
              <a:spLocks noChangeShapeType="1"/>
            </p:cNvSpPr>
            <p:nvPr/>
          </p:nvSpPr>
          <p:spPr bwMode="auto">
            <a:xfrm>
              <a:off x="3233617" y="7994649"/>
              <a:ext cx="131297" cy="511972"/>
            </a:xfrm>
            <a:prstGeom prst="line">
              <a:avLst/>
            </a:prstGeom>
            <a:noFill/>
            <a:ln w="9525">
              <a:solidFill>
                <a:srgbClr val="FF0000"/>
              </a:solidFill>
              <a:round/>
              <a:headEnd/>
              <a:tailEnd/>
            </a:ln>
          </p:spPr>
          <p:txBody>
            <a:bodyPr wrap="none" anchor="ctr"/>
            <a:lstStyle/>
            <a:p>
              <a:endParaRPr lang="en-US"/>
            </a:p>
          </p:txBody>
        </p:sp>
        <p:sp>
          <p:nvSpPr>
            <p:cNvPr id="97" name="Line 25"/>
            <p:cNvSpPr>
              <a:spLocks noChangeShapeType="1"/>
            </p:cNvSpPr>
            <p:nvPr/>
          </p:nvSpPr>
          <p:spPr bwMode="auto">
            <a:xfrm>
              <a:off x="3635007" y="7789297"/>
              <a:ext cx="401387" cy="306622"/>
            </a:xfrm>
            <a:prstGeom prst="line">
              <a:avLst/>
            </a:prstGeom>
            <a:noFill/>
            <a:ln w="9525">
              <a:solidFill>
                <a:srgbClr val="FF0000"/>
              </a:solidFill>
              <a:round/>
              <a:headEnd/>
              <a:tailEnd/>
            </a:ln>
          </p:spPr>
          <p:txBody>
            <a:bodyPr wrap="none" anchor="ctr"/>
            <a:lstStyle/>
            <a:p>
              <a:endParaRPr lang="en-US"/>
            </a:p>
          </p:txBody>
        </p:sp>
        <p:sp>
          <p:nvSpPr>
            <p:cNvPr id="98" name="Line 26"/>
            <p:cNvSpPr>
              <a:spLocks noChangeShapeType="1"/>
            </p:cNvSpPr>
            <p:nvPr/>
          </p:nvSpPr>
          <p:spPr bwMode="auto">
            <a:xfrm flipV="1">
              <a:off x="2828477" y="8095918"/>
              <a:ext cx="1072871" cy="205351"/>
            </a:xfrm>
            <a:prstGeom prst="line">
              <a:avLst/>
            </a:prstGeom>
            <a:noFill/>
            <a:ln w="9525">
              <a:solidFill>
                <a:srgbClr val="FF0000"/>
              </a:solidFill>
              <a:round/>
              <a:headEnd/>
              <a:tailEnd/>
            </a:ln>
          </p:spPr>
          <p:txBody>
            <a:bodyPr wrap="none" anchor="ctr"/>
            <a:lstStyle/>
            <a:p>
              <a:endParaRPr lang="en-US"/>
            </a:p>
          </p:txBody>
        </p:sp>
        <p:sp>
          <p:nvSpPr>
            <p:cNvPr id="99" name="Line 27"/>
            <p:cNvSpPr>
              <a:spLocks noChangeShapeType="1"/>
            </p:cNvSpPr>
            <p:nvPr/>
          </p:nvSpPr>
          <p:spPr bwMode="auto">
            <a:xfrm>
              <a:off x="3233617" y="7994649"/>
              <a:ext cx="532684" cy="410703"/>
            </a:xfrm>
            <a:prstGeom prst="line">
              <a:avLst/>
            </a:prstGeom>
            <a:noFill/>
            <a:ln w="9525">
              <a:solidFill>
                <a:srgbClr val="FF0000"/>
              </a:solidFill>
              <a:round/>
              <a:headEnd/>
              <a:tailEnd/>
            </a:ln>
          </p:spPr>
          <p:txBody>
            <a:bodyPr wrap="none" anchor="ctr"/>
            <a:lstStyle/>
            <a:p>
              <a:endParaRPr lang="en-US"/>
            </a:p>
          </p:txBody>
        </p:sp>
        <p:sp>
          <p:nvSpPr>
            <p:cNvPr id="100" name="Line 28"/>
            <p:cNvSpPr>
              <a:spLocks noChangeShapeType="1"/>
            </p:cNvSpPr>
            <p:nvPr/>
          </p:nvSpPr>
          <p:spPr bwMode="auto">
            <a:xfrm>
              <a:off x="2697183" y="7893380"/>
              <a:ext cx="131294" cy="306620"/>
            </a:xfrm>
            <a:prstGeom prst="line">
              <a:avLst/>
            </a:prstGeom>
            <a:noFill/>
            <a:ln w="9525">
              <a:solidFill>
                <a:srgbClr val="FF0000"/>
              </a:solidFill>
              <a:round/>
              <a:headEnd/>
              <a:tailEnd/>
            </a:ln>
          </p:spPr>
          <p:txBody>
            <a:bodyPr wrap="none" anchor="ctr"/>
            <a:lstStyle/>
            <a:p>
              <a:endParaRPr lang="en-US"/>
            </a:p>
          </p:txBody>
        </p:sp>
        <p:sp>
          <p:nvSpPr>
            <p:cNvPr id="101" name="Line 29"/>
            <p:cNvSpPr>
              <a:spLocks noChangeShapeType="1"/>
            </p:cNvSpPr>
            <p:nvPr/>
          </p:nvSpPr>
          <p:spPr bwMode="auto">
            <a:xfrm>
              <a:off x="3901348" y="7688027"/>
              <a:ext cx="135047" cy="306622"/>
            </a:xfrm>
            <a:prstGeom prst="line">
              <a:avLst/>
            </a:prstGeom>
            <a:noFill/>
            <a:ln w="9525">
              <a:solidFill>
                <a:srgbClr val="FF0000"/>
              </a:solidFill>
              <a:round/>
              <a:headEnd/>
              <a:tailEnd/>
            </a:ln>
          </p:spPr>
          <p:txBody>
            <a:bodyPr wrap="none" anchor="ctr"/>
            <a:lstStyle/>
            <a:p>
              <a:endParaRPr lang="en-US"/>
            </a:p>
          </p:txBody>
        </p:sp>
        <p:sp>
          <p:nvSpPr>
            <p:cNvPr id="102" name="Line 30"/>
            <p:cNvSpPr>
              <a:spLocks noChangeShapeType="1"/>
            </p:cNvSpPr>
            <p:nvPr/>
          </p:nvSpPr>
          <p:spPr bwMode="auto">
            <a:xfrm>
              <a:off x="3499960" y="7277324"/>
              <a:ext cx="401387" cy="306622"/>
            </a:xfrm>
            <a:prstGeom prst="line">
              <a:avLst/>
            </a:prstGeom>
            <a:noFill/>
            <a:ln w="9525">
              <a:solidFill>
                <a:srgbClr val="FF0000"/>
              </a:solidFill>
              <a:round/>
              <a:headEnd/>
              <a:tailEnd/>
            </a:ln>
          </p:spPr>
          <p:txBody>
            <a:bodyPr wrap="none" anchor="ctr"/>
            <a:lstStyle/>
            <a:p>
              <a:endParaRPr lang="en-US"/>
            </a:p>
          </p:txBody>
        </p:sp>
        <p:sp>
          <p:nvSpPr>
            <p:cNvPr id="103" name="Line 31"/>
            <p:cNvSpPr>
              <a:spLocks noChangeShapeType="1"/>
            </p:cNvSpPr>
            <p:nvPr/>
          </p:nvSpPr>
          <p:spPr bwMode="auto">
            <a:xfrm flipH="1">
              <a:off x="2828477" y="7482677"/>
              <a:ext cx="405140" cy="306620"/>
            </a:xfrm>
            <a:prstGeom prst="line">
              <a:avLst/>
            </a:prstGeom>
            <a:noFill/>
            <a:ln w="9525">
              <a:solidFill>
                <a:srgbClr val="FF0000"/>
              </a:solidFill>
              <a:round/>
              <a:headEnd/>
              <a:tailEnd/>
            </a:ln>
          </p:spPr>
          <p:txBody>
            <a:bodyPr wrap="none" anchor="ctr"/>
            <a:lstStyle/>
            <a:p>
              <a:endParaRPr lang="en-US"/>
            </a:p>
          </p:txBody>
        </p:sp>
        <p:sp>
          <p:nvSpPr>
            <p:cNvPr id="104" name="Line 32"/>
            <p:cNvSpPr>
              <a:spLocks noChangeShapeType="1"/>
            </p:cNvSpPr>
            <p:nvPr/>
          </p:nvSpPr>
          <p:spPr bwMode="auto">
            <a:xfrm flipH="1">
              <a:off x="2427090" y="7277324"/>
              <a:ext cx="401387" cy="306622"/>
            </a:xfrm>
            <a:prstGeom prst="line">
              <a:avLst/>
            </a:prstGeom>
            <a:noFill/>
            <a:ln w="9525">
              <a:solidFill>
                <a:srgbClr val="FF0000"/>
              </a:solidFill>
              <a:round/>
              <a:headEnd/>
              <a:tailEnd/>
            </a:ln>
          </p:spPr>
          <p:txBody>
            <a:bodyPr wrap="none" anchor="ctr"/>
            <a:lstStyle/>
            <a:p>
              <a:endParaRPr lang="en-US"/>
            </a:p>
          </p:txBody>
        </p:sp>
        <p:sp>
          <p:nvSpPr>
            <p:cNvPr id="105" name="Line 33"/>
            <p:cNvSpPr>
              <a:spLocks noChangeShapeType="1"/>
            </p:cNvSpPr>
            <p:nvPr/>
          </p:nvSpPr>
          <p:spPr bwMode="auto">
            <a:xfrm>
              <a:off x="2427090" y="7688027"/>
              <a:ext cx="135047" cy="407891"/>
            </a:xfrm>
            <a:prstGeom prst="line">
              <a:avLst/>
            </a:prstGeom>
            <a:noFill/>
            <a:ln w="9525">
              <a:solidFill>
                <a:srgbClr val="FF0000"/>
              </a:solidFill>
              <a:round/>
              <a:headEnd/>
              <a:tailEnd/>
            </a:ln>
          </p:spPr>
          <p:txBody>
            <a:bodyPr wrap="none" anchor="ctr"/>
            <a:lstStyle/>
            <a:p>
              <a:endParaRPr lang="en-US"/>
            </a:p>
          </p:txBody>
        </p:sp>
        <p:sp>
          <p:nvSpPr>
            <p:cNvPr id="106" name="Line 34"/>
            <p:cNvSpPr>
              <a:spLocks noChangeShapeType="1"/>
            </p:cNvSpPr>
            <p:nvPr/>
          </p:nvSpPr>
          <p:spPr bwMode="auto">
            <a:xfrm flipV="1">
              <a:off x="2828477" y="7688027"/>
              <a:ext cx="536436" cy="101269"/>
            </a:xfrm>
            <a:prstGeom prst="line">
              <a:avLst/>
            </a:prstGeom>
            <a:noFill/>
            <a:ln w="9525">
              <a:solidFill>
                <a:srgbClr val="FF0000"/>
              </a:solidFill>
              <a:round/>
              <a:headEnd/>
              <a:tailEnd/>
            </a:ln>
          </p:spPr>
          <p:txBody>
            <a:bodyPr wrap="none" anchor="ctr"/>
            <a:lstStyle/>
            <a:p>
              <a:endParaRPr lang="en-US"/>
            </a:p>
          </p:txBody>
        </p:sp>
        <p:sp>
          <p:nvSpPr>
            <p:cNvPr id="107" name="Line 35"/>
            <p:cNvSpPr>
              <a:spLocks noChangeShapeType="1"/>
            </p:cNvSpPr>
            <p:nvPr/>
          </p:nvSpPr>
          <p:spPr bwMode="auto">
            <a:xfrm flipH="1">
              <a:off x="3364914" y="7789297"/>
              <a:ext cx="937824" cy="104083"/>
            </a:xfrm>
            <a:prstGeom prst="line">
              <a:avLst/>
            </a:prstGeom>
            <a:noFill/>
            <a:ln w="9525">
              <a:solidFill>
                <a:srgbClr val="FF0000"/>
              </a:solidFill>
              <a:round/>
              <a:headEnd/>
              <a:tailEnd/>
            </a:ln>
          </p:spPr>
          <p:txBody>
            <a:bodyPr wrap="none" anchor="ctr"/>
            <a:lstStyle/>
            <a:p>
              <a:endParaRPr lang="en-US"/>
            </a:p>
          </p:txBody>
        </p:sp>
        <p:sp>
          <p:nvSpPr>
            <p:cNvPr id="108" name="Line 36"/>
            <p:cNvSpPr>
              <a:spLocks noChangeShapeType="1"/>
            </p:cNvSpPr>
            <p:nvPr/>
          </p:nvSpPr>
          <p:spPr bwMode="auto">
            <a:xfrm>
              <a:off x="2828477" y="8301269"/>
              <a:ext cx="536436" cy="205352"/>
            </a:xfrm>
            <a:prstGeom prst="line">
              <a:avLst/>
            </a:prstGeom>
            <a:noFill/>
            <a:ln w="9525">
              <a:solidFill>
                <a:srgbClr val="FF0000"/>
              </a:solidFill>
              <a:round/>
              <a:headEnd/>
              <a:tailEnd/>
            </a:ln>
          </p:spPr>
          <p:txBody>
            <a:bodyPr wrap="none" anchor="ctr"/>
            <a:lstStyle/>
            <a:p>
              <a:endParaRPr lang="en-US"/>
            </a:p>
          </p:txBody>
        </p:sp>
        <p:sp>
          <p:nvSpPr>
            <p:cNvPr id="109" name="Line 37"/>
            <p:cNvSpPr>
              <a:spLocks noChangeShapeType="1"/>
            </p:cNvSpPr>
            <p:nvPr/>
          </p:nvSpPr>
          <p:spPr bwMode="auto">
            <a:xfrm>
              <a:off x="2963524" y="7277324"/>
              <a:ext cx="270093" cy="104083"/>
            </a:xfrm>
            <a:prstGeom prst="line">
              <a:avLst/>
            </a:prstGeom>
            <a:noFill/>
            <a:ln w="9525">
              <a:solidFill>
                <a:srgbClr val="FF0000"/>
              </a:solidFill>
              <a:round/>
              <a:headEnd/>
              <a:tailEnd/>
            </a:ln>
          </p:spPr>
          <p:txBody>
            <a:bodyPr wrap="none" anchor="ctr"/>
            <a:lstStyle/>
            <a:p>
              <a:endParaRPr lang="en-US"/>
            </a:p>
          </p:txBody>
        </p:sp>
        <p:sp>
          <p:nvSpPr>
            <p:cNvPr id="110" name="Line 38"/>
            <p:cNvSpPr>
              <a:spLocks noChangeShapeType="1"/>
            </p:cNvSpPr>
            <p:nvPr/>
          </p:nvSpPr>
          <p:spPr bwMode="auto">
            <a:xfrm>
              <a:off x="2427090" y="7583946"/>
              <a:ext cx="937824" cy="104081"/>
            </a:xfrm>
            <a:prstGeom prst="line">
              <a:avLst/>
            </a:prstGeom>
            <a:noFill/>
            <a:ln w="9525">
              <a:solidFill>
                <a:srgbClr val="FF0000"/>
              </a:solidFill>
              <a:round/>
              <a:headEnd/>
              <a:tailEnd/>
            </a:ln>
          </p:spPr>
          <p:txBody>
            <a:bodyPr wrap="none" anchor="ctr"/>
            <a:lstStyle/>
            <a:p>
              <a:endParaRPr lang="en-US"/>
            </a:p>
          </p:txBody>
        </p:sp>
        <p:sp>
          <p:nvSpPr>
            <p:cNvPr id="111" name="Line 39"/>
            <p:cNvSpPr>
              <a:spLocks noChangeShapeType="1"/>
            </p:cNvSpPr>
            <p:nvPr/>
          </p:nvSpPr>
          <p:spPr bwMode="auto">
            <a:xfrm flipV="1">
              <a:off x="2828477" y="7893380"/>
              <a:ext cx="405140" cy="407889"/>
            </a:xfrm>
            <a:prstGeom prst="line">
              <a:avLst/>
            </a:prstGeom>
            <a:noFill/>
            <a:ln w="9525">
              <a:solidFill>
                <a:srgbClr val="FF0000"/>
              </a:solidFill>
              <a:round/>
              <a:headEnd/>
              <a:tailEnd/>
            </a:ln>
          </p:spPr>
          <p:txBody>
            <a:bodyPr wrap="none" anchor="ctr"/>
            <a:lstStyle/>
            <a:p>
              <a:endParaRPr lang="en-US"/>
            </a:p>
          </p:txBody>
        </p:sp>
        <p:sp>
          <p:nvSpPr>
            <p:cNvPr id="112" name="Line 40"/>
            <p:cNvSpPr>
              <a:spLocks noChangeShapeType="1"/>
            </p:cNvSpPr>
            <p:nvPr/>
          </p:nvSpPr>
          <p:spPr bwMode="auto">
            <a:xfrm flipV="1">
              <a:off x="2562136" y="7893380"/>
              <a:ext cx="671481" cy="202539"/>
            </a:xfrm>
            <a:prstGeom prst="line">
              <a:avLst/>
            </a:prstGeom>
            <a:noFill/>
            <a:ln w="9525">
              <a:solidFill>
                <a:srgbClr val="FF0000"/>
              </a:solidFill>
              <a:round/>
              <a:headEnd/>
              <a:tailEnd/>
            </a:ln>
          </p:spPr>
          <p:txBody>
            <a:bodyPr wrap="none" anchor="ctr"/>
            <a:lstStyle/>
            <a:p>
              <a:endParaRPr lang="en-US"/>
            </a:p>
          </p:txBody>
        </p:sp>
        <p:sp>
          <p:nvSpPr>
            <p:cNvPr id="113" name="Line 41"/>
            <p:cNvSpPr>
              <a:spLocks noChangeShapeType="1"/>
            </p:cNvSpPr>
            <p:nvPr/>
          </p:nvSpPr>
          <p:spPr bwMode="auto">
            <a:xfrm flipH="1">
              <a:off x="4036394" y="7820241"/>
              <a:ext cx="131297" cy="275677"/>
            </a:xfrm>
            <a:prstGeom prst="line">
              <a:avLst/>
            </a:prstGeom>
            <a:noFill/>
            <a:ln w="9525">
              <a:solidFill>
                <a:srgbClr val="FF0000"/>
              </a:solidFill>
              <a:round/>
              <a:headEnd/>
              <a:tailEnd/>
            </a:ln>
          </p:spPr>
          <p:txBody>
            <a:bodyPr wrap="none" anchor="ctr"/>
            <a:lstStyle/>
            <a:p>
              <a:endParaRPr lang="en-US"/>
            </a:p>
          </p:txBody>
        </p:sp>
        <p:sp>
          <p:nvSpPr>
            <p:cNvPr id="114" name="Line 42"/>
            <p:cNvSpPr>
              <a:spLocks noChangeShapeType="1"/>
            </p:cNvSpPr>
            <p:nvPr/>
          </p:nvSpPr>
          <p:spPr bwMode="auto">
            <a:xfrm>
              <a:off x="3233617" y="7893380"/>
              <a:ext cx="937824" cy="202539"/>
            </a:xfrm>
            <a:prstGeom prst="line">
              <a:avLst/>
            </a:prstGeom>
            <a:noFill/>
            <a:ln w="9525">
              <a:solidFill>
                <a:srgbClr val="FF0000"/>
              </a:solidFill>
              <a:round/>
              <a:headEnd/>
              <a:tailEnd/>
            </a:ln>
          </p:spPr>
          <p:txBody>
            <a:bodyPr wrap="none" anchor="ctr"/>
            <a:lstStyle/>
            <a:p>
              <a:endParaRPr lang="en-US"/>
            </a:p>
          </p:txBody>
        </p:sp>
        <p:sp>
          <p:nvSpPr>
            <p:cNvPr id="115" name="Line 46"/>
            <p:cNvSpPr>
              <a:spLocks noChangeShapeType="1"/>
            </p:cNvSpPr>
            <p:nvPr/>
          </p:nvSpPr>
          <p:spPr bwMode="auto">
            <a:xfrm flipV="1">
              <a:off x="4336498" y="7333585"/>
              <a:ext cx="1534281" cy="28130"/>
            </a:xfrm>
            <a:prstGeom prst="line">
              <a:avLst/>
            </a:prstGeom>
            <a:noFill/>
            <a:ln w="9525">
              <a:solidFill>
                <a:schemeClr val="tx1"/>
              </a:solidFill>
              <a:round/>
              <a:headEnd/>
              <a:tailEnd/>
            </a:ln>
          </p:spPr>
          <p:txBody>
            <a:bodyPr wrap="none" anchor="ctr"/>
            <a:lstStyle/>
            <a:p>
              <a:endParaRPr lang="en-US"/>
            </a:p>
          </p:txBody>
        </p:sp>
        <p:sp>
          <p:nvSpPr>
            <p:cNvPr id="116" name="Line 47"/>
            <p:cNvSpPr>
              <a:spLocks noChangeShapeType="1"/>
            </p:cNvSpPr>
            <p:nvPr/>
          </p:nvSpPr>
          <p:spPr bwMode="auto">
            <a:xfrm>
              <a:off x="4846674" y="6951012"/>
              <a:ext cx="0" cy="410703"/>
            </a:xfrm>
            <a:prstGeom prst="line">
              <a:avLst/>
            </a:prstGeom>
            <a:noFill/>
            <a:ln w="57150">
              <a:solidFill>
                <a:schemeClr val="tx1"/>
              </a:solidFill>
              <a:round/>
              <a:headEnd/>
              <a:tailEnd/>
            </a:ln>
          </p:spPr>
          <p:txBody>
            <a:bodyPr wrap="none" anchor="ctr"/>
            <a:lstStyle/>
            <a:p>
              <a:endParaRPr lang="en-US"/>
            </a:p>
          </p:txBody>
        </p:sp>
        <p:sp>
          <p:nvSpPr>
            <p:cNvPr id="117" name="Line 48"/>
            <p:cNvSpPr>
              <a:spLocks noChangeShapeType="1"/>
            </p:cNvSpPr>
            <p:nvPr/>
          </p:nvSpPr>
          <p:spPr bwMode="auto">
            <a:xfrm>
              <a:off x="5360603" y="6416535"/>
              <a:ext cx="0" cy="410703"/>
            </a:xfrm>
            <a:prstGeom prst="line">
              <a:avLst/>
            </a:prstGeom>
            <a:noFill/>
            <a:ln w="57150">
              <a:solidFill>
                <a:schemeClr val="tx1"/>
              </a:solidFill>
              <a:round/>
              <a:headEnd/>
              <a:tailEnd/>
            </a:ln>
          </p:spPr>
          <p:txBody>
            <a:bodyPr wrap="none" anchor="ctr"/>
            <a:lstStyle/>
            <a:p>
              <a:endParaRPr lang="en-US"/>
            </a:p>
          </p:txBody>
        </p:sp>
        <p:sp>
          <p:nvSpPr>
            <p:cNvPr id="118" name="Oval 49"/>
            <p:cNvSpPr>
              <a:spLocks noChangeArrowheads="1"/>
            </p:cNvSpPr>
            <p:nvPr/>
          </p:nvSpPr>
          <p:spPr bwMode="auto">
            <a:xfrm>
              <a:off x="7300022" y="7567068"/>
              <a:ext cx="780270" cy="635746"/>
            </a:xfrm>
            <a:prstGeom prst="ellipse">
              <a:avLst/>
            </a:prstGeom>
            <a:solidFill>
              <a:srgbClr val="FFFF00"/>
            </a:solidFill>
            <a:ln w="9525">
              <a:solidFill>
                <a:schemeClr val="tx1"/>
              </a:solidFill>
              <a:round/>
              <a:headEnd/>
              <a:tailEnd/>
            </a:ln>
          </p:spPr>
          <p:txBody>
            <a:bodyPr wrap="none" anchor="ctr"/>
            <a:lstStyle/>
            <a:p>
              <a:endParaRPr lang="en-US"/>
            </a:p>
          </p:txBody>
        </p:sp>
        <p:sp>
          <p:nvSpPr>
            <p:cNvPr id="119" name="Freeform 50"/>
            <p:cNvSpPr>
              <a:spLocks/>
            </p:cNvSpPr>
            <p:nvPr/>
          </p:nvSpPr>
          <p:spPr bwMode="auto">
            <a:xfrm>
              <a:off x="3488705" y="6714717"/>
              <a:ext cx="3912603" cy="978936"/>
            </a:xfrm>
            <a:custGeom>
              <a:avLst/>
              <a:gdLst>
                <a:gd name="T0" fmla="*/ 0 w 1043"/>
                <a:gd name="T1" fmla="*/ 2147483647 h 348"/>
                <a:gd name="T2" fmla="*/ 2147483647 w 1043"/>
                <a:gd name="T3" fmla="*/ 2147483647 h 348"/>
                <a:gd name="T4" fmla="*/ 2147483647 w 1043"/>
                <a:gd name="T5" fmla="*/ 2147483647 h 348"/>
                <a:gd name="T6" fmla="*/ 0 60000 65536"/>
                <a:gd name="T7" fmla="*/ 0 60000 65536"/>
                <a:gd name="T8" fmla="*/ 0 60000 65536"/>
                <a:gd name="T9" fmla="*/ 0 w 1043"/>
                <a:gd name="T10" fmla="*/ 0 h 348"/>
                <a:gd name="T11" fmla="*/ 1043 w 1043"/>
                <a:gd name="T12" fmla="*/ 348 h 348"/>
              </a:gdLst>
              <a:ahLst/>
              <a:cxnLst>
                <a:cxn ang="T6">
                  <a:pos x="T0" y="T1"/>
                </a:cxn>
                <a:cxn ang="T7">
                  <a:pos x="T2" y="T3"/>
                </a:cxn>
                <a:cxn ang="T8">
                  <a:pos x="T4" y="T5"/>
                </a:cxn>
              </a:cxnLst>
              <a:rect l="T9" t="T10" r="T11" b="T12"/>
              <a:pathLst>
                <a:path w="1043" h="348">
                  <a:moveTo>
                    <a:pt x="0" y="167"/>
                  </a:moveTo>
                  <a:cubicBezTo>
                    <a:pt x="139" y="83"/>
                    <a:pt x="279" y="0"/>
                    <a:pt x="453" y="30"/>
                  </a:cubicBezTo>
                  <a:cubicBezTo>
                    <a:pt x="627" y="60"/>
                    <a:pt x="945" y="295"/>
                    <a:pt x="1043" y="348"/>
                  </a:cubicBezTo>
                </a:path>
              </a:pathLst>
            </a:custGeom>
            <a:noFill/>
            <a:ln w="9525">
              <a:solidFill>
                <a:srgbClr val="FF0000"/>
              </a:solidFill>
              <a:round/>
              <a:headEnd/>
              <a:tailEnd type="triangle" w="med" len="med"/>
            </a:ln>
          </p:spPr>
          <p:txBody>
            <a:bodyPr/>
            <a:lstStyle/>
            <a:p>
              <a:endParaRPr lang="en-US"/>
            </a:p>
          </p:txBody>
        </p:sp>
        <p:sp>
          <p:nvSpPr>
            <p:cNvPr id="120" name="Freeform 51"/>
            <p:cNvSpPr>
              <a:spLocks/>
            </p:cNvSpPr>
            <p:nvPr/>
          </p:nvSpPr>
          <p:spPr bwMode="auto">
            <a:xfrm>
              <a:off x="3998881" y="7437668"/>
              <a:ext cx="3229867" cy="382573"/>
            </a:xfrm>
            <a:custGeom>
              <a:avLst/>
              <a:gdLst>
                <a:gd name="T0" fmla="*/ 0 w 861"/>
                <a:gd name="T1" fmla="*/ 2147483647 h 196"/>
                <a:gd name="T2" fmla="*/ 2147483647 w 861"/>
                <a:gd name="T3" fmla="*/ 2147483647 h 196"/>
                <a:gd name="T4" fmla="*/ 2147483647 w 861"/>
                <a:gd name="T5" fmla="*/ 2147483647 h 196"/>
                <a:gd name="T6" fmla="*/ 0 60000 65536"/>
                <a:gd name="T7" fmla="*/ 0 60000 65536"/>
                <a:gd name="T8" fmla="*/ 0 60000 65536"/>
                <a:gd name="T9" fmla="*/ 0 w 861"/>
                <a:gd name="T10" fmla="*/ 0 h 196"/>
                <a:gd name="T11" fmla="*/ 861 w 861"/>
                <a:gd name="T12" fmla="*/ 196 h 196"/>
              </a:gdLst>
              <a:ahLst/>
              <a:cxnLst>
                <a:cxn ang="T6">
                  <a:pos x="T0" y="T1"/>
                </a:cxn>
                <a:cxn ang="T7">
                  <a:pos x="T2" y="T3"/>
                </a:cxn>
                <a:cxn ang="T8">
                  <a:pos x="T4" y="T5"/>
                </a:cxn>
              </a:cxnLst>
              <a:rect l="T9" t="T10" r="T11" b="T12"/>
              <a:pathLst>
                <a:path w="861" h="196">
                  <a:moveTo>
                    <a:pt x="0" y="106"/>
                  </a:moveTo>
                  <a:cubicBezTo>
                    <a:pt x="41" y="53"/>
                    <a:pt x="83" y="0"/>
                    <a:pt x="226" y="15"/>
                  </a:cubicBezTo>
                  <a:cubicBezTo>
                    <a:pt x="369" y="30"/>
                    <a:pt x="615" y="113"/>
                    <a:pt x="861" y="196"/>
                  </a:cubicBezTo>
                </a:path>
              </a:pathLst>
            </a:custGeom>
            <a:noFill/>
            <a:ln w="9525">
              <a:solidFill>
                <a:srgbClr val="FF0000"/>
              </a:solidFill>
              <a:round/>
              <a:headEnd/>
              <a:tailEnd type="triangle" w="med" len="med"/>
            </a:ln>
          </p:spPr>
          <p:txBody>
            <a:bodyPr/>
            <a:lstStyle/>
            <a:p>
              <a:endParaRPr lang="en-US"/>
            </a:p>
          </p:txBody>
        </p:sp>
        <p:sp>
          <p:nvSpPr>
            <p:cNvPr id="121" name="Freeform 52"/>
            <p:cNvSpPr>
              <a:spLocks/>
            </p:cNvSpPr>
            <p:nvPr/>
          </p:nvSpPr>
          <p:spPr bwMode="auto">
            <a:xfrm>
              <a:off x="2805969" y="8202814"/>
              <a:ext cx="4764146" cy="661062"/>
            </a:xfrm>
            <a:custGeom>
              <a:avLst/>
              <a:gdLst>
                <a:gd name="T0" fmla="*/ 0 w 1270"/>
                <a:gd name="T1" fmla="*/ 2147483647 h 235"/>
                <a:gd name="T2" fmla="*/ 2147483647 w 1270"/>
                <a:gd name="T3" fmla="*/ 2147483647 h 235"/>
                <a:gd name="T4" fmla="*/ 2147483647 w 1270"/>
                <a:gd name="T5" fmla="*/ 0 h 235"/>
                <a:gd name="T6" fmla="*/ 0 60000 65536"/>
                <a:gd name="T7" fmla="*/ 0 60000 65536"/>
                <a:gd name="T8" fmla="*/ 0 60000 65536"/>
                <a:gd name="T9" fmla="*/ 0 w 1270"/>
                <a:gd name="T10" fmla="*/ 0 h 235"/>
                <a:gd name="T11" fmla="*/ 1270 w 1270"/>
                <a:gd name="T12" fmla="*/ 235 h 235"/>
              </a:gdLst>
              <a:ahLst/>
              <a:cxnLst>
                <a:cxn ang="T6">
                  <a:pos x="T0" y="T1"/>
                </a:cxn>
                <a:cxn ang="T7">
                  <a:pos x="T2" y="T3"/>
                </a:cxn>
                <a:cxn ang="T8">
                  <a:pos x="T4" y="T5"/>
                </a:cxn>
              </a:cxnLst>
              <a:rect l="T9" t="T10" r="T11" b="T12"/>
              <a:pathLst>
                <a:path w="1270" h="235">
                  <a:moveTo>
                    <a:pt x="0" y="46"/>
                  </a:moveTo>
                  <a:cubicBezTo>
                    <a:pt x="189" y="140"/>
                    <a:pt x="378" y="235"/>
                    <a:pt x="590" y="227"/>
                  </a:cubicBezTo>
                  <a:cubicBezTo>
                    <a:pt x="802" y="219"/>
                    <a:pt x="1036" y="109"/>
                    <a:pt x="1270" y="0"/>
                  </a:cubicBezTo>
                </a:path>
              </a:pathLst>
            </a:custGeom>
            <a:noFill/>
            <a:ln w="9525">
              <a:solidFill>
                <a:srgbClr val="FF0000"/>
              </a:solidFill>
              <a:round/>
              <a:headEnd/>
              <a:tailEnd type="triangle" w="med" len="med"/>
            </a:ln>
          </p:spPr>
          <p:txBody>
            <a:bodyPr/>
            <a:lstStyle/>
            <a:p>
              <a:endParaRPr lang="en-US"/>
            </a:p>
          </p:txBody>
        </p:sp>
        <p:sp>
          <p:nvSpPr>
            <p:cNvPr id="122" name="Freeform 53"/>
            <p:cNvSpPr>
              <a:spLocks/>
            </p:cNvSpPr>
            <p:nvPr/>
          </p:nvSpPr>
          <p:spPr bwMode="auto">
            <a:xfrm>
              <a:off x="4167691" y="7949640"/>
              <a:ext cx="3061057" cy="424767"/>
            </a:xfrm>
            <a:custGeom>
              <a:avLst/>
              <a:gdLst>
                <a:gd name="T0" fmla="*/ 0 w 816"/>
                <a:gd name="T1" fmla="*/ 2147483647 h 151"/>
                <a:gd name="T2" fmla="*/ 2147483647 w 816"/>
                <a:gd name="T3" fmla="*/ 2147483647 h 151"/>
                <a:gd name="T4" fmla="*/ 2147483647 w 816"/>
                <a:gd name="T5" fmla="*/ 0 h 151"/>
                <a:gd name="T6" fmla="*/ 0 60000 65536"/>
                <a:gd name="T7" fmla="*/ 0 60000 65536"/>
                <a:gd name="T8" fmla="*/ 0 60000 65536"/>
                <a:gd name="T9" fmla="*/ 0 w 816"/>
                <a:gd name="T10" fmla="*/ 0 h 151"/>
                <a:gd name="T11" fmla="*/ 816 w 816"/>
                <a:gd name="T12" fmla="*/ 151 h 151"/>
              </a:gdLst>
              <a:ahLst/>
              <a:cxnLst>
                <a:cxn ang="T6">
                  <a:pos x="T0" y="T1"/>
                </a:cxn>
                <a:cxn ang="T7">
                  <a:pos x="T2" y="T3"/>
                </a:cxn>
                <a:cxn ang="T8">
                  <a:pos x="T4" y="T5"/>
                </a:cxn>
              </a:cxnLst>
              <a:rect l="T9" t="T10" r="T11" b="T12"/>
              <a:pathLst>
                <a:path w="816" h="151">
                  <a:moveTo>
                    <a:pt x="0" y="90"/>
                  </a:moveTo>
                  <a:cubicBezTo>
                    <a:pt x="68" y="120"/>
                    <a:pt x="136" y="151"/>
                    <a:pt x="272" y="136"/>
                  </a:cubicBezTo>
                  <a:cubicBezTo>
                    <a:pt x="408" y="121"/>
                    <a:pt x="612" y="60"/>
                    <a:pt x="816" y="0"/>
                  </a:cubicBezTo>
                </a:path>
              </a:pathLst>
            </a:custGeom>
            <a:noFill/>
            <a:ln w="9525">
              <a:solidFill>
                <a:srgbClr val="FF0000"/>
              </a:solidFill>
              <a:round/>
              <a:headEnd/>
              <a:tailEnd type="triangle" w="med" len="med"/>
            </a:ln>
          </p:spPr>
          <p:txBody>
            <a:bodyPr/>
            <a:lstStyle/>
            <a:p>
              <a:endParaRPr lang="en-US"/>
            </a:p>
          </p:txBody>
        </p:sp>
      </p:grpSp>
      <p:sp>
        <p:nvSpPr>
          <p:cNvPr id="123" name="Title 3"/>
          <p:cNvSpPr txBox="1">
            <a:spLocks/>
          </p:cNvSpPr>
          <p:nvPr/>
        </p:nvSpPr>
        <p:spPr>
          <a:xfrm>
            <a:off x="697827" y="-38773"/>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kumimoji="0" lang="en-US" sz="6600" b="0" i="0" u="none" strike="noStrike" kern="1200" cap="none" spc="0" normalizeH="0" baseline="0" noProof="0" dirty="0" smtClean="0">
                <a:ln>
                  <a:noFill/>
                </a:ln>
                <a:solidFill>
                  <a:schemeClr val="tx1"/>
                </a:solidFill>
                <a:effectLst/>
                <a:uLnTx/>
                <a:uFillTx/>
                <a:latin typeface="Impact" charset="0"/>
                <a:ea typeface="ＭＳ Ｐゴシック" charset="0"/>
                <a:cs typeface="Impact" charset="0"/>
              </a:rPr>
              <a:t> </a:t>
            </a:r>
            <a:r>
              <a:rPr lang="en-US" sz="6600" dirty="0" smtClean="0">
                <a:solidFill>
                  <a:srgbClr val="FF0000"/>
                </a:solidFill>
                <a:latin typeface="Impact" charset="0"/>
                <a:ea typeface="ＭＳ Ｐゴシック" charset="0"/>
                <a:cs typeface="Impact" charset="0"/>
              </a:rPr>
              <a:t>11</a:t>
            </a:r>
            <a:r>
              <a:rPr lang="en-US" sz="6600" noProof="0" dirty="0" smtClean="0">
                <a:solidFill>
                  <a:srgbClr val="FF0000"/>
                </a:solidFill>
                <a:latin typeface="Impact" charset="0"/>
                <a:ea typeface="ＭＳ Ｐゴシック" charset="0"/>
                <a:cs typeface="Impact" charset="0"/>
              </a:rPr>
              <a:t>.1</a:t>
            </a:r>
            <a:r>
              <a:rPr lang="en-US" sz="6600" dirty="0" smtClean="0">
                <a:solidFill>
                  <a:srgbClr val="FF0000"/>
                </a:solidFill>
                <a:latin typeface="Impact" charset="0"/>
                <a:ea typeface="ＭＳ Ｐゴシック" charset="0"/>
                <a:cs typeface="Impact" charset="0"/>
              </a:rPr>
              <a:t>. Fluctuation of potential</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124" name="Straight Connector 123"/>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a:off x="1066800" y="1594421"/>
            <a:ext cx="11919067" cy="3600986"/>
          </a:xfrm>
          <a:prstGeom prst="rect">
            <a:avLst/>
          </a:prstGeom>
          <a:noFill/>
        </p:spPr>
        <p:txBody>
          <a:bodyPr wrap="square" rtlCol="0">
            <a:spAutoFit/>
          </a:bodyPr>
          <a:lstStyle/>
          <a:p>
            <a:r>
              <a:rPr lang="en-US" dirty="0" smtClean="0"/>
              <a:t>for a passive membrane, predict  </a:t>
            </a:r>
          </a:p>
          <a:p>
            <a:r>
              <a:rPr lang="en-US" dirty="0" smtClean="0"/>
              <a:t>-mean </a:t>
            </a:r>
          </a:p>
          <a:p>
            <a:pPr>
              <a:buFontTx/>
              <a:buChar char="-"/>
            </a:pPr>
            <a:r>
              <a:rPr lang="en-US" dirty="0" smtClean="0"/>
              <a:t>variance</a:t>
            </a:r>
          </a:p>
          <a:p>
            <a:r>
              <a:rPr lang="en-US" dirty="0" smtClean="0"/>
              <a:t>of membrane potential fluctuations</a:t>
            </a:r>
          </a:p>
        </p:txBody>
      </p:sp>
      <p:grpSp>
        <p:nvGrpSpPr>
          <p:cNvPr id="59" name="Group 124"/>
          <p:cNvGrpSpPr/>
          <p:nvPr/>
        </p:nvGrpSpPr>
        <p:grpSpPr>
          <a:xfrm>
            <a:off x="5927372" y="5132708"/>
            <a:ext cx="8948709" cy="2931672"/>
            <a:chOff x="407396" y="6198366"/>
            <a:chExt cx="6689459" cy="2437703"/>
          </a:xfrm>
        </p:grpSpPr>
        <p:graphicFrame>
          <p:nvGraphicFramePr>
            <p:cNvPr id="60" name="Object 68"/>
            <p:cNvGraphicFramePr>
              <a:graphicFrameLocks noChangeAspect="1"/>
            </p:cNvGraphicFramePr>
            <p:nvPr>
              <p:extLst>
                <p:ext uri="{D42A27DB-BD31-4B8C-83A1-F6EECF244321}">
                  <p14:modId xmlns:p14="http://schemas.microsoft.com/office/powerpoint/2010/main" val="3628268051"/>
                </p:ext>
              </p:extLst>
            </p:nvPr>
          </p:nvGraphicFramePr>
          <p:xfrm>
            <a:off x="707613" y="7082411"/>
            <a:ext cx="6389242" cy="1553658"/>
          </p:xfrm>
          <a:graphic>
            <a:graphicData uri="http://schemas.openxmlformats.org/presentationml/2006/ole">
              <mc:AlternateContent xmlns:mc="http://schemas.openxmlformats.org/markup-compatibility/2006">
                <mc:Choice xmlns:v="urn:schemas-microsoft-com:vml" Requires="v">
                  <p:oleObj spid="_x0000_s393254" name="Equation" r:id="rId4" imgW="2120760" imgH="393480" progId="Equation.3">
                    <p:embed/>
                  </p:oleObj>
                </mc:Choice>
                <mc:Fallback>
                  <p:oleObj name="Equation" r:id="rId4" imgW="2120760" imgH="393480" progId="Equation.3">
                    <p:embed/>
                    <p:pic>
                      <p:nvPicPr>
                        <p:cNvPr id="0" name=""/>
                        <p:cNvPicPr>
                          <a:picLocks noChangeAspect="1" noChangeArrowheads="1"/>
                        </p:cNvPicPr>
                        <p:nvPr/>
                      </p:nvPicPr>
                      <p:blipFill>
                        <a:blip r:embed="rId5"/>
                        <a:srcRect/>
                        <a:stretch>
                          <a:fillRect/>
                        </a:stretch>
                      </p:blipFill>
                      <p:spPr bwMode="auto">
                        <a:xfrm>
                          <a:off x="707613" y="7082411"/>
                          <a:ext cx="6389242" cy="155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sp>
          <p:nvSpPr>
            <p:cNvPr id="61" name="Text Box 70"/>
            <p:cNvSpPr txBox="1">
              <a:spLocks noChangeArrowheads="1"/>
            </p:cNvSpPr>
            <p:nvPr/>
          </p:nvSpPr>
          <p:spPr bwMode="auto">
            <a:xfrm>
              <a:off x="407396" y="6198366"/>
              <a:ext cx="5988880" cy="979624"/>
            </a:xfrm>
            <a:prstGeom prst="rect">
              <a:avLst/>
            </a:prstGeom>
            <a:noFill/>
            <a:ln w="9525">
              <a:noFill/>
              <a:miter lim="800000"/>
              <a:headEnd/>
              <a:tailEnd/>
            </a:ln>
          </p:spPr>
          <p:txBody>
            <a:bodyPr wrap="none" lIns="192911" tIns="96455" rIns="192911" bIns="96455">
              <a:spAutoFit/>
            </a:bodyPr>
            <a:lstStyle/>
            <a:p>
              <a:r>
                <a:rPr lang="fr-CH" sz="5100" i="1" dirty="0">
                  <a:solidFill>
                    <a:srgbClr val="FF0000"/>
                  </a:solidFill>
                </a:rPr>
                <a:t>Passive membrane</a:t>
              </a:r>
              <a:endParaRPr lang="fr-FR" sz="5100" i="1" dirty="0">
                <a:solidFill>
                  <a:srgbClr val="FF0000"/>
                </a:solidFill>
              </a:endParaRPr>
            </a:p>
          </p:txBody>
        </p:sp>
      </p:grpSp>
      <p:sp>
        <p:nvSpPr>
          <p:cNvPr id="58" name="TextBox 57"/>
          <p:cNvSpPr txBox="1"/>
          <p:nvPr/>
        </p:nvSpPr>
        <p:spPr>
          <a:xfrm rot="20220000">
            <a:off x="884636" y="5827006"/>
            <a:ext cx="4455066" cy="1846659"/>
          </a:xfrm>
          <a:prstGeom prst="rect">
            <a:avLst/>
          </a:prstGeom>
          <a:solidFill>
            <a:srgbClr val="87D4F7"/>
          </a:solidFill>
        </p:spPr>
        <p:txBody>
          <a:bodyPr wrap="none" rtlCol="0">
            <a:spAutoFit/>
          </a:bodyPr>
          <a:lstStyle/>
          <a:p>
            <a:r>
              <a:rPr lang="en-US" dirty="0" smtClean="0">
                <a:solidFill>
                  <a:srgbClr val="FF0000"/>
                </a:solidFill>
              </a:rPr>
              <a:t>Blackboard2,</a:t>
            </a:r>
          </a:p>
          <a:p>
            <a:r>
              <a:rPr lang="en-US" dirty="0" smtClean="0">
                <a:solidFill>
                  <a:srgbClr val="FF0000"/>
                </a:solidFill>
              </a:rPr>
              <a:t>Math detour</a:t>
            </a:r>
          </a:p>
        </p:txBody>
      </p:sp>
      <p:graphicFrame>
        <p:nvGraphicFramePr>
          <p:cNvPr id="62" name="Object 68"/>
          <p:cNvGraphicFramePr>
            <a:graphicFrameLocks noChangeAspect="1"/>
          </p:cNvGraphicFramePr>
          <p:nvPr>
            <p:extLst>
              <p:ext uri="{D42A27DB-BD31-4B8C-83A1-F6EECF244321}">
                <p14:modId xmlns:p14="http://schemas.microsoft.com/office/powerpoint/2010/main" val="3971295598"/>
              </p:ext>
            </p:extLst>
          </p:nvPr>
        </p:nvGraphicFramePr>
        <p:xfrm>
          <a:off x="7612179" y="8225656"/>
          <a:ext cx="10747375" cy="1868488"/>
        </p:xfrm>
        <a:graphic>
          <a:graphicData uri="http://schemas.openxmlformats.org/presentationml/2006/ole">
            <mc:AlternateContent xmlns:mc="http://schemas.openxmlformats.org/markup-compatibility/2006">
              <mc:Choice xmlns:v="urn:schemas-microsoft-com:vml" Requires="v">
                <p:oleObj spid="_x0000_s393255" name="Equation" r:id="rId6" imgW="2666880" imgH="393480" progId="Equation.3">
                  <p:embed/>
                </p:oleObj>
              </mc:Choice>
              <mc:Fallback>
                <p:oleObj name="Equation" r:id="rId6" imgW="2666880" imgH="393480" progId="Equation.3">
                  <p:embed/>
                  <p:pic>
                    <p:nvPicPr>
                      <p:cNvPr id="0" name=""/>
                      <p:cNvPicPr>
                        <a:picLocks noChangeAspect="1" noChangeArrowheads="1"/>
                      </p:cNvPicPr>
                      <p:nvPr/>
                    </p:nvPicPr>
                    <p:blipFill>
                      <a:blip r:embed="rId7"/>
                      <a:srcRect/>
                      <a:stretch>
                        <a:fillRect/>
                      </a:stretch>
                    </p:blipFill>
                    <p:spPr bwMode="auto">
                      <a:xfrm>
                        <a:off x="7612179" y="8225656"/>
                        <a:ext cx="10747375" cy="186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graphicFrame>
        <p:nvGraphicFramePr>
          <p:cNvPr id="63" name="Object 68"/>
          <p:cNvGraphicFramePr>
            <a:graphicFrameLocks noChangeAspect="1"/>
          </p:cNvGraphicFramePr>
          <p:nvPr>
            <p:extLst>
              <p:ext uri="{D42A27DB-BD31-4B8C-83A1-F6EECF244321}">
                <p14:modId xmlns:p14="http://schemas.microsoft.com/office/powerpoint/2010/main" val="427056754"/>
              </p:ext>
            </p:extLst>
          </p:nvPr>
        </p:nvGraphicFramePr>
        <p:xfrm>
          <a:off x="7695733" y="10110390"/>
          <a:ext cx="13357225" cy="1868487"/>
        </p:xfrm>
        <a:graphic>
          <a:graphicData uri="http://schemas.openxmlformats.org/presentationml/2006/ole">
            <mc:AlternateContent xmlns:mc="http://schemas.openxmlformats.org/markup-compatibility/2006">
              <mc:Choice xmlns:v="urn:schemas-microsoft-com:vml" Requires="v">
                <p:oleObj spid="_x0000_s393256" name="Equation" r:id="rId8" imgW="3314520" imgH="393480" progId="Equation.3">
                  <p:embed/>
                </p:oleObj>
              </mc:Choice>
              <mc:Fallback>
                <p:oleObj name="Equation" r:id="rId8" imgW="3314520" imgH="393480" progId="Equation.3">
                  <p:embed/>
                  <p:pic>
                    <p:nvPicPr>
                      <p:cNvPr id="0" name=""/>
                      <p:cNvPicPr>
                        <a:picLocks noChangeAspect="1" noChangeArrowheads="1"/>
                      </p:cNvPicPr>
                      <p:nvPr/>
                    </p:nvPicPr>
                    <p:blipFill>
                      <a:blip r:embed="rId9"/>
                      <a:srcRect/>
                      <a:stretch>
                        <a:fillRect/>
                      </a:stretch>
                    </p:blipFill>
                    <p:spPr bwMode="auto">
                      <a:xfrm>
                        <a:off x="7695733" y="10110390"/>
                        <a:ext cx="13357225" cy="186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0938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Rectangle 2"/>
          <p:cNvSpPr>
            <a:spLocks noChangeArrowheads="1"/>
          </p:cNvSpPr>
          <p:nvPr/>
        </p:nvSpPr>
        <p:spPr bwMode="auto">
          <a:xfrm>
            <a:off x="0" y="0"/>
            <a:ext cx="21607463" cy="12152313"/>
          </a:xfrm>
          <a:prstGeom prst="rect">
            <a:avLst/>
          </a:prstGeom>
          <a:noFill/>
          <a:ln w="9525">
            <a:solidFill>
              <a:schemeClr val="tx1"/>
            </a:solidFill>
            <a:miter lim="800000"/>
            <a:headEnd/>
            <a:tailEnd/>
          </a:ln>
        </p:spPr>
        <p:txBody>
          <a:bodyPr wrap="none" lIns="192911" tIns="96455" rIns="192911" bIns="96455" anchor="ctr"/>
          <a:lstStyle/>
          <a:p>
            <a:pPr algn="ctr">
              <a:lnSpc>
                <a:spcPct val="110000"/>
              </a:lnSpc>
            </a:pPr>
            <a:endParaRPr lang="fr-FR" sz="5100" dirty="0"/>
          </a:p>
        </p:txBody>
      </p:sp>
      <p:sp>
        <p:nvSpPr>
          <p:cNvPr id="5128" name="Text Box 9"/>
          <p:cNvSpPr txBox="1">
            <a:spLocks noChangeArrowheads="1"/>
          </p:cNvSpPr>
          <p:nvPr/>
        </p:nvSpPr>
        <p:spPr bwMode="auto">
          <a:xfrm>
            <a:off x="1106634" y="205353"/>
            <a:ext cx="11450310" cy="1071957"/>
          </a:xfrm>
          <a:prstGeom prst="rect">
            <a:avLst/>
          </a:prstGeom>
          <a:noFill/>
          <a:ln w="9525">
            <a:solidFill>
              <a:srgbClr val="FF0000"/>
            </a:solidFill>
            <a:miter lim="800000"/>
            <a:headEnd/>
            <a:tailEnd/>
          </a:ln>
        </p:spPr>
        <p:txBody>
          <a:bodyPr wrap="none" lIns="192911" tIns="96455" rIns="192911" bIns="96455">
            <a:spAutoFit/>
          </a:bodyPr>
          <a:lstStyle/>
          <a:p>
            <a:r>
              <a:rPr lang="fr-CH" dirty="0">
                <a:solidFill>
                  <a:srgbClr val="FF0000"/>
                </a:solidFill>
              </a:rPr>
              <a:t>White noise: </a:t>
            </a:r>
            <a:r>
              <a:rPr lang="fr-CH" dirty="0" err="1">
                <a:solidFill>
                  <a:srgbClr val="FF0000"/>
                </a:solidFill>
              </a:rPr>
              <a:t>Exercise</a:t>
            </a:r>
            <a:r>
              <a:rPr lang="fr-CH" dirty="0">
                <a:solidFill>
                  <a:srgbClr val="FF0000"/>
                </a:solidFill>
              </a:rPr>
              <a:t> </a:t>
            </a:r>
            <a:r>
              <a:rPr lang="fr-CH" dirty="0" smtClean="0">
                <a:solidFill>
                  <a:srgbClr val="FF0000"/>
                </a:solidFill>
              </a:rPr>
              <a:t>1.1-1.2 </a:t>
            </a:r>
            <a:r>
              <a:rPr lang="fr-CH" dirty="0" err="1">
                <a:solidFill>
                  <a:srgbClr val="FF0000"/>
                </a:solidFill>
              </a:rPr>
              <a:t>now</a:t>
            </a:r>
            <a:endParaRPr lang="fr-FR" dirty="0">
              <a:solidFill>
                <a:srgbClr val="FF0000"/>
              </a:solidFill>
            </a:endParaRPr>
          </a:p>
        </p:txBody>
      </p:sp>
      <p:sp>
        <p:nvSpPr>
          <p:cNvPr id="5129" name="Line 14"/>
          <p:cNvSpPr>
            <a:spLocks noChangeShapeType="1"/>
          </p:cNvSpPr>
          <p:nvPr/>
        </p:nvSpPr>
        <p:spPr bwMode="auto">
          <a:xfrm flipV="1">
            <a:off x="765265" y="5181611"/>
            <a:ext cx="12761908" cy="0"/>
          </a:xfrm>
          <a:prstGeom prst="line">
            <a:avLst/>
          </a:prstGeom>
          <a:noFill/>
          <a:ln w="9525">
            <a:solidFill>
              <a:schemeClr val="tx1"/>
            </a:solidFill>
            <a:round/>
            <a:headEnd/>
            <a:tailEnd type="triangle" w="med" len="med"/>
          </a:ln>
        </p:spPr>
        <p:txBody>
          <a:bodyPr wrap="none" lIns="192911" tIns="96455" rIns="192911" bIns="96455" anchor="ctr"/>
          <a:lstStyle/>
          <a:p>
            <a:endParaRPr lang="en-US"/>
          </a:p>
        </p:txBody>
      </p:sp>
      <p:sp>
        <p:nvSpPr>
          <p:cNvPr id="5130" name="Line 15"/>
          <p:cNvSpPr>
            <a:spLocks noChangeShapeType="1"/>
          </p:cNvSpPr>
          <p:nvPr/>
        </p:nvSpPr>
        <p:spPr bwMode="auto">
          <a:xfrm flipH="1" flipV="1">
            <a:off x="6208397" y="1609057"/>
            <a:ext cx="3750" cy="3572555"/>
          </a:xfrm>
          <a:prstGeom prst="line">
            <a:avLst/>
          </a:prstGeom>
          <a:noFill/>
          <a:ln w="9525">
            <a:solidFill>
              <a:schemeClr val="tx1"/>
            </a:solidFill>
            <a:round/>
            <a:headEnd/>
            <a:tailEnd type="triangle" w="med" len="med"/>
          </a:ln>
        </p:spPr>
        <p:txBody>
          <a:bodyPr wrap="none" lIns="192911" tIns="96455" rIns="192911" bIns="96455" anchor="ctr"/>
          <a:lstStyle/>
          <a:p>
            <a:endParaRPr lang="en-US"/>
          </a:p>
        </p:txBody>
      </p:sp>
      <p:grpSp>
        <p:nvGrpSpPr>
          <p:cNvPr id="2" name="Group 16"/>
          <p:cNvGrpSpPr>
            <a:grpSpLocks/>
          </p:cNvGrpSpPr>
          <p:nvPr/>
        </p:nvGrpSpPr>
        <p:grpSpPr bwMode="auto">
          <a:xfrm>
            <a:off x="6212147" y="1609057"/>
            <a:ext cx="7119959" cy="796090"/>
            <a:chOff x="2688" y="1296"/>
            <a:chExt cx="2570" cy="336"/>
          </a:xfrm>
        </p:grpSpPr>
        <p:graphicFrame>
          <p:nvGraphicFramePr>
            <p:cNvPr id="5126" name="Object 17"/>
            <p:cNvGraphicFramePr>
              <a:graphicFrameLocks noChangeAspect="1"/>
            </p:cNvGraphicFramePr>
            <p:nvPr/>
          </p:nvGraphicFramePr>
          <p:xfrm>
            <a:off x="4992" y="1296"/>
            <a:ext cx="266" cy="336"/>
          </p:xfrm>
          <a:graphic>
            <a:graphicData uri="http://schemas.openxmlformats.org/presentationml/2006/ole">
              <mc:AlternateContent xmlns:mc="http://schemas.openxmlformats.org/markup-compatibility/2006">
                <mc:Choice xmlns:v="urn:schemas-microsoft-com:vml" Requires="v">
                  <p:oleObj spid="_x0000_s229513" name="Equation" r:id="rId4" imgW="139680" imgH="177480" progId="Equation.3">
                    <p:embed/>
                  </p:oleObj>
                </mc:Choice>
                <mc:Fallback>
                  <p:oleObj name="Equation" r:id="rId4" imgW="139680" imgH="177480" progId="Equation.3">
                    <p:embed/>
                    <p:pic>
                      <p:nvPicPr>
                        <p:cNvPr id="0"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2" y="1296"/>
                          <a:ext cx="266" cy="3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45" name="Line 18"/>
            <p:cNvSpPr>
              <a:spLocks noChangeShapeType="1"/>
            </p:cNvSpPr>
            <p:nvPr/>
          </p:nvSpPr>
          <p:spPr bwMode="auto">
            <a:xfrm>
              <a:off x="2688" y="1440"/>
              <a:ext cx="2208" cy="0"/>
            </a:xfrm>
            <a:prstGeom prst="line">
              <a:avLst/>
            </a:prstGeom>
            <a:noFill/>
            <a:ln w="28575">
              <a:solidFill>
                <a:schemeClr val="tx1"/>
              </a:solidFill>
              <a:prstDash val="dash"/>
              <a:round/>
              <a:headEnd/>
              <a:tailEnd/>
            </a:ln>
          </p:spPr>
          <p:txBody>
            <a:bodyPr wrap="none" anchor="ctr"/>
            <a:lstStyle/>
            <a:p>
              <a:endParaRPr lang="en-US"/>
            </a:p>
          </p:txBody>
        </p:sp>
      </p:grpSp>
      <p:sp>
        <p:nvSpPr>
          <p:cNvPr id="5132" name="Freeform 26"/>
          <p:cNvSpPr>
            <a:spLocks/>
          </p:cNvSpPr>
          <p:nvPr/>
        </p:nvSpPr>
        <p:spPr bwMode="auto">
          <a:xfrm>
            <a:off x="6208396" y="3268747"/>
            <a:ext cx="5788248" cy="1912864"/>
          </a:xfrm>
          <a:custGeom>
            <a:avLst/>
            <a:gdLst>
              <a:gd name="T0" fmla="*/ 0 w 1543"/>
              <a:gd name="T1" fmla="*/ 2147483647 h 680"/>
              <a:gd name="T2" fmla="*/ 2147483647 w 1543"/>
              <a:gd name="T3" fmla="*/ 2147483647 h 680"/>
              <a:gd name="T4" fmla="*/ 2147483647 w 1543"/>
              <a:gd name="T5" fmla="*/ 2147483647 h 680"/>
              <a:gd name="T6" fmla="*/ 2147483647 w 1543"/>
              <a:gd name="T7" fmla="*/ 0 h 680"/>
              <a:gd name="T8" fmla="*/ 0 60000 65536"/>
              <a:gd name="T9" fmla="*/ 0 60000 65536"/>
              <a:gd name="T10" fmla="*/ 0 60000 65536"/>
              <a:gd name="T11" fmla="*/ 0 60000 65536"/>
              <a:gd name="T12" fmla="*/ 0 w 1543"/>
              <a:gd name="T13" fmla="*/ 0 h 680"/>
              <a:gd name="T14" fmla="*/ 1543 w 1543"/>
              <a:gd name="T15" fmla="*/ 680 h 680"/>
            </a:gdLst>
            <a:ahLst/>
            <a:cxnLst>
              <a:cxn ang="T8">
                <a:pos x="T0" y="T1"/>
              </a:cxn>
              <a:cxn ang="T9">
                <a:pos x="T2" y="T3"/>
              </a:cxn>
              <a:cxn ang="T10">
                <a:pos x="T4" y="T5"/>
              </a:cxn>
              <a:cxn ang="T11">
                <a:pos x="T6" y="T7"/>
              </a:cxn>
            </a:cxnLst>
            <a:rect l="T12" t="T13" r="T14" b="T15"/>
            <a:pathLst>
              <a:path w="1543" h="680">
                <a:moveTo>
                  <a:pt x="0" y="680"/>
                </a:moveTo>
                <a:cubicBezTo>
                  <a:pt x="64" y="529"/>
                  <a:pt x="129" y="378"/>
                  <a:pt x="227" y="272"/>
                </a:cubicBezTo>
                <a:cubicBezTo>
                  <a:pt x="325" y="166"/>
                  <a:pt x="371" y="90"/>
                  <a:pt x="590" y="45"/>
                </a:cubicBezTo>
                <a:cubicBezTo>
                  <a:pt x="809" y="0"/>
                  <a:pt x="1176" y="0"/>
                  <a:pt x="1543" y="0"/>
                </a:cubicBezTo>
              </a:path>
            </a:pathLst>
          </a:custGeom>
          <a:noFill/>
          <a:ln w="9525">
            <a:solidFill>
              <a:schemeClr val="tx1"/>
            </a:solidFill>
            <a:round/>
            <a:headEnd/>
            <a:tailEnd/>
          </a:ln>
        </p:spPr>
        <p:txBody>
          <a:bodyPr lIns="192911" tIns="96455" rIns="192911" bIns="96455"/>
          <a:lstStyle/>
          <a:p>
            <a:endParaRPr lang="en-US"/>
          </a:p>
        </p:txBody>
      </p:sp>
      <p:sp>
        <p:nvSpPr>
          <p:cNvPr id="5133" name="Freeform 27"/>
          <p:cNvSpPr>
            <a:spLocks/>
          </p:cNvSpPr>
          <p:nvPr/>
        </p:nvSpPr>
        <p:spPr bwMode="auto">
          <a:xfrm>
            <a:off x="6208396" y="2886174"/>
            <a:ext cx="5788248" cy="2295437"/>
          </a:xfrm>
          <a:custGeom>
            <a:avLst/>
            <a:gdLst>
              <a:gd name="T0" fmla="*/ 0 w 1543"/>
              <a:gd name="T1" fmla="*/ 2147483647 h 680"/>
              <a:gd name="T2" fmla="*/ 2147483647 w 1543"/>
              <a:gd name="T3" fmla="*/ 2147483647 h 680"/>
              <a:gd name="T4" fmla="*/ 2147483647 w 1543"/>
              <a:gd name="T5" fmla="*/ 2147483647 h 680"/>
              <a:gd name="T6" fmla="*/ 2147483647 w 1543"/>
              <a:gd name="T7" fmla="*/ 0 h 680"/>
              <a:gd name="T8" fmla="*/ 0 60000 65536"/>
              <a:gd name="T9" fmla="*/ 0 60000 65536"/>
              <a:gd name="T10" fmla="*/ 0 60000 65536"/>
              <a:gd name="T11" fmla="*/ 0 60000 65536"/>
              <a:gd name="T12" fmla="*/ 0 w 1543"/>
              <a:gd name="T13" fmla="*/ 0 h 680"/>
              <a:gd name="T14" fmla="*/ 1543 w 1543"/>
              <a:gd name="T15" fmla="*/ 680 h 680"/>
            </a:gdLst>
            <a:ahLst/>
            <a:cxnLst>
              <a:cxn ang="T8">
                <a:pos x="T0" y="T1"/>
              </a:cxn>
              <a:cxn ang="T9">
                <a:pos x="T2" y="T3"/>
              </a:cxn>
              <a:cxn ang="T10">
                <a:pos x="T4" y="T5"/>
              </a:cxn>
              <a:cxn ang="T11">
                <a:pos x="T6" y="T7"/>
              </a:cxn>
            </a:cxnLst>
            <a:rect l="T12" t="T13" r="T14" b="T15"/>
            <a:pathLst>
              <a:path w="1543" h="680">
                <a:moveTo>
                  <a:pt x="0" y="680"/>
                </a:moveTo>
                <a:cubicBezTo>
                  <a:pt x="64" y="529"/>
                  <a:pt x="129" y="378"/>
                  <a:pt x="227" y="272"/>
                </a:cubicBezTo>
                <a:cubicBezTo>
                  <a:pt x="325" y="166"/>
                  <a:pt x="371" y="90"/>
                  <a:pt x="590" y="45"/>
                </a:cubicBezTo>
                <a:cubicBezTo>
                  <a:pt x="809" y="0"/>
                  <a:pt x="1176" y="0"/>
                  <a:pt x="1543" y="0"/>
                </a:cubicBezTo>
              </a:path>
            </a:pathLst>
          </a:custGeom>
          <a:noFill/>
          <a:ln w="9525">
            <a:solidFill>
              <a:schemeClr val="tx1"/>
            </a:solidFill>
            <a:prstDash val="dash"/>
            <a:round/>
            <a:headEnd/>
            <a:tailEnd/>
          </a:ln>
        </p:spPr>
        <p:txBody>
          <a:bodyPr lIns="192911" tIns="96455" rIns="192911" bIns="96455"/>
          <a:lstStyle/>
          <a:p>
            <a:endParaRPr lang="en-US"/>
          </a:p>
        </p:txBody>
      </p:sp>
      <p:sp>
        <p:nvSpPr>
          <p:cNvPr id="5134" name="Freeform 28"/>
          <p:cNvSpPr>
            <a:spLocks/>
          </p:cNvSpPr>
          <p:nvPr/>
        </p:nvSpPr>
        <p:spPr bwMode="auto">
          <a:xfrm>
            <a:off x="6208396" y="3651320"/>
            <a:ext cx="5788248" cy="1530291"/>
          </a:xfrm>
          <a:custGeom>
            <a:avLst/>
            <a:gdLst>
              <a:gd name="T0" fmla="*/ 0 w 1543"/>
              <a:gd name="T1" fmla="*/ 2147483647 h 680"/>
              <a:gd name="T2" fmla="*/ 2147483647 w 1543"/>
              <a:gd name="T3" fmla="*/ 2147483647 h 680"/>
              <a:gd name="T4" fmla="*/ 2147483647 w 1543"/>
              <a:gd name="T5" fmla="*/ 2147483647 h 680"/>
              <a:gd name="T6" fmla="*/ 2147483647 w 1543"/>
              <a:gd name="T7" fmla="*/ 0 h 680"/>
              <a:gd name="T8" fmla="*/ 0 60000 65536"/>
              <a:gd name="T9" fmla="*/ 0 60000 65536"/>
              <a:gd name="T10" fmla="*/ 0 60000 65536"/>
              <a:gd name="T11" fmla="*/ 0 60000 65536"/>
              <a:gd name="T12" fmla="*/ 0 w 1543"/>
              <a:gd name="T13" fmla="*/ 0 h 680"/>
              <a:gd name="T14" fmla="*/ 1543 w 1543"/>
              <a:gd name="T15" fmla="*/ 680 h 680"/>
            </a:gdLst>
            <a:ahLst/>
            <a:cxnLst>
              <a:cxn ang="T8">
                <a:pos x="T0" y="T1"/>
              </a:cxn>
              <a:cxn ang="T9">
                <a:pos x="T2" y="T3"/>
              </a:cxn>
              <a:cxn ang="T10">
                <a:pos x="T4" y="T5"/>
              </a:cxn>
              <a:cxn ang="T11">
                <a:pos x="T6" y="T7"/>
              </a:cxn>
            </a:cxnLst>
            <a:rect l="T12" t="T13" r="T14" b="T15"/>
            <a:pathLst>
              <a:path w="1543" h="680">
                <a:moveTo>
                  <a:pt x="0" y="680"/>
                </a:moveTo>
                <a:cubicBezTo>
                  <a:pt x="64" y="529"/>
                  <a:pt x="129" y="378"/>
                  <a:pt x="227" y="272"/>
                </a:cubicBezTo>
                <a:cubicBezTo>
                  <a:pt x="325" y="166"/>
                  <a:pt x="371" y="90"/>
                  <a:pt x="590" y="45"/>
                </a:cubicBezTo>
                <a:cubicBezTo>
                  <a:pt x="809" y="0"/>
                  <a:pt x="1176" y="0"/>
                  <a:pt x="1543" y="0"/>
                </a:cubicBezTo>
              </a:path>
            </a:pathLst>
          </a:custGeom>
          <a:noFill/>
          <a:ln w="9525">
            <a:solidFill>
              <a:schemeClr val="tx1"/>
            </a:solidFill>
            <a:prstDash val="dash"/>
            <a:round/>
            <a:headEnd/>
            <a:tailEnd/>
          </a:ln>
        </p:spPr>
        <p:txBody>
          <a:bodyPr lIns="192911" tIns="96455" rIns="192911" bIns="96455"/>
          <a:lstStyle/>
          <a:p>
            <a:endParaRPr lang="en-US"/>
          </a:p>
        </p:txBody>
      </p:sp>
      <p:sp>
        <p:nvSpPr>
          <p:cNvPr id="5135" name="Freeform 29"/>
          <p:cNvSpPr>
            <a:spLocks/>
          </p:cNvSpPr>
          <p:nvPr/>
        </p:nvSpPr>
        <p:spPr bwMode="auto">
          <a:xfrm>
            <a:off x="6212145" y="2917118"/>
            <a:ext cx="5882032" cy="2205420"/>
          </a:xfrm>
          <a:custGeom>
            <a:avLst/>
            <a:gdLst>
              <a:gd name="T0" fmla="*/ 0 w 1568"/>
              <a:gd name="T1" fmla="*/ 2147483647 h 784"/>
              <a:gd name="T2" fmla="*/ 2147483647 w 1568"/>
              <a:gd name="T3" fmla="*/ 2147483647 h 784"/>
              <a:gd name="T4" fmla="*/ 2147483647 w 1568"/>
              <a:gd name="T5" fmla="*/ 2147483647 h 784"/>
              <a:gd name="T6" fmla="*/ 2147483647 w 1568"/>
              <a:gd name="T7" fmla="*/ 2147483647 h 784"/>
              <a:gd name="T8" fmla="*/ 2147483647 w 1568"/>
              <a:gd name="T9" fmla="*/ 2147483647 h 784"/>
              <a:gd name="T10" fmla="*/ 2147483647 w 1568"/>
              <a:gd name="T11" fmla="*/ 2147483647 h 784"/>
              <a:gd name="T12" fmla="*/ 2147483647 w 1568"/>
              <a:gd name="T13" fmla="*/ 2147483647 h 784"/>
              <a:gd name="T14" fmla="*/ 2147483647 w 1568"/>
              <a:gd name="T15" fmla="*/ 2147483647 h 784"/>
              <a:gd name="T16" fmla="*/ 2147483647 w 1568"/>
              <a:gd name="T17" fmla="*/ 2147483647 h 784"/>
              <a:gd name="T18" fmla="*/ 2147483647 w 1568"/>
              <a:gd name="T19" fmla="*/ 2147483647 h 784"/>
              <a:gd name="T20" fmla="*/ 2147483647 w 1568"/>
              <a:gd name="T21" fmla="*/ 2147483647 h 784"/>
              <a:gd name="T22" fmla="*/ 2147483647 w 1568"/>
              <a:gd name="T23" fmla="*/ 2147483647 h 784"/>
              <a:gd name="T24" fmla="*/ 2147483647 w 1568"/>
              <a:gd name="T25" fmla="*/ 2147483647 h 784"/>
              <a:gd name="T26" fmla="*/ 2147483647 w 1568"/>
              <a:gd name="T27" fmla="*/ 2147483647 h 784"/>
              <a:gd name="T28" fmla="*/ 2147483647 w 1568"/>
              <a:gd name="T29" fmla="*/ 2147483647 h 784"/>
              <a:gd name="T30" fmla="*/ 2147483647 w 1568"/>
              <a:gd name="T31" fmla="*/ 2147483647 h 784"/>
              <a:gd name="T32" fmla="*/ 2147483647 w 1568"/>
              <a:gd name="T33" fmla="*/ 2147483647 h 784"/>
              <a:gd name="T34" fmla="*/ 2147483647 w 1568"/>
              <a:gd name="T35" fmla="*/ 2147483647 h 784"/>
              <a:gd name="T36" fmla="*/ 2147483647 w 1568"/>
              <a:gd name="T37" fmla="*/ 2147483647 h 784"/>
              <a:gd name="T38" fmla="*/ 2147483647 w 1568"/>
              <a:gd name="T39" fmla="*/ 2147483647 h 784"/>
              <a:gd name="T40" fmla="*/ 2147483647 w 1568"/>
              <a:gd name="T41" fmla="*/ 2147483647 h 784"/>
              <a:gd name="T42" fmla="*/ 2147483647 w 1568"/>
              <a:gd name="T43" fmla="*/ 0 h 784"/>
              <a:gd name="T44" fmla="*/ 2147483647 w 1568"/>
              <a:gd name="T45" fmla="*/ 2147483647 h 784"/>
              <a:gd name="T46" fmla="*/ 2147483647 w 1568"/>
              <a:gd name="T47" fmla="*/ 2147483647 h 784"/>
              <a:gd name="T48" fmla="*/ 2147483647 w 1568"/>
              <a:gd name="T49" fmla="*/ 2147483647 h 784"/>
              <a:gd name="T50" fmla="*/ 2147483647 w 1568"/>
              <a:gd name="T51" fmla="*/ 2147483647 h 784"/>
              <a:gd name="T52" fmla="*/ 2147483647 w 1568"/>
              <a:gd name="T53" fmla="*/ 2147483647 h 784"/>
              <a:gd name="T54" fmla="*/ 2147483647 w 1568"/>
              <a:gd name="T55" fmla="*/ 2147483647 h 784"/>
              <a:gd name="T56" fmla="*/ 2147483647 w 1568"/>
              <a:gd name="T57" fmla="*/ 2147483647 h 784"/>
              <a:gd name="T58" fmla="*/ 2147483647 w 1568"/>
              <a:gd name="T59" fmla="*/ 2147483647 h 78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68"/>
              <a:gd name="T91" fmla="*/ 0 h 784"/>
              <a:gd name="T92" fmla="*/ 1568 w 1568"/>
              <a:gd name="T93" fmla="*/ 784 h 78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68" h="784">
                <a:moveTo>
                  <a:pt x="0" y="784"/>
                </a:moveTo>
                <a:cubicBezTo>
                  <a:pt x="13" y="745"/>
                  <a:pt x="6" y="700"/>
                  <a:pt x="24" y="664"/>
                </a:cubicBezTo>
                <a:cubicBezTo>
                  <a:pt x="33" y="647"/>
                  <a:pt x="45" y="632"/>
                  <a:pt x="56" y="616"/>
                </a:cubicBezTo>
                <a:cubicBezTo>
                  <a:pt x="80" y="579"/>
                  <a:pt x="42" y="599"/>
                  <a:pt x="88" y="584"/>
                </a:cubicBezTo>
                <a:cubicBezTo>
                  <a:pt x="93" y="576"/>
                  <a:pt x="97" y="566"/>
                  <a:pt x="104" y="560"/>
                </a:cubicBezTo>
                <a:cubicBezTo>
                  <a:pt x="118" y="547"/>
                  <a:pt x="152" y="528"/>
                  <a:pt x="152" y="528"/>
                </a:cubicBezTo>
                <a:cubicBezTo>
                  <a:pt x="193" y="466"/>
                  <a:pt x="178" y="498"/>
                  <a:pt x="200" y="432"/>
                </a:cubicBezTo>
                <a:cubicBezTo>
                  <a:pt x="209" y="406"/>
                  <a:pt x="193" y="367"/>
                  <a:pt x="216" y="352"/>
                </a:cubicBezTo>
                <a:cubicBezTo>
                  <a:pt x="224" y="347"/>
                  <a:pt x="230" y="337"/>
                  <a:pt x="240" y="336"/>
                </a:cubicBezTo>
                <a:cubicBezTo>
                  <a:pt x="285" y="329"/>
                  <a:pt x="331" y="331"/>
                  <a:pt x="376" y="328"/>
                </a:cubicBezTo>
                <a:cubicBezTo>
                  <a:pt x="413" y="273"/>
                  <a:pt x="390" y="286"/>
                  <a:pt x="432" y="272"/>
                </a:cubicBezTo>
                <a:cubicBezTo>
                  <a:pt x="440" y="248"/>
                  <a:pt x="452" y="222"/>
                  <a:pt x="464" y="200"/>
                </a:cubicBezTo>
                <a:cubicBezTo>
                  <a:pt x="473" y="183"/>
                  <a:pt x="496" y="152"/>
                  <a:pt x="496" y="152"/>
                </a:cubicBezTo>
                <a:cubicBezTo>
                  <a:pt x="523" y="155"/>
                  <a:pt x="550" y="152"/>
                  <a:pt x="576" y="160"/>
                </a:cubicBezTo>
                <a:cubicBezTo>
                  <a:pt x="587" y="163"/>
                  <a:pt x="590" y="178"/>
                  <a:pt x="600" y="184"/>
                </a:cubicBezTo>
                <a:cubicBezTo>
                  <a:pt x="610" y="189"/>
                  <a:pt x="621" y="189"/>
                  <a:pt x="632" y="192"/>
                </a:cubicBezTo>
                <a:cubicBezTo>
                  <a:pt x="691" y="180"/>
                  <a:pt x="664" y="195"/>
                  <a:pt x="704" y="136"/>
                </a:cubicBezTo>
                <a:cubicBezTo>
                  <a:pt x="713" y="122"/>
                  <a:pt x="720" y="88"/>
                  <a:pt x="720" y="88"/>
                </a:cubicBezTo>
                <a:cubicBezTo>
                  <a:pt x="791" y="97"/>
                  <a:pt x="807" y="104"/>
                  <a:pt x="880" y="96"/>
                </a:cubicBezTo>
                <a:cubicBezTo>
                  <a:pt x="888" y="91"/>
                  <a:pt x="898" y="88"/>
                  <a:pt x="904" y="80"/>
                </a:cubicBezTo>
                <a:cubicBezTo>
                  <a:pt x="909" y="73"/>
                  <a:pt x="906" y="62"/>
                  <a:pt x="912" y="56"/>
                </a:cubicBezTo>
                <a:cubicBezTo>
                  <a:pt x="933" y="35"/>
                  <a:pt x="963" y="21"/>
                  <a:pt x="984" y="0"/>
                </a:cubicBezTo>
                <a:cubicBezTo>
                  <a:pt x="1019" y="12"/>
                  <a:pt x="1046" y="29"/>
                  <a:pt x="1080" y="40"/>
                </a:cubicBezTo>
                <a:cubicBezTo>
                  <a:pt x="1105" y="116"/>
                  <a:pt x="1079" y="90"/>
                  <a:pt x="1184" y="80"/>
                </a:cubicBezTo>
                <a:cubicBezTo>
                  <a:pt x="1238" y="62"/>
                  <a:pt x="1226" y="83"/>
                  <a:pt x="1264" y="104"/>
                </a:cubicBezTo>
                <a:cubicBezTo>
                  <a:pt x="1279" y="112"/>
                  <a:pt x="1298" y="111"/>
                  <a:pt x="1312" y="120"/>
                </a:cubicBezTo>
                <a:cubicBezTo>
                  <a:pt x="1320" y="125"/>
                  <a:pt x="1328" y="131"/>
                  <a:pt x="1336" y="136"/>
                </a:cubicBezTo>
                <a:cubicBezTo>
                  <a:pt x="1373" y="81"/>
                  <a:pt x="1350" y="94"/>
                  <a:pt x="1392" y="80"/>
                </a:cubicBezTo>
                <a:cubicBezTo>
                  <a:pt x="1461" y="103"/>
                  <a:pt x="1426" y="100"/>
                  <a:pt x="1480" y="136"/>
                </a:cubicBezTo>
                <a:cubicBezTo>
                  <a:pt x="1496" y="183"/>
                  <a:pt x="1528" y="176"/>
                  <a:pt x="1568" y="176"/>
                </a:cubicBezTo>
              </a:path>
            </a:pathLst>
          </a:custGeom>
          <a:noFill/>
          <a:ln w="38100">
            <a:solidFill>
              <a:srgbClr val="FF0000"/>
            </a:solidFill>
            <a:round/>
            <a:headEnd/>
            <a:tailEnd/>
          </a:ln>
        </p:spPr>
        <p:txBody>
          <a:bodyPr lIns="192911" tIns="96455" rIns="192911" bIns="96455"/>
          <a:lstStyle/>
          <a:p>
            <a:endParaRPr lang="en-US"/>
          </a:p>
        </p:txBody>
      </p:sp>
      <p:graphicFrame>
        <p:nvGraphicFramePr>
          <p:cNvPr id="5122" name="Object 30"/>
          <p:cNvGraphicFramePr>
            <a:graphicFrameLocks noChangeAspect="1"/>
          </p:cNvGraphicFramePr>
          <p:nvPr/>
        </p:nvGraphicFramePr>
        <p:xfrm>
          <a:off x="4336498" y="9775299"/>
          <a:ext cx="9652085" cy="1102710"/>
        </p:xfrm>
        <a:graphic>
          <a:graphicData uri="http://schemas.openxmlformats.org/presentationml/2006/ole">
            <mc:AlternateContent xmlns:mc="http://schemas.openxmlformats.org/markup-compatibility/2006">
              <mc:Choice xmlns:v="urn:schemas-microsoft-com:vml" Requires="v">
                <p:oleObj spid="_x0000_s229514" name="Equation" r:id="rId6" imgW="2197080" imgH="279360" progId="Equation.3">
                  <p:embed/>
                </p:oleObj>
              </mc:Choice>
              <mc:Fallback>
                <p:oleObj name="Equation" r:id="rId6" imgW="2197080" imgH="279360" progId="Equation.3">
                  <p:embed/>
                  <p:pic>
                    <p:nvPicPr>
                      <p:cNvPr id="0" name="Object 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6498" y="9775299"/>
                        <a:ext cx="9652085" cy="1102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graphicFrame>
        <p:nvGraphicFramePr>
          <p:cNvPr id="5123" name="Object 32"/>
          <p:cNvGraphicFramePr>
            <a:graphicFrameLocks noChangeAspect="1"/>
          </p:cNvGraphicFramePr>
          <p:nvPr/>
        </p:nvGraphicFramePr>
        <p:xfrm>
          <a:off x="9783380" y="2247616"/>
          <a:ext cx="1357969" cy="649810"/>
        </p:xfrm>
        <a:graphic>
          <a:graphicData uri="http://schemas.openxmlformats.org/presentationml/2006/ole">
            <mc:AlternateContent xmlns:mc="http://schemas.openxmlformats.org/markup-compatibility/2006">
              <mc:Choice xmlns:v="urn:schemas-microsoft-com:vml" Requires="v">
                <p:oleObj spid="_x0000_s229515" name="Equation" r:id="rId8" imgW="380880" imgH="203040" progId="Equation.3">
                  <p:embed/>
                </p:oleObj>
              </mc:Choice>
              <mc:Fallback>
                <p:oleObj name="Equation" r:id="rId8" imgW="380880" imgH="203040" progId="Equation.3">
                  <p:embed/>
                  <p:pic>
                    <p:nvPicPr>
                      <p:cNvPr id="0" name="Object 3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83380" y="2247616"/>
                        <a:ext cx="1357969" cy="649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sp>
        <p:nvSpPr>
          <p:cNvPr id="5136" name="Line 33"/>
          <p:cNvSpPr>
            <a:spLocks noChangeShapeType="1"/>
          </p:cNvSpPr>
          <p:nvPr/>
        </p:nvSpPr>
        <p:spPr bwMode="auto">
          <a:xfrm flipV="1">
            <a:off x="9952189" y="2886174"/>
            <a:ext cx="0" cy="382573"/>
          </a:xfrm>
          <a:prstGeom prst="line">
            <a:avLst/>
          </a:prstGeom>
          <a:noFill/>
          <a:ln w="9525">
            <a:solidFill>
              <a:schemeClr val="tx1"/>
            </a:solidFill>
            <a:round/>
            <a:headEnd/>
            <a:tailEnd type="triangle" w="med" len="med"/>
          </a:ln>
        </p:spPr>
        <p:txBody>
          <a:bodyPr lIns="192911" tIns="96455" rIns="192911" bIns="96455"/>
          <a:lstStyle/>
          <a:p>
            <a:endParaRPr lang="en-US"/>
          </a:p>
        </p:txBody>
      </p:sp>
      <p:graphicFrame>
        <p:nvGraphicFramePr>
          <p:cNvPr id="5124" name="Object 34"/>
          <p:cNvGraphicFramePr>
            <a:graphicFrameLocks noChangeAspect="1"/>
          </p:cNvGraphicFramePr>
          <p:nvPr/>
        </p:nvGraphicFramePr>
        <p:xfrm>
          <a:off x="12139194" y="2630189"/>
          <a:ext cx="1898156" cy="1102710"/>
        </p:xfrm>
        <a:graphic>
          <a:graphicData uri="http://schemas.openxmlformats.org/presentationml/2006/ole">
            <mc:AlternateContent xmlns:mc="http://schemas.openxmlformats.org/markup-compatibility/2006">
              <mc:Choice xmlns:v="urn:schemas-microsoft-com:vml" Requires="v">
                <p:oleObj spid="_x0000_s229516" name="Equation" r:id="rId10" imgW="431640" imgH="279360" progId="Equation.3">
                  <p:embed/>
                </p:oleObj>
              </mc:Choice>
              <mc:Fallback>
                <p:oleObj name="Equation" r:id="rId10" imgW="431640" imgH="279360" progId="Equation.3">
                  <p:embed/>
                  <p:pic>
                    <p:nvPicPr>
                      <p:cNvPr id="0" name="Object 3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139194" y="2630189"/>
                        <a:ext cx="1898156" cy="1102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sp>
        <p:nvSpPr>
          <p:cNvPr id="5137" name="TextBox 16"/>
          <p:cNvSpPr txBox="1">
            <a:spLocks noChangeArrowheads="1"/>
          </p:cNvSpPr>
          <p:nvPr/>
        </p:nvSpPr>
        <p:spPr bwMode="auto">
          <a:xfrm>
            <a:off x="934075" y="7190119"/>
            <a:ext cx="9013746" cy="1071957"/>
          </a:xfrm>
          <a:prstGeom prst="rect">
            <a:avLst/>
          </a:prstGeom>
          <a:noFill/>
          <a:ln w="9525">
            <a:noFill/>
            <a:miter lim="800000"/>
            <a:headEnd/>
            <a:tailEnd/>
          </a:ln>
        </p:spPr>
        <p:txBody>
          <a:bodyPr wrap="none" lIns="192911" tIns="96455" rIns="192911" bIns="96455">
            <a:spAutoFit/>
          </a:bodyPr>
          <a:lstStyle/>
          <a:p>
            <a:r>
              <a:rPr lang="en-US"/>
              <a:t>Expected voltage at time </a:t>
            </a:r>
            <a:r>
              <a:rPr lang="en-US" i="1"/>
              <a:t>t </a:t>
            </a:r>
          </a:p>
        </p:txBody>
      </p:sp>
      <p:graphicFrame>
        <p:nvGraphicFramePr>
          <p:cNvPr id="5125" name="Object 30"/>
          <p:cNvGraphicFramePr>
            <a:graphicFrameLocks noChangeAspect="1"/>
          </p:cNvGraphicFramePr>
          <p:nvPr/>
        </p:nvGraphicFramePr>
        <p:xfrm>
          <a:off x="10811235" y="7243567"/>
          <a:ext cx="2682178" cy="1001441"/>
        </p:xfrm>
        <a:graphic>
          <a:graphicData uri="http://schemas.openxmlformats.org/presentationml/2006/ole">
            <mc:AlternateContent xmlns:mc="http://schemas.openxmlformats.org/markup-compatibility/2006">
              <mc:Choice xmlns:v="urn:schemas-microsoft-com:vml" Requires="v">
                <p:oleObj spid="_x0000_s229517" name="Equation" r:id="rId12" imgW="609480" imgH="253800" progId="Equation.DSMT4">
                  <p:embed/>
                </p:oleObj>
              </mc:Choice>
              <mc:Fallback>
                <p:oleObj name="Equation" r:id="rId12" imgW="609480" imgH="253800" progId="Equation.DSMT4">
                  <p:embed/>
                  <p:pic>
                    <p:nvPicPr>
                      <p:cNvPr id="0"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811235" y="7243567"/>
                        <a:ext cx="2682178" cy="1001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cxnSp>
        <p:nvCxnSpPr>
          <p:cNvPr id="5138" name="Straight Arrow Connector 19"/>
          <p:cNvCxnSpPr>
            <a:cxnSpLocks noChangeShapeType="1"/>
          </p:cNvCxnSpPr>
          <p:nvPr/>
        </p:nvCxnSpPr>
        <p:spPr bwMode="auto">
          <a:xfrm rot="5400000" flipH="1" flipV="1">
            <a:off x="6018985" y="5629822"/>
            <a:ext cx="382573" cy="3750"/>
          </a:xfrm>
          <a:prstGeom prst="straightConnector1">
            <a:avLst/>
          </a:prstGeom>
          <a:noFill/>
          <a:ln w="9525" algn="ctr">
            <a:solidFill>
              <a:schemeClr val="accent2"/>
            </a:solidFill>
            <a:round/>
            <a:headEnd/>
            <a:tailEnd type="arrow" w="med" len="med"/>
          </a:ln>
        </p:spPr>
      </p:cxnSp>
      <p:sp>
        <p:nvSpPr>
          <p:cNvPr id="5139" name="TextBox 20"/>
          <p:cNvSpPr txBox="1">
            <a:spLocks noChangeArrowheads="1"/>
          </p:cNvSpPr>
          <p:nvPr/>
        </p:nvSpPr>
        <p:spPr bwMode="auto">
          <a:xfrm>
            <a:off x="4167691" y="5820171"/>
            <a:ext cx="5113640" cy="979624"/>
          </a:xfrm>
          <a:prstGeom prst="rect">
            <a:avLst/>
          </a:prstGeom>
          <a:noFill/>
          <a:ln w="9525">
            <a:noFill/>
            <a:miter lim="800000"/>
            <a:headEnd/>
            <a:tailEnd/>
          </a:ln>
        </p:spPr>
        <p:txBody>
          <a:bodyPr wrap="none" lIns="192911" tIns="96455" rIns="192911" bIns="96455">
            <a:spAutoFit/>
          </a:bodyPr>
          <a:lstStyle/>
          <a:p>
            <a:r>
              <a:rPr lang="en-US" sz="5100" dirty="0">
                <a:solidFill>
                  <a:schemeClr val="accent2"/>
                </a:solidFill>
              </a:rPr>
              <a:t>Input starts here</a:t>
            </a:r>
          </a:p>
        </p:txBody>
      </p:sp>
      <p:cxnSp>
        <p:nvCxnSpPr>
          <p:cNvPr id="5140" name="Straight Arrow Connector 22"/>
          <p:cNvCxnSpPr>
            <a:cxnSpLocks noChangeShapeType="1"/>
          </p:cNvCxnSpPr>
          <p:nvPr/>
        </p:nvCxnSpPr>
        <p:spPr bwMode="auto">
          <a:xfrm rot="10800000">
            <a:off x="13185805" y="2377017"/>
            <a:ext cx="1530529" cy="2812"/>
          </a:xfrm>
          <a:prstGeom prst="straightConnector1">
            <a:avLst/>
          </a:prstGeom>
          <a:noFill/>
          <a:ln w="9525" algn="ctr">
            <a:solidFill>
              <a:schemeClr val="tx1"/>
            </a:solidFill>
            <a:round/>
            <a:headEnd/>
            <a:tailEnd type="arrow" w="med" len="med"/>
          </a:ln>
        </p:spPr>
      </p:cxnSp>
      <p:sp>
        <p:nvSpPr>
          <p:cNvPr id="5141" name="TextBox 23"/>
          <p:cNvSpPr txBox="1">
            <a:spLocks noChangeArrowheads="1"/>
          </p:cNvSpPr>
          <p:nvPr/>
        </p:nvSpPr>
        <p:spPr bwMode="auto">
          <a:xfrm>
            <a:off x="14408728" y="1609056"/>
            <a:ext cx="7005183" cy="1764454"/>
          </a:xfrm>
          <a:prstGeom prst="rect">
            <a:avLst/>
          </a:prstGeom>
          <a:noFill/>
          <a:ln w="9525">
            <a:noFill/>
            <a:miter lim="800000"/>
            <a:headEnd/>
            <a:tailEnd/>
          </a:ln>
        </p:spPr>
        <p:txBody>
          <a:bodyPr wrap="none" lIns="192911" tIns="96455" rIns="192911" bIns="96455">
            <a:spAutoFit/>
          </a:bodyPr>
          <a:lstStyle/>
          <a:p>
            <a:r>
              <a:rPr lang="en-US" sz="5100" dirty="0"/>
              <a:t>Assumption:</a:t>
            </a:r>
          </a:p>
          <a:p>
            <a:r>
              <a:rPr lang="en-US" sz="5100" dirty="0"/>
              <a:t>far away from </a:t>
            </a:r>
            <a:r>
              <a:rPr lang="en-US" sz="5100" dirty="0" err="1"/>
              <a:t>theshold</a:t>
            </a:r>
            <a:endParaRPr lang="en-US" sz="5100" dirty="0"/>
          </a:p>
        </p:txBody>
      </p:sp>
      <p:sp>
        <p:nvSpPr>
          <p:cNvPr id="5142" name="TextBox 24"/>
          <p:cNvSpPr txBox="1">
            <a:spLocks noChangeArrowheads="1"/>
          </p:cNvSpPr>
          <p:nvPr/>
        </p:nvSpPr>
        <p:spPr bwMode="auto">
          <a:xfrm>
            <a:off x="1106634" y="8756981"/>
            <a:ext cx="9610319" cy="1071957"/>
          </a:xfrm>
          <a:prstGeom prst="rect">
            <a:avLst/>
          </a:prstGeom>
          <a:noFill/>
          <a:ln w="9525">
            <a:noFill/>
            <a:miter lim="800000"/>
            <a:headEnd/>
            <a:tailEnd/>
          </a:ln>
        </p:spPr>
        <p:txBody>
          <a:bodyPr wrap="none" lIns="192911" tIns="96455" rIns="192911" bIns="96455">
            <a:spAutoFit/>
          </a:bodyPr>
          <a:lstStyle/>
          <a:p>
            <a:r>
              <a:rPr lang="en-US"/>
              <a:t>Variance of voltage at time </a:t>
            </a:r>
            <a:r>
              <a:rPr lang="en-US" i="1"/>
              <a:t>t </a:t>
            </a:r>
          </a:p>
        </p:txBody>
      </p:sp>
      <p:sp>
        <p:nvSpPr>
          <p:cNvPr id="26" name="Text Box 67"/>
          <p:cNvSpPr txBox="1">
            <a:spLocks noChangeArrowheads="1"/>
          </p:cNvSpPr>
          <p:nvPr/>
        </p:nvSpPr>
        <p:spPr bwMode="auto">
          <a:xfrm>
            <a:off x="15057702" y="6076157"/>
            <a:ext cx="4496483" cy="1949120"/>
          </a:xfrm>
          <a:prstGeom prst="rect">
            <a:avLst/>
          </a:prstGeom>
          <a:solidFill>
            <a:srgbClr val="FFFF00"/>
          </a:solidFill>
          <a:ln w="57150">
            <a:solidFill>
              <a:schemeClr val="tx2"/>
            </a:solidFill>
            <a:miter lim="800000"/>
            <a:headEnd/>
            <a:tailEnd/>
          </a:ln>
        </p:spPr>
        <p:txBody>
          <a:bodyPr wrap="none" lIns="192911" tIns="96455" rIns="192911" bIns="96455">
            <a:spAutoFit/>
          </a:bodyPr>
          <a:lstStyle/>
          <a:p>
            <a:r>
              <a:rPr lang="en-US" i="1" dirty="0"/>
              <a:t>Next lecture:</a:t>
            </a:r>
          </a:p>
          <a:p>
            <a:r>
              <a:rPr lang="en-US" i="1" dirty="0"/>
              <a:t>   </a:t>
            </a:r>
            <a:r>
              <a:rPr lang="en-US" i="1" dirty="0" smtClean="0"/>
              <a:t>10:15</a:t>
            </a:r>
            <a:endParaRPr lang="fr-FR" i="1" dirty="0"/>
          </a:p>
        </p:txBody>
      </p:sp>
      <p:sp>
        <p:nvSpPr>
          <p:cNvPr id="5144" name="Rectangle 79"/>
          <p:cNvSpPr>
            <a:spLocks noChangeArrowheads="1"/>
          </p:cNvSpPr>
          <p:nvPr/>
        </p:nvSpPr>
        <p:spPr bwMode="auto">
          <a:xfrm>
            <a:off x="-1" y="1645627"/>
            <a:ext cx="21607463" cy="10506686"/>
          </a:xfrm>
          <a:prstGeom prst="rect">
            <a:avLst/>
          </a:prstGeom>
          <a:solidFill>
            <a:srgbClr val="FF9933">
              <a:alpha val="27843"/>
            </a:srgbClr>
          </a:solidFill>
          <a:ln w="76200">
            <a:solidFill>
              <a:srgbClr val="FF0000"/>
            </a:solidFill>
            <a:prstDash val="lgDash"/>
            <a:miter lim="800000"/>
            <a:headEnd/>
            <a:tailEnd/>
          </a:ln>
        </p:spPr>
        <p:txBody>
          <a:bodyPr wrap="none" lIns="192911" tIns="96455" rIns="192911" bIns="96455" anchor="ctr"/>
          <a:lstStyle/>
          <a:p>
            <a:endParaRPr lang="en-US" dirty="0"/>
          </a:p>
        </p:txBody>
      </p:sp>
      <p:sp>
        <p:nvSpPr>
          <p:cNvPr id="3" name="TextBox 2"/>
          <p:cNvSpPr txBox="1"/>
          <p:nvPr/>
        </p:nvSpPr>
        <p:spPr>
          <a:xfrm>
            <a:off x="1267811" y="10810590"/>
            <a:ext cx="11695830" cy="969496"/>
          </a:xfrm>
          <a:prstGeom prst="rect">
            <a:avLst/>
          </a:prstGeom>
          <a:noFill/>
        </p:spPr>
        <p:txBody>
          <a:bodyPr wrap="none" rtlCol="0">
            <a:spAutoFit/>
          </a:bodyPr>
          <a:lstStyle/>
          <a:p>
            <a:r>
              <a:rPr lang="en-US" dirty="0" smtClean="0">
                <a:solidFill>
                  <a:srgbClr val="FF0000"/>
                </a:solidFill>
              </a:rPr>
              <a:t>Report variance as function of time!</a:t>
            </a:r>
            <a:endParaRPr lang="fr-CH"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9" name="Rectangle 2"/>
          <p:cNvSpPr>
            <a:spLocks noChangeArrowheads="1"/>
          </p:cNvSpPr>
          <p:nvPr/>
        </p:nvSpPr>
        <p:spPr bwMode="auto">
          <a:xfrm>
            <a:off x="0" y="0"/>
            <a:ext cx="21607463" cy="12152313"/>
          </a:xfrm>
          <a:prstGeom prst="rect">
            <a:avLst/>
          </a:prstGeom>
          <a:noFill/>
          <a:ln w="9525">
            <a:solidFill>
              <a:schemeClr val="tx1"/>
            </a:solidFill>
            <a:miter lim="800000"/>
            <a:headEnd/>
            <a:tailEnd/>
          </a:ln>
        </p:spPr>
        <p:txBody>
          <a:bodyPr wrap="none" lIns="192911" tIns="96455" rIns="192911" bIns="96455" anchor="ctr"/>
          <a:lstStyle/>
          <a:p>
            <a:pPr algn="ctr">
              <a:lnSpc>
                <a:spcPct val="110000"/>
              </a:lnSpc>
            </a:pPr>
            <a:endParaRPr lang="fr-FR" sz="5100" dirty="0"/>
          </a:p>
        </p:txBody>
      </p:sp>
      <p:sp>
        <p:nvSpPr>
          <p:cNvPr id="13320" name="Text Box 9"/>
          <p:cNvSpPr txBox="1">
            <a:spLocks noChangeArrowheads="1"/>
          </p:cNvSpPr>
          <p:nvPr/>
        </p:nvSpPr>
        <p:spPr bwMode="auto">
          <a:xfrm>
            <a:off x="621788" y="1064118"/>
            <a:ext cx="20108129" cy="1071957"/>
          </a:xfrm>
          <a:prstGeom prst="rect">
            <a:avLst/>
          </a:prstGeom>
          <a:noFill/>
          <a:ln w="9525">
            <a:solidFill>
              <a:srgbClr val="FF0000"/>
            </a:solidFill>
            <a:miter lim="800000"/>
            <a:headEnd/>
            <a:tailEnd/>
          </a:ln>
        </p:spPr>
        <p:txBody>
          <a:bodyPr wrap="none" lIns="192911" tIns="96455" rIns="192911" bIns="96455">
            <a:spAutoFit/>
          </a:bodyPr>
          <a:lstStyle/>
          <a:p>
            <a:r>
              <a:rPr lang="fr-CH" dirty="0" smtClean="0">
                <a:solidFill>
                  <a:srgbClr val="FF0000"/>
                </a:solidFill>
              </a:rPr>
              <a:t>First </a:t>
            </a:r>
            <a:r>
              <a:rPr lang="fr-CH" dirty="0" err="1" smtClean="0">
                <a:solidFill>
                  <a:srgbClr val="FF0000"/>
                </a:solidFill>
              </a:rPr>
              <a:t>approach</a:t>
            </a:r>
            <a:r>
              <a:rPr lang="fr-CH" dirty="0" smtClean="0">
                <a:solidFill>
                  <a:srgbClr val="FF0000"/>
                </a:solidFill>
              </a:rPr>
              <a:t>: white </a:t>
            </a:r>
            <a:r>
              <a:rPr lang="fr-CH" dirty="0">
                <a:solidFill>
                  <a:srgbClr val="FF0000"/>
                </a:solidFill>
              </a:rPr>
              <a:t>noise </a:t>
            </a:r>
            <a:r>
              <a:rPr lang="fr-CH" dirty="0" smtClean="0">
                <a:solidFill>
                  <a:srgbClr val="FF0000"/>
                </a:solidFill>
              </a:rPr>
              <a:t>(to </a:t>
            </a:r>
            <a:r>
              <a:rPr lang="fr-CH" dirty="0" err="1" smtClean="0">
                <a:solidFill>
                  <a:srgbClr val="FF0000"/>
                </a:solidFill>
              </a:rPr>
              <a:t>mimic</a:t>
            </a:r>
            <a:r>
              <a:rPr lang="fr-CH" dirty="0" smtClean="0">
                <a:solidFill>
                  <a:srgbClr val="FF0000"/>
                </a:solidFill>
              </a:rPr>
              <a:t> </a:t>
            </a:r>
            <a:r>
              <a:rPr lang="fr-CH" dirty="0" err="1" smtClean="0">
                <a:solidFill>
                  <a:srgbClr val="FF0000"/>
                </a:solidFill>
              </a:rPr>
              <a:t>stochastic</a:t>
            </a:r>
            <a:r>
              <a:rPr lang="fr-CH" dirty="0" smtClean="0">
                <a:solidFill>
                  <a:srgbClr val="FF0000"/>
                </a:solidFill>
              </a:rPr>
              <a:t> </a:t>
            </a:r>
            <a:r>
              <a:rPr lang="fr-CH" dirty="0" err="1">
                <a:solidFill>
                  <a:srgbClr val="FF0000"/>
                </a:solidFill>
              </a:rPr>
              <a:t>spike</a:t>
            </a:r>
            <a:r>
              <a:rPr lang="fr-CH" dirty="0">
                <a:solidFill>
                  <a:srgbClr val="FF0000"/>
                </a:solidFill>
              </a:rPr>
              <a:t> </a:t>
            </a:r>
            <a:r>
              <a:rPr lang="fr-CH" dirty="0" err="1">
                <a:solidFill>
                  <a:srgbClr val="FF0000"/>
                </a:solidFill>
              </a:rPr>
              <a:t>arrival</a:t>
            </a:r>
            <a:r>
              <a:rPr lang="fr-CH" dirty="0">
                <a:solidFill>
                  <a:srgbClr val="FF0000"/>
                </a:solidFill>
              </a:rPr>
              <a:t>)</a:t>
            </a:r>
            <a:endParaRPr lang="fr-FR" dirty="0">
              <a:solidFill>
                <a:srgbClr val="FF0000"/>
              </a:solidFill>
            </a:endParaRPr>
          </a:p>
        </p:txBody>
      </p:sp>
      <p:sp>
        <p:nvSpPr>
          <p:cNvPr id="13321" name="Line 14"/>
          <p:cNvSpPr>
            <a:spLocks noChangeShapeType="1"/>
          </p:cNvSpPr>
          <p:nvPr/>
        </p:nvSpPr>
        <p:spPr bwMode="auto">
          <a:xfrm>
            <a:off x="1669059" y="5600755"/>
            <a:ext cx="7315027" cy="0"/>
          </a:xfrm>
          <a:prstGeom prst="line">
            <a:avLst/>
          </a:prstGeom>
          <a:noFill/>
          <a:ln w="9525">
            <a:solidFill>
              <a:schemeClr val="tx1"/>
            </a:solidFill>
            <a:round/>
            <a:headEnd/>
            <a:tailEnd type="triangle" w="med" len="med"/>
          </a:ln>
        </p:spPr>
        <p:txBody>
          <a:bodyPr wrap="none" lIns="192911" tIns="96455" rIns="192911" bIns="96455" anchor="ctr"/>
          <a:lstStyle/>
          <a:p>
            <a:endParaRPr lang="en-US"/>
          </a:p>
        </p:txBody>
      </p:sp>
      <p:sp>
        <p:nvSpPr>
          <p:cNvPr id="13322" name="Line 15"/>
          <p:cNvSpPr>
            <a:spLocks noChangeShapeType="1"/>
          </p:cNvSpPr>
          <p:nvPr/>
        </p:nvSpPr>
        <p:spPr bwMode="auto">
          <a:xfrm flipH="1" flipV="1">
            <a:off x="1665309" y="2028201"/>
            <a:ext cx="3750" cy="3572555"/>
          </a:xfrm>
          <a:prstGeom prst="line">
            <a:avLst/>
          </a:prstGeom>
          <a:noFill/>
          <a:ln w="9525">
            <a:solidFill>
              <a:schemeClr val="tx1"/>
            </a:solidFill>
            <a:round/>
            <a:headEnd/>
            <a:tailEnd type="triangle" w="med" len="med"/>
          </a:ln>
        </p:spPr>
        <p:txBody>
          <a:bodyPr wrap="none" lIns="192911" tIns="96455" rIns="192911" bIns="96455" anchor="ctr"/>
          <a:lstStyle/>
          <a:p>
            <a:endParaRPr lang="en-US"/>
          </a:p>
        </p:txBody>
      </p:sp>
      <p:sp>
        <p:nvSpPr>
          <p:cNvPr id="13324" name="Freeform 26"/>
          <p:cNvSpPr>
            <a:spLocks/>
          </p:cNvSpPr>
          <p:nvPr/>
        </p:nvSpPr>
        <p:spPr bwMode="auto">
          <a:xfrm>
            <a:off x="1665308" y="3687891"/>
            <a:ext cx="5788248" cy="1912864"/>
          </a:xfrm>
          <a:custGeom>
            <a:avLst/>
            <a:gdLst>
              <a:gd name="T0" fmla="*/ 0 w 1543"/>
              <a:gd name="T1" fmla="*/ 2147483647 h 680"/>
              <a:gd name="T2" fmla="*/ 2147483647 w 1543"/>
              <a:gd name="T3" fmla="*/ 2147483647 h 680"/>
              <a:gd name="T4" fmla="*/ 2147483647 w 1543"/>
              <a:gd name="T5" fmla="*/ 2147483647 h 680"/>
              <a:gd name="T6" fmla="*/ 2147483647 w 1543"/>
              <a:gd name="T7" fmla="*/ 0 h 680"/>
              <a:gd name="T8" fmla="*/ 0 60000 65536"/>
              <a:gd name="T9" fmla="*/ 0 60000 65536"/>
              <a:gd name="T10" fmla="*/ 0 60000 65536"/>
              <a:gd name="T11" fmla="*/ 0 60000 65536"/>
              <a:gd name="T12" fmla="*/ 0 w 1543"/>
              <a:gd name="T13" fmla="*/ 0 h 680"/>
              <a:gd name="T14" fmla="*/ 1543 w 1543"/>
              <a:gd name="T15" fmla="*/ 680 h 680"/>
            </a:gdLst>
            <a:ahLst/>
            <a:cxnLst>
              <a:cxn ang="T8">
                <a:pos x="T0" y="T1"/>
              </a:cxn>
              <a:cxn ang="T9">
                <a:pos x="T2" y="T3"/>
              </a:cxn>
              <a:cxn ang="T10">
                <a:pos x="T4" y="T5"/>
              </a:cxn>
              <a:cxn ang="T11">
                <a:pos x="T6" y="T7"/>
              </a:cxn>
            </a:cxnLst>
            <a:rect l="T12" t="T13" r="T14" b="T15"/>
            <a:pathLst>
              <a:path w="1543" h="680">
                <a:moveTo>
                  <a:pt x="0" y="680"/>
                </a:moveTo>
                <a:cubicBezTo>
                  <a:pt x="64" y="529"/>
                  <a:pt x="129" y="378"/>
                  <a:pt x="227" y="272"/>
                </a:cubicBezTo>
                <a:cubicBezTo>
                  <a:pt x="325" y="166"/>
                  <a:pt x="371" y="90"/>
                  <a:pt x="590" y="45"/>
                </a:cubicBezTo>
                <a:cubicBezTo>
                  <a:pt x="809" y="0"/>
                  <a:pt x="1176" y="0"/>
                  <a:pt x="1543" y="0"/>
                </a:cubicBezTo>
              </a:path>
            </a:pathLst>
          </a:custGeom>
          <a:noFill/>
          <a:ln w="9525">
            <a:solidFill>
              <a:schemeClr val="tx1"/>
            </a:solidFill>
            <a:round/>
            <a:headEnd/>
            <a:tailEnd/>
          </a:ln>
        </p:spPr>
        <p:txBody>
          <a:bodyPr lIns="192911" tIns="96455" rIns="192911" bIns="96455"/>
          <a:lstStyle/>
          <a:p>
            <a:endParaRPr lang="en-US"/>
          </a:p>
        </p:txBody>
      </p:sp>
      <p:sp>
        <p:nvSpPr>
          <p:cNvPr id="13325" name="Freeform 27"/>
          <p:cNvSpPr>
            <a:spLocks/>
          </p:cNvSpPr>
          <p:nvPr/>
        </p:nvSpPr>
        <p:spPr bwMode="auto">
          <a:xfrm>
            <a:off x="1665308" y="3305318"/>
            <a:ext cx="5788248" cy="2295437"/>
          </a:xfrm>
          <a:custGeom>
            <a:avLst/>
            <a:gdLst>
              <a:gd name="T0" fmla="*/ 0 w 1543"/>
              <a:gd name="T1" fmla="*/ 2147483647 h 680"/>
              <a:gd name="T2" fmla="*/ 2147483647 w 1543"/>
              <a:gd name="T3" fmla="*/ 2147483647 h 680"/>
              <a:gd name="T4" fmla="*/ 2147483647 w 1543"/>
              <a:gd name="T5" fmla="*/ 2147483647 h 680"/>
              <a:gd name="T6" fmla="*/ 2147483647 w 1543"/>
              <a:gd name="T7" fmla="*/ 0 h 680"/>
              <a:gd name="T8" fmla="*/ 0 60000 65536"/>
              <a:gd name="T9" fmla="*/ 0 60000 65536"/>
              <a:gd name="T10" fmla="*/ 0 60000 65536"/>
              <a:gd name="T11" fmla="*/ 0 60000 65536"/>
              <a:gd name="T12" fmla="*/ 0 w 1543"/>
              <a:gd name="T13" fmla="*/ 0 h 680"/>
              <a:gd name="T14" fmla="*/ 1543 w 1543"/>
              <a:gd name="T15" fmla="*/ 680 h 680"/>
            </a:gdLst>
            <a:ahLst/>
            <a:cxnLst>
              <a:cxn ang="T8">
                <a:pos x="T0" y="T1"/>
              </a:cxn>
              <a:cxn ang="T9">
                <a:pos x="T2" y="T3"/>
              </a:cxn>
              <a:cxn ang="T10">
                <a:pos x="T4" y="T5"/>
              </a:cxn>
              <a:cxn ang="T11">
                <a:pos x="T6" y="T7"/>
              </a:cxn>
            </a:cxnLst>
            <a:rect l="T12" t="T13" r="T14" b="T15"/>
            <a:pathLst>
              <a:path w="1543" h="680">
                <a:moveTo>
                  <a:pt x="0" y="680"/>
                </a:moveTo>
                <a:cubicBezTo>
                  <a:pt x="64" y="529"/>
                  <a:pt x="129" y="378"/>
                  <a:pt x="227" y="272"/>
                </a:cubicBezTo>
                <a:cubicBezTo>
                  <a:pt x="325" y="166"/>
                  <a:pt x="371" y="90"/>
                  <a:pt x="590" y="45"/>
                </a:cubicBezTo>
                <a:cubicBezTo>
                  <a:pt x="809" y="0"/>
                  <a:pt x="1176" y="0"/>
                  <a:pt x="1543" y="0"/>
                </a:cubicBezTo>
              </a:path>
            </a:pathLst>
          </a:custGeom>
          <a:noFill/>
          <a:ln w="9525">
            <a:solidFill>
              <a:schemeClr val="tx1"/>
            </a:solidFill>
            <a:prstDash val="dash"/>
            <a:round/>
            <a:headEnd/>
            <a:tailEnd/>
          </a:ln>
        </p:spPr>
        <p:txBody>
          <a:bodyPr lIns="192911" tIns="96455" rIns="192911" bIns="96455"/>
          <a:lstStyle/>
          <a:p>
            <a:endParaRPr lang="en-US"/>
          </a:p>
        </p:txBody>
      </p:sp>
      <p:sp>
        <p:nvSpPr>
          <p:cNvPr id="13326" name="Freeform 28"/>
          <p:cNvSpPr>
            <a:spLocks/>
          </p:cNvSpPr>
          <p:nvPr/>
        </p:nvSpPr>
        <p:spPr bwMode="auto">
          <a:xfrm>
            <a:off x="1665308" y="4070464"/>
            <a:ext cx="5788248" cy="1530291"/>
          </a:xfrm>
          <a:custGeom>
            <a:avLst/>
            <a:gdLst>
              <a:gd name="T0" fmla="*/ 0 w 1543"/>
              <a:gd name="T1" fmla="*/ 2147483647 h 680"/>
              <a:gd name="T2" fmla="*/ 2147483647 w 1543"/>
              <a:gd name="T3" fmla="*/ 2147483647 h 680"/>
              <a:gd name="T4" fmla="*/ 2147483647 w 1543"/>
              <a:gd name="T5" fmla="*/ 2147483647 h 680"/>
              <a:gd name="T6" fmla="*/ 2147483647 w 1543"/>
              <a:gd name="T7" fmla="*/ 0 h 680"/>
              <a:gd name="T8" fmla="*/ 0 60000 65536"/>
              <a:gd name="T9" fmla="*/ 0 60000 65536"/>
              <a:gd name="T10" fmla="*/ 0 60000 65536"/>
              <a:gd name="T11" fmla="*/ 0 60000 65536"/>
              <a:gd name="T12" fmla="*/ 0 w 1543"/>
              <a:gd name="T13" fmla="*/ 0 h 680"/>
              <a:gd name="T14" fmla="*/ 1543 w 1543"/>
              <a:gd name="T15" fmla="*/ 680 h 680"/>
            </a:gdLst>
            <a:ahLst/>
            <a:cxnLst>
              <a:cxn ang="T8">
                <a:pos x="T0" y="T1"/>
              </a:cxn>
              <a:cxn ang="T9">
                <a:pos x="T2" y="T3"/>
              </a:cxn>
              <a:cxn ang="T10">
                <a:pos x="T4" y="T5"/>
              </a:cxn>
              <a:cxn ang="T11">
                <a:pos x="T6" y="T7"/>
              </a:cxn>
            </a:cxnLst>
            <a:rect l="T12" t="T13" r="T14" b="T15"/>
            <a:pathLst>
              <a:path w="1543" h="680">
                <a:moveTo>
                  <a:pt x="0" y="680"/>
                </a:moveTo>
                <a:cubicBezTo>
                  <a:pt x="64" y="529"/>
                  <a:pt x="129" y="378"/>
                  <a:pt x="227" y="272"/>
                </a:cubicBezTo>
                <a:cubicBezTo>
                  <a:pt x="325" y="166"/>
                  <a:pt x="371" y="90"/>
                  <a:pt x="590" y="45"/>
                </a:cubicBezTo>
                <a:cubicBezTo>
                  <a:pt x="809" y="0"/>
                  <a:pt x="1176" y="0"/>
                  <a:pt x="1543" y="0"/>
                </a:cubicBezTo>
              </a:path>
            </a:pathLst>
          </a:custGeom>
          <a:noFill/>
          <a:ln w="9525">
            <a:solidFill>
              <a:schemeClr val="tx1"/>
            </a:solidFill>
            <a:prstDash val="dash"/>
            <a:round/>
            <a:headEnd/>
            <a:tailEnd/>
          </a:ln>
        </p:spPr>
        <p:txBody>
          <a:bodyPr lIns="192911" tIns="96455" rIns="192911" bIns="96455"/>
          <a:lstStyle/>
          <a:p>
            <a:endParaRPr lang="en-US"/>
          </a:p>
        </p:txBody>
      </p:sp>
      <p:graphicFrame>
        <p:nvGraphicFramePr>
          <p:cNvPr id="13314" name="Object 2"/>
          <p:cNvGraphicFramePr>
            <a:graphicFrameLocks noChangeAspect="1"/>
          </p:cNvGraphicFramePr>
          <p:nvPr>
            <p:extLst>
              <p:ext uri="{D42A27DB-BD31-4B8C-83A1-F6EECF244321}">
                <p14:modId xmlns:p14="http://schemas.microsoft.com/office/powerpoint/2010/main" val="586305372"/>
              </p:ext>
            </p:extLst>
          </p:nvPr>
        </p:nvGraphicFramePr>
        <p:xfrm>
          <a:off x="1198860" y="6974987"/>
          <a:ext cx="8358370" cy="1102710"/>
        </p:xfrm>
        <a:graphic>
          <a:graphicData uri="http://schemas.openxmlformats.org/presentationml/2006/ole">
            <mc:AlternateContent xmlns:mc="http://schemas.openxmlformats.org/markup-compatibility/2006">
              <mc:Choice xmlns:v="urn:schemas-microsoft-com:vml" Requires="v">
                <p:oleObj spid="_x0000_s314544" name="Equation" r:id="rId4" imgW="2197080" imgH="279360" progId="Equation.3">
                  <p:embed/>
                </p:oleObj>
              </mc:Choice>
              <mc:Fallback>
                <p:oleObj name="Equation" r:id="rId4" imgW="2197080" imgH="27936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8860" y="6974987"/>
                        <a:ext cx="8358370" cy="1102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graphicFrame>
        <p:nvGraphicFramePr>
          <p:cNvPr id="13315" name="Object 3"/>
          <p:cNvGraphicFramePr>
            <a:graphicFrameLocks noChangeAspect="1"/>
          </p:cNvGraphicFramePr>
          <p:nvPr/>
        </p:nvGraphicFramePr>
        <p:xfrm>
          <a:off x="5240292" y="2666759"/>
          <a:ext cx="1357969" cy="649812"/>
        </p:xfrm>
        <a:graphic>
          <a:graphicData uri="http://schemas.openxmlformats.org/presentationml/2006/ole">
            <mc:AlternateContent xmlns:mc="http://schemas.openxmlformats.org/markup-compatibility/2006">
              <mc:Choice xmlns:v="urn:schemas-microsoft-com:vml" Requires="v">
                <p:oleObj spid="_x0000_s314545" name="Equation" r:id="rId6" imgW="380880" imgH="203040" progId="Equation.3">
                  <p:embed/>
                </p:oleObj>
              </mc:Choice>
              <mc:Fallback>
                <p:oleObj name="Equation" r:id="rId6" imgW="380880" imgH="20304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40292" y="2666759"/>
                        <a:ext cx="1357969" cy="64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sp>
        <p:nvSpPr>
          <p:cNvPr id="13328" name="Line 33"/>
          <p:cNvSpPr>
            <a:spLocks noChangeShapeType="1"/>
          </p:cNvSpPr>
          <p:nvPr/>
        </p:nvSpPr>
        <p:spPr bwMode="auto">
          <a:xfrm flipV="1">
            <a:off x="5409101" y="3305318"/>
            <a:ext cx="0" cy="382573"/>
          </a:xfrm>
          <a:prstGeom prst="line">
            <a:avLst/>
          </a:prstGeom>
          <a:noFill/>
          <a:ln w="9525">
            <a:solidFill>
              <a:schemeClr val="tx1"/>
            </a:solidFill>
            <a:round/>
            <a:headEnd/>
            <a:tailEnd type="triangle" w="med" len="med"/>
          </a:ln>
        </p:spPr>
        <p:txBody>
          <a:bodyPr lIns="192911" tIns="96455" rIns="192911" bIns="96455"/>
          <a:lstStyle/>
          <a:p>
            <a:endParaRPr lang="en-US"/>
          </a:p>
        </p:txBody>
      </p:sp>
      <p:graphicFrame>
        <p:nvGraphicFramePr>
          <p:cNvPr id="13316" name="Object 4"/>
          <p:cNvGraphicFramePr>
            <a:graphicFrameLocks noChangeAspect="1"/>
          </p:cNvGraphicFramePr>
          <p:nvPr/>
        </p:nvGraphicFramePr>
        <p:xfrm>
          <a:off x="8000660" y="3137028"/>
          <a:ext cx="3910013" cy="1101725"/>
        </p:xfrm>
        <a:graphic>
          <a:graphicData uri="http://schemas.openxmlformats.org/presentationml/2006/ole">
            <mc:AlternateContent xmlns:mc="http://schemas.openxmlformats.org/markup-compatibility/2006">
              <mc:Choice xmlns:v="urn:schemas-microsoft-com:vml" Requires="v">
                <p:oleObj spid="_x0000_s314546" name="Equation" r:id="rId8" imgW="888840" imgH="279360" progId="Equation.DSMT4">
                  <p:embed/>
                </p:oleObj>
              </mc:Choice>
              <mc:Fallback>
                <p:oleObj name="Equation" r:id="rId8" imgW="888840" imgH="279360" progId="Equation.DSMT4">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00660" y="3137028"/>
                        <a:ext cx="3910013"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graphicFrame>
        <p:nvGraphicFramePr>
          <p:cNvPr id="13317" name="Object 6"/>
          <p:cNvGraphicFramePr>
            <a:graphicFrameLocks noChangeAspect="1"/>
          </p:cNvGraphicFramePr>
          <p:nvPr>
            <p:extLst>
              <p:ext uri="{D42A27DB-BD31-4B8C-83A1-F6EECF244321}">
                <p14:modId xmlns:p14="http://schemas.microsoft.com/office/powerpoint/2010/main" val="2102714232"/>
              </p:ext>
            </p:extLst>
          </p:nvPr>
        </p:nvGraphicFramePr>
        <p:xfrm>
          <a:off x="13055125" y="2113887"/>
          <a:ext cx="6169025" cy="1403704"/>
        </p:xfrm>
        <a:graphic>
          <a:graphicData uri="http://schemas.openxmlformats.org/presentationml/2006/ole">
            <mc:AlternateContent xmlns:mc="http://schemas.openxmlformats.org/markup-compatibility/2006">
              <mc:Choice xmlns:v="urn:schemas-microsoft-com:vml" Requires="v">
                <p:oleObj spid="_x0000_s314547" name="Equation" r:id="rId10" imgW="2082600" imgH="355320" progId="Equation.3">
                  <p:embed/>
                </p:oleObj>
              </mc:Choice>
              <mc:Fallback>
                <p:oleObj name="Equation" r:id="rId10" imgW="2082600" imgH="355320" progId="Equation.3">
                  <p:embed/>
                  <p:pic>
                    <p:nvPicPr>
                      <p:cNvPr id="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055125" y="2113887"/>
                        <a:ext cx="6169025" cy="1403704"/>
                      </a:xfrm>
                      <a:prstGeom prst="rect">
                        <a:avLst/>
                      </a:prstGeom>
                      <a:noFill/>
                      <a:ln>
                        <a:noFill/>
                      </a:ln>
                    </p:spPr>
                  </p:pic>
                </p:oleObj>
              </mc:Fallback>
            </mc:AlternateContent>
          </a:graphicData>
        </a:graphic>
      </p:graphicFrame>
      <p:sp>
        <p:nvSpPr>
          <p:cNvPr id="13329" name="Text Box 77"/>
          <p:cNvSpPr txBox="1">
            <a:spLocks noChangeArrowheads="1"/>
          </p:cNvSpPr>
          <p:nvPr/>
        </p:nvSpPr>
        <p:spPr bwMode="auto">
          <a:xfrm>
            <a:off x="4011165" y="4381126"/>
            <a:ext cx="5312412" cy="1071957"/>
          </a:xfrm>
          <a:prstGeom prst="rect">
            <a:avLst/>
          </a:prstGeom>
          <a:solidFill>
            <a:schemeClr val="accent1">
              <a:lumMod val="20000"/>
              <a:lumOff val="80000"/>
            </a:schemeClr>
          </a:solidFill>
          <a:ln w="57150">
            <a:solidFill>
              <a:schemeClr val="tx2"/>
            </a:solidFill>
            <a:miter lim="800000"/>
            <a:headEnd/>
            <a:tailEnd/>
          </a:ln>
        </p:spPr>
        <p:txBody>
          <a:bodyPr wrap="none" lIns="192911" tIns="96455" rIns="192911" bIns="96455">
            <a:spAutoFit/>
          </a:bodyPr>
          <a:lstStyle/>
          <a:p>
            <a:r>
              <a:rPr lang="en-US" i="1" dirty="0" smtClean="0"/>
              <a:t>Math argument</a:t>
            </a:r>
            <a:endParaRPr lang="fr-FR" i="1" dirty="0"/>
          </a:p>
        </p:txBody>
      </p:sp>
      <p:graphicFrame>
        <p:nvGraphicFramePr>
          <p:cNvPr id="8199" name="Object 2"/>
          <p:cNvGraphicFramePr>
            <a:graphicFrameLocks noChangeAspect="1"/>
          </p:cNvGraphicFramePr>
          <p:nvPr>
            <p:extLst>
              <p:ext uri="{D42A27DB-BD31-4B8C-83A1-F6EECF244321}">
                <p14:modId xmlns:p14="http://schemas.microsoft.com/office/powerpoint/2010/main" val="1410232173"/>
              </p:ext>
            </p:extLst>
          </p:nvPr>
        </p:nvGraphicFramePr>
        <p:xfrm>
          <a:off x="1232433" y="8555773"/>
          <a:ext cx="8866187" cy="1001712"/>
        </p:xfrm>
        <a:graphic>
          <a:graphicData uri="http://schemas.openxmlformats.org/presentationml/2006/ole">
            <mc:AlternateContent xmlns:mc="http://schemas.openxmlformats.org/markup-compatibility/2006">
              <mc:Choice xmlns:v="urn:schemas-microsoft-com:vml" Requires="v">
                <p:oleObj spid="_x0000_s314548" name="Equation" r:id="rId12" imgW="2628720" imgH="253800" progId="Equation.DSMT4">
                  <p:embed/>
                </p:oleObj>
              </mc:Choice>
              <mc:Fallback>
                <p:oleObj name="Equation" r:id="rId12" imgW="2628720" imgH="253800" progId="Equation.DSMT4">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32433" y="8555773"/>
                        <a:ext cx="8866187"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graphicFrame>
        <p:nvGraphicFramePr>
          <p:cNvPr id="11274" name="Object 2"/>
          <p:cNvGraphicFramePr>
            <a:graphicFrameLocks noChangeAspect="1"/>
          </p:cNvGraphicFramePr>
          <p:nvPr>
            <p:extLst>
              <p:ext uri="{D42A27DB-BD31-4B8C-83A1-F6EECF244321}">
                <p14:modId xmlns:p14="http://schemas.microsoft.com/office/powerpoint/2010/main" val="3554725604"/>
              </p:ext>
            </p:extLst>
          </p:nvPr>
        </p:nvGraphicFramePr>
        <p:xfrm>
          <a:off x="12383439" y="9248331"/>
          <a:ext cx="7391400" cy="1101725"/>
        </p:xfrm>
        <a:graphic>
          <a:graphicData uri="http://schemas.openxmlformats.org/presentationml/2006/ole">
            <mc:AlternateContent xmlns:mc="http://schemas.openxmlformats.org/markup-compatibility/2006">
              <mc:Choice xmlns:v="urn:schemas-microsoft-com:vml" Requires="v">
                <p:oleObj spid="_x0000_s314549" name="Equation" r:id="rId14" imgW="1942920" imgH="279360" progId="Equation.DSMT4">
                  <p:embed/>
                </p:oleObj>
              </mc:Choice>
              <mc:Fallback>
                <p:oleObj name="Equation" r:id="rId14" imgW="1942920" imgH="279360" progId="Equation.DSMT4">
                  <p:embed/>
                  <p:pic>
                    <p:nvPicPr>
                      <p:cNvPr id="0"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383439" y="9248331"/>
                        <a:ext cx="7391400"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pic>
        <p:nvPicPr>
          <p:cNvPr id="19" name="Picture 8"/>
          <p:cNvPicPr>
            <a:picLocks noChangeAspect="1" noChangeArrowheads="1"/>
          </p:cNvPicPr>
          <p:nvPr/>
        </p:nvPicPr>
        <p:blipFill>
          <a:blip r:embed="rId16"/>
          <a:srcRect/>
          <a:stretch>
            <a:fillRect/>
          </a:stretch>
        </p:blipFill>
        <p:spPr bwMode="auto">
          <a:xfrm>
            <a:off x="12338519" y="10295149"/>
            <a:ext cx="8620125" cy="1485900"/>
          </a:xfrm>
          <a:prstGeom prst="rect">
            <a:avLst/>
          </a:prstGeom>
          <a:noFill/>
          <a:ln w="9525">
            <a:noFill/>
            <a:miter lim="800000"/>
            <a:headEnd/>
            <a:tailEnd/>
          </a:ln>
        </p:spPr>
      </p:pic>
      <p:pic>
        <p:nvPicPr>
          <p:cNvPr id="20" name="Picture 8"/>
          <p:cNvPicPr>
            <a:picLocks noChangeAspect="1" noChangeArrowheads="1"/>
          </p:cNvPicPr>
          <p:nvPr/>
        </p:nvPicPr>
        <p:blipFill>
          <a:blip r:embed="rId17"/>
          <a:srcRect/>
          <a:stretch>
            <a:fillRect/>
          </a:stretch>
        </p:blipFill>
        <p:spPr bwMode="auto">
          <a:xfrm>
            <a:off x="12339084" y="3675533"/>
            <a:ext cx="6486525" cy="5534025"/>
          </a:xfrm>
          <a:prstGeom prst="rect">
            <a:avLst/>
          </a:prstGeom>
          <a:noFill/>
          <a:ln w="9525">
            <a:noFill/>
            <a:miter lim="800000"/>
            <a:headEnd/>
            <a:tailEnd/>
          </a:ln>
        </p:spPr>
      </p:pic>
      <p:sp>
        <p:nvSpPr>
          <p:cNvPr id="22" name="Rectangle 21"/>
          <p:cNvSpPr/>
          <p:nvPr/>
        </p:nvSpPr>
        <p:spPr>
          <a:xfrm>
            <a:off x="13487400" y="4070464"/>
            <a:ext cx="5048250" cy="16828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10906302" y="10414773"/>
            <a:ext cx="1608133" cy="969496"/>
          </a:xfrm>
          <a:prstGeom prst="rect">
            <a:avLst/>
          </a:prstGeom>
          <a:noFill/>
        </p:spPr>
        <p:txBody>
          <a:bodyPr wrap="none" rtlCol="0">
            <a:spAutoFit/>
          </a:bodyPr>
          <a:lstStyle/>
          <a:p>
            <a:r>
              <a:rPr lang="en-US" dirty="0" smtClean="0"/>
              <a:t>later</a:t>
            </a:r>
            <a:endParaRPr lang="en-US" dirty="0"/>
          </a:p>
        </p:txBody>
      </p:sp>
      <p:sp>
        <p:nvSpPr>
          <p:cNvPr id="23" name="Title 3"/>
          <p:cNvSpPr txBox="1">
            <a:spLocks/>
          </p:cNvSpPr>
          <p:nvPr/>
        </p:nvSpPr>
        <p:spPr>
          <a:xfrm>
            <a:off x="192504" y="-38773"/>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a:latin typeface="Impact" charset="0"/>
                <a:ea typeface="ＭＳ Ｐゴシック" charset="0"/>
                <a:cs typeface="Impact" charset="0"/>
              </a:rPr>
              <a:t> </a:t>
            </a:r>
            <a:r>
              <a:rPr lang="en-US" sz="6600" dirty="0" smtClean="0">
                <a:latin typeface="Impact" charset="0"/>
                <a:ea typeface="ＭＳ Ｐゴシック" charset="0"/>
                <a:cs typeface="Impact" charset="0"/>
              </a:rPr>
              <a:t>   </a:t>
            </a:r>
            <a:r>
              <a:rPr lang="en-US" sz="6000" noProof="0" dirty="0" smtClean="0">
                <a:solidFill>
                  <a:srgbClr val="FF0000"/>
                </a:solidFill>
                <a:latin typeface="Impact" charset="0"/>
                <a:ea typeface="ＭＳ Ｐゴシック" charset="0"/>
                <a:cs typeface="Impact" charset="0"/>
              </a:rPr>
              <a:t>11.1 </a:t>
            </a:r>
            <a:r>
              <a:rPr lang="en-US" sz="6000" dirty="0" smtClean="0">
                <a:solidFill>
                  <a:srgbClr val="FF0000"/>
                </a:solidFill>
                <a:latin typeface="Impact" charset="0"/>
                <a:ea typeface="ＭＳ Ｐゴシック" charset="0"/>
                <a:cs typeface="Impact" charset="0"/>
              </a:rPr>
              <a:t>Calculating autocorrelations for stochastic spike arrival</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24" name="Straight Connector 23"/>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18634631" y="3400002"/>
            <a:ext cx="2686954" cy="1200329"/>
          </a:xfrm>
          <a:prstGeom prst="rect">
            <a:avLst/>
          </a:prstGeom>
          <a:noFill/>
        </p:spPr>
        <p:txBody>
          <a:bodyPr wrap="none" rtlCol="0">
            <a:spAutoFit/>
          </a:bodyPr>
          <a:lstStyle/>
          <a:p>
            <a:r>
              <a:rPr lang="en-US" sz="3200" i="1" dirty="0" smtClean="0"/>
              <a:t>Image:</a:t>
            </a:r>
          </a:p>
          <a:p>
            <a:r>
              <a:rPr lang="en-US" sz="2000" i="1" dirty="0" smtClean="0"/>
              <a:t>Gerstner et al. (2014),</a:t>
            </a:r>
          </a:p>
          <a:p>
            <a:r>
              <a:rPr lang="en-US" sz="2000" i="1" dirty="0" smtClean="0"/>
              <a:t>Neuronal Dynamics</a:t>
            </a:r>
          </a:p>
        </p:txBody>
      </p:sp>
      <p:sp>
        <p:nvSpPr>
          <p:cNvPr id="26" name="TextBox 25"/>
          <p:cNvSpPr txBox="1"/>
          <p:nvPr/>
        </p:nvSpPr>
        <p:spPr>
          <a:xfrm>
            <a:off x="2760163" y="9729110"/>
            <a:ext cx="7915689" cy="1949120"/>
          </a:xfrm>
          <a:prstGeom prst="rect">
            <a:avLst/>
          </a:prstGeom>
          <a:noFill/>
        </p:spPr>
        <p:txBody>
          <a:bodyPr wrap="square" lIns="192911" tIns="96455" rIns="192911" bIns="96455" rtlCol="0">
            <a:spAutoFit/>
          </a:bodyPr>
          <a:lstStyle/>
          <a:p>
            <a:r>
              <a:rPr lang="en-US" dirty="0" smtClean="0">
                <a:solidFill>
                  <a:srgbClr val="FF0000"/>
                </a:solidFill>
              </a:rPr>
              <a:t>Autocorrelation of </a:t>
            </a:r>
            <a:r>
              <a:rPr lang="en-US" dirty="0" smtClean="0">
                <a:solidFill>
                  <a:srgbClr val="FF0000"/>
                </a:solidFill>
              </a:rPr>
              <a:t>membrane potential</a:t>
            </a:r>
            <a:endParaRPr lang="en-US" dirty="0">
              <a:solidFill>
                <a:srgbClr val="FF0000"/>
              </a:solidFill>
            </a:endParaRPr>
          </a:p>
        </p:txBody>
      </p:sp>
      <p:cxnSp>
        <p:nvCxnSpPr>
          <p:cNvPr id="27" name="Straight Connector 26"/>
          <p:cNvCxnSpPr/>
          <p:nvPr/>
        </p:nvCxnSpPr>
        <p:spPr bwMode="auto">
          <a:xfrm>
            <a:off x="4696139" y="9629203"/>
            <a:ext cx="1721724" cy="0"/>
          </a:xfrm>
          <a:prstGeom prst="line">
            <a:avLst/>
          </a:prstGeom>
          <a:solidFill>
            <a:schemeClr val="accent1"/>
          </a:solidFill>
          <a:ln w="76200" cap="flat" cmpd="sng" algn="ctr">
            <a:solidFill>
              <a:srgbClr val="FF0000"/>
            </a:solidFill>
            <a:prstDash val="solid"/>
            <a:round/>
            <a:headEnd type="none" w="med" len="med"/>
            <a:tailEnd type="none" w="med" len="med"/>
          </a:ln>
          <a:effectLst/>
        </p:spPr>
      </p:cxnSp>
      <p:sp>
        <p:nvSpPr>
          <p:cNvPr id="4" name="TextBox 3"/>
          <p:cNvSpPr txBox="1"/>
          <p:nvPr/>
        </p:nvSpPr>
        <p:spPr>
          <a:xfrm>
            <a:off x="1232433" y="6098131"/>
            <a:ext cx="2949846" cy="969496"/>
          </a:xfrm>
          <a:prstGeom prst="rect">
            <a:avLst/>
          </a:prstGeom>
          <a:noFill/>
        </p:spPr>
        <p:txBody>
          <a:bodyPr wrap="none" rtlCol="0">
            <a:spAutoFit/>
          </a:bodyPr>
          <a:lstStyle/>
          <a:p>
            <a:r>
              <a:rPr lang="en-US" dirty="0" smtClean="0"/>
              <a:t>variance</a:t>
            </a:r>
            <a:endParaRPr lang="fr-CH"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4" name="Line 18"/>
          <p:cNvSpPr>
            <a:spLocks noChangeShapeType="1"/>
          </p:cNvSpPr>
          <p:nvPr/>
        </p:nvSpPr>
        <p:spPr bwMode="auto">
          <a:xfrm>
            <a:off x="2184198" y="2120633"/>
            <a:ext cx="6295787" cy="2"/>
          </a:xfrm>
          <a:prstGeom prst="line">
            <a:avLst/>
          </a:prstGeom>
          <a:noFill/>
          <a:ln w="9525">
            <a:solidFill>
              <a:schemeClr val="tx1"/>
            </a:solidFill>
            <a:round/>
            <a:headEnd/>
            <a:tailEnd/>
          </a:ln>
        </p:spPr>
        <p:txBody>
          <a:bodyPr wrap="none" lIns="192911" tIns="96455" rIns="192911" bIns="96455" anchor="ctr"/>
          <a:lstStyle/>
          <a:p>
            <a:endParaRPr lang="en-US"/>
          </a:p>
        </p:txBody>
      </p:sp>
      <p:sp>
        <p:nvSpPr>
          <p:cNvPr id="7207" name="Line 21"/>
          <p:cNvSpPr>
            <a:spLocks noChangeShapeType="1"/>
          </p:cNvSpPr>
          <p:nvPr/>
        </p:nvSpPr>
        <p:spPr bwMode="auto">
          <a:xfrm>
            <a:off x="5067203" y="1709932"/>
            <a:ext cx="0" cy="410703"/>
          </a:xfrm>
          <a:prstGeom prst="line">
            <a:avLst/>
          </a:prstGeom>
          <a:noFill/>
          <a:ln w="57150">
            <a:solidFill>
              <a:schemeClr val="tx1"/>
            </a:solidFill>
            <a:round/>
            <a:headEnd/>
            <a:tailEnd/>
          </a:ln>
        </p:spPr>
        <p:txBody>
          <a:bodyPr wrap="none" lIns="192911" tIns="96455" rIns="192911" bIns="96455" anchor="ctr"/>
          <a:lstStyle/>
          <a:p>
            <a:endParaRPr lang="en-US"/>
          </a:p>
        </p:txBody>
      </p:sp>
      <p:sp>
        <p:nvSpPr>
          <p:cNvPr id="7208" name="Line 22"/>
          <p:cNvSpPr>
            <a:spLocks noChangeShapeType="1"/>
          </p:cNvSpPr>
          <p:nvPr/>
        </p:nvSpPr>
        <p:spPr bwMode="auto">
          <a:xfrm>
            <a:off x="3034980" y="1737842"/>
            <a:ext cx="0" cy="410703"/>
          </a:xfrm>
          <a:prstGeom prst="line">
            <a:avLst/>
          </a:prstGeom>
          <a:noFill/>
          <a:ln w="57150">
            <a:solidFill>
              <a:schemeClr val="tx1"/>
            </a:solidFill>
            <a:round/>
            <a:headEnd/>
            <a:tailEnd/>
          </a:ln>
        </p:spPr>
        <p:txBody>
          <a:bodyPr wrap="none" lIns="192911" tIns="96455" rIns="192911" bIns="96455" anchor="ctr"/>
          <a:lstStyle/>
          <a:p>
            <a:endParaRPr lang="en-US"/>
          </a:p>
        </p:txBody>
      </p:sp>
      <p:sp>
        <p:nvSpPr>
          <p:cNvPr id="7231" name="Line 45"/>
          <p:cNvSpPr>
            <a:spLocks noChangeShapeType="1"/>
          </p:cNvSpPr>
          <p:nvPr/>
        </p:nvSpPr>
        <p:spPr bwMode="auto">
          <a:xfrm>
            <a:off x="3721986" y="1737842"/>
            <a:ext cx="0" cy="410703"/>
          </a:xfrm>
          <a:prstGeom prst="line">
            <a:avLst/>
          </a:prstGeom>
          <a:noFill/>
          <a:ln w="57150">
            <a:solidFill>
              <a:schemeClr val="tx1"/>
            </a:solidFill>
            <a:round/>
            <a:headEnd/>
            <a:tailEnd/>
          </a:ln>
        </p:spPr>
        <p:txBody>
          <a:bodyPr wrap="none" lIns="192911" tIns="96455" rIns="192911" bIns="96455" anchor="ctr"/>
          <a:lstStyle/>
          <a:p>
            <a:endParaRPr lang="en-US"/>
          </a:p>
        </p:txBody>
      </p:sp>
      <p:sp>
        <p:nvSpPr>
          <p:cNvPr id="7232" name="Line 46"/>
          <p:cNvSpPr>
            <a:spLocks noChangeShapeType="1"/>
          </p:cNvSpPr>
          <p:nvPr/>
        </p:nvSpPr>
        <p:spPr bwMode="auto">
          <a:xfrm>
            <a:off x="5821216" y="1707413"/>
            <a:ext cx="0" cy="410703"/>
          </a:xfrm>
          <a:prstGeom prst="line">
            <a:avLst/>
          </a:prstGeom>
          <a:noFill/>
          <a:ln w="57150">
            <a:solidFill>
              <a:schemeClr val="tx1"/>
            </a:solidFill>
            <a:round/>
            <a:headEnd/>
            <a:tailEnd/>
          </a:ln>
        </p:spPr>
        <p:txBody>
          <a:bodyPr wrap="none" lIns="192911" tIns="96455" rIns="192911" bIns="96455" anchor="ctr"/>
          <a:lstStyle/>
          <a:p>
            <a:endParaRPr lang="en-US"/>
          </a:p>
        </p:txBody>
      </p:sp>
      <p:sp>
        <p:nvSpPr>
          <p:cNvPr id="7183" name="Text Box 65"/>
          <p:cNvSpPr txBox="1">
            <a:spLocks noChangeArrowheads="1"/>
          </p:cNvSpPr>
          <p:nvPr/>
        </p:nvSpPr>
        <p:spPr bwMode="auto">
          <a:xfrm>
            <a:off x="1287788" y="-1694319"/>
            <a:ext cx="20111335" cy="1071957"/>
          </a:xfrm>
          <a:prstGeom prst="rect">
            <a:avLst/>
          </a:prstGeom>
          <a:noFill/>
          <a:ln w="9525">
            <a:solidFill>
              <a:srgbClr val="FF0000"/>
            </a:solidFill>
            <a:miter lim="800000"/>
            <a:headEnd/>
            <a:tailEnd/>
          </a:ln>
        </p:spPr>
        <p:txBody>
          <a:bodyPr wrap="none" lIns="192911" tIns="96455" rIns="192911" bIns="96455">
            <a:spAutoFit/>
          </a:bodyPr>
          <a:lstStyle/>
          <a:p>
            <a:r>
              <a:rPr lang="fr-CH" dirty="0" smtClean="0">
                <a:solidFill>
                  <a:srgbClr val="FF0000"/>
                </a:solidFill>
              </a:rPr>
              <a:t>Poisson </a:t>
            </a:r>
            <a:r>
              <a:rPr lang="fr-CH" dirty="0" err="1" smtClean="0">
                <a:solidFill>
                  <a:srgbClr val="FF0000"/>
                </a:solidFill>
              </a:rPr>
              <a:t>spike</a:t>
            </a:r>
            <a:r>
              <a:rPr lang="fr-CH" dirty="0" smtClean="0">
                <a:solidFill>
                  <a:srgbClr val="FF0000"/>
                </a:solidFill>
              </a:rPr>
              <a:t> </a:t>
            </a:r>
            <a:r>
              <a:rPr lang="fr-CH" dirty="0" err="1" smtClean="0">
                <a:solidFill>
                  <a:srgbClr val="FF0000"/>
                </a:solidFill>
              </a:rPr>
              <a:t>arrival</a:t>
            </a:r>
            <a:r>
              <a:rPr lang="fr-CH" dirty="0" smtClean="0">
                <a:solidFill>
                  <a:srgbClr val="FF0000"/>
                </a:solidFill>
              </a:rPr>
              <a:t>: </a:t>
            </a:r>
            <a:r>
              <a:rPr lang="fr-CH" sz="4800" b="1" dirty="0" err="1" smtClean="0">
                <a:solidFill>
                  <a:srgbClr val="FF0000"/>
                </a:solidFill>
              </a:rPr>
              <a:t>Mean</a:t>
            </a:r>
            <a:r>
              <a:rPr lang="fr-CH" sz="4800" b="1" dirty="0" smtClean="0">
                <a:solidFill>
                  <a:srgbClr val="FF0000"/>
                </a:solidFill>
              </a:rPr>
              <a:t> and </a:t>
            </a:r>
            <a:r>
              <a:rPr lang="fr-CH" sz="4800" b="1" dirty="0" err="1" smtClean="0">
                <a:solidFill>
                  <a:srgbClr val="FF0000"/>
                </a:solidFill>
              </a:rPr>
              <a:t>autocorrelation</a:t>
            </a:r>
            <a:r>
              <a:rPr lang="fr-CH" sz="4800" b="1" dirty="0" smtClean="0">
                <a:solidFill>
                  <a:srgbClr val="FF0000"/>
                </a:solidFill>
              </a:rPr>
              <a:t> of </a:t>
            </a:r>
            <a:r>
              <a:rPr lang="fr-CH" sz="4800" b="1" dirty="0" err="1" smtClean="0">
                <a:solidFill>
                  <a:srgbClr val="FF0000"/>
                </a:solidFill>
              </a:rPr>
              <a:t>filtered</a:t>
            </a:r>
            <a:r>
              <a:rPr lang="fr-CH" sz="4800" b="1" dirty="0" smtClean="0">
                <a:solidFill>
                  <a:srgbClr val="FF0000"/>
                </a:solidFill>
              </a:rPr>
              <a:t> signal </a:t>
            </a:r>
            <a:endParaRPr lang="fr-FR" sz="4800" b="1" dirty="0">
              <a:solidFill>
                <a:srgbClr val="FF0000"/>
              </a:solidFill>
            </a:endParaRPr>
          </a:p>
        </p:txBody>
      </p:sp>
      <p:cxnSp>
        <p:nvCxnSpPr>
          <p:cNvPr id="81" name="Straight Arrow Connector 80"/>
          <p:cNvCxnSpPr/>
          <p:nvPr/>
        </p:nvCxnSpPr>
        <p:spPr bwMode="auto">
          <a:xfrm>
            <a:off x="11542801" y="2631024"/>
            <a:ext cx="6976413" cy="281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3" name="Straight Arrow Connector 82"/>
          <p:cNvCxnSpPr/>
          <p:nvPr/>
        </p:nvCxnSpPr>
        <p:spPr bwMode="auto">
          <a:xfrm rot="5400000" flipH="1" flipV="1">
            <a:off x="11032411" y="2120165"/>
            <a:ext cx="1020780" cy="375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84" name="Freeform 83"/>
          <p:cNvSpPr/>
          <p:nvPr/>
        </p:nvSpPr>
        <p:spPr bwMode="auto">
          <a:xfrm>
            <a:off x="12064329" y="1914544"/>
            <a:ext cx="969283" cy="745664"/>
          </a:xfrm>
          <a:custGeom>
            <a:avLst/>
            <a:gdLst>
              <a:gd name="connsiteX0" fmla="*/ 0 w 504968"/>
              <a:gd name="connsiteY0" fmla="*/ 420806 h 420806"/>
              <a:gd name="connsiteX1" fmla="*/ 122830 w 504968"/>
              <a:gd name="connsiteY1" fmla="*/ 52316 h 420806"/>
              <a:gd name="connsiteX2" fmla="*/ 504968 w 504968"/>
              <a:gd name="connsiteY2" fmla="*/ 106907 h 420806"/>
            </a:gdLst>
            <a:ahLst/>
            <a:cxnLst>
              <a:cxn ang="0">
                <a:pos x="connsiteX0" y="connsiteY0"/>
              </a:cxn>
              <a:cxn ang="0">
                <a:pos x="connsiteX1" y="connsiteY1"/>
              </a:cxn>
              <a:cxn ang="0">
                <a:pos x="connsiteX2" y="connsiteY2"/>
              </a:cxn>
            </a:cxnLst>
            <a:rect l="l" t="t" r="r" b="b"/>
            <a:pathLst>
              <a:path w="504968" h="420806">
                <a:moveTo>
                  <a:pt x="0" y="420806"/>
                </a:moveTo>
                <a:cubicBezTo>
                  <a:pt x="19334" y="262719"/>
                  <a:pt x="38669" y="104632"/>
                  <a:pt x="122830" y="52316"/>
                </a:cubicBezTo>
                <a:cubicBezTo>
                  <a:pt x="206991" y="0"/>
                  <a:pt x="355979" y="53453"/>
                  <a:pt x="504968" y="106907"/>
                </a:cubicBezTo>
              </a:path>
            </a:pathLst>
          </a:custGeom>
          <a:noFill/>
          <a:ln w="9525" cap="flat" cmpd="sng" algn="ctr">
            <a:solidFill>
              <a:schemeClr val="tx1"/>
            </a:solidFill>
            <a:prstDash val="solid"/>
            <a:round/>
            <a:headEnd type="none" w="med" len="med"/>
            <a:tailEnd type="none" w="med" len="med"/>
          </a:ln>
          <a:effectLst/>
        </p:spPr>
        <p:txBody>
          <a:bodyPr vert="horz" wrap="square" lIns="192911" tIns="96455" rIns="192911" bIns="96455" numCol="1" rtlCol="0" anchor="t" anchorCtr="0" compatLnSpc="1">
            <a:prstTxWarp prst="textNoShape">
              <a:avLst/>
            </a:prstTxWarp>
          </a:bodyPr>
          <a:lstStyle/>
          <a:p>
            <a:pPr defTabSz="1929110" eaLnBrk="0" hangingPunct="0"/>
            <a:endParaRPr lang="en-US" sz="5900" dirty="0" smtClean="0">
              <a:latin typeface="Times New Roman" pitchFamily="18" charset="0"/>
            </a:endParaRPr>
          </a:p>
        </p:txBody>
      </p:sp>
      <p:sp>
        <p:nvSpPr>
          <p:cNvPr id="86" name="Freeform 85"/>
          <p:cNvSpPr/>
          <p:nvPr/>
        </p:nvSpPr>
        <p:spPr bwMode="auto">
          <a:xfrm>
            <a:off x="13014960" y="1436943"/>
            <a:ext cx="1590656" cy="681173"/>
          </a:xfrm>
          <a:custGeom>
            <a:avLst/>
            <a:gdLst>
              <a:gd name="connsiteX0" fmla="*/ 0 w 586854"/>
              <a:gd name="connsiteY0" fmla="*/ 384411 h 384411"/>
              <a:gd name="connsiteX1" fmla="*/ 177421 w 586854"/>
              <a:gd name="connsiteY1" fmla="*/ 15922 h 384411"/>
              <a:gd name="connsiteX2" fmla="*/ 586854 w 586854"/>
              <a:gd name="connsiteY2" fmla="*/ 288877 h 384411"/>
            </a:gdLst>
            <a:ahLst/>
            <a:cxnLst>
              <a:cxn ang="0">
                <a:pos x="connsiteX0" y="connsiteY0"/>
              </a:cxn>
              <a:cxn ang="0">
                <a:pos x="connsiteX1" y="connsiteY1"/>
              </a:cxn>
              <a:cxn ang="0">
                <a:pos x="connsiteX2" y="connsiteY2"/>
              </a:cxn>
            </a:cxnLst>
            <a:rect l="l" t="t" r="r" b="b"/>
            <a:pathLst>
              <a:path w="586854" h="384411">
                <a:moveTo>
                  <a:pt x="0" y="384411"/>
                </a:moveTo>
                <a:cubicBezTo>
                  <a:pt x="39806" y="208127"/>
                  <a:pt x="79612" y="31844"/>
                  <a:pt x="177421" y="15922"/>
                </a:cubicBezTo>
                <a:cubicBezTo>
                  <a:pt x="275230" y="0"/>
                  <a:pt x="431042" y="144438"/>
                  <a:pt x="586854" y="288877"/>
                </a:cubicBezTo>
              </a:path>
            </a:pathLst>
          </a:custGeom>
          <a:noFill/>
          <a:ln w="9525" cap="flat" cmpd="sng" algn="ctr">
            <a:solidFill>
              <a:schemeClr val="tx1"/>
            </a:solidFill>
            <a:prstDash val="solid"/>
            <a:round/>
            <a:headEnd type="none" w="med" len="med"/>
            <a:tailEnd type="none" w="med" len="med"/>
          </a:ln>
          <a:effectLst/>
        </p:spPr>
        <p:txBody>
          <a:bodyPr vert="horz" wrap="square" lIns="192911" tIns="96455" rIns="192911" bIns="96455" numCol="1" rtlCol="0" anchor="t" anchorCtr="0" compatLnSpc="1">
            <a:prstTxWarp prst="textNoShape">
              <a:avLst/>
            </a:prstTxWarp>
          </a:bodyPr>
          <a:lstStyle/>
          <a:p>
            <a:pPr defTabSz="1929110" eaLnBrk="0" hangingPunct="0"/>
            <a:endParaRPr lang="en-US" sz="5900" dirty="0" smtClean="0">
              <a:latin typeface="Times New Roman" pitchFamily="18" charset="0"/>
            </a:endParaRPr>
          </a:p>
        </p:txBody>
      </p:sp>
      <p:sp>
        <p:nvSpPr>
          <p:cNvPr id="87" name="Freeform 86"/>
          <p:cNvSpPr/>
          <p:nvPr/>
        </p:nvSpPr>
        <p:spPr bwMode="auto">
          <a:xfrm>
            <a:off x="14605616" y="1227453"/>
            <a:ext cx="1020938" cy="637988"/>
          </a:xfrm>
          <a:custGeom>
            <a:avLst/>
            <a:gdLst>
              <a:gd name="connsiteX0" fmla="*/ 0 w 586854"/>
              <a:gd name="connsiteY0" fmla="*/ 384411 h 384411"/>
              <a:gd name="connsiteX1" fmla="*/ 177421 w 586854"/>
              <a:gd name="connsiteY1" fmla="*/ 15922 h 384411"/>
              <a:gd name="connsiteX2" fmla="*/ 586854 w 586854"/>
              <a:gd name="connsiteY2" fmla="*/ 288877 h 384411"/>
            </a:gdLst>
            <a:ahLst/>
            <a:cxnLst>
              <a:cxn ang="0">
                <a:pos x="connsiteX0" y="connsiteY0"/>
              </a:cxn>
              <a:cxn ang="0">
                <a:pos x="connsiteX1" y="connsiteY1"/>
              </a:cxn>
              <a:cxn ang="0">
                <a:pos x="connsiteX2" y="connsiteY2"/>
              </a:cxn>
            </a:cxnLst>
            <a:rect l="l" t="t" r="r" b="b"/>
            <a:pathLst>
              <a:path w="586854" h="384411">
                <a:moveTo>
                  <a:pt x="0" y="384411"/>
                </a:moveTo>
                <a:cubicBezTo>
                  <a:pt x="39806" y="208127"/>
                  <a:pt x="79612" y="31844"/>
                  <a:pt x="177421" y="15922"/>
                </a:cubicBezTo>
                <a:cubicBezTo>
                  <a:pt x="275230" y="0"/>
                  <a:pt x="431042" y="144438"/>
                  <a:pt x="586854" y="288877"/>
                </a:cubicBezTo>
              </a:path>
            </a:pathLst>
          </a:custGeom>
          <a:noFill/>
          <a:ln w="9525" cap="flat" cmpd="sng" algn="ctr">
            <a:solidFill>
              <a:schemeClr val="tx1"/>
            </a:solidFill>
            <a:prstDash val="solid"/>
            <a:round/>
            <a:headEnd type="none" w="med" len="med"/>
            <a:tailEnd type="none" w="med" len="med"/>
          </a:ln>
          <a:effectLst/>
        </p:spPr>
        <p:txBody>
          <a:bodyPr vert="horz" wrap="square" lIns="192911" tIns="96455" rIns="192911" bIns="96455" numCol="1" rtlCol="0" anchor="t" anchorCtr="0" compatLnSpc="1">
            <a:prstTxWarp prst="textNoShape">
              <a:avLst/>
            </a:prstTxWarp>
          </a:bodyPr>
          <a:lstStyle/>
          <a:p>
            <a:pPr defTabSz="1929110" eaLnBrk="0" hangingPunct="0"/>
            <a:endParaRPr lang="en-US" sz="5900" dirty="0" smtClean="0">
              <a:latin typeface="Times New Roman" pitchFamily="18" charset="0"/>
            </a:endParaRPr>
          </a:p>
        </p:txBody>
      </p:sp>
      <p:sp>
        <p:nvSpPr>
          <p:cNvPr id="88" name="Freeform 87"/>
          <p:cNvSpPr/>
          <p:nvPr/>
        </p:nvSpPr>
        <p:spPr bwMode="auto">
          <a:xfrm>
            <a:off x="15644075" y="1268675"/>
            <a:ext cx="2289746" cy="1362349"/>
          </a:xfrm>
          <a:custGeom>
            <a:avLst/>
            <a:gdLst>
              <a:gd name="connsiteX0" fmla="*/ 0 w 968991"/>
              <a:gd name="connsiteY0" fmla="*/ 263857 h 768824"/>
              <a:gd name="connsiteX1" fmla="*/ 109182 w 968991"/>
              <a:gd name="connsiteY1" fmla="*/ 18197 h 768824"/>
              <a:gd name="connsiteX2" fmla="*/ 354842 w 968991"/>
              <a:gd name="connsiteY2" fmla="*/ 373039 h 768824"/>
              <a:gd name="connsiteX3" fmla="*/ 600501 w 968991"/>
              <a:gd name="connsiteY3" fmla="*/ 605051 h 768824"/>
              <a:gd name="connsiteX4" fmla="*/ 968991 w 968991"/>
              <a:gd name="connsiteY4" fmla="*/ 768824 h 768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991" h="768824">
                <a:moveTo>
                  <a:pt x="0" y="263857"/>
                </a:moveTo>
                <a:cubicBezTo>
                  <a:pt x="25021" y="131928"/>
                  <a:pt x="50042" y="0"/>
                  <a:pt x="109182" y="18197"/>
                </a:cubicBezTo>
                <a:cubicBezTo>
                  <a:pt x="168322" y="36394"/>
                  <a:pt x="272956" y="275230"/>
                  <a:pt x="354842" y="373039"/>
                </a:cubicBezTo>
                <a:cubicBezTo>
                  <a:pt x="436728" y="470848"/>
                  <a:pt x="498143" y="539087"/>
                  <a:pt x="600501" y="605051"/>
                </a:cubicBezTo>
                <a:cubicBezTo>
                  <a:pt x="702859" y="671015"/>
                  <a:pt x="835925" y="719919"/>
                  <a:pt x="968991" y="768824"/>
                </a:cubicBezTo>
              </a:path>
            </a:pathLst>
          </a:custGeom>
          <a:noFill/>
          <a:ln w="9525" cap="flat" cmpd="sng" algn="ctr">
            <a:solidFill>
              <a:schemeClr val="tx1"/>
            </a:solidFill>
            <a:prstDash val="solid"/>
            <a:round/>
            <a:headEnd type="none" w="med" len="med"/>
            <a:tailEnd type="none" w="med" len="med"/>
          </a:ln>
          <a:effectLst/>
        </p:spPr>
        <p:txBody>
          <a:bodyPr vert="horz" wrap="square" lIns="192911" tIns="96455" rIns="192911" bIns="96455" numCol="1" rtlCol="0" anchor="t" anchorCtr="0" compatLnSpc="1">
            <a:prstTxWarp prst="textNoShape">
              <a:avLst/>
            </a:prstTxWarp>
          </a:bodyPr>
          <a:lstStyle/>
          <a:p>
            <a:pPr defTabSz="1929110" eaLnBrk="0" hangingPunct="0"/>
            <a:endParaRPr lang="en-US" sz="5900" dirty="0" smtClean="0">
              <a:latin typeface="Times New Roman" pitchFamily="18" charset="0"/>
            </a:endParaRPr>
          </a:p>
        </p:txBody>
      </p:sp>
      <p:sp>
        <p:nvSpPr>
          <p:cNvPr id="32" name="Title 3"/>
          <p:cNvSpPr txBox="1">
            <a:spLocks/>
          </p:cNvSpPr>
          <p:nvPr/>
        </p:nvSpPr>
        <p:spPr>
          <a:xfrm>
            <a:off x="421104" y="-38773"/>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a:latin typeface="Impact" charset="0"/>
                <a:ea typeface="ＭＳ Ｐゴシック" charset="0"/>
                <a:cs typeface="Impact" charset="0"/>
              </a:rPr>
              <a:t> </a:t>
            </a:r>
            <a:r>
              <a:rPr lang="en-US" sz="6600" dirty="0" smtClean="0">
                <a:latin typeface="Impact" charset="0"/>
                <a:ea typeface="ＭＳ Ｐゴシック" charset="0"/>
                <a:cs typeface="Impact" charset="0"/>
              </a:rPr>
              <a:t>   </a:t>
            </a:r>
            <a:r>
              <a:rPr lang="en-US" sz="6000" noProof="0" dirty="0" smtClean="0">
                <a:solidFill>
                  <a:srgbClr val="FF0000"/>
                </a:solidFill>
                <a:latin typeface="Impact" charset="0"/>
                <a:ea typeface="ＭＳ Ｐゴシック" charset="0"/>
                <a:cs typeface="Impact" charset="0"/>
              </a:rPr>
              <a:t>11.1 </a:t>
            </a:r>
            <a:r>
              <a:rPr lang="en-US" sz="6000" dirty="0" smtClean="0">
                <a:solidFill>
                  <a:srgbClr val="FF0000"/>
                </a:solidFill>
                <a:latin typeface="Impact" charset="0"/>
                <a:ea typeface="ＭＳ Ｐゴシック" charset="0"/>
                <a:cs typeface="Impact" charset="0"/>
              </a:rPr>
              <a:t> </a:t>
            </a:r>
            <a:r>
              <a:rPr lang="en-US" sz="6000" dirty="0" smtClean="0">
                <a:solidFill>
                  <a:srgbClr val="FF0000"/>
                </a:solidFill>
                <a:latin typeface="Impact" charset="0"/>
                <a:ea typeface="ＭＳ Ｐゴシック" charset="0"/>
                <a:cs typeface="Impact" charset="0"/>
              </a:rPr>
              <a:t>Conclusion:  </a:t>
            </a:r>
            <a:r>
              <a:rPr lang="en-US" sz="4800" dirty="0" smtClean="0">
                <a:solidFill>
                  <a:srgbClr val="FF0000"/>
                </a:solidFill>
                <a:latin typeface="Impact" charset="0"/>
                <a:ea typeface="ＭＳ Ｐゴシック" charset="0"/>
                <a:cs typeface="Impact" charset="0"/>
              </a:rPr>
              <a:t>Mean </a:t>
            </a:r>
            <a:r>
              <a:rPr lang="en-US" sz="4800" dirty="0" smtClean="0">
                <a:solidFill>
                  <a:srgbClr val="FF0000"/>
                </a:solidFill>
                <a:latin typeface="Impact" charset="0"/>
                <a:ea typeface="ＭＳ Ｐゴシック" charset="0"/>
                <a:cs typeface="Impact" charset="0"/>
              </a:rPr>
              <a:t>and autocorrelation </a:t>
            </a:r>
            <a:r>
              <a:rPr lang="en-US" sz="4800" dirty="0" smtClean="0">
                <a:solidFill>
                  <a:srgbClr val="FF0000"/>
                </a:solidFill>
                <a:latin typeface="Impact" charset="0"/>
                <a:ea typeface="ＭＳ Ｐゴシック" charset="0"/>
                <a:cs typeface="Impact" charset="0"/>
              </a:rPr>
              <a:t>of the membrane potential</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33" name="Straight Connector 32"/>
          <p:cNvCxnSpPr/>
          <p:nvPr/>
        </p:nvCxnSpPr>
        <p:spPr>
          <a:xfrm>
            <a:off x="13287"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79676" y="2687435"/>
            <a:ext cx="20743499" cy="10556736"/>
          </a:xfrm>
          <a:prstGeom prst="rect">
            <a:avLst/>
          </a:prstGeom>
          <a:noFill/>
        </p:spPr>
        <p:txBody>
          <a:bodyPr wrap="none" rtlCol="0">
            <a:spAutoFit/>
          </a:bodyPr>
          <a:lstStyle/>
          <a:p>
            <a:r>
              <a:rPr lang="en-US" sz="4000" dirty="0" smtClean="0"/>
              <a:t>First approach to calculate autocorrelations.</a:t>
            </a:r>
          </a:p>
          <a:p>
            <a:endParaRPr lang="en-US" sz="4000" dirty="0" smtClean="0"/>
          </a:p>
          <a:p>
            <a:r>
              <a:rPr lang="en-US" sz="4000" dirty="0" smtClean="0"/>
              <a:t>A spike train </a:t>
            </a:r>
            <a:r>
              <a:rPr lang="en-US" sz="4000" i="1" dirty="0" smtClean="0"/>
              <a:t>S(t)</a:t>
            </a:r>
            <a:r>
              <a:rPr lang="en-US" sz="4000" dirty="0" smtClean="0"/>
              <a:t> causes a fluctuating current </a:t>
            </a:r>
            <a:r>
              <a:rPr lang="en-US" sz="4000" i="1" dirty="0" smtClean="0"/>
              <a:t>I(t)</a:t>
            </a:r>
            <a:r>
              <a:rPr lang="en-US" sz="4000" dirty="0" smtClean="0"/>
              <a:t>.</a:t>
            </a:r>
          </a:p>
          <a:p>
            <a:r>
              <a:rPr lang="en-US" sz="4000" dirty="0" smtClean="0"/>
              <a:t>We separate the fluctuating current into a mean current &lt;</a:t>
            </a:r>
            <a:r>
              <a:rPr lang="en-US" sz="4000" i="1" dirty="0" smtClean="0"/>
              <a:t>I(t)</a:t>
            </a:r>
            <a:r>
              <a:rPr lang="en-US" sz="4000" dirty="0" smtClean="0"/>
              <a:t>&gt; and a noise component </a:t>
            </a:r>
            <a:r>
              <a:rPr lang="en-US" sz="4000" dirty="0" smtClean="0">
                <a:latin typeface="Symbol" panose="05050102010706020507" pitchFamily="18" charset="2"/>
              </a:rPr>
              <a:t>x</a:t>
            </a:r>
            <a:r>
              <a:rPr lang="en-US" sz="4000" dirty="0" smtClean="0"/>
              <a:t>(t) .</a:t>
            </a:r>
          </a:p>
          <a:p>
            <a:r>
              <a:rPr lang="en-US" sz="4000" dirty="0" smtClean="0"/>
              <a:t>By definition the mean of the noise vanishes:  &lt; </a:t>
            </a:r>
            <a:r>
              <a:rPr lang="en-US" sz="4000" dirty="0">
                <a:latin typeface="Symbol" panose="05050102010706020507" pitchFamily="18" charset="2"/>
              </a:rPr>
              <a:t>x</a:t>
            </a:r>
            <a:r>
              <a:rPr lang="en-US" sz="4000" dirty="0"/>
              <a:t>(t)</a:t>
            </a:r>
            <a:r>
              <a:rPr lang="en-US" sz="4000" dirty="0" smtClean="0"/>
              <a:t> &gt;=0 at any moment in time.</a:t>
            </a:r>
          </a:p>
          <a:p>
            <a:endParaRPr lang="en-US" sz="4000" dirty="0" smtClean="0"/>
          </a:p>
          <a:p>
            <a:r>
              <a:rPr lang="en-US" sz="4000" dirty="0" smtClean="0"/>
              <a:t>If the time constant of the synapse is extremely short, we can formulate the noise</a:t>
            </a:r>
          </a:p>
          <a:p>
            <a:r>
              <a:rPr lang="en-US" sz="4000" dirty="0"/>
              <a:t>c</a:t>
            </a:r>
            <a:r>
              <a:rPr lang="en-US" sz="4000" dirty="0" smtClean="0"/>
              <a:t>omponent as white noise. White noise has a vanishing autocorrelation,</a:t>
            </a:r>
          </a:p>
          <a:p>
            <a:r>
              <a:rPr lang="en-US" sz="4000" dirty="0" smtClean="0"/>
              <a:t>  &lt;</a:t>
            </a:r>
            <a:r>
              <a:rPr lang="en-US" sz="4000" dirty="0" smtClean="0">
                <a:latin typeface="Symbol" panose="05050102010706020507" pitchFamily="18" charset="2"/>
              </a:rPr>
              <a:t>x</a:t>
            </a:r>
            <a:r>
              <a:rPr lang="en-US" sz="4000" dirty="0" smtClean="0"/>
              <a:t>(t) </a:t>
            </a:r>
            <a:r>
              <a:rPr lang="en-US" sz="4000" dirty="0" smtClean="0">
                <a:latin typeface="Symbol" panose="05050102010706020507" pitchFamily="18" charset="2"/>
              </a:rPr>
              <a:t>x</a:t>
            </a:r>
            <a:r>
              <a:rPr lang="en-US" sz="4000" dirty="0" smtClean="0"/>
              <a:t>(t’)&gt; = 0 whenever t’ is different from t, and a delta-peak for t=t’.</a:t>
            </a:r>
          </a:p>
          <a:p>
            <a:endParaRPr lang="en-US" sz="4000" dirty="0"/>
          </a:p>
          <a:p>
            <a:r>
              <a:rPr lang="en-US" sz="4000" dirty="0" smtClean="0"/>
              <a:t>For a passive membrane model with time constant </a:t>
            </a:r>
            <a:r>
              <a:rPr lang="en-US" sz="4000" dirty="0" smtClean="0">
                <a:latin typeface="Symbol" panose="05050102010706020507" pitchFamily="18" charset="2"/>
              </a:rPr>
              <a:t>t</a:t>
            </a:r>
            <a:r>
              <a:rPr lang="en-US" sz="4000" dirty="0" smtClean="0"/>
              <a:t>, we can calculate the mean &lt;</a:t>
            </a:r>
            <a:r>
              <a:rPr lang="en-US" sz="4000" i="1" dirty="0" smtClean="0"/>
              <a:t>u(t)</a:t>
            </a:r>
            <a:r>
              <a:rPr lang="en-US" sz="4000" dirty="0" smtClean="0"/>
              <a:t>&gt;  </a:t>
            </a:r>
          </a:p>
          <a:p>
            <a:r>
              <a:rPr lang="en-US" sz="4000" dirty="0" smtClean="0"/>
              <a:t>of the membrane potential and its autocorrelation at times t and t’ . The variance of the </a:t>
            </a:r>
          </a:p>
          <a:p>
            <a:r>
              <a:rPr lang="en-US" sz="4000" dirty="0"/>
              <a:t>m</a:t>
            </a:r>
            <a:r>
              <a:rPr lang="en-US" sz="4000" dirty="0" smtClean="0"/>
              <a:t>embrane potential is derived from its autocorrelation for t=t’ by subtracting the mean.</a:t>
            </a:r>
          </a:p>
          <a:p>
            <a:r>
              <a:rPr lang="en-US" sz="4000" dirty="0" smtClean="0"/>
              <a:t>Actual realizations are trajectories with a (Gaussian) distribution around the mean </a:t>
            </a:r>
            <a:r>
              <a:rPr lang="en-US" sz="4000" dirty="0"/>
              <a:t>&lt;</a:t>
            </a:r>
            <a:r>
              <a:rPr lang="en-US" sz="4000" i="1" dirty="0"/>
              <a:t>u(t</a:t>
            </a:r>
            <a:r>
              <a:rPr lang="en-US" sz="4000" i="1" dirty="0" smtClean="0"/>
              <a:t>)</a:t>
            </a:r>
            <a:r>
              <a:rPr lang="en-US" sz="4000" dirty="0" smtClean="0"/>
              <a:t>&gt;, </a:t>
            </a:r>
          </a:p>
          <a:p>
            <a:r>
              <a:rPr lang="en-US" sz="4000" dirty="0" smtClean="0"/>
              <a:t>The fact that the distribution is Gaussian has not been shown in the lecture today.</a:t>
            </a:r>
          </a:p>
          <a:p>
            <a:endParaRPr lang="en-US" sz="4000" dirty="0" smtClean="0"/>
          </a:p>
          <a:p>
            <a:endParaRPr lang="en-US" sz="4000" dirty="0" smtClean="0"/>
          </a:p>
        </p:txBody>
      </p:sp>
      <p:sp>
        <p:nvSpPr>
          <p:cNvPr id="4" name="TextBox 3"/>
          <p:cNvSpPr txBox="1"/>
          <p:nvPr/>
        </p:nvSpPr>
        <p:spPr>
          <a:xfrm>
            <a:off x="10225119" y="1292782"/>
            <a:ext cx="1282723" cy="969496"/>
          </a:xfrm>
          <a:prstGeom prst="rect">
            <a:avLst/>
          </a:prstGeom>
          <a:noFill/>
        </p:spPr>
        <p:txBody>
          <a:bodyPr wrap="none" rtlCol="0">
            <a:spAutoFit/>
          </a:bodyPr>
          <a:lstStyle/>
          <a:p>
            <a:r>
              <a:rPr lang="en-US" i="1" dirty="0"/>
              <a:t>u</a:t>
            </a:r>
            <a:r>
              <a:rPr lang="en-US" i="1" dirty="0" smtClean="0"/>
              <a:t>(t)</a:t>
            </a:r>
            <a:endParaRPr lang="fr-CH" i="1" dirty="0"/>
          </a:p>
        </p:txBody>
      </p:sp>
      <p:sp>
        <p:nvSpPr>
          <p:cNvPr id="5" name="Freeform 4"/>
          <p:cNvSpPr/>
          <p:nvPr/>
        </p:nvSpPr>
        <p:spPr>
          <a:xfrm>
            <a:off x="12119212" y="1746913"/>
            <a:ext cx="5022376" cy="818866"/>
          </a:xfrm>
          <a:custGeom>
            <a:avLst/>
            <a:gdLst>
              <a:gd name="connsiteX0" fmla="*/ 0 w 5022376"/>
              <a:gd name="connsiteY0" fmla="*/ 818866 h 818866"/>
              <a:gd name="connsiteX1" fmla="*/ 491319 w 5022376"/>
              <a:gd name="connsiteY1" fmla="*/ 395786 h 818866"/>
              <a:gd name="connsiteX2" fmla="*/ 1760561 w 5022376"/>
              <a:gd name="connsiteY2" fmla="*/ 68239 h 818866"/>
              <a:gd name="connsiteX3" fmla="*/ 5022376 w 5022376"/>
              <a:gd name="connsiteY3" fmla="*/ 0 h 818866"/>
            </a:gdLst>
            <a:ahLst/>
            <a:cxnLst>
              <a:cxn ang="0">
                <a:pos x="connsiteX0" y="connsiteY0"/>
              </a:cxn>
              <a:cxn ang="0">
                <a:pos x="connsiteX1" y="connsiteY1"/>
              </a:cxn>
              <a:cxn ang="0">
                <a:pos x="connsiteX2" y="connsiteY2"/>
              </a:cxn>
              <a:cxn ang="0">
                <a:pos x="connsiteX3" y="connsiteY3"/>
              </a:cxn>
            </a:cxnLst>
            <a:rect l="l" t="t" r="r" b="b"/>
            <a:pathLst>
              <a:path w="5022376" h="818866">
                <a:moveTo>
                  <a:pt x="0" y="818866"/>
                </a:moveTo>
                <a:cubicBezTo>
                  <a:pt x="98946" y="669878"/>
                  <a:pt x="197892" y="520890"/>
                  <a:pt x="491319" y="395786"/>
                </a:cubicBezTo>
                <a:cubicBezTo>
                  <a:pt x="784746" y="270682"/>
                  <a:pt x="1005385" y="134203"/>
                  <a:pt x="1760561" y="68239"/>
                </a:cubicBezTo>
                <a:cubicBezTo>
                  <a:pt x="2515737" y="2275"/>
                  <a:pt x="3769056" y="1137"/>
                  <a:pt x="5022376" y="0"/>
                </a:cubicBezTo>
              </a:path>
            </a:pathLst>
          </a:cu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6" name="TextBox 5"/>
          <p:cNvSpPr txBox="1"/>
          <p:nvPr/>
        </p:nvSpPr>
        <p:spPr>
          <a:xfrm>
            <a:off x="774199" y="1367378"/>
            <a:ext cx="1423788" cy="1015663"/>
          </a:xfrm>
          <a:prstGeom prst="rect">
            <a:avLst/>
          </a:prstGeom>
          <a:noFill/>
        </p:spPr>
        <p:txBody>
          <a:bodyPr wrap="none" rtlCol="0">
            <a:spAutoFit/>
          </a:bodyPr>
          <a:lstStyle/>
          <a:p>
            <a:r>
              <a:rPr lang="en-US" sz="6000" i="1" dirty="0"/>
              <a:t>S(t)</a:t>
            </a:r>
            <a:endParaRPr lang="fr-CH" dirty="0"/>
          </a:p>
        </p:txBody>
      </p:sp>
    </p:spTree>
    <p:extLst>
      <p:ext uri="{BB962C8B-B14F-4D97-AF65-F5344CB8AC3E}">
        <p14:creationId xmlns:p14="http://schemas.microsoft.com/office/powerpoint/2010/main" val="21111247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Title 3"/>
          <p:cNvSpPr txBox="1">
            <a:spLocks/>
          </p:cNvSpPr>
          <p:nvPr/>
        </p:nvSpPr>
        <p:spPr>
          <a:xfrm>
            <a:off x="192504" y="-38773"/>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a:latin typeface="Impact" charset="0"/>
                <a:ea typeface="ＭＳ Ｐゴシック" charset="0"/>
                <a:cs typeface="Impact" charset="0"/>
              </a:rPr>
              <a:t> </a:t>
            </a:r>
            <a:r>
              <a:rPr lang="en-US" sz="6600" dirty="0" smtClean="0">
                <a:latin typeface="Impact" charset="0"/>
                <a:ea typeface="ＭＳ Ｐゴシック" charset="0"/>
                <a:cs typeface="Impact" charset="0"/>
              </a:rPr>
              <a:t>   </a:t>
            </a:r>
            <a:r>
              <a:rPr lang="en-US" sz="6000" noProof="0" dirty="0" smtClean="0">
                <a:solidFill>
                  <a:srgbClr val="FF0000"/>
                </a:solidFill>
                <a:latin typeface="Impact" charset="0"/>
                <a:ea typeface="ＭＳ Ｐゴシック" charset="0"/>
                <a:cs typeface="Impact" charset="0"/>
              </a:rPr>
              <a:t>11.1 </a:t>
            </a:r>
            <a:r>
              <a:rPr lang="en-US" sz="6000" dirty="0" smtClean="0">
                <a:solidFill>
                  <a:srgbClr val="FF0000"/>
                </a:solidFill>
                <a:latin typeface="Impact" charset="0"/>
                <a:ea typeface="ＭＳ Ｐゴシック" charset="0"/>
                <a:cs typeface="Impact" charset="0"/>
              </a:rPr>
              <a:t>Calculating autocorrelations: second approach </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124" name="Straight Connector 123"/>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nvGrpSpPr>
          <p:cNvPr id="4" name="Group 95"/>
          <p:cNvGrpSpPr/>
          <p:nvPr/>
        </p:nvGrpSpPr>
        <p:grpSpPr>
          <a:xfrm>
            <a:off x="9364893" y="1970385"/>
            <a:ext cx="9262554" cy="1595045"/>
            <a:chOff x="3544977" y="4341574"/>
            <a:chExt cx="14348705" cy="3038079"/>
          </a:xfrm>
        </p:grpSpPr>
        <p:grpSp>
          <p:nvGrpSpPr>
            <p:cNvPr id="5" name="Group 90"/>
            <p:cNvGrpSpPr>
              <a:grpSpLocks/>
            </p:cNvGrpSpPr>
            <p:nvPr/>
          </p:nvGrpSpPr>
          <p:grpSpPr bwMode="auto">
            <a:xfrm>
              <a:off x="3544977" y="5146103"/>
              <a:ext cx="14348705" cy="714511"/>
              <a:chOff x="1500166" y="3311845"/>
              <a:chExt cx="6072230" cy="402907"/>
            </a:xfrm>
          </p:grpSpPr>
          <p:sp>
            <p:nvSpPr>
              <p:cNvPr id="157" name="Line 13"/>
              <p:cNvSpPr>
                <a:spLocks noChangeShapeType="1"/>
              </p:cNvSpPr>
              <p:nvPr/>
            </p:nvSpPr>
            <p:spPr bwMode="auto">
              <a:xfrm flipV="1">
                <a:off x="1500166" y="3669033"/>
                <a:ext cx="6072230" cy="45719"/>
              </a:xfrm>
              <a:prstGeom prst="line">
                <a:avLst/>
              </a:prstGeom>
              <a:noFill/>
              <a:ln w="9525">
                <a:solidFill>
                  <a:schemeClr val="tx1"/>
                </a:solidFill>
                <a:round/>
                <a:headEnd/>
                <a:tailEnd/>
              </a:ln>
            </p:spPr>
            <p:txBody>
              <a:bodyPr wrap="none" anchor="ctr"/>
              <a:lstStyle/>
              <a:p>
                <a:endParaRPr lang="en-US"/>
              </a:p>
            </p:txBody>
          </p:sp>
          <p:sp>
            <p:nvSpPr>
              <p:cNvPr id="158" name="Line 14"/>
              <p:cNvSpPr>
                <a:spLocks noChangeShapeType="1"/>
              </p:cNvSpPr>
              <p:nvPr/>
            </p:nvSpPr>
            <p:spPr bwMode="auto">
              <a:xfrm>
                <a:off x="2428860" y="3311845"/>
                <a:ext cx="0" cy="388938"/>
              </a:xfrm>
              <a:prstGeom prst="line">
                <a:avLst/>
              </a:prstGeom>
              <a:noFill/>
              <a:ln w="38100">
                <a:solidFill>
                  <a:schemeClr val="tx1"/>
                </a:solidFill>
                <a:round/>
                <a:headEnd/>
                <a:tailEnd/>
              </a:ln>
            </p:spPr>
            <p:txBody>
              <a:bodyPr wrap="none" anchor="ctr"/>
              <a:lstStyle/>
              <a:p>
                <a:endParaRPr lang="en-US"/>
              </a:p>
            </p:txBody>
          </p:sp>
          <p:sp>
            <p:nvSpPr>
              <p:cNvPr id="159" name="Line 15"/>
              <p:cNvSpPr>
                <a:spLocks noChangeShapeType="1"/>
              </p:cNvSpPr>
              <p:nvPr/>
            </p:nvSpPr>
            <p:spPr bwMode="auto">
              <a:xfrm>
                <a:off x="3676650" y="3311845"/>
                <a:ext cx="0" cy="388938"/>
              </a:xfrm>
              <a:prstGeom prst="line">
                <a:avLst/>
              </a:prstGeom>
              <a:noFill/>
              <a:ln w="38100">
                <a:solidFill>
                  <a:schemeClr val="tx1"/>
                </a:solidFill>
                <a:round/>
                <a:headEnd/>
                <a:tailEnd/>
              </a:ln>
            </p:spPr>
            <p:txBody>
              <a:bodyPr wrap="none" anchor="ctr"/>
              <a:lstStyle/>
              <a:p>
                <a:endParaRPr lang="en-US"/>
              </a:p>
            </p:txBody>
          </p:sp>
          <p:sp>
            <p:nvSpPr>
              <p:cNvPr id="160" name="Line 16"/>
              <p:cNvSpPr>
                <a:spLocks noChangeShapeType="1"/>
              </p:cNvSpPr>
              <p:nvPr/>
            </p:nvSpPr>
            <p:spPr bwMode="auto">
              <a:xfrm>
                <a:off x="5786446" y="3311845"/>
                <a:ext cx="0" cy="388938"/>
              </a:xfrm>
              <a:prstGeom prst="line">
                <a:avLst/>
              </a:prstGeom>
              <a:noFill/>
              <a:ln w="38100">
                <a:solidFill>
                  <a:schemeClr val="tx1"/>
                </a:solidFill>
                <a:round/>
                <a:headEnd/>
                <a:tailEnd/>
              </a:ln>
            </p:spPr>
            <p:txBody>
              <a:bodyPr wrap="none" anchor="ctr"/>
              <a:lstStyle/>
              <a:p>
                <a:endParaRPr lang="en-US"/>
              </a:p>
            </p:txBody>
          </p:sp>
          <p:sp>
            <p:nvSpPr>
              <p:cNvPr id="161" name="Line 17"/>
              <p:cNvSpPr>
                <a:spLocks noChangeShapeType="1"/>
              </p:cNvSpPr>
              <p:nvPr/>
            </p:nvSpPr>
            <p:spPr bwMode="auto">
              <a:xfrm>
                <a:off x="4019550" y="3311845"/>
                <a:ext cx="0" cy="388938"/>
              </a:xfrm>
              <a:prstGeom prst="line">
                <a:avLst/>
              </a:prstGeom>
              <a:noFill/>
              <a:ln w="38100">
                <a:solidFill>
                  <a:schemeClr val="tx1"/>
                </a:solidFill>
                <a:round/>
                <a:headEnd/>
                <a:tailEnd/>
              </a:ln>
            </p:spPr>
            <p:txBody>
              <a:bodyPr wrap="none" anchor="ctr"/>
              <a:lstStyle/>
              <a:p>
                <a:endParaRPr lang="en-US"/>
              </a:p>
            </p:txBody>
          </p:sp>
          <p:sp>
            <p:nvSpPr>
              <p:cNvPr id="162" name="Line 18"/>
              <p:cNvSpPr>
                <a:spLocks noChangeShapeType="1"/>
              </p:cNvSpPr>
              <p:nvPr/>
            </p:nvSpPr>
            <p:spPr bwMode="auto">
              <a:xfrm>
                <a:off x="4500562" y="3311845"/>
                <a:ext cx="0" cy="388938"/>
              </a:xfrm>
              <a:prstGeom prst="line">
                <a:avLst/>
              </a:prstGeom>
              <a:noFill/>
              <a:ln w="38100">
                <a:solidFill>
                  <a:schemeClr val="tx1"/>
                </a:solidFill>
                <a:round/>
                <a:headEnd/>
                <a:tailEnd/>
              </a:ln>
            </p:spPr>
            <p:txBody>
              <a:bodyPr wrap="none" anchor="ctr"/>
              <a:lstStyle/>
              <a:p>
                <a:endParaRPr lang="en-US"/>
              </a:p>
            </p:txBody>
          </p:sp>
          <p:sp>
            <p:nvSpPr>
              <p:cNvPr id="163" name="Line 19"/>
              <p:cNvSpPr>
                <a:spLocks noChangeShapeType="1"/>
              </p:cNvSpPr>
              <p:nvPr/>
            </p:nvSpPr>
            <p:spPr bwMode="auto">
              <a:xfrm>
                <a:off x="5929322" y="3311845"/>
                <a:ext cx="0" cy="388938"/>
              </a:xfrm>
              <a:prstGeom prst="line">
                <a:avLst/>
              </a:prstGeom>
              <a:noFill/>
              <a:ln w="38100">
                <a:solidFill>
                  <a:schemeClr val="tx1"/>
                </a:solidFill>
                <a:round/>
                <a:headEnd/>
                <a:tailEnd/>
              </a:ln>
            </p:spPr>
            <p:txBody>
              <a:bodyPr wrap="none" anchor="ctr"/>
              <a:lstStyle/>
              <a:p>
                <a:endParaRPr lang="en-US"/>
              </a:p>
            </p:txBody>
          </p:sp>
          <p:sp>
            <p:nvSpPr>
              <p:cNvPr id="164" name="Line 14"/>
              <p:cNvSpPr>
                <a:spLocks noChangeShapeType="1"/>
              </p:cNvSpPr>
              <p:nvPr/>
            </p:nvSpPr>
            <p:spPr bwMode="auto">
              <a:xfrm>
                <a:off x="2786050" y="3311845"/>
                <a:ext cx="0" cy="388938"/>
              </a:xfrm>
              <a:prstGeom prst="line">
                <a:avLst/>
              </a:prstGeom>
              <a:noFill/>
              <a:ln w="38100">
                <a:solidFill>
                  <a:schemeClr val="tx1"/>
                </a:solidFill>
                <a:round/>
                <a:headEnd/>
                <a:tailEnd/>
              </a:ln>
            </p:spPr>
            <p:txBody>
              <a:bodyPr wrap="none" anchor="ctr"/>
              <a:lstStyle/>
              <a:p>
                <a:endParaRPr lang="en-US"/>
              </a:p>
            </p:txBody>
          </p:sp>
        </p:grpSp>
        <p:grpSp>
          <p:nvGrpSpPr>
            <p:cNvPr id="6" name="Group 91"/>
            <p:cNvGrpSpPr>
              <a:grpSpLocks/>
            </p:cNvGrpSpPr>
            <p:nvPr/>
          </p:nvGrpSpPr>
          <p:grpSpPr bwMode="auto">
            <a:xfrm>
              <a:off x="10462365" y="4341574"/>
              <a:ext cx="5912042" cy="2661132"/>
              <a:chOff x="4427536" y="2857496"/>
              <a:chExt cx="2501918" cy="1500992"/>
            </a:xfrm>
          </p:grpSpPr>
          <p:cxnSp>
            <p:nvCxnSpPr>
              <p:cNvPr id="148" name="Straight Connector 79"/>
              <p:cNvCxnSpPr>
                <a:cxnSpLocks noChangeShapeType="1"/>
              </p:cNvCxnSpPr>
              <p:nvPr/>
            </p:nvCxnSpPr>
            <p:spPr bwMode="auto">
              <a:xfrm>
                <a:off x="4429124" y="3857628"/>
                <a:ext cx="357190" cy="1588"/>
              </a:xfrm>
              <a:prstGeom prst="line">
                <a:avLst/>
              </a:prstGeom>
              <a:noFill/>
              <a:ln w="28575" algn="ctr">
                <a:solidFill>
                  <a:schemeClr val="tx1"/>
                </a:solidFill>
                <a:round/>
                <a:headEnd type="triangle" w="med" len="med"/>
                <a:tailEnd type="triangle" w="med" len="med"/>
              </a:ln>
            </p:spPr>
          </p:cxnSp>
          <p:cxnSp>
            <p:nvCxnSpPr>
              <p:cNvPr id="149" name="Straight Connector 82"/>
              <p:cNvCxnSpPr>
                <a:cxnSpLocks noChangeShapeType="1"/>
              </p:cNvCxnSpPr>
              <p:nvPr/>
            </p:nvCxnSpPr>
            <p:spPr bwMode="auto">
              <a:xfrm rot="5400000">
                <a:off x="3678231" y="3607595"/>
                <a:ext cx="1500198" cy="1588"/>
              </a:xfrm>
              <a:prstGeom prst="line">
                <a:avLst/>
              </a:prstGeom>
              <a:noFill/>
              <a:ln w="9525" algn="ctr">
                <a:solidFill>
                  <a:schemeClr val="tx1"/>
                </a:solidFill>
                <a:prstDash val="dash"/>
                <a:round/>
                <a:headEnd/>
                <a:tailEnd/>
              </a:ln>
            </p:spPr>
          </p:cxnSp>
          <p:cxnSp>
            <p:nvCxnSpPr>
              <p:cNvPr id="150" name="Straight Connector 83"/>
              <p:cNvCxnSpPr>
                <a:cxnSpLocks noChangeShapeType="1"/>
              </p:cNvCxnSpPr>
              <p:nvPr/>
            </p:nvCxnSpPr>
            <p:spPr bwMode="auto">
              <a:xfrm rot="5400000">
                <a:off x="4035421" y="3606801"/>
                <a:ext cx="1500198" cy="1588"/>
              </a:xfrm>
              <a:prstGeom prst="line">
                <a:avLst/>
              </a:prstGeom>
              <a:noFill/>
              <a:ln w="9525" algn="ctr">
                <a:solidFill>
                  <a:schemeClr val="tx1"/>
                </a:solidFill>
                <a:prstDash val="dash"/>
                <a:round/>
                <a:headEnd/>
                <a:tailEnd/>
              </a:ln>
            </p:spPr>
          </p:cxnSp>
          <p:cxnSp>
            <p:nvCxnSpPr>
              <p:cNvPr id="151" name="Straight Connector 84"/>
              <p:cNvCxnSpPr>
                <a:cxnSpLocks noChangeShapeType="1"/>
              </p:cNvCxnSpPr>
              <p:nvPr/>
            </p:nvCxnSpPr>
            <p:spPr bwMode="auto">
              <a:xfrm rot="5400000">
                <a:off x="4392611" y="3606801"/>
                <a:ext cx="1500198" cy="1588"/>
              </a:xfrm>
              <a:prstGeom prst="line">
                <a:avLst/>
              </a:prstGeom>
              <a:noFill/>
              <a:ln w="9525" algn="ctr">
                <a:solidFill>
                  <a:schemeClr val="tx1"/>
                </a:solidFill>
                <a:prstDash val="dash"/>
                <a:round/>
                <a:headEnd/>
                <a:tailEnd/>
              </a:ln>
            </p:spPr>
          </p:cxnSp>
          <p:cxnSp>
            <p:nvCxnSpPr>
              <p:cNvPr id="152" name="Straight Connector 85"/>
              <p:cNvCxnSpPr>
                <a:cxnSpLocks noChangeShapeType="1"/>
              </p:cNvCxnSpPr>
              <p:nvPr/>
            </p:nvCxnSpPr>
            <p:spPr bwMode="auto">
              <a:xfrm rot="5400000">
                <a:off x="4749801" y="3606801"/>
                <a:ext cx="1500198" cy="1588"/>
              </a:xfrm>
              <a:prstGeom prst="line">
                <a:avLst/>
              </a:prstGeom>
              <a:noFill/>
              <a:ln w="9525" algn="ctr">
                <a:solidFill>
                  <a:schemeClr val="tx1"/>
                </a:solidFill>
                <a:prstDash val="dash"/>
                <a:round/>
                <a:headEnd/>
                <a:tailEnd/>
              </a:ln>
            </p:spPr>
          </p:cxnSp>
          <p:cxnSp>
            <p:nvCxnSpPr>
              <p:cNvPr id="153" name="Straight Connector 86"/>
              <p:cNvCxnSpPr>
                <a:cxnSpLocks noChangeShapeType="1"/>
              </p:cNvCxnSpPr>
              <p:nvPr/>
            </p:nvCxnSpPr>
            <p:spPr bwMode="auto">
              <a:xfrm rot="5400000">
                <a:off x="5106991" y="3606801"/>
                <a:ext cx="1500198" cy="1588"/>
              </a:xfrm>
              <a:prstGeom prst="line">
                <a:avLst/>
              </a:prstGeom>
              <a:noFill/>
              <a:ln w="9525" algn="ctr">
                <a:solidFill>
                  <a:schemeClr val="tx1"/>
                </a:solidFill>
                <a:prstDash val="dash"/>
                <a:round/>
                <a:headEnd/>
                <a:tailEnd/>
              </a:ln>
            </p:spPr>
          </p:cxnSp>
          <p:cxnSp>
            <p:nvCxnSpPr>
              <p:cNvPr id="154" name="Straight Connector 87"/>
              <p:cNvCxnSpPr>
                <a:cxnSpLocks noChangeShapeType="1"/>
              </p:cNvCxnSpPr>
              <p:nvPr/>
            </p:nvCxnSpPr>
            <p:spPr bwMode="auto">
              <a:xfrm rot="5400000">
                <a:off x="5464181" y="3606801"/>
                <a:ext cx="1500198" cy="1588"/>
              </a:xfrm>
              <a:prstGeom prst="line">
                <a:avLst/>
              </a:prstGeom>
              <a:noFill/>
              <a:ln w="9525" algn="ctr">
                <a:solidFill>
                  <a:schemeClr val="tx1"/>
                </a:solidFill>
                <a:prstDash val="dash"/>
                <a:round/>
                <a:headEnd/>
                <a:tailEnd/>
              </a:ln>
            </p:spPr>
          </p:cxnSp>
          <p:cxnSp>
            <p:nvCxnSpPr>
              <p:cNvPr id="155" name="Straight Connector 88"/>
              <p:cNvCxnSpPr>
                <a:cxnSpLocks noChangeShapeType="1"/>
              </p:cNvCxnSpPr>
              <p:nvPr/>
            </p:nvCxnSpPr>
            <p:spPr bwMode="auto">
              <a:xfrm rot="5400000">
                <a:off x="5821371" y="3606801"/>
                <a:ext cx="1500198" cy="1588"/>
              </a:xfrm>
              <a:prstGeom prst="line">
                <a:avLst/>
              </a:prstGeom>
              <a:noFill/>
              <a:ln w="9525" algn="ctr">
                <a:solidFill>
                  <a:schemeClr val="tx1"/>
                </a:solidFill>
                <a:prstDash val="dash"/>
                <a:round/>
                <a:headEnd/>
                <a:tailEnd/>
              </a:ln>
            </p:spPr>
          </p:cxnSp>
          <p:cxnSp>
            <p:nvCxnSpPr>
              <p:cNvPr id="156" name="Straight Connector 89"/>
              <p:cNvCxnSpPr>
                <a:cxnSpLocks noChangeShapeType="1"/>
              </p:cNvCxnSpPr>
              <p:nvPr/>
            </p:nvCxnSpPr>
            <p:spPr bwMode="auto">
              <a:xfrm rot="5400000">
                <a:off x="6178561" y="3606801"/>
                <a:ext cx="1500198" cy="1588"/>
              </a:xfrm>
              <a:prstGeom prst="line">
                <a:avLst/>
              </a:prstGeom>
              <a:noFill/>
              <a:ln w="9525" algn="ctr">
                <a:solidFill>
                  <a:schemeClr val="tx1"/>
                </a:solidFill>
                <a:prstDash val="dash"/>
                <a:round/>
                <a:headEnd/>
                <a:tailEnd/>
              </a:ln>
            </p:spPr>
          </p:cxnSp>
        </p:grpSp>
        <p:grpSp>
          <p:nvGrpSpPr>
            <p:cNvPr id="8" name="Group 92"/>
            <p:cNvGrpSpPr>
              <a:grpSpLocks/>
            </p:cNvGrpSpPr>
            <p:nvPr/>
          </p:nvGrpSpPr>
          <p:grpSpPr bwMode="auto">
            <a:xfrm>
              <a:off x="3882592" y="4341574"/>
              <a:ext cx="5912042" cy="2661132"/>
              <a:chOff x="4427536" y="2857496"/>
              <a:chExt cx="2501918" cy="1500992"/>
            </a:xfrm>
          </p:grpSpPr>
          <p:cxnSp>
            <p:nvCxnSpPr>
              <p:cNvPr id="139" name="Straight Connector 93"/>
              <p:cNvCxnSpPr>
                <a:cxnSpLocks noChangeShapeType="1"/>
              </p:cNvCxnSpPr>
              <p:nvPr/>
            </p:nvCxnSpPr>
            <p:spPr bwMode="auto">
              <a:xfrm>
                <a:off x="4429124" y="3857628"/>
                <a:ext cx="357190" cy="1588"/>
              </a:xfrm>
              <a:prstGeom prst="line">
                <a:avLst/>
              </a:prstGeom>
              <a:noFill/>
              <a:ln w="28575" algn="ctr">
                <a:solidFill>
                  <a:schemeClr val="tx1"/>
                </a:solidFill>
                <a:round/>
                <a:headEnd type="triangle" w="med" len="med"/>
                <a:tailEnd type="triangle" w="med" len="med"/>
              </a:ln>
            </p:spPr>
          </p:cxnSp>
          <p:cxnSp>
            <p:nvCxnSpPr>
              <p:cNvPr id="140" name="Straight Connector 94"/>
              <p:cNvCxnSpPr>
                <a:cxnSpLocks noChangeShapeType="1"/>
              </p:cNvCxnSpPr>
              <p:nvPr/>
            </p:nvCxnSpPr>
            <p:spPr bwMode="auto">
              <a:xfrm rot="5400000">
                <a:off x="3678231" y="3607595"/>
                <a:ext cx="1500198" cy="1588"/>
              </a:xfrm>
              <a:prstGeom prst="line">
                <a:avLst/>
              </a:prstGeom>
              <a:noFill/>
              <a:ln w="9525" algn="ctr">
                <a:solidFill>
                  <a:schemeClr val="tx1"/>
                </a:solidFill>
                <a:prstDash val="dash"/>
                <a:round/>
                <a:headEnd/>
                <a:tailEnd/>
              </a:ln>
            </p:spPr>
          </p:cxnSp>
          <p:cxnSp>
            <p:nvCxnSpPr>
              <p:cNvPr id="141" name="Straight Connector 95"/>
              <p:cNvCxnSpPr>
                <a:cxnSpLocks noChangeShapeType="1"/>
              </p:cNvCxnSpPr>
              <p:nvPr/>
            </p:nvCxnSpPr>
            <p:spPr bwMode="auto">
              <a:xfrm rot="5400000">
                <a:off x="4035421" y="3606801"/>
                <a:ext cx="1500198" cy="1588"/>
              </a:xfrm>
              <a:prstGeom prst="line">
                <a:avLst/>
              </a:prstGeom>
              <a:noFill/>
              <a:ln w="9525" algn="ctr">
                <a:solidFill>
                  <a:schemeClr val="tx1"/>
                </a:solidFill>
                <a:prstDash val="dash"/>
                <a:round/>
                <a:headEnd/>
                <a:tailEnd/>
              </a:ln>
            </p:spPr>
          </p:cxnSp>
          <p:cxnSp>
            <p:nvCxnSpPr>
              <p:cNvPr id="142" name="Straight Connector 96"/>
              <p:cNvCxnSpPr>
                <a:cxnSpLocks noChangeShapeType="1"/>
              </p:cNvCxnSpPr>
              <p:nvPr/>
            </p:nvCxnSpPr>
            <p:spPr bwMode="auto">
              <a:xfrm rot="5400000">
                <a:off x="4392611" y="3606801"/>
                <a:ext cx="1500198" cy="1588"/>
              </a:xfrm>
              <a:prstGeom prst="line">
                <a:avLst/>
              </a:prstGeom>
              <a:noFill/>
              <a:ln w="9525" algn="ctr">
                <a:solidFill>
                  <a:schemeClr val="tx1"/>
                </a:solidFill>
                <a:prstDash val="dash"/>
                <a:round/>
                <a:headEnd/>
                <a:tailEnd/>
              </a:ln>
            </p:spPr>
          </p:cxnSp>
          <p:cxnSp>
            <p:nvCxnSpPr>
              <p:cNvPr id="143" name="Straight Connector 97"/>
              <p:cNvCxnSpPr>
                <a:cxnSpLocks noChangeShapeType="1"/>
              </p:cNvCxnSpPr>
              <p:nvPr/>
            </p:nvCxnSpPr>
            <p:spPr bwMode="auto">
              <a:xfrm rot="5400000">
                <a:off x="4749801" y="3606801"/>
                <a:ext cx="1500198" cy="1588"/>
              </a:xfrm>
              <a:prstGeom prst="line">
                <a:avLst/>
              </a:prstGeom>
              <a:noFill/>
              <a:ln w="9525" algn="ctr">
                <a:solidFill>
                  <a:schemeClr val="tx1"/>
                </a:solidFill>
                <a:prstDash val="dash"/>
                <a:round/>
                <a:headEnd/>
                <a:tailEnd/>
              </a:ln>
            </p:spPr>
          </p:cxnSp>
          <p:cxnSp>
            <p:nvCxnSpPr>
              <p:cNvPr id="144" name="Straight Connector 98"/>
              <p:cNvCxnSpPr>
                <a:cxnSpLocks noChangeShapeType="1"/>
              </p:cNvCxnSpPr>
              <p:nvPr/>
            </p:nvCxnSpPr>
            <p:spPr bwMode="auto">
              <a:xfrm rot="5400000">
                <a:off x="5106991" y="3606801"/>
                <a:ext cx="1500198" cy="1588"/>
              </a:xfrm>
              <a:prstGeom prst="line">
                <a:avLst/>
              </a:prstGeom>
              <a:noFill/>
              <a:ln w="9525" algn="ctr">
                <a:solidFill>
                  <a:schemeClr val="tx1"/>
                </a:solidFill>
                <a:prstDash val="dash"/>
                <a:round/>
                <a:headEnd/>
                <a:tailEnd/>
              </a:ln>
            </p:spPr>
          </p:cxnSp>
          <p:cxnSp>
            <p:nvCxnSpPr>
              <p:cNvPr id="145" name="Straight Connector 99"/>
              <p:cNvCxnSpPr>
                <a:cxnSpLocks noChangeShapeType="1"/>
              </p:cNvCxnSpPr>
              <p:nvPr/>
            </p:nvCxnSpPr>
            <p:spPr bwMode="auto">
              <a:xfrm rot="5400000">
                <a:off x="5464181" y="3606801"/>
                <a:ext cx="1500198" cy="1588"/>
              </a:xfrm>
              <a:prstGeom prst="line">
                <a:avLst/>
              </a:prstGeom>
              <a:noFill/>
              <a:ln w="9525" algn="ctr">
                <a:solidFill>
                  <a:schemeClr val="tx1"/>
                </a:solidFill>
                <a:prstDash val="dash"/>
                <a:round/>
                <a:headEnd/>
                <a:tailEnd/>
              </a:ln>
            </p:spPr>
          </p:cxnSp>
          <p:cxnSp>
            <p:nvCxnSpPr>
              <p:cNvPr id="146" name="Straight Connector 100"/>
              <p:cNvCxnSpPr>
                <a:cxnSpLocks noChangeShapeType="1"/>
              </p:cNvCxnSpPr>
              <p:nvPr/>
            </p:nvCxnSpPr>
            <p:spPr bwMode="auto">
              <a:xfrm rot="5400000">
                <a:off x="5821371" y="3606801"/>
                <a:ext cx="1500198" cy="1588"/>
              </a:xfrm>
              <a:prstGeom prst="line">
                <a:avLst/>
              </a:prstGeom>
              <a:noFill/>
              <a:ln w="9525" algn="ctr">
                <a:solidFill>
                  <a:schemeClr val="tx1"/>
                </a:solidFill>
                <a:prstDash val="dash"/>
                <a:round/>
                <a:headEnd/>
                <a:tailEnd/>
              </a:ln>
            </p:spPr>
          </p:cxnSp>
          <p:cxnSp>
            <p:nvCxnSpPr>
              <p:cNvPr id="147" name="Straight Connector 101"/>
              <p:cNvCxnSpPr>
                <a:cxnSpLocks noChangeShapeType="1"/>
              </p:cNvCxnSpPr>
              <p:nvPr/>
            </p:nvCxnSpPr>
            <p:spPr bwMode="auto">
              <a:xfrm rot="5400000">
                <a:off x="6178561" y="3606801"/>
                <a:ext cx="1500198" cy="1588"/>
              </a:xfrm>
              <a:prstGeom prst="line">
                <a:avLst/>
              </a:prstGeom>
              <a:noFill/>
              <a:ln w="9525" algn="ctr">
                <a:solidFill>
                  <a:schemeClr val="tx1"/>
                </a:solidFill>
                <a:prstDash val="dash"/>
                <a:round/>
                <a:headEnd/>
                <a:tailEnd/>
              </a:ln>
            </p:spPr>
          </p:cxnSp>
        </p:grpSp>
        <p:graphicFrame>
          <p:nvGraphicFramePr>
            <p:cNvPr id="136" name="Object 5"/>
            <p:cNvGraphicFramePr>
              <a:graphicFrameLocks noChangeAspect="1"/>
            </p:cNvGraphicFramePr>
            <p:nvPr/>
          </p:nvGraphicFramePr>
          <p:xfrm>
            <a:off x="3713783" y="6746721"/>
            <a:ext cx="1069120" cy="632932"/>
          </p:xfrm>
          <a:graphic>
            <a:graphicData uri="http://schemas.openxmlformats.org/presentationml/2006/ole">
              <mc:AlternateContent xmlns:mc="http://schemas.openxmlformats.org/markup-compatibility/2006">
                <mc:Choice xmlns:v="urn:schemas-microsoft-com:vml" Requires="v">
                  <p:oleObj spid="_x0000_s302244" name="Equation" r:id="rId4" imgW="215640" imgH="203040" progId="Equation.DSMT4">
                    <p:embed/>
                  </p:oleObj>
                </mc:Choice>
                <mc:Fallback>
                  <p:oleObj name="Equation" r:id="rId4" imgW="215640" imgH="20304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3783" y="6746721"/>
                          <a:ext cx="1069120" cy="632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sp>
          <p:nvSpPr>
            <p:cNvPr id="137" name="Oval 70"/>
            <p:cNvSpPr>
              <a:spLocks noChangeArrowheads="1"/>
            </p:cNvSpPr>
            <p:nvPr/>
          </p:nvSpPr>
          <p:spPr bwMode="auto">
            <a:xfrm>
              <a:off x="15252016" y="4829760"/>
              <a:ext cx="116289" cy="81579"/>
            </a:xfrm>
            <a:prstGeom prst="ellipse">
              <a:avLst/>
            </a:prstGeom>
            <a:solidFill>
              <a:srgbClr val="FFFF00"/>
            </a:solidFill>
            <a:ln w="9525">
              <a:solidFill>
                <a:schemeClr val="tx1"/>
              </a:solidFill>
              <a:round/>
              <a:headEnd/>
              <a:tailEnd/>
            </a:ln>
          </p:spPr>
          <p:txBody>
            <a:bodyPr wrap="none" lIns="192911" tIns="96455" rIns="192911" bIns="96455" anchor="ctr"/>
            <a:lstStyle/>
            <a:p>
              <a:endParaRPr lang="en-US"/>
            </a:p>
          </p:txBody>
        </p:sp>
        <p:sp>
          <p:nvSpPr>
            <p:cNvPr id="138" name="Text Box 85"/>
            <p:cNvSpPr txBox="1">
              <a:spLocks noChangeArrowheads="1"/>
            </p:cNvSpPr>
            <p:nvPr/>
          </p:nvSpPr>
          <p:spPr bwMode="auto">
            <a:xfrm>
              <a:off x="14100367" y="4933843"/>
              <a:ext cx="389654" cy="979624"/>
            </a:xfrm>
            <a:prstGeom prst="rect">
              <a:avLst/>
            </a:prstGeom>
            <a:noFill/>
            <a:ln w="9525">
              <a:noFill/>
              <a:miter lim="800000"/>
              <a:headEnd/>
              <a:tailEnd/>
            </a:ln>
          </p:spPr>
          <p:txBody>
            <a:bodyPr wrap="none" lIns="192911" tIns="96455" rIns="192911" bIns="96455">
              <a:spAutoFit/>
            </a:bodyPr>
            <a:lstStyle/>
            <a:p>
              <a:endParaRPr lang="fr-FR" sz="5100" dirty="0"/>
            </a:p>
          </p:txBody>
        </p:sp>
      </p:grpSp>
      <p:graphicFrame>
        <p:nvGraphicFramePr>
          <p:cNvPr id="378952" name="Object 72"/>
          <p:cNvGraphicFramePr>
            <a:graphicFrameLocks noChangeAspect="1"/>
          </p:cNvGraphicFramePr>
          <p:nvPr/>
        </p:nvGraphicFramePr>
        <p:xfrm>
          <a:off x="13327504" y="3678679"/>
          <a:ext cx="6205538" cy="2654300"/>
        </p:xfrm>
        <a:graphic>
          <a:graphicData uri="http://schemas.openxmlformats.org/presentationml/2006/ole">
            <mc:AlternateContent xmlns:mc="http://schemas.openxmlformats.org/markup-compatibility/2006">
              <mc:Choice xmlns:v="urn:schemas-microsoft-com:vml" Requires="v">
                <p:oleObj spid="_x0000_s302245" name="Equation" r:id="rId6" imgW="1917360" imgH="685800" progId="Equation.DSMT4">
                  <p:embed/>
                </p:oleObj>
              </mc:Choice>
              <mc:Fallback>
                <p:oleObj name="Equation" r:id="rId6" imgW="1917360" imgH="6858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27504" y="3678679"/>
                        <a:ext cx="6205538"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graphicFrame>
        <p:nvGraphicFramePr>
          <p:cNvPr id="7" name="Object 72"/>
          <p:cNvGraphicFramePr>
            <a:graphicFrameLocks noChangeAspect="1"/>
          </p:cNvGraphicFramePr>
          <p:nvPr/>
        </p:nvGraphicFramePr>
        <p:xfrm>
          <a:off x="12979820" y="6783388"/>
          <a:ext cx="5549900" cy="1081087"/>
        </p:xfrm>
        <a:graphic>
          <a:graphicData uri="http://schemas.openxmlformats.org/presentationml/2006/ole">
            <mc:AlternateContent xmlns:mc="http://schemas.openxmlformats.org/markup-compatibility/2006">
              <mc:Choice xmlns:v="urn:schemas-microsoft-com:vml" Requires="v">
                <p:oleObj spid="_x0000_s302246" name="Equation" r:id="rId8" imgW="1714320" imgH="279360" progId="Equation.DSMT4">
                  <p:embed/>
                </p:oleObj>
              </mc:Choice>
              <mc:Fallback>
                <p:oleObj name="Equation" r:id="rId8" imgW="1714320" imgH="27936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979820" y="6783388"/>
                        <a:ext cx="5549900"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grpSp>
        <p:nvGrpSpPr>
          <p:cNvPr id="10" name="Group 180"/>
          <p:cNvGrpSpPr/>
          <p:nvPr/>
        </p:nvGrpSpPr>
        <p:grpSpPr>
          <a:xfrm>
            <a:off x="14471556" y="9034086"/>
            <a:ext cx="6492483" cy="2019506"/>
            <a:chOff x="13941684" y="9601201"/>
            <a:chExt cx="6492483" cy="2019506"/>
          </a:xfrm>
        </p:grpSpPr>
        <p:cxnSp>
          <p:nvCxnSpPr>
            <p:cNvPr id="166" name="Straight Arrow Connector 165"/>
            <p:cNvCxnSpPr/>
            <p:nvPr/>
          </p:nvCxnSpPr>
          <p:spPr>
            <a:xfrm flipV="1">
              <a:off x="16285895" y="9601201"/>
              <a:ext cx="566961" cy="60700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67" name="TextBox 166"/>
            <p:cNvSpPr txBox="1"/>
            <p:nvPr/>
          </p:nvSpPr>
          <p:spPr>
            <a:xfrm>
              <a:off x="13941684" y="10051047"/>
              <a:ext cx="6492483" cy="1569660"/>
            </a:xfrm>
            <a:prstGeom prst="rect">
              <a:avLst/>
            </a:prstGeom>
            <a:noFill/>
          </p:spPr>
          <p:txBody>
            <a:bodyPr wrap="none" rtlCol="0">
              <a:spAutoFit/>
            </a:bodyPr>
            <a:lstStyle/>
            <a:p>
              <a:r>
                <a:rPr lang="en-US" sz="4800" dirty="0" smtClean="0">
                  <a:solidFill>
                    <a:srgbClr val="FF0000"/>
                  </a:solidFill>
                </a:rPr>
                <a:t>rate of inhomogeneous</a:t>
              </a:r>
            </a:p>
            <a:p>
              <a:r>
                <a:rPr lang="en-US" sz="4800" dirty="0" smtClean="0">
                  <a:solidFill>
                    <a:srgbClr val="FF0000"/>
                  </a:solidFill>
                </a:rPr>
                <a:t>Poisson process</a:t>
              </a:r>
              <a:endParaRPr lang="en-US" sz="4800" dirty="0">
                <a:solidFill>
                  <a:srgbClr val="FF0000"/>
                </a:solidFill>
              </a:endParaRPr>
            </a:p>
          </p:txBody>
        </p:sp>
      </p:grpSp>
      <p:graphicFrame>
        <p:nvGraphicFramePr>
          <p:cNvPr id="9" name="Object 72"/>
          <p:cNvGraphicFramePr>
            <a:graphicFrameLocks noChangeAspect="1"/>
          </p:cNvGraphicFramePr>
          <p:nvPr/>
        </p:nvGraphicFramePr>
        <p:xfrm>
          <a:off x="12906375" y="8129588"/>
          <a:ext cx="5427663" cy="1081087"/>
        </p:xfrm>
        <a:graphic>
          <a:graphicData uri="http://schemas.openxmlformats.org/presentationml/2006/ole">
            <mc:AlternateContent xmlns:mc="http://schemas.openxmlformats.org/markup-compatibility/2006">
              <mc:Choice xmlns:v="urn:schemas-microsoft-com:vml" Requires="v">
                <p:oleObj spid="_x0000_s302247" name="Equation" r:id="rId10" imgW="1676160" imgH="279360" progId="Equation.DSMT4">
                  <p:embed/>
                </p:oleObj>
              </mc:Choice>
              <mc:Fallback>
                <p:oleObj name="Equation" r:id="rId10" imgW="1676160" imgH="279360" progId="Equation.DSMT4">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906375" y="8129588"/>
                        <a:ext cx="5427663"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sp>
        <p:nvSpPr>
          <p:cNvPr id="49" name="TextBox 48"/>
          <p:cNvSpPr txBox="1"/>
          <p:nvPr/>
        </p:nvSpPr>
        <p:spPr>
          <a:xfrm>
            <a:off x="897354" y="6492344"/>
            <a:ext cx="12117033" cy="969496"/>
          </a:xfrm>
          <a:prstGeom prst="rect">
            <a:avLst/>
          </a:prstGeom>
          <a:noFill/>
        </p:spPr>
        <p:txBody>
          <a:bodyPr wrap="square" rtlCol="0">
            <a:spAutoFit/>
          </a:bodyPr>
          <a:lstStyle/>
          <a:p>
            <a:r>
              <a:rPr lang="en-US" dirty="0" smtClean="0"/>
              <a:t>Autocorrelation</a:t>
            </a:r>
            <a:endParaRPr lang="en-US" dirty="0"/>
          </a:p>
        </p:txBody>
      </p:sp>
      <p:graphicFrame>
        <p:nvGraphicFramePr>
          <p:cNvPr id="2" name="Object 18"/>
          <p:cNvGraphicFramePr>
            <a:graphicFrameLocks noChangeAspect="1"/>
          </p:cNvGraphicFramePr>
          <p:nvPr>
            <p:extLst>
              <p:ext uri="{D42A27DB-BD31-4B8C-83A1-F6EECF244321}">
                <p14:modId xmlns:p14="http://schemas.microsoft.com/office/powerpoint/2010/main" val="3419752745"/>
              </p:ext>
            </p:extLst>
          </p:nvPr>
        </p:nvGraphicFramePr>
        <p:xfrm>
          <a:off x="1349992" y="7638256"/>
          <a:ext cx="2549525" cy="982663"/>
        </p:xfrm>
        <a:graphic>
          <a:graphicData uri="http://schemas.openxmlformats.org/presentationml/2006/ole">
            <mc:AlternateContent xmlns:mc="http://schemas.openxmlformats.org/markup-compatibility/2006">
              <mc:Choice xmlns:v="urn:schemas-microsoft-com:vml" Requires="v">
                <p:oleObj spid="_x0000_s302248" name="Equation" r:id="rId12" imgW="787320" imgH="253800" progId="Equation.DSMT4">
                  <p:embed/>
                </p:oleObj>
              </mc:Choice>
              <mc:Fallback>
                <p:oleObj name="Equation" r:id="rId12" imgW="787320" imgH="253800" progId="Equation.DSMT4">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49992" y="7638256"/>
                        <a:ext cx="2549525"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graphicFrame>
        <p:nvGraphicFramePr>
          <p:cNvPr id="3" name="Object 19"/>
          <p:cNvGraphicFramePr>
            <a:graphicFrameLocks noChangeAspect="1"/>
          </p:cNvGraphicFramePr>
          <p:nvPr>
            <p:extLst>
              <p:ext uri="{D42A27DB-BD31-4B8C-83A1-F6EECF244321}">
                <p14:modId xmlns:p14="http://schemas.microsoft.com/office/powerpoint/2010/main" val="3464648121"/>
              </p:ext>
            </p:extLst>
          </p:nvPr>
        </p:nvGraphicFramePr>
        <p:xfrm>
          <a:off x="1349992" y="9483932"/>
          <a:ext cx="10029826" cy="1081087"/>
        </p:xfrm>
        <a:graphic>
          <a:graphicData uri="http://schemas.openxmlformats.org/presentationml/2006/ole">
            <mc:AlternateContent xmlns:mc="http://schemas.openxmlformats.org/markup-compatibility/2006">
              <mc:Choice xmlns:v="urn:schemas-microsoft-com:vml" Requires="v">
                <p:oleObj spid="_x0000_s302249" name="Equation" r:id="rId14" imgW="3098520" imgH="279360" progId="Equation.DSMT4">
                  <p:embed/>
                </p:oleObj>
              </mc:Choice>
              <mc:Fallback>
                <p:oleObj name="Equation" r:id="rId14" imgW="3098520" imgH="279360" progId="Equation.DSMT4">
                  <p:embed/>
                  <p:pic>
                    <p:nvPicPr>
                      <p:cNvPr id="0"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49992" y="9483932"/>
                        <a:ext cx="10029826"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sp>
        <p:nvSpPr>
          <p:cNvPr id="52" name="TextBox 51"/>
          <p:cNvSpPr txBox="1"/>
          <p:nvPr/>
        </p:nvSpPr>
        <p:spPr>
          <a:xfrm>
            <a:off x="10470928" y="6668760"/>
            <a:ext cx="2218877" cy="969496"/>
          </a:xfrm>
          <a:prstGeom prst="rect">
            <a:avLst/>
          </a:prstGeom>
          <a:noFill/>
        </p:spPr>
        <p:txBody>
          <a:bodyPr wrap="none" rtlCol="0">
            <a:spAutoFit/>
          </a:bodyPr>
          <a:lstStyle/>
          <a:p>
            <a:r>
              <a:rPr lang="en-US" dirty="0" smtClean="0"/>
              <a:t>Mean:</a:t>
            </a:r>
            <a:endParaRPr lang="en-US" dirty="0"/>
          </a:p>
        </p:txBody>
      </p:sp>
      <p:grpSp>
        <p:nvGrpSpPr>
          <p:cNvPr id="48" name="Group 3"/>
          <p:cNvGrpSpPr>
            <a:grpSpLocks/>
          </p:cNvGrpSpPr>
          <p:nvPr/>
        </p:nvGrpSpPr>
        <p:grpSpPr bwMode="auto">
          <a:xfrm>
            <a:off x="2295794" y="2219717"/>
            <a:ext cx="4932954" cy="2447341"/>
            <a:chOff x="612" y="2840"/>
            <a:chExt cx="1542" cy="870"/>
          </a:xfrm>
        </p:grpSpPr>
        <p:sp>
          <p:nvSpPr>
            <p:cNvPr id="50" name="Oval 4"/>
            <p:cNvSpPr>
              <a:spLocks noChangeArrowheads="1"/>
            </p:cNvSpPr>
            <p:nvPr/>
          </p:nvSpPr>
          <p:spPr bwMode="auto">
            <a:xfrm>
              <a:off x="754" y="3073"/>
              <a:ext cx="72"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51" name="Oval 5"/>
            <p:cNvSpPr>
              <a:spLocks noChangeArrowheads="1"/>
            </p:cNvSpPr>
            <p:nvPr/>
          </p:nvSpPr>
          <p:spPr bwMode="auto">
            <a:xfrm>
              <a:off x="826" y="3146"/>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53" name="Oval 6"/>
            <p:cNvSpPr>
              <a:spLocks noChangeArrowheads="1"/>
            </p:cNvSpPr>
            <p:nvPr/>
          </p:nvSpPr>
          <p:spPr bwMode="auto">
            <a:xfrm>
              <a:off x="897" y="3110"/>
              <a:ext cx="72"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54" name="Oval 7"/>
            <p:cNvSpPr>
              <a:spLocks noChangeArrowheads="1"/>
            </p:cNvSpPr>
            <p:nvPr/>
          </p:nvSpPr>
          <p:spPr bwMode="auto">
            <a:xfrm>
              <a:off x="862" y="3583"/>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55" name="Oval 8"/>
            <p:cNvSpPr>
              <a:spLocks noChangeArrowheads="1"/>
            </p:cNvSpPr>
            <p:nvPr/>
          </p:nvSpPr>
          <p:spPr bwMode="auto">
            <a:xfrm>
              <a:off x="1112" y="3292"/>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56" name="Oval 9"/>
            <p:cNvSpPr>
              <a:spLocks noChangeArrowheads="1"/>
            </p:cNvSpPr>
            <p:nvPr/>
          </p:nvSpPr>
          <p:spPr bwMode="auto">
            <a:xfrm>
              <a:off x="1004" y="3219"/>
              <a:ext cx="72"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57" name="Oval 10"/>
            <p:cNvSpPr>
              <a:spLocks noChangeArrowheads="1"/>
            </p:cNvSpPr>
            <p:nvPr/>
          </p:nvSpPr>
          <p:spPr bwMode="auto">
            <a:xfrm>
              <a:off x="826" y="3328"/>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58" name="Oval 11"/>
            <p:cNvSpPr>
              <a:spLocks noChangeArrowheads="1"/>
            </p:cNvSpPr>
            <p:nvPr/>
          </p:nvSpPr>
          <p:spPr bwMode="auto">
            <a:xfrm>
              <a:off x="897" y="3255"/>
              <a:ext cx="72"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59" name="Oval 12"/>
            <p:cNvSpPr>
              <a:spLocks noChangeArrowheads="1"/>
            </p:cNvSpPr>
            <p:nvPr/>
          </p:nvSpPr>
          <p:spPr bwMode="auto">
            <a:xfrm>
              <a:off x="969" y="3510"/>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60" name="Oval 13"/>
            <p:cNvSpPr>
              <a:spLocks noChangeArrowheads="1"/>
            </p:cNvSpPr>
            <p:nvPr/>
          </p:nvSpPr>
          <p:spPr bwMode="auto">
            <a:xfrm>
              <a:off x="1040" y="3401"/>
              <a:ext cx="72"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61" name="Oval 14"/>
            <p:cNvSpPr>
              <a:spLocks noChangeArrowheads="1"/>
            </p:cNvSpPr>
            <p:nvPr/>
          </p:nvSpPr>
          <p:spPr bwMode="auto">
            <a:xfrm>
              <a:off x="647" y="3401"/>
              <a:ext cx="72"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62" name="Oval 15"/>
            <p:cNvSpPr>
              <a:spLocks noChangeArrowheads="1"/>
            </p:cNvSpPr>
            <p:nvPr/>
          </p:nvSpPr>
          <p:spPr bwMode="auto">
            <a:xfrm>
              <a:off x="612" y="3219"/>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63" name="Oval 16"/>
            <p:cNvSpPr>
              <a:spLocks noChangeArrowheads="1"/>
            </p:cNvSpPr>
            <p:nvPr/>
          </p:nvSpPr>
          <p:spPr bwMode="auto">
            <a:xfrm>
              <a:off x="719" y="3474"/>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64" name="Oval 17"/>
            <p:cNvSpPr>
              <a:spLocks noChangeArrowheads="1"/>
            </p:cNvSpPr>
            <p:nvPr/>
          </p:nvSpPr>
          <p:spPr bwMode="auto">
            <a:xfrm>
              <a:off x="683" y="3292"/>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65" name="Line 18"/>
            <p:cNvSpPr>
              <a:spLocks noChangeShapeType="1"/>
            </p:cNvSpPr>
            <p:nvPr/>
          </p:nvSpPr>
          <p:spPr bwMode="auto">
            <a:xfrm flipV="1">
              <a:off x="1156" y="2976"/>
              <a:ext cx="409" cy="10"/>
            </a:xfrm>
            <a:prstGeom prst="line">
              <a:avLst/>
            </a:prstGeom>
            <a:noFill/>
            <a:ln w="9525">
              <a:solidFill>
                <a:schemeClr val="tx1"/>
              </a:solidFill>
              <a:round/>
              <a:headEnd/>
              <a:tailEnd/>
            </a:ln>
          </p:spPr>
          <p:txBody>
            <a:bodyPr wrap="none" anchor="ctr"/>
            <a:lstStyle/>
            <a:p>
              <a:endParaRPr lang="en-US"/>
            </a:p>
          </p:txBody>
        </p:sp>
        <p:sp>
          <p:nvSpPr>
            <p:cNvPr id="66" name="Line 19"/>
            <p:cNvSpPr>
              <a:spLocks noChangeShapeType="1"/>
            </p:cNvSpPr>
            <p:nvPr/>
          </p:nvSpPr>
          <p:spPr bwMode="auto">
            <a:xfrm flipV="1">
              <a:off x="1156" y="3474"/>
              <a:ext cx="448" cy="1"/>
            </a:xfrm>
            <a:prstGeom prst="line">
              <a:avLst/>
            </a:prstGeom>
            <a:noFill/>
            <a:ln w="9525">
              <a:solidFill>
                <a:schemeClr val="tx1"/>
              </a:solidFill>
              <a:round/>
              <a:headEnd/>
              <a:tailEnd/>
            </a:ln>
          </p:spPr>
          <p:txBody>
            <a:bodyPr wrap="none" anchor="ctr"/>
            <a:lstStyle/>
            <a:p>
              <a:endParaRPr lang="en-US"/>
            </a:p>
          </p:txBody>
        </p:sp>
        <p:sp>
          <p:nvSpPr>
            <p:cNvPr id="67" name="Line 20"/>
            <p:cNvSpPr>
              <a:spLocks noChangeShapeType="1"/>
            </p:cNvSpPr>
            <p:nvPr/>
          </p:nvSpPr>
          <p:spPr bwMode="auto">
            <a:xfrm flipV="1">
              <a:off x="1202" y="3656"/>
              <a:ext cx="402" cy="1"/>
            </a:xfrm>
            <a:prstGeom prst="line">
              <a:avLst/>
            </a:prstGeom>
            <a:noFill/>
            <a:ln w="9525">
              <a:solidFill>
                <a:schemeClr val="tx1"/>
              </a:solidFill>
              <a:round/>
              <a:headEnd/>
              <a:tailEnd/>
            </a:ln>
          </p:spPr>
          <p:txBody>
            <a:bodyPr wrap="none" anchor="ctr"/>
            <a:lstStyle/>
            <a:p>
              <a:endParaRPr lang="en-US"/>
            </a:p>
          </p:txBody>
        </p:sp>
        <p:sp>
          <p:nvSpPr>
            <p:cNvPr id="68" name="Line 21"/>
            <p:cNvSpPr>
              <a:spLocks noChangeShapeType="1"/>
            </p:cNvSpPr>
            <p:nvPr/>
          </p:nvSpPr>
          <p:spPr bwMode="auto">
            <a:xfrm>
              <a:off x="1228" y="2840"/>
              <a:ext cx="0" cy="146"/>
            </a:xfrm>
            <a:prstGeom prst="line">
              <a:avLst/>
            </a:prstGeom>
            <a:noFill/>
            <a:ln w="57150">
              <a:solidFill>
                <a:schemeClr val="tx1"/>
              </a:solidFill>
              <a:round/>
              <a:headEnd/>
              <a:tailEnd/>
            </a:ln>
          </p:spPr>
          <p:txBody>
            <a:bodyPr wrap="none" anchor="ctr"/>
            <a:lstStyle/>
            <a:p>
              <a:endParaRPr lang="en-US"/>
            </a:p>
          </p:txBody>
        </p:sp>
        <p:sp>
          <p:nvSpPr>
            <p:cNvPr id="69" name="Line 22"/>
            <p:cNvSpPr>
              <a:spLocks noChangeShapeType="1"/>
            </p:cNvSpPr>
            <p:nvPr/>
          </p:nvSpPr>
          <p:spPr bwMode="auto">
            <a:xfrm>
              <a:off x="1354" y="3328"/>
              <a:ext cx="0" cy="146"/>
            </a:xfrm>
            <a:prstGeom prst="line">
              <a:avLst/>
            </a:prstGeom>
            <a:noFill/>
            <a:ln w="57150">
              <a:solidFill>
                <a:schemeClr val="tx1"/>
              </a:solidFill>
              <a:round/>
              <a:headEnd/>
              <a:tailEnd/>
            </a:ln>
          </p:spPr>
          <p:txBody>
            <a:bodyPr wrap="none" anchor="ctr"/>
            <a:lstStyle/>
            <a:p>
              <a:endParaRPr lang="en-US"/>
            </a:p>
          </p:txBody>
        </p:sp>
        <p:sp>
          <p:nvSpPr>
            <p:cNvPr id="70" name="Line 23"/>
            <p:cNvSpPr>
              <a:spLocks noChangeShapeType="1"/>
            </p:cNvSpPr>
            <p:nvPr/>
          </p:nvSpPr>
          <p:spPr bwMode="auto">
            <a:xfrm>
              <a:off x="1426" y="3328"/>
              <a:ext cx="0" cy="146"/>
            </a:xfrm>
            <a:prstGeom prst="line">
              <a:avLst/>
            </a:prstGeom>
            <a:noFill/>
            <a:ln w="57150">
              <a:solidFill>
                <a:schemeClr val="tx1"/>
              </a:solidFill>
              <a:round/>
              <a:headEnd/>
              <a:tailEnd/>
            </a:ln>
          </p:spPr>
          <p:txBody>
            <a:bodyPr wrap="none" anchor="ctr"/>
            <a:lstStyle/>
            <a:p>
              <a:endParaRPr lang="en-US"/>
            </a:p>
          </p:txBody>
        </p:sp>
        <p:sp>
          <p:nvSpPr>
            <p:cNvPr id="71" name="Line 24"/>
            <p:cNvSpPr>
              <a:spLocks noChangeShapeType="1"/>
            </p:cNvSpPr>
            <p:nvPr/>
          </p:nvSpPr>
          <p:spPr bwMode="auto">
            <a:xfrm>
              <a:off x="1533" y="3510"/>
              <a:ext cx="0" cy="146"/>
            </a:xfrm>
            <a:prstGeom prst="line">
              <a:avLst/>
            </a:prstGeom>
            <a:noFill/>
            <a:ln w="57150">
              <a:solidFill>
                <a:schemeClr val="tx1"/>
              </a:solidFill>
              <a:round/>
              <a:headEnd/>
              <a:tailEnd/>
            </a:ln>
          </p:spPr>
          <p:txBody>
            <a:bodyPr wrap="none" anchor="ctr"/>
            <a:lstStyle/>
            <a:p>
              <a:endParaRPr lang="en-US"/>
            </a:p>
          </p:txBody>
        </p:sp>
        <p:sp>
          <p:nvSpPr>
            <p:cNvPr id="72" name="Line 25"/>
            <p:cNvSpPr>
              <a:spLocks noChangeShapeType="1"/>
            </p:cNvSpPr>
            <p:nvPr/>
          </p:nvSpPr>
          <p:spPr bwMode="auto">
            <a:xfrm>
              <a:off x="862" y="3401"/>
              <a:ext cx="35" cy="182"/>
            </a:xfrm>
            <a:prstGeom prst="line">
              <a:avLst/>
            </a:prstGeom>
            <a:noFill/>
            <a:ln w="9525">
              <a:solidFill>
                <a:srgbClr val="FF0000"/>
              </a:solidFill>
              <a:round/>
              <a:headEnd/>
              <a:tailEnd/>
            </a:ln>
          </p:spPr>
          <p:txBody>
            <a:bodyPr wrap="none" anchor="ctr"/>
            <a:lstStyle/>
            <a:p>
              <a:endParaRPr lang="en-US"/>
            </a:p>
          </p:txBody>
        </p:sp>
        <p:sp>
          <p:nvSpPr>
            <p:cNvPr id="73" name="Line 26"/>
            <p:cNvSpPr>
              <a:spLocks noChangeShapeType="1"/>
            </p:cNvSpPr>
            <p:nvPr/>
          </p:nvSpPr>
          <p:spPr bwMode="auto">
            <a:xfrm>
              <a:off x="969" y="3328"/>
              <a:ext cx="107" cy="109"/>
            </a:xfrm>
            <a:prstGeom prst="line">
              <a:avLst/>
            </a:prstGeom>
            <a:noFill/>
            <a:ln w="9525">
              <a:solidFill>
                <a:srgbClr val="FF0000"/>
              </a:solidFill>
              <a:round/>
              <a:headEnd/>
              <a:tailEnd/>
            </a:ln>
          </p:spPr>
          <p:txBody>
            <a:bodyPr wrap="none" anchor="ctr"/>
            <a:lstStyle/>
            <a:p>
              <a:endParaRPr lang="en-US"/>
            </a:p>
          </p:txBody>
        </p:sp>
        <p:sp>
          <p:nvSpPr>
            <p:cNvPr id="74" name="Line 27"/>
            <p:cNvSpPr>
              <a:spLocks noChangeShapeType="1"/>
            </p:cNvSpPr>
            <p:nvPr/>
          </p:nvSpPr>
          <p:spPr bwMode="auto">
            <a:xfrm flipV="1">
              <a:off x="754" y="3437"/>
              <a:ext cx="286" cy="73"/>
            </a:xfrm>
            <a:prstGeom prst="line">
              <a:avLst/>
            </a:prstGeom>
            <a:noFill/>
            <a:ln w="9525">
              <a:solidFill>
                <a:srgbClr val="FF0000"/>
              </a:solidFill>
              <a:round/>
              <a:headEnd/>
              <a:tailEnd/>
            </a:ln>
          </p:spPr>
          <p:txBody>
            <a:bodyPr wrap="none" anchor="ctr"/>
            <a:lstStyle/>
            <a:p>
              <a:endParaRPr lang="en-US"/>
            </a:p>
          </p:txBody>
        </p:sp>
        <p:sp>
          <p:nvSpPr>
            <p:cNvPr id="75" name="Line 28"/>
            <p:cNvSpPr>
              <a:spLocks noChangeShapeType="1"/>
            </p:cNvSpPr>
            <p:nvPr/>
          </p:nvSpPr>
          <p:spPr bwMode="auto">
            <a:xfrm>
              <a:off x="862" y="3401"/>
              <a:ext cx="142" cy="146"/>
            </a:xfrm>
            <a:prstGeom prst="line">
              <a:avLst/>
            </a:prstGeom>
            <a:noFill/>
            <a:ln w="9525">
              <a:solidFill>
                <a:srgbClr val="FF0000"/>
              </a:solidFill>
              <a:round/>
              <a:headEnd/>
              <a:tailEnd/>
            </a:ln>
          </p:spPr>
          <p:txBody>
            <a:bodyPr wrap="none" anchor="ctr"/>
            <a:lstStyle/>
            <a:p>
              <a:endParaRPr lang="en-US"/>
            </a:p>
          </p:txBody>
        </p:sp>
        <p:sp>
          <p:nvSpPr>
            <p:cNvPr id="76" name="Line 29"/>
            <p:cNvSpPr>
              <a:spLocks noChangeShapeType="1"/>
            </p:cNvSpPr>
            <p:nvPr/>
          </p:nvSpPr>
          <p:spPr bwMode="auto">
            <a:xfrm>
              <a:off x="719" y="3365"/>
              <a:ext cx="35" cy="109"/>
            </a:xfrm>
            <a:prstGeom prst="line">
              <a:avLst/>
            </a:prstGeom>
            <a:noFill/>
            <a:ln w="9525">
              <a:solidFill>
                <a:srgbClr val="FF0000"/>
              </a:solidFill>
              <a:round/>
              <a:headEnd/>
              <a:tailEnd/>
            </a:ln>
          </p:spPr>
          <p:txBody>
            <a:bodyPr wrap="none" anchor="ctr"/>
            <a:lstStyle/>
            <a:p>
              <a:endParaRPr lang="en-US"/>
            </a:p>
          </p:txBody>
        </p:sp>
        <p:sp>
          <p:nvSpPr>
            <p:cNvPr id="77" name="Line 30"/>
            <p:cNvSpPr>
              <a:spLocks noChangeShapeType="1"/>
            </p:cNvSpPr>
            <p:nvPr/>
          </p:nvSpPr>
          <p:spPr bwMode="auto">
            <a:xfrm>
              <a:off x="1040" y="3292"/>
              <a:ext cx="36" cy="109"/>
            </a:xfrm>
            <a:prstGeom prst="line">
              <a:avLst/>
            </a:prstGeom>
            <a:noFill/>
            <a:ln w="9525">
              <a:solidFill>
                <a:srgbClr val="FF0000"/>
              </a:solidFill>
              <a:round/>
              <a:headEnd/>
              <a:tailEnd/>
            </a:ln>
          </p:spPr>
          <p:txBody>
            <a:bodyPr wrap="none" anchor="ctr"/>
            <a:lstStyle/>
            <a:p>
              <a:endParaRPr lang="en-US"/>
            </a:p>
          </p:txBody>
        </p:sp>
        <p:sp>
          <p:nvSpPr>
            <p:cNvPr id="78" name="Line 31"/>
            <p:cNvSpPr>
              <a:spLocks noChangeShapeType="1"/>
            </p:cNvSpPr>
            <p:nvPr/>
          </p:nvSpPr>
          <p:spPr bwMode="auto">
            <a:xfrm>
              <a:off x="933" y="3146"/>
              <a:ext cx="107" cy="109"/>
            </a:xfrm>
            <a:prstGeom prst="line">
              <a:avLst/>
            </a:prstGeom>
            <a:noFill/>
            <a:ln w="9525">
              <a:solidFill>
                <a:srgbClr val="FF0000"/>
              </a:solidFill>
              <a:round/>
              <a:headEnd/>
              <a:tailEnd/>
            </a:ln>
          </p:spPr>
          <p:txBody>
            <a:bodyPr wrap="none" anchor="ctr"/>
            <a:lstStyle/>
            <a:p>
              <a:endParaRPr lang="en-US"/>
            </a:p>
          </p:txBody>
        </p:sp>
        <p:sp>
          <p:nvSpPr>
            <p:cNvPr id="79" name="Line 32"/>
            <p:cNvSpPr>
              <a:spLocks noChangeShapeType="1"/>
            </p:cNvSpPr>
            <p:nvPr/>
          </p:nvSpPr>
          <p:spPr bwMode="auto">
            <a:xfrm flipH="1">
              <a:off x="754" y="3219"/>
              <a:ext cx="108" cy="109"/>
            </a:xfrm>
            <a:prstGeom prst="line">
              <a:avLst/>
            </a:prstGeom>
            <a:noFill/>
            <a:ln w="9525">
              <a:solidFill>
                <a:srgbClr val="FF0000"/>
              </a:solidFill>
              <a:round/>
              <a:headEnd/>
              <a:tailEnd/>
            </a:ln>
          </p:spPr>
          <p:txBody>
            <a:bodyPr wrap="none" anchor="ctr"/>
            <a:lstStyle/>
            <a:p>
              <a:endParaRPr lang="en-US"/>
            </a:p>
          </p:txBody>
        </p:sp>
        <p:sp>
          <p:nvSpPr>
            <p:cNvPr id="80" name="Line 33"/>
            <p:cNvSpPr>
              <a:spLocks noChangeShapeType="1"/>
            </p:cNvSpPr>
            <p:nvPr/>
          </p:nvSpPr>
          <p:spPr bwMode="auto">
            <a:xfrm flipH="1">
              <a:off x="647" y="3146"/>
              <a:ext cx="107" cy="109"/>
            </a:xfrm>
            <a:prstGeom prst="line">
              <a:avLst/>
            </a:prstGeom>
            <a:noFill/>
            <a:ln w="9525">
              <a:solidFill>
                <a:srgbClr val="FF0000"/>
              </a:solidFill>
              <a:round/>
              <a:headEnd/>
              <a:tailEnd/>
            </a:ln>
          </p:spPr>
          <p:txBody>
            <a:bodyPr wrap="none" anchor="ctr"/>
            <a:lstStyle/>
            <a:p>
              <a:endParaRPr lang="en-US"/>
            </a:p>
          </p:txBody>
        </p:sp>
        <p:sp>
          <p:nvSpPr>
            <p:cNvPr id="81" name="Line 34"/>
            <p:cNvSpPr>
              <a:spLocks noChangeShapeType="1"/>
            </p:cNvSpPr>
            <p:nvPr/>
          </p:nvSpPr>
          <p:spPr bwMode="auto">
            <a:xfrm>
              <a:off x="647" y="3292"/>
              <a:ext cx="36" cy="145"/>
            </a:xfrm>
            <a:prstGeom prst="line">
              <a:avLst/>
            </a:prstGeom>
            <a:noFill/>
            <a:ln w="9525">
              <a:solidFill>
                <a:srgbClr val="FF0000"/>
              </a:solidFill>
              <a:round/>
              <a:headEnd/>
              <a:tailEnd/>
            </a:ln>
          </p:spPr>
          <p:txBody>
            <a:bodyPr wrap="none" anchor="ctr"/>
            <a:lstStyle/>
            <a:p>
              <a:endParaRPr lang="en-US"/>
            </a:p>
          </p:txBody>
        </p:sp>
        <p:sp>
          <p:nvSpPr>
            <p:cNvPr id="82" name="Line 35"/>
            <p:cNvSpPr>
              <a:spLocks noChangeShapeType="1"/>
            </p:cNvSpPr>
            <p:nvPr/>
          </p:nvSpPr>
          <p:spPr bwMode="auto">
            <a:xfrm flipV="1">
              <a:off x="754" y="3292"/>
              <a:ext cx="143" cy="36"/>
            </a:xfrm>
            <a:prstGeom prst="line">
              <a:avLst/>
            </a:prstGeom>
            <a:noFill/>
            <a:ln w="9525">
              <a:solidFill>
                <a:srgbClr val="FF0000"/>
              </a:solidFill>
              <a:round/>
              <a:headEnd/>
              <a:tailEnd/>
            </a:ln>
          </p:spPr>
          <p:txBody>
            <a:bodyPr wrap="none" anchor="ctr"/>
            <a:lstStyle/>
            <a:p>
              <a:endParaRPr lang="en-US"/>
            </a:p>
          </p:txBody>
        </p:sp>
        <p:sp>
          <p:nvSpPr>
            <p:cNvPr id="83" name="Line 36"/>
            <p:cNvSpPr>
              <a:spLocks noChangeShapeType="1"/>
            </p:cNvSpPr>
            <p:nvPr/>
          </p:nvSpPr>
          <p:spPr bwMode="auto">
            <a:xfrm flipH="1">
              <a:off x="897" y="3328"/>
              <a:ext cx="250" cy="37"/>
            </a:xfrm>
            <a:prstGeom prst="line">
              <a:avLst/>
            </a:prstGeom>
            <a:noFill/>
            <a:ln w="9525">
              <a:solidFill>
                <a:srgbClr val="FF0000"/>
              </a:solidFill>
              <a:round/>
              <a:headEnd/>
              <a:tailEnd/>
            </a:ln>
          </p:spPr>
          <p:txBody>
            <a:bodyPr wrap="none" anchor="ctr"/>
            <a:lstStyle/>
            <a:p>
              <a:endParaRPr lang="en-US"/>
            </a:p>
          </p:txBody>
        </p:sp>
        <p:sp>
          <p:nvSpPr>
            <p:cNvPr id="84" name="Line 37"/>
            <p:cNvSpPr>
              <a:spLocks noChangeShapeType="1"/>
            </p:cNvSpPr>
            <p:nvPr/>
          </p:nvSpPr>
          <p:spPr bwMode="auto">
            <a:xfrm>
              <a:off x="754" y="3510"/>
              <a:ext cx="143" cy="73"/>
            </a:xfrm>
            <a:prstGeom prst="line">
              <a:avLst/>
            </a:prstGeom>
            <a:noFill/>
            <a:ln w="9525">
              <a:solidFill>
                <a:srgbClr val="FF0000"/>
              </a:solidFill>
              <a:round/>
              <a:headEnd/>
              <a:tailEnd/>
            </a:ln>
          </p:spPr>
          <p:txBody>
            <a:bodyPr wrap="none" anchor="ctr"/>
            <a:lstStyle/>
            <a:p>
              <a:endParaRPr lang="en-US"/>
            </a:p>
          </p:txBody>
        </p:sp>
        <p:sp>
          <p:nvSpPr>
            <p:cNvPr id="85" name="Line 38"/>
            <p:cNvSpPr>
              <a:spLocks noChangeShapeType="1"/>
            </p:cNvSpPr>
            <p:nvPr/>
          </p:nvSpPr>
          <p:spPr bwMode="auto">
            <a:xfrm>
              <a:off x="790" y="3146"/>
              <a:ext cx="72" cy="37"/>
            </a:xfrm>
            <a:prstGeom prst="line">
              <a:avLst/>
            </a:prstGeom>
            <a:noFill/>
            <a:ln w="9525">
              <a:solidFill>
                <a:srgbClr val="FF0000"/>
              </a:solidFill>
              <a:round/>
              <a:headEnd/>
              <a:tailEnd/>
            </a:ln>
          </p:spPr>
          <p:txBody>
            <a:bodyPr wrap="none" anchor="ctr"/>
            <a:lstStyle/>
            <a:p>
              <a:endParaRPr lang="en-US"/>
            </a:p>
          </p:txBody>
        </p:sp>
        <p:sp>
          <p:nvSpPr>
            <p:cNvPr id="86" name="Line 39"/>
            <p:cNvSpPr>
              <a:spLocks noChangeShapeType="1"/>
            </p:cNvSpPr>
            <p:nvPr/>
          </p:nvSpPr>
          <p:spPr bwMode="auto">
            <a:xfrm>
              <a:off x="647" y="3255"/>
              <a:ext cx="250" cy="37"/>
            </a:xfrm>
            <a:prstGeom prst="line">
              <a:avLst/>
            </a:prstGeom>
            <a:noFill/>
            <a:ln w="9525">
              <a:solidFill>
                <a:srgbClr val="FF0000"/>
              </a:solidFill>
              <a:round/>
              <a:headEnd/>
              <a:tailEnd/>
            </a:ln>
          </p:spPr>
          <p:txBody>
            <a:bodyPr wrap="none" anchor="ctr"/>
            <a:lstStyle/>
            <a:p>
              <a:endParaRPr lang="en-US"/>
            </a:p>
          </p:txBody>
        </p:sp>
        <p:sp>
          <p:nvSpPr>
            <p:cNvPr id="87" name="Line 40"/>
            <p:cNvSpPr>
              <a:spLocks noChangeShapeType="1"/>
            </p:cNvSpPr>
            <p:nvPr/>
          </p:nvSpPr>
          <p:spPr bwMode="auto">
            <a:xfrm flipV="1">
              <a:off x="754" y="3365"/>
              <a:ext cx="108" cy="145"/>
            </a:xfrm>
            <a:prstGeom prst="line">
              <a:avLst/>
            </a:prstGeom>
            <a:noFill/>
            <a:ln w="9525">
              <a:solidFill>
                <a:srgbClr val="FF0000"/>
              </a:solidFill>
              <a:round/>
              <a:headEnd/>
              <a:tailEnd/>
            </a:ln>
          </p:spPr>
          <p:txBody>
            <a:bodyPr wrap="none" anchor="ctr"/>
            <a:lstStyle/>
            <a:p>
              <a:endParaRPr lang="en-US"/>
            </a:p>
          </p:txBody>
        </p:sp>
        <p:sp>
          <p:nvSpPr>
            <p:cNvPr id="88" name="Line 41"/>
            <p:cNvSpPr>
              <a:spLocks noChangeShapeType="1"/>
            </p:cNvSpPr>
            <p:nvPr/>
          </p:nvSpPr>
          <p:spPr bwMode="auto">
            <a:xfrm flipV="1">
              <a:off x="683" y="3365"/>
              <a:ext cx="179" cy="72"/>
            </a:xfrm>
            <a:prstGeom prst="line">
              <a:avLst/>
            </a:prstGeom>
            <a:noFill/>
            <a:ln w="9525">
              <a:solidFill>
                <a:srgbClr val="FF0000"/>
              </a:solidFill>
              <a:round/>
              <a:headEnd/>
              <a:tailEnd/>
            </a:ln>
          </p:spPr>
          <p:txBody>
            <a:bodyPr wrap="none" anchor="ctr"/>
            <a:lstStyle/>
            <a:p>
              <a:endParaRPr lang="en-US"/>
            </a:p>
          </p:txBody>
        </p:sp>
        <p:sp>
          <p:nvSpPr>
            <p:cNvPr id="89" name="Line 42"/>
            <p:cNvSpPr>
              <a:spLocks noChangeShapeType="1"/>
            </p:cNvSpPr>
            <p:nvPr/>
          </p:nvSpPr>
          <p:spPr bwMode="auto">
            <a:xfrm flipH="1">
              <a:off x="1076" y="3339"/>
              <a:ext cx="35" cy="98"/>
            </a:xfrm>
            <a:prstGeom prst="line">
              <a:avLst/>
            </a:prstGeom>
            <a:noFill/>
            <a:ln w="9525">
              <a:solidFill>
                <a:srgbClr val="FF0000"/>
              </a:solidFill>
              <a:round/>
              <a:headEnd/>
              <a:tailEnd/>
            </a:ln>
          </p:spPr>
          <p:txBody>
            <a:bodyPr wrap="none" anchor="ctr"/>
            <a:lstStyle/>
            <a:p>
              <a:endParaRPr lang="en-US"/>
            </a:p>
          </p:txBody>
        </p:sp>
        <p:sp>
          <p:nvSpPr>
            <p:cNvPr id="90" name="Line 43"/>
            <p:cNvSpPr>
              <a:spLocks noChangeShapeType="1"/>
            </p:cNvSpPr>
            <p:nvPr/>
          </p:nvSpPr>
          <p:spPr bwMode="auto">
            <a:xfrm>
              <a:off x="862" y="3365"/>
              <a:ext cx="250" cy="72"/>
            </a:xfrm>
            <a:prstGeom prst="line">
              <a:avLst/>
            </a:prstGeom>
            <a:noFill/>
            <a:ln w="9525">
              <a:solidFill>
                <a:srgbClr val="FF0000"/>
              </a:solidFill>
              <a:round/>
              <a:headEnd/>
              <a:tailEnd/>
            </a:ln>
          </p:spPr>
          <p:txBody>
            <a:bodyPr wrap="none" anchor="ctr"/>
            <a:lstStyle/>
            <a:p>
              <a:endParaRPr lang="en-US"/>
            </a:p>
          </p:txBody>
        </p:sp>
        <p:sp>
          <p:nvSpPr>
            <p:cNvPr id="91" name="Line 44"/>
            <p:cNvSpPr>
              <a:spLocks noChangeShapeType="1"/>
            </p:cNvSpPr>
            <p:nvPr/>
          </p:nvSpPr>
          <p:spPr bwMode="auto">
            <a:xfrm flipV="1">
              <a:off x="1156" y="3166"/>
              <a:ext cx="409" cy="10"/>
            </a:xfrm>
            <a:prstGeom prst="line">
              <a:avLst/>
            </a:prstGeom>
            <a:noFill/>
            <a:ln w="9525">
              <a:solidFill>
                <a:schemeClr val="tx1"/>
              </a:solidFill>
              <a:round/>
              <a:headEnd/>
              <a:tailEnd/>
            </a:ln>
          </p:spPr>
          <p:txBody>
            <a:bodyPr wrap="none" anchor="ctr"/>
            <a:lstStyle/>
            <a:p>
              <a:endParaRPr lang="en-US"/>
            </a:p>
          </p:txBody>
        </p:sp>
        <p:sp>
          <p:nvSpPr>
            <p:cNvPr id="92" name="Line 45"/>
            <p:cNvSpPr>
              <a:spLocks noChangeShapeType="1"/>
            </p:cNvSpPr>
            <p:nvPr/>
          </p:nvSpPr>
          <p:spPr bwMode="auto">
            <a:xfrm>
              <a:off x="1292" y="3030"/>
              <a:ext cx="0" cy="146"/>
            </a:xfrm>
            <a:prstGeom prst="line">
              <a:avLst/>
            </a:prstGeom>
            <a:noFill/>
            <a:ln w="57150">
              <a:solidFill>
                <a:schemeClr val="tx1"/>
              </a:solidFill>
              <a:round/>
              <a:headEnd/>
              <a:tailEnd/>
            </a:ln>
          </p:spPr>
          <p:txBody>
            <a:bodyPr wrap="none" anchor="ctr"/>
            <a:lstStyle/>
            <a:p>
              <a:endParaRPr lang="en-US"/>
            </a:p>
          </p:txBody>
        </p:sp>
        <p:sp>
          <p:nvSpPr>
            <p:cNvPr id="93" name="Line 46"/>
            <p:cNvSpPr>
              <a:spLocks noChangeShapeType="1"/>
            </p:cNvSpPr>
            <p:nvPr/>
          </p:nvSpPr>
          <p:spPr bwMode="auto">
            <a:xfrm>
              <a:off x="1429" y="2840"/>
              <a:ext cx="0" cy="146"/>
            </a:xfrm>
            <a:prstGeom prst="line">
              <a:avLst/>
            </a:prstGeom>
            <a:noFill/>
            <a:ln w="57150">
              <a:solidFill>
                <a:schemeClr val="tx1"/>
              </a:solidFill>
              <a:round/>
              <a:headEnd/>
              <a:tailEnd/>
            </a:ln>
          </p:spPr>
          <p:txBody>
            <a:bodyPr wrap="none" anchor="ctr"/>
            <a:lstStyle/>
            <a:p>
              <a:endParaRPr lang="en-US"/>
            </a:p>
          </p:txBody>
        </p:sp>
        <p:sp>
          <p:nvSpPr>
            <p:cNvPr id="94" name="Oval 47"/>
            <p:cNvSpPr>
              <a:spLocks noChangeArrowheads="1"/>
            </p:cNvSpPr>
            <p:nvPr/>
          </p:nvSpPr>
          <p:spPr bwMode="auto">
            <a:xfrm>
              <a:off x="1946" y="3249"/>
              <a:ext cx="208" cy="226"/>
            </a:xfrm>
            <a:prstGeom prst="ellipse">
              <a:avLst/>
            </a:prstGeom>
            <a:solidFill>
              <a:srgbClr val="FFFF00"/>
            </a:solidFill>
            <a:ln w="9525">
              <a:solidFill>
                <a:schemeClr val="tx1"/>
              </a:solidFill>
              <a:round/>
              <a:headEnd/>
              <a:tailEnd/>
            </a:ln>
          </p:spPr>
          <p:txBody>
            <a:bodyPr wrap="none" anchor="ctr"/>
            <a:lstStyle/>
            <a:p>
              <a:endParaRPr lang="en-US"/>
            </a:p>
          </p:txBody>
        </p:sp>
        <p:sp>
          <p:nvSpPr>
            <p:cNvPr id="95" name="Freeform 48"/>
            <p:cNvSpPr>
              <a:spLocks/>
            </p:cNvSpPr>
            <p:nvPr/>
          </p:nvSpPr>
          <p:spPr bwMode="auto">
            <a:xfrm>
              <a:off x="930" y="2946"/>
              <a:ext cx="1043" cy="348"/>
            </a:xfrm>
            <a:custGeom>
              <a:avLst/>
              <a:gdLst>
                <a:gd name="T0" fmla="*/ 0 w 1043"/>
                <a:gd name="T1" fmla="*/ 167 h 348"/>
                <a:gd name="T2" fmla="*/ 453 w 1043"/>
                <a:gd name="T3" fmla="*/ 30 h 348"/>
                <a:gd name="T4" fmla="*/ 1043 w 1043"/>
                <a:gd name="T5" fmla="*/ 348 h 348"/>
                <a:gd name="T6" fmla="*/ 0 60000 65536"/>
                <a:gd name="T7" fmla="*/ 0 60000 65536"/>
                <a:gd name="T8" fmla="*/ 0 60000 65536"/>
                <a:gd name="T9" fmla="*/ 0 w 1043"/>
                <a:gd name="T10" fmla="*/ 0 h 348"/>
                <a:gd name="T11" fmla="*/ 1043 w 1043"/>
                <a:gd name="T12" fmla="*/ 348 h 348"/>
              </a:gdLst>
              <a:ahLst/>
              <a:cxnLst>
                <a:cxn ang="T6">
                  <a:pos x="T0" y="T1"/>
                </a:cxn>
                <a:cxn ang="T7">
                  <a:pos x="T2" y="T3"/>
                </a:cxn>
                <a:cxn ang="T8">
                  <a:pos x="T4" y="T5"/>
                </a:cxn>
              </a:cxnLst>
              <a:rect l="T9" t="T10" r="T11" b="T12"/>
              <a:pathLst>
                <a:path w="1043" h="348">
                  <a:moveTo>
                    <a:pt x="0" y="167"/>
                  </a:moveTo>
                  <a:cubicBezTo>
                    <a:pt x="139" y="83"/>
                    <a:pt x="279" y="0"/>
                    <a:pt x="453" y="30"/>
                  </a:cubicBezTo>
                  <a:cubicBezTo>
                    <a:pt x="627" y="60"/>
                    <a:pt x="945" y="295"/>
                    <a:pt x="1043" y="348"/>
                  </a:cubicBezTo>
                </a:path>
              </a:pathLst>
            </a:custGeom>
            <a:noFill/>
            <a:ln w="9525">
              <a:solidFill>
                <a:srgbClr val="FF0000"/>
              </a:solidFill>
              <a:round/>
              <a:headEnd/>
              <a:tailEnd type="triangle" w="med" len="med"/>
            </a:ln>
          </p:spPr>
          <p:txBody>
            <a:bodyPr/>
            <a:lstStyle/>
            <a:p>
              <a:endParaRPr lang="en-US"/>
            </a:p>
          </p:txBody>
        </p:sp>
        <p:sp>
          <p:nvSpPr>
            <p:cNvPr id="96" name="Freeform 49"/>
            <p:cNvSpPr>
              <a:spLocks/>
            </p:cNvSpPr>
            <p:nvPr/>
          </p:nvSpPr>
          <p:spPr bwMode="auto">
            <a:xfrm>
              <a:off x="1066" y="3203"/>
              <a:ext cx="861" cy="136"/>
            </a:xfrm>
            <a:custGeom>
              <a:avLst/>
              <a:gdLst>
                <a:gd name="T0" fmla="*/ 0 w 861"/>
                <a:gd name="T1" fmla="*/ 8 h 196"/>
                <a:gd name="T2" fmla="*/ 226 w 861"/>
                <a:gd name="T3" fmla="*/ 1 h 196"/>
                <a:gd name="T4" fmla="*/ 861 w 861"/>
                <a:gd name="T5" fmla="*/ 15 h 196"/>
                <a:gd name="T6" fmla="*/ 0 60000 65536"/>
                <a:gd name="T7" fmla="*/ 0 60000 65536"/>
                <a:gd name="T8" fmla="*/ 0 60000 65536"/>
                <a:gd name="T9" fmla="*/ 0 w 861"/>
                <a:gd name="T10" fmla="*/ 0 h 196"/>
                <a:gd name="T11" fmla="*/ 861 w 861"/>
                <a:gd name="T12" fmla="*/ 196 h 196"/>
              </a:gdLst>
              <a:ahLst/>
              <a:cxnLst>
                <a:cxn ang="T6">
                  <a:pos x="T0" y="T1"/>
                </a:cxn>
                <a:cxn ang="T7">
                  <a:pos x="T2" y="T3"/>
                </a:cxn>
                <a:cxn ang="T8">
                  <a:pos x="T4" y="T5"/>
                </a:cxn>
              </a:cxnLst>
              <a:rect l="T9" t="T10" r="T11" b="T12"/>
              <a:pathLst>
                <a:path w="861" h="196">
                  <a:moveTo>
                    <a:pt x="0" y="106"/>
                  </a:moveTo>
                  <a:cubicBezTo>
                    <a:pt x="41" y="53"/>
                    <a:pt x="83" y="0"/>
                    <a:pt x="226" y="15"/>
                  </a:cubicBezTo>
                  <a:cubicBezTo>
                    <a:pt x="369" y="30"/>
                    <a:pt x="615" y="113"/>
                    <a:pt x="861" y="196"/>
                  </a:cubicBezTo>
                </a:path>
              </a:pathLst>
            </a:custGeom>
            <a:noFill/>
            <a:ln w="9525">
              <a:solidFill>
                <a:srgbClr val="FF0000"/>
              </a:solidFill>
              <a:round/>
              <a:headEnd/>
              <a:tailEnd type="triangle" w="med" len="med"/>
            </a:ln>
          </p:spPr>
          <p:txBody>
            <a:bodyPr/>
            <a:lstStyle/>
            <a:p>
              <a:endParaRPr lang="en-US"/>
            </a:p>
          </p:txBody>
        </p:sp>
        <p:sp>
          <p:nvSpPr>
            <p:cNvPr id="97" name="Freeform 50"/>
            <p:cNvSpPr>
              <a:spLocks/>
            </p:cNvSpPr>
            <p:nvPr/>
          </p:nvSpPr>
          <p:spPr bwMode="auto">
            <a:xfrm>
              <a:off x="748" y="3475"/>
              <a:ext cx="1270" cy="235"/>
            </a:xfrm>
            <a:custGeom>
              <a:avLst/>
              <a:gdLst>
                <a:gd name="T0" fmla="*/ 0 w 1270"/>
                <a:gd name="T1" fmla="*/ 46 h 235"/>
                <a:gd name="T2" fmla="*/ 590 w 1270"/>
                <a:gd name="T3" fmla="*/ 227 h 235"/>
                <a:gd name="T4" fmla="*/ 1270 w 1270"/>
                <a:gd name="T5" fmla="*/ 0 h 235"/>
                <a:gd name="T6" fmla="*/ 0 60000 65536"/>
                <a:gd name="T7" fmla="*/ 0 60000 65536"/>
                <a:gd name="T8" fmla="*/ 0 60000 65536"/>
                <a:gd name="T9" fmla="*/ 0 w 1270"/>
                <a:gd name="T10" fmla="*/ 0 h 235"/>
                <a:gd name="T11" fmla="*/ 1270 w 1270"/>
                <a:gd name="T12" fmla="*/ 235 h 235"/>
              </a:gdLst>
              <a:ahLst/>
              <a:cxnLst>
                <a:cxn ang="T6">
                  <a:pos x="T0" y="T1"/>
                </a:cxn>
                <a:cxn ang="T7">
                  <a:pos x="T2" y="T3"/>
                </a:cxn>
                <a:cxn ang="T8">
                  <a:pos x="T4" y="T5"/>
                </a:cxn>
              </a:cxnLst>
              <a:rect l="T9" t="T10" r="T11" b="T12"/>
              <a:pathLst>
                <a:path w="1270" h="235">
                  <a:moveTo>
                    <a:pt x="0" y="46"/>
                  </a:moveTo>
                  <a:cubicBezTo>
                    <a:pt x="189" y="140"/>
                    <a:pt x="378" y="235"/>
                    <a:pt x="590" y="227"/>
                  </a:cubicBezTo>
                  <a:cubicBezTo>
                    <a:pt x="802" y="219"/>
                    <a:pt x="1036" y="109"/>
                    <a:pt x="1270" y="0"/>
                  </a:cubicBezTo>
                </a:path>
              </a:pathLst>
            </a:custGeom>
            <a:noFill/>
            <a:ln w="9525">
              <a:solidFill>
                <a:srgbClr val="FF0000"/>
              </a:solidFill>
              <a:round/>
              <a:headEnd/>
              <a:tailEnd type="triangle" w="med" len="med"/>
            </a:ln>
          </p:spPr>
          <p:txBody>
            <a:bodyPr/>
            <a:lstStyle/>
            <a:p>
              <a:endParaRPr lang="en-US"/>
            </a:p>
          </p:txBody>
        </p:sp>
        <p:sp>
          <p:nvSpPr>
            <p:cNvPr id="98" name="Freeform 51"/>
            <p:cNvSpPr>
              <a:spLocks/>
            </p:cNvSpPr>
            <p:nvPr/>
          </p:nvSpPr>
          <p:spPr bwMode="auto">
            <a:xfrm>
              <a:off x="1111" y="3385"/>
              <a:ext cx="816" cy="151"/>
            </a:xfrm>
            <a:custGeom>
              <a:avLst/>
              <a:gdLst>
                <a:gd name="T0" fmla="*/ 0 w 816"/>
                <a:gd name="T1" fmla="*/ 90 h 151"/>
                <a:gd name="T2" fmla="*/ 272 w 816"/>
                <a:gd name="T3" fmla="*/ 136 h 151"/>
                <a:gd name="T4" fmla="*/ 816 w 816"/>
                <a:gd name="T5" fmla="*/ 0 h 151"/>
                <a:gd name="T6" fmla="*/ 0 60000 65536"/>
                <a:gd name="T7" fmla="*/ 0 60000 65536"/>
                <a:gd name="T8" fmla="*/ 0 60000 65536"/>
                <a:gd name="T9" fmla="*/ 0 w 816"/>
                <a:gd name="T10" fmla="*/ 0 h 151"/>
                <a:gd name="T11" fmla="*/ 816 w 816"/>
                <a:gd name="T12" fmla="*/ 151 h 151"/>
              </a:gdLst>
              <a:ahLst/>
              <a:cxnLst>
                <a:cxn ang="T6">
                  <a:pos x="T0" y="T1"/>
                </a:cxn>
                <a:cxn ang="T7">
                  <a:pos x="T2" y="T3"/>
                </a:cxn>
                <a:cxn ang="T8">
                  <a:pos x="T4" y="T5"/>
                </a:cxn>
              </a:cxnLst>
              <a:rect l="T9" t="T10" r="T11" b="T12"/>
              <a:pathLst>
                <a:path w="816" h="151">
                  <a:moveTo>
                    <a:pt x="0" y="90"/>
                  </a:moveTo>
                  <a:cubicBezTo>
                    <a:pt x="68" y="120"/>
                    <a:pt x="136" y="151"/>
                    <a:pt x="272" y="136"/>
                  </a:cubicBezTo>
                  <a:cubicBezTo>
                    <a:pt x="408" y="121"/>
                    <a:pt x="612" y="60"/>
                    <a:pt x="816" y="0"/>
                  </a:cubicBezTo>
                </a:path>
              </a:pathLst>
            </a:custGeom>
            <a:noFill/>
            <a:ln w="9525">
              <a:solidFill>
                <a:srgbClr val="FF0000"/>
              </a:solidFill>
              <a:round/>
              <a:headEnd/>
              <a:tailEnd type="triangle" w="med" len="med"/>
            </a:ln>
          </p:spPr>
          <p:txBody>
            <a:bodyPr/>
            <a:lstStyle/>
            <a:p>
              <a:endParaRPr lang="en-US"/>
            </a:p>
          </p:txBody>
        </p:sp>
      </p:grpSp>
      <p:sp>
        <p:nvSpPr>
          <p:cNvPr id="11" name="TextBox 10"/>
          <p:cNvSpPr txBox="1"/>
          <p:nvPr/>
        </p:nvSpPr>
        <p:spPr>
          <a:xfrm>
            <a:off x="432759" y="1324632"/>
            <a:ext cx="9655207" cy="969496"/>
          </a:xfrm>
          <a:prstGeom prst="rect">
            <a:avLst/>
          </a:prstGeom>
          <a:noFill/>
        </p:spPr>
        <p:txBody>
          <a:bodyPr wrap="none" rtlCol="0">
            <a:spAutoFit/>
          </a:bodyPr>
          <a:lstStyle/>
          <a:p>
            <a:r>
              <a:rPr lang="en-US" dirty="0"/>
              <a:t>w</a:t>
            </a:r>
            <a:r>
              <a:rPr lang="en-US" dirty="0" smtClean="0"/>
              <a:t>ork directly with spike trains</a:t>
            </a:r>
            <a:endParaRPr lang="fr-CH"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4" name="Line 18"/>
          <p:cNvSpPr>
            <a:spLocks noChangeShapeType="1"/>
          </p:cNvSpPr>
          <p:nvPr/>
        </p:nvSpPr>
        <p:spPr bwMode="auto">
          <a:xfrm>
            <a:off x="2184198" y="2120633"/>
            <a:ext cx="6295787" cy="2"/>
          </a:xfrm>
          <a:prstGeom prst="line">
            <a:avLst/>
          </a:prstGeom>
          <a:noFill/>
          <a:ln w="9525">
            <a:solidFill>
              <a:schemeClr val="tx1"/>
            </a:solidFill>
            <a:round/>
            <a:headEnd/>
            <a:tailEnd/>
          </a:ln>
        </p:spPr>
        <p:txBody>
          <a:bodyPr wrap="none" lIns="192911" tIns="96455" rIns="192911" bIns="96455" anchor="ctr"/>
          <a:lstStyle/>
          <a:p>
            <a:endParaRPr lang="en-US"/>
          </a:p>
        </p:txBody>
      </p:sp>
      <p:sp>
        <p:nvSpPr>
          <p:cNvPr id="7207" name="Line 21"/>
          <p:cNvSpPr>
            <a:spLocks noChangeShapeType="1"/>
          </p:cNvSpPr>
          <p:nvPr/>
        </p:nvSpPr>
        <p:spPr bwMode="auto">
          <a:xfrm>
            <a:off x="4835191" y="1738457"/>
            <a:ext cx="0" cy="410703"/>
          </a:xfrm>
          <a:prstGeom prst="line">
            <a:avLst/>
          </a:prstGeom>
          <a:noFill/>
          <a:ln w="57150">
            <a:solidFill>
              <a:schemeClr val="tx1"/>
            </a:solidFill>
            <a:round/>
            <a:headEnd/>
            <a:tailEnd/>
          </a:ln>
        </p:spPr>
        <p:txBody>
          <a:bodyPr wrap="none" lIns="192911" tIns="96455" rIns="192911" bIns="96455" anchor="ctr"/>
          <a:lstStyle/>
          <a:p>
            <a:endParaRPr lang="en-US"/>
          </a:p>
        </p:txBody>
      </p:sp>
      <p:sp>
        <p:nvSpPr>
          <p:cNvPr id="7208" name="Line 22"/>
          <p:cNvSpPr>
            <a:spLocks noChangeShapeType="1"/>
          </p:cNvSpPr>
          <p:nvPr/>
        </p:nvSpPr>
        <p:spPr bwMode="auto">
          <a:xfrm>
            <a:off x="3034980" y="1737842"/>
            <a:ext cx="0" cy="410703"/>
          </a:xfrm>
          <a:prstGeom prst="line">
            <a:avLst/>
          </a:prstGeom>
          <a:noFill/>
          <a:ln w="57150">
            <a:solidFill>
              <a:schemeClr val="tx1"/>
            </a:solidFill>
            <a:round/>
            <a:headEnd/>
            <a:tailEnd/>
          </a:ln>
        </p:spPr>
        <p:txBody>
          <a:bodyPr wrap="none" lIns="192911" tIns="96455" rIns="192911" bIns="96455" anchor="ctr"/>
          <a:lstStyle/>
          <a:p>
            <a:endParaRPr lang="en-US"/>
          </a:p>
        </p:txBody>
      </p:sp>
      <p:sp>
        <p:nvSpPr>
          <p:cNvPr id="7231" name="Line 45"/>
          <p:cNvSpPr>
            <a:spLocks noChangeShapeType="1"/>
          </p:cNvSpPr>
          <p:nvPr/>
        </p:nvSpPr>
        <p:spPr bwMode="auto">
          <a:xfrm>
            <a:off x="3885762" y="1737842"/>
            <a:ext cx="0" cy="410703"/>
          </a:xfrm>
          <a:prstGeom prst="line">
            <a:avLst/>
          </a:prstGeom>
          <a:noFill/>
          <a:ln w="57150">
            <a:solidFill>
              <a:schemeClr val="tx1"/>
            </a:solidFill>
            <a:round/>
            <a:headEnd/>
            <a:tailEnd/>
          </a:ln>
        </p:spPr>
        <p:txBody>
          <a:bodyPr wrap="none" lIns="192911" tIns="96455" rIns="192911" bIns="96455" anchor="ctr"/>
          <a:lstStyle/>
          <a:p>
            <a:endParaRPr lang="en-US"/>
          </a:p>
        </p:txBody>
      </p:sp>
      <p:sp>
        <p:nvSpPr>
          <p:cNvPr id="7232" name="Line 46"/>
          <p:cNvSpPr>
            <a:spLocks noChangeShapeType="1"/>
          </p:cNvSpPr>
          <p:nvPr/>
        </p:nvSpPr>
        <p:spPr bwMode="auto">
          <a:xfrm>
            <a:off x="5589203" y="1738457"/>
            <a:ext cx="0" cy="410703"/>
          </a:xfrm>
          <a:prstGeom prst="line">
            <a:avLst/>
          </a:prstGeom>
          <a:noFill/>
          <a:ln w="57150">
            <a:solidFill>
              <a:schemeClr val="tx1"/>
            </a:solidFill>
            <a:round/>
            <a:headEnd/>
            <a:tailEnd/>
          </a:ln>
        </p:spPr>
        <p:txBody>
          <a:bodyPr wrap="none" lIns="192911" tIns="96455" rIns="192911" bIns="96455" anchor="ctr"/>
          <a:lstStyle/>
          <a:p>
            <a:endParaRPr lang="en-US"/>
          </a:p>
        </p:txBody>
      </p:sp>
      <p:sp>
        <p:nvSpPr>
          <p:cNvPr id="7235" name="Freeform 49"/>
          <p:cNvSpPr>
            <a:spLocks/>
          </p:cNvSpPr>
          <p:nvPr/>
        </p:nvSpPr>
        <p:spPr bwMode="auto">
          <a:xfrm>
            <a:off x="1503574" y="2759588"/>
            <a:ext cx="5953775" cy="509423"/>
          </a:xfrm>
          <a:custGeom>
            <a:avLst/>
            <a:gdLst>
              <a:gd name="T0" fmla="*/ 0 w 861"/>
              <a:gd name="T1" fmla="*/ 17 h 196"/>
              <a:gd name="T2" fmla="*/ 226 w 861"/>
              <a:gd name="T3" fmla="*/ 2 h 196"/>
              <a:gd name="T4" fmla="*/ 861 w 861"/>
              <a:gd name="T5" fmla="*/ 31 h 196"/>
              <a:gd name="T6" fmla="*/ 0 60000 65536"/>
              <a:gd name="T7" fmla="*/ 0 60000 65536"/>
              <a:gd name="T8" fmla="*/ 0 60000 65536"/>
              <a:gd name="T9" fmla="*/ 0 w 861"/>
              <a:gd name="T10" fmla="*/ 0 h 196"/>
              <a:gd name="T11" fmla="*/ 861 w 861"/>
              <a:gd name="T12" fmla="*/ 196 h 196"/>
            </a:gdLst>
            <a:ahLst/>
            <a:cxnLst>
              <a:cxn ang="T6">
                <a:pos x="T0" y="T1"/>
              </a:cxn>
              <a:cxn ang="T7">
                <a:pos x="T2" y="T3"/>
              </a:cxn>
              <a:cxn ang="T8">
                <a:pos x="T4" y="T5"/>
              </a:cxn>
            </a:cxnLst>
            <a:rect l="T9" t="T10" r="T11" b="T12"/>
            <a:pathLst>
              <a:path w="861" h="196">
                <a:moveTo>
                  <a:pt x="0" y="106"/>
                </a:moveTo>
                <a:cubicBezTo>
                  <a:pt x="41" y="53"/>
                  <a:pt x="83" y="0"/>
                  <a:pt x="226" y="15"/>
                </a:cubicBezTo>
                <a:cubicBezTo>
                  <a:pt x="369" y="30"/>
                  <a:pt x="615" y="113"/>
                  <a:pt x="861" y="196"/>
                </a:cubicBezTo>
              </a:path>
            </a:pathLst>
          </a:custGeom>
          <a:noFill/>
          <a:ln w="9525">
            <a:solidFill>
              <a:srgbClr val="FF0000"/>
            </a:solidFill>
            <a:round/>
            <a:headEnd/>
            <a:tailEnd type="triangle" w="med" len="med"/>
          </a:ln>
        </p:spPr>
        <p:txBody>
          <a:bodyPr lIns="192911" tIns="96455" rIns="192911" bIns="96455"/>
          <a:lstStyle/>
          <a:p>
            <a:endParaRPr lang="en-US"/>
          </a:p>
        </p:txBody>
      </p:sp>
      <p:sp>
        <p:nvSpPr>
          <p:cNvPr id="7181" name="Text Box 52"/>
          <p:cNvSpPr txBox="1">
            <a:spLocks noChangeArrowheads="1"/>
          </p:cNvSpPr>
          <p:nvPr/>
        </p:nvSpPr>
        <p:spPr bwMode="auto">
          <a:xfrm>
            <a:off x="993103" y="4800181"/>
            <a:ext cx="6093074" cy="3334115"/>
          </a:xfrm>
          <a:prstGeom prst="rect">
            <a:avLst/>
          </a:prstGeom>
          <a:noFill/>
          <a:ln w="9525">
            <a:noFill/>
            <a:miter lim="800000"/>
            <a:headEnd/>
            <a:tailEnd/>
          </a:ln>
        </p:spPr>
        <p:txBody>
          <a:bodyPr wrap="none" lIns="192911" tIns="96455" rIns="192911" bIns="96455">
            <a:spAutoFit/>
          </a:bodyPr>
          <a:lstStyle/>
          <a:p>
            <a:r>
              <a:rPr lang="fr-CH" sz="5100" b="1" dirty="0" err="1" smtClean="0"/>
              <a:t>Assumption</a:t>
            </a:r>
            <a:r>
              <a:rPr lang="fr-CH" sz="5100" b="1" dirty="0" smtClean="0"/>
              <a:t>: </a:t>
            </a:r>
          </a:p>
          <a:p>
            <a:r>
              <a:rPr lang="fr-CH" sz="5100" b="1" dirty="0" err="1" smtClean="0"/>
              <a:t>stochastic</a:t>
            </a:r>
            <a:r>
              <a:rPr lang="fr-CH" sz="5100" b="1" dirty="0" smtClean="0"/>
              <a:t> </a:t>
            </a:r>
            <a:r>
              <a:rPr lang="fr-CH" sz="5100" b="1" dirty="0" err="1" smtClean="0"/>
              <a:t>spiking</a:t>
            </a:r>
            <a:endParaRPr lang="fr-CH" sz="5100" dirty="0"/>
          </a:p>
          <a:p>
            <a:r>
              <a:rPr lang="fr-CH" sz="5100" dirty="0" smtClean="0"/>
              <a:t> </a:t>
            </a:r>
            <a:r>
              <a:rPr lang="fr-CH" sz="5100" dirty="0"/>
              <a:t>rate </a:t>
            </a:r>
            <a:endParaRPr lang="fr-CH" sz="3400" dirty="0"/>
          </a:p>
          <a:p>
            <a:r>
              <a:rPr lang="fr-CH" sz="5100" dirty="0"/>
              <a:t>  </a:t>
            </a:r>
            <a:endParaRPr lang="fr-FR" sz="3400" dirty="0"/>
          </a:p>
        </p:txBody>
      </p:sp>
      <p:sp>
        <p:nvSpPr>
          <p:cNvPr id="7183" name="Text Box 65"/>
          <p:cNvSpPr txBox="1">
            <a:spLocks noChangeArrowheads="1"/>
          </p:cNvSpPr>
          <p:nvPr/>
        </p:nvSpPr>
        <p:spPr bwMode="auto">
          <a:xfrm>
            <a:off x="1287788" y="-1694319"/>
            <a:ext cx="20111335" cy="1071957"/>
          </a:xfrm>
          <a:prstGeom prst="rect">
            <a:avLst/>
          </a:prstGeom>
          <a:noFill/>
          <a:ln w="9525">
            <a:solidFill>
              <a:srgbClr val="FF0000"/>
            </a:solidFill>
            <a:miter lim="800000"/>
            <a:headEnd/>
            <a:tailEnd/>
          </a:ln>
        </p:spPr>
        <p:txBody>
          <a:bodyPr wrap="none" lIns="192911" tIns="96455" rIns="192911" bIns="96455">
            <a:spAutoFit/>
          </a:bodyPr>
          <a:lstStyle/>
          <a:p>
            <a:r>
              <a:rPr lang="fr-CH" dirty="0" smtClean="0">
                <a:solidFill>
                  <a:srgbClr val="FF0000"/>
                </a:solidFill>
              </a:rPr>
              <a:t>Poisson </a:t>
            </a:r>
            <a:r>
              <a:rPr lang="fr-CH" dirty="0" err="1" smtClean="0">
                <a:solidFill>
                  <a:srgbClr val="FF0000"/>
                </a:solidFill>
              </a:rPr>
              <a:t>spike</a:t>
            </a:r>
            <a:r>
              <a:rPr lang="fr-CH" dirty="0" smtClean="0">
                <a:solidFill>
                  <a:srgbClr val="FF0000"/>
                </a:solidFill>
              </a:rPr>
              <a:t> </a:t>
            </a:r>
            <a:r>
              <a:rPr lang="fr-CH" dirty="0" err="1" smtClean="0">
                <a:solidFill>
                  <a:srgbClr val="FF0000"/>
                </a:solidFill>
              </a:rPr>
              <a:t>arrival</a:t>
            </a:r>
            <a:r>
              <a:rPr lang="fr-CH" dirty="0" smtClean="0">
                <a:solidFill>
                  <a:srgbClr val="FF0000"/>
                </a:solidFill>
              </a:rPr>
              <a:t>: </a:t>
            </a:r>
            <a:r>
              <a:rPr lang="fr-CH" sz="4800" b="1" dirty="0" err="1" smtClean="0">
                <a:solidFill>
                  <a:srgbClr val="FF0000"/>
                </a:solidFill>
              </a:rPr>
              <a:t>Mean</a:t>
            </a:r>
            <a:r>
              <a:rPr lang="fr-CH" sz="4800" b="1" dirty="0" smtClean="0">
                <a:solidFill>
                  <a:srgbClr val="FF0000"/>
                </a:solidFill>
              </a:rPr>
              <a:t> and </a:t>
            </a:r>
            <a:r>
              <a:rPr lang="fr-CH" sz="4800" b="1" dirty="0" err="1" smtClean="0">
                <a:solidFill>
                  <a:srgbClr val="FF0000"/>
                </a:solidFill>
              </a:rPr>
              <a:t>autocorrelation</a:t>
            </a:r>
            <a:r>
              <a:rPr lang="fr-CH" sz="4800" b="1" dirty="0" smtClean="0">
                <a:solidFill>
                  <a:srgbClr val="FF0000"/>
                </a:solidFill>
              </a:rPr>
              <a:t> of </a:t>
            </a:r>
            <a:r>
              <a:rPr lang="fr-CH" sz="4800" b="1" dirty="0" err="1" smtClean="0">
                <a:solidFill>
                  <a:srgbClr val="FF0000"/>
                </a:solidFill>
              </a:rPr>
              <a:t>filtered</a:t>
            </a:r>
            <a:r>
              <a:rPr lang="fr-CH" sz="4800" b="1" dirty="0" smtClean="0">
                <a:solidFill>
                  <a:srgbClr val="FF0000"/>
                </a:solidFill>
              </a:rPr>
              <a:t> signal </a:t>
            </a:r>
            <a:endParaRPr lang="fr-FR" sz="4800" b="1" dirty="0">
              <a:solidFill>
                <a:srgbClr val="FF0000"/>
              </a:solidFill>
            </a:endParaRPr>
          </a:p>
        </p:txBody>
      </p:sp>
      <p:graphicFrame>
        <p:nvGraphicFramePr>
          <p:cNvPr id="7171" name="Object 68"/>
          <p:cNvGraphicFramePr>
            <a:graphicFrameLocks noChangeAspect="1"/>
          </p:cNvGraphicFramePr>
          <p:nvPr>
            <p:extLst>
              <p:ext uri="{D42A27DB-BD31-4B8C-83A1-F6EECF244321}">
                <p14:modId xmlns:p14="http://schemas.microsoft.com/office/powerpoint/2010/main" val="3183626002"/>
              </p:ext>
            </p:extLst>
          </p:nvPr>
        </p:nvGraphicFramePr>
        <p:xfrm>
          <a:off x="1333418" y="3269012"/>
          <a:ext cx="5079254" cy="1403706"/>
        </p:xfrm>
        <a:graphic>
          <a:graphicData uri="http://schemas.openxmlformats.org/presentationml/2006/ole">
            <mc:AlternateContent xmlns:mc="http://schemas.openxmlformats.org/markup-compatibility/2006">
              <mc:Choice xmlns:v="urn:schemas-microsoft-com:vml" Requires="v">
                <p:oleObj spid="_x0000_s315618" name="Equation" r:id="rId4" imgW="1155600" imgH="355320" progId="Equation.DSMT4">
                  <p:embed/>
                </p:oleObj>
              </mc:Choice>
              <mc:Fallback>
                <p:oleObj name="Equation" r:id="rId4" imgW="1155600" imgH="355320" progId="Equation.DSMT4">
                  <p:embed/>
                  <p:pic>
                    <p:nvPicPr>
                      <p:cNvPr id="0" name="Object 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3418" y="3269012"/>
                        <a:ext cx="5079254" cy="1403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graphicFrame>
        <p:nvGraphicFramePr>
          <p:cNvPr id="378952" name="Object 72"/>
          <p:cNvGraphicFramePr>
            <a:graphicFrameLocks noChangeAspect="1"/>
          </p:cNvGraphicFramePr>
          <p:nvPr>
            <p:extLst>
              <p:ext uri="{D42A27DB-BD31-4B8C-83A1-F6EECF244321}">
                <p14:modId xmlns:p14="http://schemas.microsoft.com/office/powerpoint/2010/main" val="2668718655"/>
              </p:ext>
            </p:extLst>
          </p:nvPr>
        </p:nvGraphicFramePr>
        <p:xfrm>
          <a:off x="11566405" y="3144399"/>
          <a:ext cx="5712618" cy="1099896"/>
        </p:xfrm>
        <a:graphic>
          <a:graphicData uri="http://schemas.openxmlformats.org/presentationml/2006/ole">
            <mc:AlternateContent xmlns:mc="http://schemas.openxmlformats.org/markup-compatibility/2006">
              <mc:Choice xmlns:v="urn:schemas-microsoft-com:vml" Requires="v">
                <p:oleObj spid="_x0000_s315619" name="Equation" r:id="rId6" imgW="1460160" imgH="279360" progId="Equation.DSMT4">
                  <p:embed/>
                </p:oleObj>
              </mc:Choice>
              <mc:Fallback>
                <p:oleObj name="Equation" r:id="rId6" imgW="1460160" imgH="279360" progId="Equation.DSMT4">
                  <p:embed/>
                  <p:pic>
                    <p:nvPicPr>
                      <p:cNvPr id="0" name="Object 7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66405" y="3144399"/>
                        <a:ext cx="5712618" cy="1099896"/>
                      </a:xfrm>
                      <a:prstGeom prst="rect">
                        <a:avLst/>
                      </a:prstGeom>
                      <a:noFill/>
                      <a:ln>
                        <a:noFill/>
                      </a:ln>
                    </p:spPr>
                  </p:pic>
                </p:oleObj>
              </mc:Fallback>
            </mc:AlternateContent>
          </a:graphicData>
        </a:graphic>
      </p:graphicFrame>
      <p:sp>
        <p:nvSpPr>
          <p:cNvPr id="7186" name="Text Box 74"/>
          <p:cNvSpPr txBox="1">
            <a:spLocks noChangeArrowheads="1"/>
          </p:cNvSpPr>
          <p:nvPr/>
        </p:nvSpPr>
        <p:spPr bwMode="auto">
          <a:xfrm>
            <a:off x="8479986" y="6203754"/>
            <a:ext cx="2220219" cy="1071957"/>
          </a:xfrm>
          <a:prstGeom prst="rect">
            <a:avLst/>
          </a:prstGeom>
          <a:noFill/>
          <a:ln w="9525">
            <a:noFill/>
            <a:miter lim="800000"/>
            <a:headEnd/>
            <a:tailEnd/>
          </a:ln>
        </p:spPr>
        <p:txBody>
          <a:bodyPr wrap="none" lIns="192911" tIns="96455" rIns="192911" bIns="96455">
            <a:spAutoFit/>
          </a:bodyPr>
          <a:lstStyle/>
          <a:p>
            <a:r>
              <a:rPr lang="fr-CH" dirty="0" err="1"/>
              <a:t>mean</a:t>
            </a:r>
            <a:endParaRPr lang="fr-FR" dirty="0"/>
          </a:p>
        </p:txBody>
      </p:sp>
      <p:graphicFrame>
        <p:nvGraphicFramePr>
          <p:cNvPr id="7175" name="Object 76"/>
          <p:cNvGraphicFramePr>
            <a:graphicFrameLocks noChangeAspect="1"/>
          </p:cNvGraphicFramePr>
          <p:nvPr>
            <p:extLst>
              <p:ext uri="{D42A27DB-BD31-4B8C-83A1-F6EECF244321}">
                <p14:modId xmlns:p14="http://schemas.microsoft.com/office/powerpoint/2010/main" val="1831240539"/>
              </p:ext>
            </p:extLst>
          </p:nvPr>
        </p:nvGraphicFramePr>
        <p:xfrm>
          <a:off x="2524512" y="6458949"/>
          <a:ext cx="1508021" cy="801716"/>
        </p:xfrm>
        <a:graphic>
          <a:graphicData uri="http://schemas.openxmlformats.org/presentationml/2006/ole">
            <mc:AlternateContent xmlns:mc="http://schemas.openxmlformats.org/markup-compatibility/2006">
              <mc:Choice xmlns:v="urn:schemas-microsoft-com:vml" Requires="v">
                <p:oleObj spid="_x0000_s315620" name="Equation" r:id="rId8" imgW="342720" imgH="203040" progId="Equation.DSMT4">
                  <p:embed/>
                </p:oleObj>
              </mc:Choice>
              <mc:Fallback>
                <p:oleObj name="Equation" r:id="rId8" imgW="342720" imgH="203040" progId="Equation.DSMT4">
                  <p:embed/>
                  <p:pic>
                    <p:nvPicPr>
                      <p:cNvPr id="0" name="Object 7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24512" y="6458949"/>
                        <a:ext cx="1508021" cy="801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sp>
        <p:nvSpPr>
          <p:cNvPr id="70" name="Rectangle 69"/>
          <p:cNvSpPr/>
          <p:nvPr/>
        </p:nvSpPr>
        <p:spPr bwMode="auto">
          <a:xfrm>
            <a:off x="7629204" y="2503426"/>
            <a:ext cx="3062815" cy="178636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192911" tIns="96455" rIns="192911" bIns="96455" numCol="1" rtlCol="0" anchor="t" anchorCtr="0" compatLnSpc="1">
            <a:prstTxWarp prst="textNoShape">
              <a:avLst/>
            </a:prstTxWarp>
          </a:bodyPr>
          <a:lstStyle/>
          <a:p>
            <a:pPr defTabSz="1929110" eaLnBrk="0" hangingPunct="0"/>
            <a:endParaRPr lang="en-US" sz="5900" dirty="0" smtClean="0">
              <a:latin typeface="Times New Roman" pitchFamily="18" charset="0"/>
            </a:endParaRPr>
          </a:p>
        </p:txBody>
      </p:sp>
      <p:graphicFrame>
        <p:nvGraphicFramePr>
          <p:cNvPr id="3" name="Object 72"/>
          <p:cNvGraphicFramePr>
            <a:graphicFrameLocks noChangeAspect="1"/>
          </p:cNvGraphicFramePr>
          <p:nvPr>
            <p:extLst>
              <p:ext uri="{D42A27DB-BD31-4B8C-83A1-F6EECF244321}">
                <p14:modId xmlns:p14="http://schemas.microsoft.com/office/powerpoint/2010/main" val="3850219128"/>
              </p:ext>
            </p:extLst>
          </p:nvPr>
        </p:nvGraphicFramePr>
        <p:xfrm>
          <a:off x="7969516" y="2886219"/>
          <a:ext cx="2382190" cy="1305422"/>
        </p:xfrm>
        <a:graphic>
          <a:graphicData uri="http://schemas.openxmlformats.org/presentationml/2006/ole">
            <mc:AlternateContent xmlns:mc="http://schemas.openxmlformats.org/markup-compatibility/2006">
              <mc:Choice xmlns:v="urn:schemas-microsoft-com:vml" Requires="v">
                <p:oleObj spid="_x0000_s315621" name="Equation" r:id="rId10" imgW="330120" imgH="203040" progId="Equation.DSMT4">
                  <p:embed/>
                </p:oleObj>
              </mc:Choice>
              <mc:Fallback>
                <p:oleObj name="Equation" r:id="rId10" imgW="330120" imgH="203040" progId="Equation.DSMT4">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69516" y="2886219"/>
                        <a:ext cx="2382190" cy="130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graphicFrame>
        <p:nvGraphicFramePr>
          <p:cNvPr id="6" name="Object 72"/>
          <p:cNvGraphicFramePr>
            <a:graphicFrameLocks noChangeAspect="1"/>
          </p:cNvGraphicFramePr>
          <p:nvPr>
            <p:extLst>
              <p:ext uri="{D42A27DB-BD31-4B8C-83A1-F6EECF244321}">
                <p14:modId xmlns:p14="http://schemas.microsoft.com/office/powerpoint/2010/main" val="177860517"/>
              </p:ext>
            </p:extLst>
          </p:nvPr>
        </p:nvGraphicFramePr>
        <p:xfrm>
          <a:off x="11202489" y="4800182"/>
          <a:ext cx="6440451" cy="1099898"/>
        </p:xfrm>
        <a:graphic>
          <a:graphicData uri="http://schemas.openxmlformats.org/presentationml/2006/ole">
            <mc:AlternateContent xmlns:mc="http://schemas.openxmlformats.org/markup-compatibility/2006">
              <mc:Choice xmlns:v="urn:schemas-microsoft-com:vml" Requires="v">
                <p:oleObj spid="_x0000_s315622" name="Equation" r:id="rId12" imgW="1714320" imgH="279360" progId="Equation.DSMT4">
                  <p:embed/>
                </p:oleObj>
              </mc:Choice>
              <mc:Fallback>
                <p:oleObj name="Equation" r:id="rId12" imgW="1714320" imgH="279360" progId="Equation.DSMT4">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202489" y="4800182"/>
                        <a:ext cx="6440451" cy="1099898"/>
                      </a:xfrm>
                      <a:prstGeom prst="rect">
                        <a:avLst/>
                      </a:prstGeom>
                      <a:noFill/>
                      <a:ln>
                        <a:noFill/>
                      </a:ln>
                    </p:spPr>
                  </p:pic>
                </p:oleObj>
              </mc:Fallback>
            </mc:AlternateContent>
          </a:graphicData>
        </a:graphic>
      </p:graphicFrame>
      <p:graphicFrame>
        <p:nvGraphicFramePr>
          <p:cNvPr id="7" name="Object 72"/>
          <p:cNvGraphicFramePr>
            <a:graphicFrameLocks noChangeAspect="1"/>
          </p:cNvGraphicFramePr>
          <p:nvPr>
            <p:extLst>
              <p:ext uri="{D42A27DB-BD31-4B8C-83A1-F6EECF244321}">
                <p14:modId xmlns:p14="http://schemas.microsoft.com/office/powerpoint/2010/main" val="412926954"/>
              </p:ext>
            </p:extLst>
          </p:nvPr>
        </p:nvGraphicFramePr>
        <p:xfrm>
          <a:off x="11202489" y="6124638"/>
          <a:ext cx="6440451" cy="1099896"/>
        </p:xfrm>
        <a:graphic>
          <a:graphicData uri="http://schemas.openxmlformats.org/presentationml/2006/ole">
            <mc:AlternateContent xmlns:mc="http://schemas.openxmlformats.org/markup-compatibility/2006">
              <mc:Choice xmlns:v="urn:schemas-microsoft-com:vml" Requires="v">
                <p:oleObj spid="_x0000_s315623" name="Equation" r:id="rId14" imgW="1701720" imgH="279360" progId="Equation.DSMT4">
                  <p:embed/>
                </p:oleObj>
              </mc:Choice>
              <mc:Fallback>
                <p:oleObj name="Equation" r:id="rId14" imgW="1701720" imgH="279360" progId="Equation.DSMT4">
                  <p:embed/>
                  <p:pic>
                    <p:nvPicPr>
                      <p:cNvPr id="0"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202489" y="6124638"/>
                        <a:ext cx="6440451" cy="1099896"/>
                      </a:xfrm>
                      <a:prstGeom prst="rect">
                        <a:avLst/>
                      </a:prstGeom>
                      <a:noFill/>
                      <a:ln>
                        <a:noFill/>
                      </a:ln>
                    </p:spPr>
                  </p:pic>
                </p:oleObj>
              </mc:Fallback>
            </mc:AlternateContent>
          </a:graphicData>
        </a:graphic>
      </p:graphicFrame>
      <p:graphicFrame>
        <p:nvGraphicFramePr>
          <p:cNvPr id="8" name="Object 72"/>
          <p:cNvGraphicFramePr>
            <a:graphicFrameLocks noChangeAspect="1"/>
          </p:cNvGraphicFramePr>
          <p:nvPr>
            <p:extLst>
              <p:ext uri="{D42A27DB-BD31-4B8C-83A1-F6EECF244321}">
                <p14:modId xmlns:p14="http://schemas.microsoft.com/office/powerpoint/2010/main" val="879119552"/>
              </p:ext>
            </p:extLst>
          </p:nvPr>
        </p:nvGraphicFramePr>
        <p:xfrm>
          <a:off x="6076949" y="8500510"/>
          <a:ext cx="11877519" cy="1198353"/>
        </p:xfrm>
        <a:graphic>
          <a:graphicData uri="http://schemas.openxmlformats.org/presentationml/2006/ole">
            <mc:AlternateContent xmlns:mc="http://schemas.openxmlformats.org/markup-compatibility/2006">
              <mc:Choice xmlns:v="urn:schemas-microsoft-com:vml" Requires="v">
                <p:oleObj spid="_x0000_s315624" name="Equation" r:id="rId16" imgW="3136680" imgH="304560" progId="Equation.DSMT4">
                  <p:embed/>
                </p:oleObj>
              </mc:Choice>
              <mc:Fallback>
                <p:oleObj name="Equation" r:id="rId16" imgW="3136680" imgH="304560" progId="Equation.DSMT4">
                  <p:embed/>
                  <p:pic>
                    <p:nvPicPr>
                      <p:cNvPr id="0" name="Picture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076949" y="8500510"/>
                        <a:ext cx="11877519" cy="1198353"/>
                      </a:xfrm>
                      <a:prstGeom prst="rect">
                        <a:avLst/>
                      </a:prstGeom>
                      <a:noFill/>
                      <a:ln>
                        <a:noFill/>
                      </a:ln>
                    </p:spPr>
                  </p:pic>
                </p:oleObj>
              </mc:Fallback>
            </mc:AlternateContent>
          </a:graphicData>
        </a:graphic>
      </p:graphicFrame>
      <p:graphicFrame>
        <p:nvGraphicFramePr>
          <p:cNvPr id="9" name="Object 72"/>
          <p:cNvGraphicFramePr>
            <a:graphicFrameLocks noChangeAspect="1"/>
          </p:cNvGraphicFramePr>
          <p:nvPr>
            <p:extLst>
              <p:ext uri="{D42A27DB-BD31-4B8C-83A1-F6EECF244321}">
                <p14:modId xmlns:p14="http://schemas.microsoft.com/office/powerpoint/2010/main" val="3992238035"/>
              </p:ext>
            </p:extLst>
          </p:nvPr>
        </p:nvGraphicFramePr>
        <p:xfrm>
          <a:off x="6076949" y="9904083"/>
          <a:ext cx="11332585" cy="1099898"/>
        </p:xfrm>
        <a:graphic>
          <a:graphicData uri="http://schemas.openxmlformats.org/presentationml/2006/ole">
            <mc:AlternateContent xmlns:mc="http://schemas.openxmlformats.org/markup-compatibility/2006">
              <mc:Choice xmlns:v="urn:schemas-microsoft-com:vml" Requires="v">
                <p:oleObj spid="_x0000_s315625" name="Equation" r:id="rId18" imgW="3009600" imgH="279360" progId="Equation.DSMT4">
                  <p:embed/>
                </p:oleObj>
              </mc:Choice>
              <mc:Fallback>
                <p:oleObj name="Equation" r:id="rId18" imgW="3009600" imgH="279360" progId="Equation.DSMT4">
                  <p:embed/>
                  <p:pic>
                    <p:nvPicPr>
                      <p:cNvPr id="0" name="Picture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076949" y="9904083"/>
                        <a:ext cx="11332585" cy="1099898"/>
                      </a:xfrm>
                      <a:prstGeom prst="rect">
                        <a:avLst/>
                      </a:prstGeom>
                      <a:noFill/>
                      <a:ln>
                        <a:noFill/>
                      </a:ln>
                    </p:spPr>
                  </p:pic>
                </p:oleObj>
              </mc:Fallback>
            </mc:AlternateContent>
          </a:graphicData>
        </a:graphic>
      </p:graphicFrame>
      <p:sp>
        <p:nvSpPr>
          <p:cNvPr id="76" name="TextBox 75"/>
          <p:cNvSpPr txBox="1"/>
          <p:nvPr/>
        </p:nvSpPr>
        <p:spPr>
          <a:xfrm>
            <a:off x="993103" y="7551288"/>
            <a:ext cx="8364530" cy="1071957"/>
          </a:xfrm>
          <a:prstGeom prst="rect">
            <a:avLst/>
          </a:prstGeom>
          <a:noFill/>
        </p:spPr>
        <p:txBody>
          <a:bodyPr wrap="none" lIns="192911" tIns="96455" rIns="192911" bIns="96455" rtlCol="0">
            <a:spAutoFit/>
          </a:bodyPr>
          <a:lstStyle/>
          <a:p>
            <a:r>
              <a:rPr lang="en-US" dirty="0" smtClean="0"/>
              <a:t>Autocorrelation of output</a:t>
            </a:r>
            <a:endParaRPr lang="en-US" dirty="0"/>
          </a:p>
        </p:txBody>
      </p:sp>
      <p:sp>
        <p:nvSpPr>
          <p:cNvPr id="77" name="TextBox 76"/>
          <p:cNvSpPr txBox="1"/>
          <p:nvPr/>
        </p:nvSpPr>
        <p:spPr>
          <a:xfrm>
            <a:off x="10528414" y="11052460"/>
            <a:ext cx="7915689" cy="1071957"/>
          </a:xfrm>
          <a:prstGeom prst="rect">
            <a:avLst/>
          </a:prstGeom>
          <a:noFill/>
        </p:spPr>
        <p:txBody>
          <a:bodyPr wrap="none" lIns="192911" tIns="96455" rIns="192911" bIns="96455" rtlCol="0">
            <a:spAutoFit/>
          </a:bodyPr>
          <a:lstStyle/>
          <a:p>
            <a:r>
              <a:rPr lang="en-US" dirty="0" smtClean="0">
                <a:solidFill>
                  <a:srgbClr val="FF0000"/>
                </a:solidFill>
              </a:rPr>
              <a:t>Autocorrelation of input</a:t>
            </a:r>
            <a:endParaRPr lang="en-US" dirty="0">
              <a:solidFill>
                <a:srgbClr val="FF0000"/>
              </a:solidFill>
            </a:endParaRPr>
          </a:p>
        </p:txBody>
      </p:sp>
      <p:cxnSp>
        <p:nvCxnSpPr>
          <p:cNvPr id="79" name="Straight Connector 78"/>
          <p:cNvCxnSpPr/>
          <p:nvPr/>
        </p:nvCxnSpPr>
        <p:spPr bwMode="auto">
          <a:xfrm>
            <a:off x="12064329" y="11052460"/>
            <a:ext cx="4072695" cy="0"/>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81" name="Straight Arrow Connector 80"/>
          <p:cNvCxnSpPr/>
          <p:nvPr/>
        </p:nvCxnSpPr>
        <p:spPr bwMode="auto">
          <a:xfrm>
            <a:off x="11542801" y="2631024"/>
            <a:ext cx="6976413" cy="281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3" name="Straight Arrow Connector 82"/>
          <p:cNvCxnSpPr/>
          <p:nvPr/>
        </p:nvCxnSpPr>
        <p:spPr bwMode="auto">
          <a:xfrm rot="5400000" flipH="1" flipV="1">
            <a:off x="11032411" y="2120165"/>
            <a:ext cx="1020780" cy="375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84" name="Freeform 83"/>
          <p:cNvSpPr/>
          <p:nvPr/>
        </p:nvSpPr>
        <p:spPr bwMode="auto">
          <a:xfrm>
            <a:off x="12064329" y="1914544"/>
            <a:ext cx="1193250" cy="745664"/>
          </a:xfrm>
          <a:custGeom>
            <a:avLst/>
            <a:gdLst>
              <a:gd name="connsiteX0" fmla="*/ 0 w 504968"/>
              <a:gd name="connsiteY0" fmla="*/ 420806 h 420806"/>
              <a:gd name="connsiteX1" fmla="*/ 122830 w 504968"/>
              <a:gd name="connsiteY1" fmla="*/ 52316 h 420806"/>
              <a:gd name="connsiteX2" fmla="*/ 504968 w 504968"/>
              <a:gd name="connsiteY2" fmla="*/ 106907 h 420806"/>
            </a:gdLst>
            <a:ahLst/>
            <a:cxnLst>
              <a:cxn ang="0">
                <a:pos x="connsiteX0" y="connsiteY0"/>
              </a:cxn>
              <a:cxn ang="0">
                <a:pos x="connsiteX1" y="connsiteY1"/>
              </a:cxn>
              <a:cxn ang="0">
                <a:pos x="connsiteX2" y="connsiteY2"/>
              </a:cxn>
            </a:cxnLst>
            <a:rect l="l" t="t" r="r" b="b"/>
            <a:pathLst>
              <a:path w="504968" h="420806">
                <a:moveTo>
                  <a:pt x="0" y="420806"/>
                </a:moveTo>
                <a:cubicBezTo>
                  <a:pt x="19334" y="262719"/>
                  <a:pt x="38669" y="104632"/>
                  <a:pt x="122830" y="52316"/>
                </a:cubicBezTo>
                <a:cubicBezTo>
                  <a:pt x="206991" y="0"/>
                  <a:pt x="355979" y="53453"/>
                  <a:pt x="504968" y="106907"/>
                </a:cubicBezTo>
              </a:path>
            </a:pathLst>
          </a:custGeom>
          <a:noFill/>
          <a:ln w="9525" cap="flat" cmpd="sng" algn="ctr">
            <a:solidFill>
              <a:schemeClr val="tx1"/>
            </a:solidFill>
            <a:prstDash val="solid"/>
            <a:round/>
            <a:headEnd type="none" w="med" len="med"/>
            <a:tailEnd type="none" w="med" len="med"/>
          </a:ln>
          <a:effectLst/>
        </p:spPr>
        <p:txBody>
          <a:bodyPr vert="horz" wrap="square" lIns="192911" tIns="96455" rIns="192911" bIns="96455" numCol="1" rtlCol="0" anchor="t" anchorCtr="0" compatLnSpc="1">
            <a:prstTxWarp prst="textNoShape">
              <a:avLst/>
            </a:prstTxWarp>
          </a:bodyPr>
          <a:lstStyle/>
          <a:p>
            <a:pPr defTabSz="1929110" eaLnBrk="0" hangingPunct="0"/>
            <a:endParaRPr lang="en-US" sz="5900" dirty="0" smtClean="0">
              <a:latin typeface="Times New Roman" pitchFamily="18" charset="0"/>
            </a:endParaRPr>
          </a:p>
        </p:txBody>
      </p:sp>
      <p:sp>
        <p:nvSpPr>
          <p:cNvPr id="86" name="Freeform 85"/>
          <p:cNvSpPr/>
          <p:nvPr/>
        </p:nvSpPr>
        <p:spPr bwMode="auto">
          <a:xfrm>
            <a:off x="13289827" y="1422810"/>
            <a:ext cx="1386748" cy="681173"/>
          </a:xfrm>
          <a:custGeom>
            <a:avLst/>
            <a:gdLst>
              <a:gd name="connsiteX0" fmla="*/ 0 w 586854"/>
              <a:gd name="connsiteY0" fmla="*/ 384411 h 384411"/>
              <a:gd name="connsiteX1" fmla="*/ 177421 w 586854"/>
              <a:gd name="connsiteY1" fmla="*/ 15922 h 384411"/>
              <a:gd name="connsiteX2" fmla="*/ 586854 w 586854"/>
              <a:gd name="connsiteY2" fmla="*/ 288877 h 384411"/>
            </a:gdLst>
            <a:ahLst/>
            <a:cxnLst>
              <a:cxn ang="0">
                <a:pos x="connsiteX0" y="connsiteY0"/>
              </a:cxn>
              <a:cxn ang="0">
                <a:pos x="connsiteX1" y="connsiteY1"/>
              </a:cxn>
              <a:cxn ang="0">
                <a:pos x="connsiteX2" y="connsiteY2"/>
              </a:cxn>
            </a:cxnLst>
            <a:rect l="l" t="t" r="r" b="b"/>
            <a:pathLst>
              <a:path w="586854" h="384411">
                <a:moveTo>
                  <a:pt x="0" y="384411"/>
                </a:moveTo>
                <a:cubicBezTo>
                  <a:pt x="39806" y="208127"/>
                  <a:pt x="79612" y="31844"/>
                  <a:pt x="177421" y="15922"/>
                </a:cubicBezTo>
                <a:cubicBezTo>
                  <a:pt x="275230" y="0"/>
                  <a:pt x="431042" y="144438"/>
                  <a:pt x="586854" y="288877"/>
                </a:cubicBezTo>
              </a:path>
            </a:pathLst>
          </a:custGeom>
          <a:noFill/>
          <a:ln w="9525" cap="flat" cmpd="sng" algn="ctr">
            <a:solidFill>
              <a:schemeClr val="tx1"/>
            </a:solidFill>
            <a:prstDash val="solid"/>
            <a:round/>
            <a:headEnd type="none" w="med" len="med"/>
            <a:tailEnd type="none" w="med" len="med"/>
          </a:ln>
          <a:effectLst/>
        </p:spPr>
        <p:txBody>
          <a:bodyPr vert="horz" wrap="square" lIns="192911" tIns="96455" rIns="192911" bIns="96455" numCol="1" rtlCol="0" anchor="t" anchorCtr="0" compatLnSpc="1">
            <a:prstTxWarp prst="textNoShape">
              <a:avLst/>
            </a:prstTxWarp>
          </a:bodyPr>
          <a:lstStyle/>
          <a:p>
            <a:pPr defTabSz="1929110" eaLnBrk="0" hangingPunct="0"/>
            <a:endParaRPr lang="en-US" sz="5900" dirty="0" smtClean="0">
              <a:latin typeface="Times New Roman" pitchFamily="18" charset="0"/>
            </a:endParaRPr>
          </a:p>
        </p:txBody>
      </p:sp>
      <p:sp>
        <p:nvSpPr>
          <p:cNvPr id="87" name="Freeform 86"/>
          <p:cNvSpPr/>
          <p:nvPr/>
        </p:nvSpPr>
        <p:spPr bwMode="auto">
          <a:xfrm>
            <a:off x="14605616" y="1227453"/>
            <a:ext cx="1020938" cy="637988"/>
          </a:xfrm>
          <a:custGeom>
            <a:avLst/>
            <a:gdLst>
              <a:gd name="connsiteX0" fmla="*/ 0 w 586854"/>
              <a:gd name="connsiteY0" fmla="*/ 384411 h 384411"/>
              <a:gd name="connsiteX1" fmla="*/ 177421 w 586854"/>
              <a:gd name="connsiteY1" fmla="*/ 15922 h 384411"/>
              <a:gd name="connsiteX2" fmla="*/ 586854 w 586854"/>
              <a:gd name="connsiteY2" fmla="*/ 288877 h 384411"/>
            </a:gdLst>
            <a:ahLst/>
            <a:cxnLst>
              <a:cxn ang="0">
                <a:pos x="connsiteX0" y="connsiteY0"/>
              </a:cxn>
              <a:cxn ang="0">
                <a:pos x="connsiteX1" y="connsiteY1"/>
              </a:cxn>
              <a:cxn ang="0">
                <a:pos x="connsiteX2" y="connsiteY2"/>
              </a:cxn>
            </a:cxnLst>
            <a:rect l="l" t="t" r="r" b="b"/>
            <a:pathLst>
              <a:path w="586854" h="384411">
                <a:moveTo>
                  <a:pt x="0" y="384411"/>
                </a:moveTo>
                <a:cubicBezTo>
                  <a:pt x="39806" y="208127"/>
                  <a:pt x="79612" y="31844"/>
                  <a:pt x="177421" y="15922"/>
                </a:cubicBezTo>
                <a:cubicBezTo>
                  <a:pt x="275230" y="0"/>
                  <a:pt x="431042" y="144438"/>
                  <a:pt x="586854" y="288877"/>
                </a:cubicBezTo>
              </a:path>
            </a:pathLst>
          </a:custGeom>
          <a:noFill/>
          <a:ln w="9525" cap="flat" cmpd="sng" algn="ctr">
            <a:solidFill>
              <a:schemeClr val="tx1"/>
            </a:solidFill>
            <a:prstDash val="solid"/>
            <a:round/>
            <a:headEnd type="none" w="med" len="med"/>
            <a:tailEnd type="none" w="med" len="med"/>
          </a:ln>
          <a:effectLst/>
        </p:spPr>
        <p:txBody>
          <a:bodyPr vert="horz" wrap="square" lIns="192911" tIns="96455" rIns="192911" bIns="96455" numCol="1" rtlCol="0" anchor="t" anchorCtr="0" compatLnSpc="1">
            <a:prstTxWarp prst="textNoShape">
              <a:avLst/>
            </a:prstTxWarp>
          </a:bodyPr>
          <a:lstStyle/>
          <a:p>
            <a:pPr defTabSz="1929110" eaLnBrk="0" hangingPunct="0"/>
            <a:endParaRPr lang="en-US" sz="5900" dirty="0" smtClean="0">
              <a:latin typeface="Times New Roman" pitchFamily="18" charset="0"/>
            </a:endParaRPr>
          </a:p>
        </p:txBody>
      </p:sp>
      <p:sp>
        <p:nvSpPr>
          <p:cNvPr id="88" name="Freeform 87"/>
          <p:cNvSpPr/>
          <p:nvPr/>
        </p:nvSpPr>
        <p:spPr bwMode="auto">
          <a:xfrm>
            <a:off x="15644075" y="1268675"/>
            <a:ext cx="2289746" cy="1362349"/>
          </a:xfrm>
          <a:custGeom>
            <a:avLst/>
            <a:gdLst>
              <a:gd name="connsiteX0" fmla="*/ 0 w 968991"/>
              <a:gd name="connsiteY0" fmla="*/ 263857 h 768824"/>
              <a:gd name="connsiteX1" fmla="*/ 109182 w 968991"/>
              <a:gd name="connsiteY1" fmla="*/ 18197 h 768824"/>
              <a:gd name="connsiteX2" fmla="*/ 354842 w 968991"/>
              <a:gd name="connsiteY2" fmla="*/ 373039 h 768824"/>
              <a:gd name="connsiteX3" fmla="*/ 600501 w 968991"/>
              <a:gd name="connsiteY3" fmla="*/ 605051 h 768824"/>
              <a:gd name="connsiteX4" fmla="*/ 968991 w 968991"/>
              <a:gd name="connsiteY4" fmla="*/ 768824 h 768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991" h="768824">
                <a:moveTo>
                  <a:pt x="0" y="263857"/>
                </a:moveTo>
                <a:cubicBezTo>
                  <a:pt x="25021" y="131928"/>
                  <a:pt x="50042" y="0"/>
                  <a:pt x="109182" y="18197"/>
                </a:cubicBezTo>
                <a:cubicBezTo>
                  <a:pt x="168322" y="36394"/>
                  <a:pt x="272956" y="275230"/>
                  <a:pt x="354842" y="373039"/>
                </a:cubicBezTo>
                <a:cubicBezTo>
                  <a:pt x="436728" y="470848"/>
                  <a:pt x="498143" y="539087"/>
                  <a:pt x="600501" y="605051"/>
                </a:cubicBezTo>
                <a:cubicBezTo>
                  <a:pt x="702859" y="671015"/>
                  <a:pt x="835925" y="719919"/>
                  <a:pt x="968991" y="768824"/>
                </a:cubicBezTo>
              </a:path>
            </a:pathLst>
          </a:custGeom>
          <a:noFill/>
          <a:ln w="9525" cap="flat" cmpd="sng" algn="ctr">
            <a:solidFill>
              <a:schemeClr val="tx1"/>
            </a:solidFill>
            <a:prstDash val="solid"/>
            <a:round/>
            <a:headEnd type="none" w="med" len="med"/>
            <a:tailEnd type="none" w="med" len="med"/>
          </a:ln>
          <a:effectLst/>
        </p:spPr>
        <p:txBody>
          <a:bodyPr vert="horz" wrap="square" lIns="192911" tIns="96455" rIns="192911" bIns="96455" numCol="1" rtlCol="0" anchor="t" anchorCtr="0" compatLnSpc="1">
            <a:prstTxWarp prst="textNoShape">
              <a:avLst/>
            </a:prstTxWarp>
          </a:bodyPr>
          <a:lstStyle/>
          <a:p>
            <a:pPr defTabSz="1929110" eaLnBrk="0" hangingPunct="0"/>
            <a:endParaRPr lang="en-US" sz="5900" dirty="0" smtClean="0">
              <a:latin typeface="Times New Roman" pitchFamily="18" charset="0"/>
            </a:endParaRPr>
          </a:p>
        </p:txBody>
      </p:sp>
      <p:sp>
        <p:nvSpPr>
          <p:cNvPr id="89" name="TextBox 88"/>
          <p:cNvSpPr txBox="1"/>
          <p:nvPr/>
        </p:nvSpPr>
        <p:spPr>
          <a:xfrm>
            <a:off x="7969517" y="4417389"/>
            <a:ext cx="2015035" cy="1071957"/>
          </a:xfrm>
          <a:prstGeom prst="rect">
            <a:avLst/>
          </a:prstGeom>
          <a:noFill/>
        </p:spPr>
        <p:txBody>
          <a:bodyPr wrap="none" lIns="192911" tIns="96455" rIns="192911" bIns="96455" rtlCol="0">
            <a:spAutoFit/>
          </a:bodyPr>
          <a:lstStyle/>
          <a:p>
            <a:r>
              <a:rPr lang="en-US" i="1" dirty="0" smtClean="0">
                <a:solidFill>
                  <a:srgbClr val="009900"/>
                </a:solidFill>
              </a:rPr>
              <a:t>Filter</a:t>
            </a:r>
            <a:endParaRPr lang="en-US" i="1" dirty="0">
              <a:solidFill>
                <a:srgbClr val="009900"/>
              </a:solidFill>
            </a:endParaRPr>
          </a:p>
        </p:txBody>
      </p:sp>
      <p:sp>
        <p:nvSpPr>
          <p:cNvPr id="32" name="Title 3"/>
          <p:cNvSpPr txBox="1">
            <a:spLocks/>
          </p:cNvSpPr>
          <p:nvPr/>
        </p:nvSpPr>
        <p:spPr>
          <a:xfrm>
            <a:off x="421104" y="-38773"/>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a:latin typeface="Impact" charset="0"/>
                <a:ea typeface="ＭＳ Ｐゴシック" charset="0"/>
                <a:cs typeface="Impact" charset="0"/>
              </a:rPr>
              <a:t> </a:t>
            </a:r>
            <a:r>
              <a:rPr lang="en-US" sz="6600" dirty="0" smtClean="0">
                <a:latin typeface="Impact" charset="0"/>
                <a:ea typeface="ＭＳ Ｐゴシック" charset="0"/>
                <a:cs typeface="Impact" charset="0"/>
              </a:rPr>
              <a:t>   </a:t>
            </a:r>
            <a:r>
              <a:rPr lang="en-US" sz="6000" noProof="0" dirty="0" smtClean="0">
                <a:solidFill>
                  <a:srgbClr val="FF0000"/>
                </a:solidFill>
                <a:latin typeface="Impact" charset="0"/>
                <a:ea typeface="ＭＳ Ｐゴシック" charset="0"/>
                <a:cs typeface="Impact" charset="0"/>
              </a:rPr>
              <a:t>11.1 </a:t>
            </a:r>
            <a:r>
              <a:rPr lang="en-US" sz="6000" dirty="0" smtClean="0">
                <a:solidFill>
                  <a:srgbClr val="FF0000"/>
                </a:solidFill>
                <a:latin typeface="Impact" charset="0"/>
                <a:ea typeface="ＭＳ Ｐゴシック" charset="0"/>
                <a:cs typeface="Impact" charset="0"/>
              </a:rPr>
              <a:t> </a:t>
            </a:r>
            <a:r>
              <a:rPr lang="en-US" sz="6000" dirty="0">
                <a:solidFill>
                  <a:srgbClr val="FF0000"/>
                </a:solidFill>
                <a:latin typeface="Impact" charset="0"/>
                <a:ea typeface="ＭＳ Ｐゴシック" charset="0"/>
                <a:cs typeface="Impact" charset="0"/>
              </a:rPr>
              <a:t>M</a:t>
            </a:r>
            <a:r>
              <a:rPr lang="en-US" sz="6000" dirty="0" smtClean="0">
                <a:solidFill>
                  <a:srgbClr val="FF0000"/>
                </a:solidFill>
                <a:latin typeface="Impact" charset="0"/>
                <a:ea typeface="ＭＳ Ｐゴシック" charset="0"/>
                <a:cs typeface="Impact" charset="0"/>
              </a:rPr>
              <a:t>ean and autocorrelation of filtered spike signal </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33" name="Straight Connector 32"/>
          <p:cNvCxnSpPr/>
          <p:nvPr/>
        </p:nvCxnSpPr>
        <p:spPr>
          <a:xfrm>
            <a:off x="13287"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4" name="Line 18"/>
          <p:cNvSpPr>
            <a:spLocks noChangeShapeType="1"/>
          </p:cNvSpPr>
          <p:nvPr/>
        </p:nvSpPr>
        <p:spPr bwMode="auto">
          <a:xfrm>
            <a:off x="2184198" y="2120633"/>
            <a:ext cx="6295787" cy="2"/>
          </a:xfrm>
          <a:prstGeom prst="line">
            <a:avLst/>
          </a:prstGeom>
          <a:noFill/>
          <a:ln w="9525">
            <a:solidFill>
              <a:schemeClr val="tx1"/>
            </a:solidFill>
            <a:round/>
            <a:headEnd/>
            <a:tailEnd/>
          </a:ln>
        </p:spPr>
        <p:txBody>
          <a:bodyPr wrap="none" lIns="192911" tIns="96455" rIns="192911" bIns="96455" anchor="ctr"/>
          <a:lstStyle/>
          <a:p>
            <a:endParaRPr lang="en-US"/>
          </a:p>
        </p:txBody>
      </p:sp>
      <p:sp>
        <p:nvSpPr>
          <p:cNvPr id="7207" name="Line 21"/>
          <p:cNvSpPr>
            <a:spLocks noChangeShapeType="1"/>
          </p:cNvSpPr>
          <p:nvPr/>
        </p:nvSpPr>
        <p:spPr bwMode="auto">
          <a:xfrm>
            <a:off x="4835191" y="1738457"/>
            <a:ext cx="0" cy="410703"/>
          </a:xfrm>
          <a:prstGeom prst="line">
            <a:avLst/>
          </a:prstGeom>
          <a:noFill/>
          <a:ln w="57150">
            <a:solidFill>
              <a:schemeClr val="tx1"/>
            </a:solidFill>
            <a:round/>
            <a:headEnd/>
            <a:tailEnd/>
          </a:ln>
        </p:spPr>
        <p:txBody>
          <a:bodyPr wrap="none" lIns="192911" tIns="96455" rIns="192911" bIns="96455" anchor="ctr"/>
          <a:lstStyle/>
          <a:p>
            <a:endParaRPr lang="en-US"/>
          </a:p>
        </p:txBody>
      </p:sp>
      <p:sp>
        <p:nvSpPr>
          <p:cNvPr id="7208" name="Line 22"/>
          <p:cNvSpPr>
            <a:spLocks noChangeShapeType="1"/>
          </p:cNvSpPr>
          <p:nvPr/>
        </p:nvSpPr>
        <p:spPr bwMode="auto">
          <a:xfrm>
            <a:off x="3034980" y="1737842"/>
            <a:ext cx="0" cy="410703"/>
          </a:xfrm>
          <a:prstGeom prst="line">
            <a:avLst/>
          </a:prstGeom>
          <a:noFill/>
          <a:ln w="57150">
            <a:solidFill>
              <a:schemeClr val="tx1"/>
            </a:solidFill>
            <a:round/>
            <a:headEnd/>
            <a:tailEnd/>
          </a:ln>
        </p:spPr>
        <p:txBody>
          <a:bodyPr wrap="none" lIns="192911" tIns="96455" rIns="192911" bIns="96455" anchor="ctr"/>
          <a:lstStyle/>
          <a:p>
            <a:endParaRPr lang="en-US"/>
          </a:p>
        </p:txBody>
      </p:sp>
      <p:sp>
        <p:nvSpPr>
          <p:cNvPr id="7231" name="Line 45"/>
          <p:cNvSpPr>
            <a:spLocks noChangeShapeType="1"/>
          </p:cNvSpPr>
          <p:nvPr/>
        </p:nvSpPr>
        <p:spPr bwMode="auto">
          <a:xfrm>
            <a:off x="3885762" y="1737842"/>
            <a:ext cx="0" cy="410703"/>
          </a:xfrm>
          <a:prstGeom prst="line">
            <a:avLst/>
          </a:prstGeom>
          <a:noFill/>
          <a:ln w="57150">
            <a:solidFill>
              <a:schemeClr val="tx1"/>
            </a:solidFill>
            <a:round/>
            <a:headEnd/>
            <a:tailEnd/>
          </a:ln>
        </p:spPr>
        <p:txBody>
          <a:bodyPr wrap="none" lIns="192911" tIns="96455" rIns="192911" bIns="96455" anchor="ctr"/>
          <a:lstStyle/>
          <a:p>
            <a:endParaRPr lang="en-US"/>
          </a:p>
        </p:txBody>
      </p:sp>
      <p:sp>
        <p:nvSpPr>
          <p:cNvPr id="7232" name="Line 46"/>
          <p:cNvSpPr>
            <a:spLocks noChangeShapeType="1"/>
          </p:cNvSpPr>
          <p:nvPr/>
        </p:nvSpPr>
        <p:spPr bwMode="auto">
          <a:xfrm>
            <a:off x="5589203" y="1738457"/>
            <a:ext cx="0" cy="410703"/>
          </a:xfrm>
          <a:prstGeom prst="line">
            <a:avLst/>
          </a:prstGeom>
          <a:noFill/>
          <a:ln w="57150">
            <a:solidFill>
              <a:schemeClr val="tx1"/>
            </a:solidFill>
            <a:round/>
            <a:headEnd/>
            <a:tailEnd/>
          </a:ln>
        </p:spPr>
        <p:txBody>
          <a:bodyPr wrap="none" lIns="192911" tIns="96455" rIns="192911" bIns="96455" anchor="ctr"/>
          <a:lstStyle/>
          <a:p>
            <a:endParaRPr lang="en-US"/>
          </a:p>
        </p:txBody>
      </p:sp>
      <p:sp>
        <p:nvSpPr>
          <p:cNvPr id="7183" name="Text Box 65"/>
          <p:cNvSpPr txBox="1">
            <a:spLocks noChangeArrowheads="1"/>
          </p:cNvSpPr>
          <p:nvPr/>
        </p:nvSpPr>
        <p:spPr bwMode="auto">
          <a:xfrm>
            <a:off x="1287788" y="-1694319"/>
            <a:ext cx="20111335" cy="1071957"/>
          </a:xfrm>
          <a:prstGeom prst="rect">
            <a:avLst/>
          </a:prstGeom>
          <a:noFill/>
          <a:ln w="9525">
            <a:solidFill>
              <a:srgbClr val="FF0000"/>
            </a:solidFill>
            <a:miter lim="800000"/>
            <a:headEnd/>
            <a:tailEnd/>
          </a:ln>
        </p:spPr>
        <p:txBody>
          <a:bodyPr wrap="none" lIns="192911" tIns="96455" rIns="192911" bIns="96455">
            <a:spAutoFit/>
          </a:bodyPr>
          <a:lstStyle/>
          <a:p>
            <a:r>
              <a:rPr lang="fr-CH" dirty="0" smtClean="0">
                <a:solidFill>
                  <a:srgbClr val="FF0000"/>
                </a:solidFill>
              </a:rPr>
              <a:t>Poisson </a:t>
            </a:r>
            <a:r>
              <a:rPr lang="fr-CH" dirty="0" err="1" smtClean="0">
                <a:solidFill>
                  <a:srgbClr val="FF0000"/>
                </a:solidFill>
              </a:rPr>
              <a:t>spike</a:t>
            </a:r>
            <a:r>
              <a:rPr lang="fr-CH" dirty="0" smtClean="0">
                <a:solidFill>
                  <a:srgbClr val="FF0000"/>
                </a:solidFill>
              </a:rPr>
              <a:t> </a:t>
            </a:r>
            <a:r>
              <a:rPr lang="fr-CH" dirty="0" err="1" smtClean="0">
                <a:solidFill>
                  <a:srgbClr val="FF0000"/>
                </a:solidFill>
              </a:rPr>
              <a:t>arrival</a:t>
            </a:r>
            <a:r>
              <a:rPr lang="fr-CH" dirty="0" smtClean="0">
                <a:solidFill>
                  <a:srgbClr val="FF0000"/>
                </a:solidFill>
              </a:rPr>
              <a:t>: </a:t>
            </a:r>
            <a:r>
              <a:rPr lang="fr-CH" sz="4800" b="1" dirty="0" err="1" smtClean="0">
                <a:solidFill>
                  <a:srgbClr val="FF0000"/>
                </a:solidFill>
              </a:rPr>
              <a:t>Mean</a:t>
            </a:r>
            <a:r>
              <a:rPr lang="fr-CH" sz="4800" b="1" dirty="0" smtClean="0">
                <a:solidFill>
                  <a:srgbClr val="FF0000"/>
                </a:solidFill>
              </a:rPr>
              <a:t> and </a:t>
            </a:r>
            <a:r>
              <a:rPr lang="fr-CH" sz="4800" b="1" dirty="0" err="1" smtClean="0">
                <a:solidFill>
                  <a:srgbClr val="FF0000"/>
                </a:solidFill>
              </a:rPr>
              <a:t>autocorrelation</a:t>
            </a:r>
            <a:r>
              <a:rPr lang="fr-CH" sz="4800" b="1" dirty="0" smtClean="0">
                <a:solidFill>
                  <a:srgbClr val="FF0000"/>
                </a:solidFill>
              </a:rPr>
              <a:t> of </a:t>
            </a:r>
            <a:r>
              <a:rPr lang="fr-CH" sz="4800" b="1" dirty="0" err="1" smtClean="0">
                <a:solidFill>
                  <a:srgbClr val="FF0000"/>
                </a:solidFill>
              </a:rPr>
              <a:t>filtered</a:t>
            </a:r>
            <a:r>
              <a:rPr lang="fr-CH" sz="4800" b="1" dirty="0" smtClean="0">
                <a:solidFill>
                  <a:srgbClr val="FF0000"/>
                </a:solidFill>
              </a:rPr>
              <a:t> signal </a:t>
            </a:r>
            <a:endParaRPr lang="fr-FR" sz="4800" b="1" dirty="0">
              <a:solidFill>
                <a:srgbClr val="FF0000"/>
              </a:solidFill>
            </a:endParaRPr>
          </a:p>
        </p:txBody>
      </p:sp>
      <p:sp>
        <p:nvSpPr>
          <p:cNvPr id="70" name="Rectangle 69"/>
          <p:cNvSpPr/>
          <p:nvPr/>
        </p:nvSpPr>
        <p:spPr bwMode="auto">
          <a:xfrm>
            <a:off x="7916077" y="1275671"/>
            <a:ext cx="3062815" cy="178636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192911" tIns="96455" rIns="192911" bIns="96455" numCol="1" rtlCol="0" anchor="t" anchorCtr="0" compatLnSpc="1">
            <a:prstTxWarp prst="textNoShape">
              <a:avLst/>
            </a:prstTxWarp>
          </a:bodyPr>
          <a:lstStyle/>
          <a:p>
            <a:pPr defTabSz="1929110" eaLnBrk="0" hangingPunct="0"/>
            <a:endParaRPr lang="en-US" sz="5900" dirty="0" smtClean="0">
              <a:latin typeface="Times New Roman" pitchFamily="18" charset="0"/>
            </a:endParaRPr>
          </a:p>
        </p:txBody>
      </p:sp>
      <p:graphicFrame>
        <p:nvGraphicFramePr>
          <p:cNvPr id="3" name="Object 72"/>
          <p:cNvGraphicFramePr>
            <a:graphicFrameLocks noChangeAspect="1"/>
          </p:cNvGraphicFramePr>
          <p:nvPr>
            <p:extLst>
              <p:ext uri="{D42A27DB-BD31-4B8C-83A1-F6EECF244321}">
                <p14:modId xmlns:p14="http://schemas.microsoft.com/office/powerpoint/2010/main" val="1010842348"/>
              </p:ext>
            </p:extLst>
          </p:nvPr>
        </p:nvGraphicFramePr>
        <p:xfrm>
          <a:off x="8172030" y="1444164"/>
          <a:ext cx="2382190" cy="1305422"/>
        </p:xfrm>
        <a:graphic>
          <a:graphicData uri="http://schemas.openxmlformats.org/presentationml/2006/ole">
            <mc:AlternateContent xmlns:mc="http://schemas.openxmlformats.org/markup-compatibility/2006">
              <mc:Choice xmlns:v="urn:schemas-microsoft-com:vml" Requires="v">
                <p:oleObj spid="_x0000_s394252" name="Equation" r:id="rId4" imgW="330120" imgH="203040" progId="Equation.DSMT4">
                  <p:embed/>
                </p:oleObj>
              </mc:Choice>
              <mc:Fallback>
                <p:oleObj name="Equation" r:id="rId4" imgW="330120" imgH="203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2030" y="1444164"/>
                        <a:ext cx="2382190" cy="130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cxnSp>
        <p:nvCxnSpPr>
          <p:cNvPr id="81" name="Straight Arrow Connector 80"/>
          <p:cNvCxnSpPr/>
          <p:nvPr/>
        </p:nvCxnSpPr>
        <p:spPr bwMode="auto">
          <a:xfrm>
            <a:off x="11542801" y="2631024"/>
            <a:ext cx="6976413" cy="281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3" name="Straight Arrow Connector 82"/>
          <p:cNvCxnSpPr/>
          <p:nvPr/>
        </p:nvCxnSpPr>
        <p:spPr bwMode="auto">
          <a:xfrm rot="5400000" flipH="1" flipV="1">
            <a:off x="11032411" y="2120165"/>
            <a:ext cx="1020780" cy="375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84" name="Freeform 83"/>
          <p:cNvSpPr/>
          <p:nvPr/>
        </p:nvSpPr>
        <p:spPr bwMode="auto">
          <a:xfrm>
            <a:off x="12064329" y="1914544"/>
            <a:ext cx="1193250" cy="745664"/>
          </a:xfrm>
          <a:custGeom>
            <a:avLst/>
            <a:gdLst>
              <a:gd name="connsiteX0" fmla="*/ 0 w 504968"/>
              <a:gd name="connsiteY0" fmla="*/ 420806 h 420806"/>
              <a:gd name="connsiteX1" fmla="*/ 122830 w 504968"/>
              <a:gd name="connsiteY1" fmla="*/ 52316 h 420806"/>
              <a:gd name="connsiteX2" fmla="*/ 504968 w 504968"/>
              <a:gd name="connsiteY2" fmla="*/ 106907 h 420806"/>
            </a:gdLst>
            <a:ahLst/>
            <a:cxnLst>
              <a:cxn ang="0">
                <a:pos x="connsiteX0" y="connsiteY0"/>
              </a:cxn>
              <a:cxn ang="0">
                <a:pos x="connsiteX1" y="connsiteY1"/>
              </a:cxn>
              <a:cxn ang="0">
                <a:pos x="connsiteX2" y="connsiteY2"/>
              </a:cxn>
            </a:cxnLst>
            <a:rect l="l" t="t" r="r" b="b"/>
            <a:pathLst>
              <a:path w="504968" h="420806">
                <a:moveTo>
                  <a:pt x="0" y="420806"/>
                </a:moveTo>
                <a:cubicBezTo>
                  <a:pt x="19334" y="262719"/>
                  <a:pt x="38669" y="104632"/>
                  <a:pt x="122830" y="52316"/>
                </a:cubicBezTo>
                <a:cubicBezTo>
                  <a:pt x="206991" y="0"/>
                  <a:pt x="355979" y="53453"/>
                  <a:pt x="504968" y="106907"/>
                </a:cubicBezTo>
              </a:path>
            </a:pathLst>
          </a:custGeom>
          <a:noFill/>
          <a:ln w="9525" cap="flat" cmpd="sng" algn="ctr">
            <a:solidFill>
              <a:schemeClr val="tx1"/>
            </a:solidFill>
            <a:prstDash val="solid"/>
            <a:round/>
            <a:headEnd type="none" w="med" len="med"/>
            <a:tailEnd type="none" w="med" len="med"/>
          </a:ln>
          <a:effectLst/>
        </p:spPr>
        <p:txBody>
          <a:bodyPr vert="horz" wrap="square" lIns="192911" tIns="96455" rIns="192911" bIns="96455" numCol="1" rtlCol="0" anchor="t" anchorCtr="0" compatLnSpc="1">
            <a:prstTxWarp prst="textNoShape">
              <a:avLst/>
            </a:prstTxWarp>
          </a:bodyPr>
          <a:lstStyle/>
          <a:p>
            <a:pPr defTabSz="1929110" eaLnBrk="0" hangingPunct="0"/>
            <a:endParaRPr lang="en-US" sz="5900" dirty="0" smtClean="0">
              <a:latin typeface="Times New Roman" pitchFamily="18" charset="0"/>
            </a:endParaRPr>
          </a:p>
        </p:txBody>
      </p:sp>
      <p:sp>
        <p:nvSpPr>
          <p:cNvPr id="86" name="Freeform 85"/>
          <p:cNvSpPr/>
          <p:nvPr/>
        </p:nvSpPr>
        <p:spPr bwMode="auto">
          <a:xfrm>
            <a:off x="13289827" y="1422810"/>
            <a:ext cx="1386748" cy="681173"/>
          </a:xfrm>
          <a:custGeom>
            <a:avLst/>
            <a:gdLst>
              <a:gd name="connsiteX0" fmla="*/ 0 w 586854"/>
              <a:gd name="connsiteY0" fmla="*/ 384411 h 384411"/>
              <a:gd name="connsiteX1" fmla="*/ 177421 w 586854"/>
              <a:gd name="connsiteY1" fmla="*/ 15922 h 384411"/>
              <a:gd name="connsiteX2" fmla="*/ 586854 w 586854"/>
              <a:gd name="connsiteY2" fmla="*/ 288877 h 384411"/>
            </a:gdLst>
            <a:ahLst/>
            <a:cxnLst>
              <a:cxn ang="0">
                <a:pos x="connsiteX0" y="connsiteY0"/>
              </a:cxn>
              <a:cxn ang="0">
                <a:pos x="connsiteX1" y="connsiteY1"/>
              </a:cxn>
              <a:cxn ang="0">
                <a:pos x="connsiteX2" y="connsiteY2"/>
              </a:cxn>
            </a:cxnLst>
            <a:rect l="l" t="t" r="r" b="b"/>
            <a:pathLst>
              <a:path w="586854" h="384411">
                <a:moveTo>
                  <a:pt x="0" y="384411"/>
                </a:moveTo>
                <a:cubicBezTo>
                  <a:pt x="39806" y="208127"/>
                  <a:pt x="79612" y="31844"/>
                  <a:pt x="177421" y="15922"/>
                </a:cubicBezTo>
                <a:cubicBezTo>
                  <a:pt x="275230" y="0"/>
                  <a:pt x="431042" y="144438"/>
                  <a:pt x="586854" y="288877"/>
                </a:cubicBezTo>
              </a:path>
            </a:pathLst>
          </a:custGeom>
          <a:noFill/>
          <a:ln w="9525" cap="flat" cmpd="sng" algn="ctr">
            <a:solidFill>
              <a:schemeClr val="tx1"/>
            </a:solidFill>
            <a:prstDash val="solid"/>
            <a:round/>
            <a:headEnd type="none" w="med" len="med"/>
            <a:tailEnd type="none" w="med" len="med"/>
          </a:ln>
          <a:effectLst/>
        </p:spPr>
        <p:txBody>
          <a:bodyPr vert="horz" wrap="square" lIns="192911" tIns="96455" rIns="192911" bIns="96455" numCol="1" rtlCol="0" anchor="t" anchorCtr="0" compatLnSpc="1">
            <a:prstTxWarp prst="textNoShape">
              <a:avLst/>
            </a:prstTxWarp>
          </a:bodyPr>
          <a:lstStyle/>
          <a:p>
            <a:pPr defTabSz="1929110" eaLnBrk="0" hangingPunct="0"/>
            <a:endParaRPr lang="en-US" sz="5900" dirty="0" smtClean="0">
              <a:latin typeface="Times New Roman" pitchFamily="18" charset="0"/>
            </a:endParaRPr>
          </a:p>
        </p:txBody>
      </p:sp>
      <p:sp>
        <p:nvSpPr>
          <p:cNvPr id="87" name="Freeform 86"/>
          <p:cNvSpPr/>
          <p:nvPr/>
        </p:nvSpPr>
        <p:spPr bwMode="auto">
          <a:xfrm>
            <a:off x="14605616" y="1227453"/>
            <a:ext cx="1020938" cy="637988"/>
          </a:xfrm>
          <a:custGeom>
            <a:avLst/>
            <a:gdLst>
              <a:gd name="connsiteX0" fmla="*/ 0 w 586854"/>
              <a:gd name="connsiteY0" fmla="*/ 384411 h 384411"/>
              <a:gd name="connsiteX1" fmla="*/ 177421 w 586854"/>
              <a:gd name="connsiteY1" fmla="*/ 15922 h 384411"/>
              <a:gd name="connsiteX2" fmla="*/ 586854 w 586854"/>
              <a:gd name="connsiteY2" fmla="*/ 288877 h 384411"/>
            </a:gdLst>
            <a:ahLst/>
            <a:cxnLst>
              <a:cxn ang="0">
                <a:pos x="connsiteX0" y="connsiteY0"/>
              </a:cxn>
              <a:cxn ang="0">
                <a:pos x="connsiteX1" y="connsiteY1"/>
              </a:cxn>
              <a:cxn ang="0">
                <a:pos x="connsiteX2" y="connsiteY2"/>
              </a:cxn>
            </a:cxnLst>
            <a:rect l="l" t="t" r="r" b="b"/>
            <a:pathLst>
              <a:path w="586854" h="384411">
                <a:moveTo>
                  <a:pt x="0" y="384411"/>
                </a:moveTo>
                <a:cubicBezTo>
                  <a:pt x="39806" y="208127"/>
                  <a:pt x="79612" y="31844"/>
                  <a:pt x="177421" y="15922"/>
                </a:cubicBezTo>
                <a:cubicBezTo>
                  <a:pt x="275230" y="0"/>
                  <a:pt x="431042" y="144438"/>
                  <a:pt x="586854" y="288877"/>
                </a:cubicBezTo>
              </a:path>
            </a:pathLst>
          </a:custGeom>
          <a:noFill/>
          <a:ln w="9525" cap="flat" cmpd="sng" algn="ctr">
            <a:solidFill>
              <a:schemeClr val="tx1"/>
            </a:solidFill>
            <a:prstDash val="solid"/>
            <a:round/>
            <a:headEnd type="none" w="med" len="med"/>
            <a:tailEnd type="none" w="med" len="med"/>
          </a:ln>
          <a:effectLst/>
        </p:spPr>
        <p:txBody>
          <a:bodyPr vert="horz" wrap="square" lIns="192911" tIns="96455" rIns="192911" bIns="96455" numCol="1" rtlCol="0" anchor="t" anchorCtr="0" compatLnSpc="1">
            <a:prstTxWarp prst="textNoShape">
              <a:avLst/>
            </a:prstTxWarp>
          </a:bodyPr>
          <a:lstStyle/>
          <a:p>
            <a:pPr defTabSz="1929110" eaLnBrk="0" hangingPunct="0"/>
            <a:endParaRPr lang="en-US" sz="5900" dirty="0" smtClean="0">
              <a:latin typeface="Times New Roman" pitchFamily="18" charset="0"/>
            </a:endParaRPr>
          </a:p>
        </p:txBody>
      </p:sp>
      <p:sp>
        <p:nvSpPr>
          <p:cNvPr id="88" name="Freeform 87"/>
          <p:cNvSpPr/>
          <p:nvPr/>
        </p:nvSpPr>
        <p:spPr bwMode="auto">
          <a:xfrm>
            <a:off x="15644075" y="1268675"/>
            <a:ext cx="2289746" cy="1362349"/>
          </a:xfrm>
          <a:custGeom>
            <a:avLst/>
            <a:gdLst>
              <a:gd name="connsiteX0" fmla="*/ 0 w 968991"/>
              <a:gd name="connsiteY0" fmla="*/ 263857 h 768824"/>
              <a:gd name="connsiteX1" fmla="*/ 109182 w 968991"/>
              <a:gd name="connsiteY1" fmla="*/ 18197 h 768824"/>
              <a:gd name="connsiteX2" fmla="*/ 354842 w 968991"/>
              <a:gd name="connsiteY2" fmla="*/ 373039 h 768824"/>
              <a:gd name="connsiteX3" fmla="*/ 600501 w 968991"/>
              <a:gd name="connsiteY3" fmla="*/ 605051 h 768824"/>
              <a:gd name="connsiteX4" fmla="*/ 968991 w 968991"/>
              <a:gd name="connsiteY4" fmla="*/ 768824 h 768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991" h="768824">
                <a:moveTo>
                  <a:pt x="0" y="263857"/>
                </a:moveTo>
                <a:cubicBezTo>
                  <a:pt x="25021" y="131928"/>
                  <a:pt x="50042" y="0"/>
                  <a:pt x="109182" y="18197"/>
                </a:cubicBezTo>
                <a:cubicBezTo>
                  <a:pt x="168322" y="36394"/>
                  <a:pt x="272956" y="275230"/>
                  <a:pt x="354842" y="373039"/>
                </a:cubicBezTo>
                <a:cubicBezTo>
                  <a:pt x="436728" y="470848"/>
                  <a:pt x="498143" y="539087"/>
                  <a:pt x="600501" y="605051"/>
                </a:cubicBezTo>
                <a:cubicBezTo>
                  <a:pt x="702859" y="671015"/>
                  <a:pt x="835925" y="719919"/>
                  <a:pt x="968991" y="768824"/>
                </a:cubicBezTo>
              </a:path>
            </a:pathLst>
          </a:custGeom>
          <a:noFill/>
          <a:ln w="9525" cap="flat" cmpd="sng" algn="ctr">
            <a:solidFill>
              <a:schemeClr val="tx1"/>
            </a:solidFill>
            <a:prstDash val="solid"/>
            <a:round/>
            <a:headEnd type="none" w="med" len="med"/>
            <a:tailEnd type="none" w="med" len="med"/>
          </a:ln>
          <a:effectLst/>
        </p:spPr>
        <p:txBody>
          <a:bodyPr vert="horz" wrap="square" lIns="192911" tIns="96455" rIns="192911" bIns="96455" numCol="1" rtlCol="0" anchor="t" anchorCtr="0" compatLnSpc="1">
            <a:prstTxWarp prst="textNoShape">
              <a:avLst/>
            </a:prstTxWarp>
          </a:bodyPr>
          <a:lstStyle/>
          <a:p>
            <a:pPr defTabSz="1929110" eaLnBrk="0" hangingPunct="0"/>
            <a:endParaRPr lang="en-US" sz="5900" dirty="0" smtClean="0">
              <a:latin typeface="Times New Roman" pitchFamily="18" charset="0"/>
            </a:endParaRPr>
          </a:p>
        </p:txBody>
      </p:sp>
      <p:sp>
        <p:nvSpPr>
          <p:cNvPr id="32" name="Title 3"/>
          <p:cNvSpPr txBox="1">
            <a:spLocks/>
          </p:cNvSpPr>
          <p:nvPr/>
        </p:nvSpPr>
        <p:spPr>
          <a:xfrm>
            <a:off x="421104" y="-38773"/>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a:latin typeface="Impact" charset="0"/>
                <a:ea typeface="ＭＳ Ｐゴシック" charset="0"/>
                <a:cs typeface="Impact" charset="0"/>
              </a:rPr>
              <a:t> </a:t>
            </a:r>
            <a:r>
              <a:rPr lang="en-US" sz="6600" dirty="0" smtClean="0">
                <a:latin typeface="Impact" charset="0"/>
                <a:ea typeface="ＭＳ Ｐゴシック" charset="0"/>
                <a:cs typeface="Impact" charset="0"/>
              </a:rPr>
              <a:t>   </a:t>
            </a:r>
            <a:r>
              <a:rPr lang="en-US" sz="6000" noProof="0" dirty="0" smtClean="0">
                <a:solidFill>
                  <a:srgbClr val="FF0000"/>
                </a:solidFill>
                <a:latin typeface="Impact" charset="0"/>
                <a:ea typeface="ＭＳ Ｐゴシック" charset="0"/>
                <a:cs typeface="Impact" charset="0"/>
              </a:rPr>
              <a:t>11.1 </a:t>
            </a:r>
            <a:r>
              <a:rPr lang="en-US" sz="6000" dirty="0" smtClean="0">
                <a:solidFill>
                  <a:srgbClr val="FF0000"/>
                </a:solidFill>
                <a:latin typeface="Impact" charset="0"/>
                <a:ea typeface="ＭＳ Ｐゴシック" charset="0"/>
                <a:cs typeface="Impact" charset="0"/>
              </a:rPr>
              <a:t> </a:t>
            </a:r>
            <a:r>
              <a:rPr lang="en-US" sz="6000" dirty="0" smtClean="0">
                <a:solidFill>
                  <a:srgbClr val="FF0000"/>
                </a:solidFill>
                <a:latin typeface="Impact" charset="0"/>
                <a:ea typeface="ＭＳ Ｐゴシック" charset="0"/>
                <a:cs typeface="Impact" charset="0"/>
              </a:rPr>
              <a:t>Conclusion:  </a:t>
            </a:r>
            <a:r>
              <a:rPr lang="en-US" sz="4800" dirty="0" smtClean="0">
                <a:solidFill>
                  <a:srgbClr val="FF0000"/>
                </a:solidFill>
                <a:latin typeface="Impact" charset="0"/>
                <a:ea typeface="ＭＳ Ｐゴシック" charset="0"/>
                <a:cs typeface="Impact" charset="0"/>
              </a:rPr>
              <a:t>Mean </a:t>
            </a:r>
            <a:r>
              <a:rPr lang="en-US" sz="4800" dirty="0" smtClean="0">
                <a:solidFill>
                  <a:srgbClr val="FF0000"/>
                </a:solidFill>
                <a:latin typeface="Impact" charset="0"/>
                <a:ea typeface="ＭＳ Ｐゴシック" charset="0"/>
                <a:cs typeface="Impact" charset="0"/>
              </a:rPr>
              <a:t>and autocorrelation of filtered </a:t>
            </a:r>
            <a:r>
              <a:rPr lang="en-US" sz="4800" dirty="0" smtClean="0">
                <a:solidFill>
                  <a:srgbClr val="FF0000"/>
                </a:solidFill>
                <a:latin typeface="Impact" charset="0"/>
                <a:ea typeface="ＭＳ Ｐゴシック" charset="0"/>
                <a:cs typeface="Impact" charset="0"/>
              </a:rPr>
              <a:t>spike train</a:t>
            </a:r>
            <a:r>
              <a:rPr lang="en-US" sz="6000" dirty="0" smtClean="0">
                <a:solidFill>
                  <a:srgbClr val="FF0000"/>
                </a:solidFill>
                <a:latin typeface="Impact" charset="0"/>
                <a:ea typeface="ＭＳ Ｐゴシック" charset="0"/>
                <a:cs typeface="Impact" charset="0"/>
              </a:rPr>
              <a:t> </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33" name="Straight Connector 32"/>
          <p:cNvCxnSpPr/>
          <p:nvPr/>
        </p:nvCxnSpPr>
        <p:spPr>
          <a:xfrm>
            <a:off x="13287"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1487606" y="3957851"/>
            <a:ext cx="16170324" cy="5632311"/>
          </a:xfrm>
          <a:prstGeom prst="rect">
            <a:avLst/>
          </a:prstGeom>
          <a:noFill/>
        </p:spPr>
        <p:txBody>
          <a:bodyPr wrap="none" rtlCol="0">
            <a:spAutoFit/>
          </a:bodyPr>
          <a:lstStyle/>
          <a:p>
            <a:r>
              <a:rPr lang="en-US" sz="4000" dirty="0" smtClean="0"/>
              <a:t>Second approach to calculate autocorrelations.</a:t>
            </a:r>
          </a:p>
          <a:p>
            <a:endParaRPr lang="en-US" sz="4000" dirty="0" smtClean="0"/>
          </a:p>
          <a:p>
            <a:r>
              <a:rPr lang="en-US" sz="4000" dirty="0" smtClean="0"/>
              <a:t>A spike train S(t) is formulated as a sequence of delta functions.</a:t>
            </a:r>
          </a:p>
          <a:p>
            <a:r>
              <a:rPr lang="en-US" sz="4000" dirty="0"/>
              <a:t> </a:t>
            </a:r>
            <a:r>
              <a:rPr lang="en-US" sz="4000" dirty="0" smtClean="0"/>
              <a:t> The expectation &lt;S(t)&gt; of S(t) at time t is the instantaneous ‘rate’ </a:t>
            </a:r>
            <a:r>
              <a:rPr lang="en-US" sz="4000" dirty="0" smtClean="0">
                <a:latin typeface="Symbol" panose="05050102010706020507" pitchFamily="18" charset="2"/>
              </a:rPr>
              <a:t>n</a:t>
            </a:r>
            <a:r>
              <a:rPr lang="en-US" sz="4000" dirty="0" smtClean="0"/>
              <a:t>(t).</a:t>
            </a:r>
          </a:p>
          <a:p>
            <a:r>
              <a:rPr lang="en-US" sz="4000" dirty="0"/>
              <a:t> </a:t>
            </a:r>
            <a:r>
              <a:rPr lang="en-US" sz="4000" dirty="0" smtClean="0"/>
              <a:t> The auto-correlation of S(t) with S(t’) is &lt;S(t)S(t’)&gt;</a:t>
            </a:r>
          </a:p>
          <a:p>
            <a:endParaRPr lang="en-US" sz="4000" dirty="0" smtClean="0"/>
          </a:p>
          <a:p>
            <a:r>
              <a:rPr lang="en-US" sz="4000" dirty="0" smtClean="0"/>
              <a:t>After filtering with a filter F(s) we get a variable x(t). </a:t>
            </a:r>
          </a:p>
          <a:p>
            <a:r>
              <a:rPr lang="en-US" sz="4000" dirty="0" smtClean="0"/>
              <a:t>The mean and autocorrelation of x can be calculated.</a:t>
            </a:r>
          </a:p>
          <a:p>
            <a:r>
              <a:rPr lang="en-US" sz="4000" dirty="0" smtClean="0"/>
              <a:t>The formulas will be used a lot in this and the next lectures.</a:t>
            </a:r>
          </a:p>
        </p:txBody>
      </p:sp>
    </p:spTree>
    <p:extLst>
      <p:ext uri="{BB962C8B-B14F-4D97-AF65-F5344CB8AC3E}">
        <p14:creationId xmlns:p14="http://schemas.microsoft.com/office/powerpoint/2010/main" val="13972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829" y="367215"/>
            <a:ext cx="19104221" cy="2921566"/>
          </a:xfrm>
        </p:spPr>
        <p:txBody>
          <a:bodyPr wrap="square" lIns="91440" tIns="45720" rIns="91440" bIns="45720" numCol="1" anchor="t" anchorCtr="0" compatLnSpc="1">
            <a:prstTxWarp prst="textNoShape">
              <a:avLst/>
            </a:prstTxWarp>
          </a:bodyPr>
          <a:lstStyle/>
          <a:p>
            <a:pPr>
              <a:defRPr/>
            </a:pPr>
            <a:r>
              <a:rPr lang="en-US" dirty="0" smtClean="0">
                <a:latin typeface="Impact" charset="0"/>
                <a:cs typeface="Impact" charset="0"/>
              </a:rPr>
              <a:t>Biological Modeling of Neural Networks</a:t>
            </a:r>
            <a:br>
              <a:rPr lang="en-US" dirty="0" smtClean="0">
                <a:latin typeface="Impact" charset="0"/>
                <a:cs typeface="Impact" charset="0"/>
              </a:rPr>
            </a:br>
            <a:endParaRPr dirty="0">
              <a:latin typeface="Impact" charset="0"/>
              <a:cs typeface="Impact" charset="0"/>
            </a:endParaRPr>
          </a:p>
        </p:txBody>
      </p:sp>
      <p:sp>
        <p:nvSpPr>
          <p:cNvPr id="9219" name="Text Placeholder 2"/>
          <p:cNvSpPr>
            <a:spLocks noGrp="1"/>
          </p:cNvSpPr>
          <p:nvPr>
            <p:ph type="body" sz="quarter" idx="12"/>
          </p:nvPr>
        </p:nvSpPr>
        <p:spPr bwMode="auto">
          <a:xfrm>
            <a:off x="687638" y="2842671"/>
            <a:ext cx="10913725" cy="2136186"/>
          </a:xfrm>
          <a:noFill/>
          <a:ln>
            <a:miter lim="800000"/>
            <a:headEnd/>
            <a:tailEnd/>
          </a:ln>
        </p:spPr>
        <p:txBody>
          <a:bodyPr wrap="square" lIns="91440" tIns="45720" rIns="91440" bIns="45720" numCol="1" anchor="t" anchorCtr="0" compatLnSpc="1">
            <a:prstTxWarp prst="textNoShape">
              <a:avLst/>
            </a:prstTxWarp>
          </a:bodyPr>
          <a:lstStyle/>
          <a:p>
            <a:r>
              <a:rPr lang="en-US" sz="6600" dirty="0" smtClean="0">
                <a:solidFill>
                  <a:schemeClr val="tx1"/>
                </a:solidFill>
                <a:latin typeface="Arial Narrow" pitchFamily="34" charset="0"/>
                <a:ea typeface="ＭＳ Ｐゴシック" pitchFamily="34" charset="-128"/>
              </a:rPr>
              <a:t>Week 11 – Variability and Noise:</a:t>
            </a:r>
          </a:p>
          <a:p>
            <a:r>
              <a:rPr lang="en-US" sz="6600" dirty="0" smtClean="0">
                <a:solidFill>
                  <a:schemeClr val="tx1"/>
                </a:solidFill>
                <a:latin typeface="Arial Narrow" pitchFamily="34" charset="0"/>
                <a:ea typeface="ＭＳ Ｐゴシック" pitchFamily="34" charset="-128"/>
              </a:rPr>
              <a:t>Autocorrelation</a:t>
            </a:r>
            <a:endParaRPr lang="en-US" sz="6600" dirty="0">
              <a:solidFill>
                <a:schemeClr val="tx1"/>
              </a:solidFill>
              <a:latin typeface="Arial Narrow" pitchFamily="34" charset="0"/>
              <a:ea typeface="ＭＳ Ｐゴシック" pitchFamily="34" charset="-128"/>
            </a:endParaRPr>
          </a:p>
        </p:txBody>
      </p:sp>
      <p:sp>
        <p:nvSpPr>
          <p:cNvPr id="9220" name="Text Placeholder 3"/>
          <p:cNvSpPr>
            <a:spLocks noGrp="1"/>
          </p:cNvSpPr>
          <p:nvPr>
            <p:ph type="body" sz="quarter" idx="13"/>
          </p:nvPr>
        </p:nvSpPr>
        <p:spPr bwMode="auto">
          <a:xfrm>
            <a:off x="726829" y="4966327"/>
            <a:ext cx="7638207" cy="1906420"/>
          </a:xfrm>
          <a:noFill/>
          <a:ln>
            <a:miter lim="800000"/>
            <a:headEnd/>
            <a:tailEnd/>
          </a:ln>
        </p:spPr>
        <p:txBody>
          <a:bodyPr wrap="square" lIns="91440" tIns="45720" rIns="91440" bIns="45720" numCol="1" anchor="t" anchorCtr="0" compatLnSpc="1">
            <a:prstTxWarp prst="textNoShape">
              <a:avLst/>
            </a:prstTxWarp>
          </a:bodyPr>
          <a:lstStyle/>
          <a:p>
            <a:r>
              <a:rPr lang="en-US" dirty="0" err="1" smtClean="0">
                <a:latin typeface="Arial Narrow" pitchFamily="34" charset="0"/>
                <a:ea typeface="ＭＳ Ｐゴシック" pitchFamily="34" charset="-128"/>
              </a:rPr>
              <a:t>Wulfram</a:t>
            </a:r>
            <a:r>
              <a:rPr lang="en-US" dirty="0" smtClean="0">
                <a:latin typeface="Arial Narrow" pitchFamily="34" charset="0"/>
                <a:ea typeface="ＭＳ Ｐゴシック" pitchFamily="34" charset="-128"/>
              </a:rPr>
              <a:t> Gerstner</a:t>
            </a:r>
          </a:p>
          <a:p>
            <a:r>
              <a:rPr lang="en-US" sz="4000" dirty="0" smtClean="0">
                <a:latin typeface="Arial Narrow" pitchFamily="34" charset="0"/>
                <a:ea typeface="ＭＳ Ｐゴシック" pitchFamily="34" charset="-128"/>
              </a:rPr>
              <a:t>EPFL, Lausanne, Switzerland</a:t>
            </a:r>
            <a:endParaRPr lang="en-US" sz="4000" dirty="0">
              <a:latin typeface="Arial Narrow" pitchFamily="34" charset="0"/>
              <a:ea typeface="ＭＳ Ｐゴシック" pitchFamily="34" charset="-128"/>
            </a:endParaRPr>
          </a:p>
        </p:txBody>
      </p:sp>
      <p:sp>
        <p:nvSpPr>
          <p:cNvPr id="7" name="Espace réservé du contenu 1"/>
          <p:cNvSpPr txBox="1">
            <a:spLocks/>
          </p:cNvSpPr>
          <p:nvPr/>
        </p:nvSpPr>
        <p:spPr bwMode="auto">
          <a:xfrm>
            <a:off x="11027109" y="1074915"/>
            <a:ext cx="10580353" cy="9769642"/>
          </a:xfrm>
          <a:prstGeom prst="rect">
            <a:avLst/>
          </a:prstGeom>
          <a:noFill/>
          <a:ln>
            <a:miter lim="800000"/>
            <a:headEnd/>
            <a:tailEnd/>
          </a:ln>
        </p:spPr>
        <p:txBody>
          <a:bodyPr vert="horz" wrap="square" numCol="1" anchor="ctr" anchorCtr="0" compatLnSpc="1">
            <a:prstTxWarp prst="textNoShape">
              <a:avLst/>
            </a:prstTxWarp>
          </a:bodyPr>
          <a:lstStyle/>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lang="fr-CH" sz="5400" b="1" dirty="0" smtClean="0">
                <a:latin typeface="Arial Narrow" pitchFamily="34" charset="0"/>
                <a:cs typeface="ＭＳ Ｐゴシック" charset="0"/>
              </a:rPr>
              <a:t>11</a:t>
            </a:r>
            <a:r>
              <a:rPr kumimoji="0" lang="fr-CH" sz="5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.1</a:t>
            </a:r>
            <a:r>
              <a:rPr kumimoji="0" lang="fr-CH" sz="5400" b="0"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 </a:t>
            </a:r>
            <a:r>
              <a:rPr lang="fr-CH" sz="5400" b="1" dirty="0" smtClean="0">
                <a:latin typeface="Arial Narrow" pitchFamily="34" charset="0"/>
                <a:cs typeface="ＭＳ Ｐゴシック" charset="0"/>
              </a:rPr>
              <a:t>Variation of membrane </a:t>
            </a:r>
            <a:r>
              <a:rPr lang="fr-CH" sz="5400" b="1" dirty="0" err="1" smtClean="0">
                <a:latin typeface="Arial Narrow" pitchFamily="34" charset="0"/>
                <a:cs typeface="ＭＳ Ｐゴシック" charset="0"/>
              </a:rPr>
              <a:t>potential</a:t>
            </a:r>
            <a:endParaRPr kumimoji="0" lang="fr-CH" sz="5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endParaRP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kumimoji="0" lang="fr-CH" sz="5400" b="0"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       - </a:t>
            </a:r>
            <a:r>
              <a:rPr lang="fr-CH" sz="5400" dirty="0" smtClean="0">
                <a:latin typeface="Arial Narrow" pitchFamily="34" charset="0"/>
                <a:cs typeface="ＭＳ Ｐゴシック" charset="0"/>
              </a:rPr>
              <a:t>white noise approximation</a:t>
            </a: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lang="fr-CH" sz="5400" b="1" dirty="0" smtClean="0">
                <a:latin typeface="Arial Narrow" pitchFamily="34" charset="0"/>
                <a:cs typeface="ＭＳ Ｐゴシック" charset="0"/>
              </a:rPr>
              <a:t>11</a:t>
            </a:r>
            <a:r>
              <a:rPr kumimoji="0" lang="fr-CH" sz="5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.2 </a:t>
            </a:r>
            <a:r>
              <a:rPr kumimoji="0" lang="fr-CH" sz="5400" b="1" i="0" u="none" strike="noStrike" kern="1200" cap="none" spc="0" normalizeH="0" baseline="0" noProof="0" dirty="0" err="1" smtClean="0">
                <a:ln>
                  <a:noFill/>
                </a:ln>
                <a:solidFill>
                  <a:schemeClr val="tx1"/>
                </a:solidFill>
                <a:effectLst/>
                <a:uLnTx/>
                <a:uFillTx/>
                <a:latin typeface="Arial Narrow" pitchFamily="34" charset="0"/>
                <a:ea typeface="ＭＳ Ｐゴシック" pitchFamily="34" charset="-128"/>
                <a:cs typeface="ＭＳ Ｐゴシック" charset="0"/>
              </a:rPr>
              <a:t>Autocorrelation</a:t>
            </a:r>
            <a:r>
              <a:rPr kumimoji="0" lang="fr-CH" sz="5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 of Poisson</a:t>
            </a: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lang="fr-CH" sz="5400" b="1" noProof="0" dirty="0" smtClean="0">
                <a:latin typeface="Arial Narrow" pitchFamily="34" charset="0"/>
                <a:cs typeface="ＭＳ Ｐゴシック" charset="0"/>
              </a:rPr>
              <a:t>11</a:t>
            </a:r>
            <a:r>
              <a:rPr kumimoji="0" lang="fr-CH" sz="5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.3 Noisy</a:t>
            </a:r>
            <a:r>
              <a:rPr kumimoji="0" lang="fr-CH" sz="5400" b="1" i="0" u="none" strike="noStrike" kern="1200" cap="none" spc="0" normalizeH="0" noProof="0" dirty="0" smtClean="0">
                <a:ln>
                  <a:noFill/>
                </a:ln>
                <a:solidFill>
                  <a:schemeClr val="tx1"/>
                </a:solidFill>
                <a:effectLst/>
                <a:uLnTx/>
                <a:uFillTx/>
                <a:latin typeface="Arial Narrow" pitchFamily="34" charset="0"/>
                <a:ea typeface="ＭＳ Ｐゴシック" pitchFamily="34" charset="-128"/>
                <a:cs typeface="ＭＳ Ｐゴシック" charset="0"/>
              </a:rPr>
              <a:t> </a:t>
            </a:r>
            <a:r>
              <a:rPr kumimoji="0" lang="fr-CH" sz="5400" b="1" i="0" u="none" strike="noStrike" kern="1200" cap="none" spc="0" normalizeH="0" noProof="0" dirty="0" err="1" smtClean="0">
                <a:ln>
                  <a:noFill/>
                </a:ln>
                <a:solidFill>
                  <a:schemeClr val="tx1"/>
                </a:solidFill>
                <a:effectLst/>
                <a:uLnTx/>
                <a:uFillTx/>
                <a:latin typeface="Arial Narrow" pitchFamily="34" charset="0"/>
                <a:ea typeface="ＭＳ Ｐゴシック" pitchFamily="34" charset="-128"/>
                <a:cs typeface="ＭＳ Ｐゴシック" charset="0"/>
              </a:rPr>
              <a:t>integrate</a:t>
            </a:r>
            <a:r>
              <a:rPr kumimoji="0" lang="fr-CH" sz="5400" b="1" i="0" u="none" strike="noStrike" kern="1200" cap="none" spc="0" normalizeH="0" noProof="0" dirty="0" smtClean="0">
                <a:ln>
                  <a:noFill/>
                </a:ln>
                <a:solidFill>
                  <a:schemeClr val="tx1"/>
                </a:solidFill>
                <a:effectLst/>
                <a:uLnTx/>
                <a:uFillTx/>
                <a:latin typeface="Arial Narrow" pitchFamily="34" charset="0"/>
                <a:ea typeface="ＭＳ Ｐゴシック" pitchFamily="34" charset="-128"/>
                <a:cs typeface="ＭＳ Ｐゴシック" charset="0"/>
              </a:rPr>
              <a:t>-and-</a:t>
            </a:r>
            <a:r>
              <a:rPr kumimoji="0" lang="fr-CH" sz="5400" b="1" i="0" u="none" strike="noStrike" kern="1200" cap="none" spc="0" normalizeH="0" noProof="0" dirty="0" err="1" smtClean="0">
                <a:ln>
                  <a:noFill/>
                </a:ln>
                <a:solidFill>
                  <a:schemeClr val="tx1"/>
                </a:solidFill>
                <a:effectLst/>
                <a:uLnTx/>
                <a:uFillTx/>
                <a:latin typeface="Arial Narrow" pitchFamily="34" charset="0"/>
                <a:ea typeface="ＭＳ Ｐゴシック" pitchFamily="34" charset="-128"/>
                <a:cs typeface="ＭＳ Ｐゴシック" charset="0"/>
              </a:rPr>
              <a:t>fire</a:t>
            </a:r>
            <a:r>
              <a:rPr lang="fr-CH" sz="5400" b="1" dirty="0" smtClean="0">
                <a:latin typeface="Arial Narrow" pitchFamily="34" charset="0"/>
                <a:cs typeface="ＭＳ Ｐゴシック" charset="0"/>
              </a:rPr>
              <a:t> </a:t>
            </a:r>
            <a:endParaRPr kumimoji="0" lang="fr-CH" sz="5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endParaRPr>
          </a:p>
          <a:p>
            <a:pPr marL="1509713" marR="0" lvl="1" indent="-568325" algn="l" defTabSz="1079500" rtl="0" eaLnBrk="0" fontAlgn="base" latinLnBrk="0" hangingPunct="0">
              <a:lnSpc>
                <a:spcPct val="100000"/>
              </a:lnSpc>
              <a:spcBef>
                <a:spcPct val="0"/>
              </a:spcBef>
              <a:spcAft>
                <a:spcPct val="0"/>
              </a:spcAft>
              <a:buClr>
                <a:srgbClr val="FF0000"/>
              </a:buClr>
              <a:buSzPct val="150000"/>
              <a:tabLst/>
              <a:defRPr/>
            </a:pPr>
            <a:r>
              <a:rPr kumimoji="0" lang="fr-CH" sz="4400" b="0"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mn-cs"/>
              </a:rPr>
              <a:t>      - </a:t>
            </a:r>
            <a:r>
              <a:rPr lang="fr-CH" sz="4400" dirty="0" err="1" smtClean="0">
                <a:latin typeface="Arial Narrow" pitchFamily="34" charset="0"/>
              </a:rPr>
              <a:t>superthreshold</a:t>
            </a:r>
            <a:r>
              <a:rPr lang="fr-CH" sz="4400" dirty="0" smtClean="0">
                <a:latin typeface="Arial Narrow" pitchFamily="34" charset="0"/>
              </a:rPr>
              <a:t> and </a:t>
            </a:r>
            <a:r>
              <a:rPr lang="fr-CH" sz="4400" dirty="0" err="1" smtClean="0">
                <a:latin typeface="Arial Narrow" pitchFamily="34" charset="0"/>
              </a:rPr>
              <a:t>subthreshold</a:t>
            </a: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lang="fr-CH" sz="5400" b="1" noProof="0" dirty="0" smtClean="0">
                <a:latin typeface="Arial Narrow" pitchFamily="34" charset="0"/>
                <a:cs typeface="ＭＳ Ｐゴシック" charset="0"/>
              </a:rPr>
              <a:t>11</a:t>
            </a:r>
            <a:r>
              <a:rPr kumimoji="0" lang="fr-CH" sz="5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.4 Escape</a:t>
            </a:r>
            <a:r>
              <a:rPr kumimoji="0" lang="fr-CH" sz="5400" b="1" i="0" u="none" strike="noStrike" kern="1200" cap="none" spc="0" normalizeH="0" noProof="0" dirty="0" smtClean="0">
                <a:ln>
                  <a:noFill/>
                </a:ln>
                <a:solidFill>
                  <a:schemeClr val="tx1"/>
                </a:solidFill>
                <a:effectLst/>
                <a:uLnTx/>
                <a:uFillTx/>
                <a:latin typeface="Arial Narrow" pitchFamily="34" charset="0"/>
                <a:ea typeface="ＭＳ Ｐゴシック" pitchFamily="34" charset="-128"/>
                <a:cs typeface="ＭＳ Ｐゴシック" charset="0"/>
              </a:rPr>
              <a:t> noise</a:t>
            </a: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kumimoji="0" lang="fr-CH" sz="4400"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           -</a:t>
            </a:r>
            <a:r>
              <a:rPr kumimoji="0" lang="fr-CH" sz="4400" i="0" u="none" strike="noStrike" kern="1200" cap="none" spc="0" normalizeH="0" noProof="0" dirty="0" smtClean="0">
                <a:ln>
                  <a:noFill/>
                </a:ln>
                <a:solidFill>
                  <a:schemeClr val="tx1"/>
                </a:solidFill>
                <a:effectLst/>
                <a:uLnTx/>
                <a:uFillTx/>
                <a:latin typeface="Arial Narrow" pitchFamily="34" charset="0"/>
                <a:ea typeface="ＭＳ Ｐゴシック" pitchFamily="34" charset="-128"/>
                <a:cs typeface="ＭＳ Ｐゴシック" charset="0"/>
              </a:rPr>
              <a:t> </a:t>
            </a:r>
            <a:r>
              <a:rPr kumimoji="0" lang="fr-CH" sz="4400" i="0" u="none" strike="noStrike" kern="1200" cap="none" spc="0" normalizeH="0" noProof="0" dirty="0" err="1" smtClean="0">
                <a:ln>
                  <a:noFill/>
                </a:ln>
                <a:solidFill>
                  <a:schemeClr val="tx1"/>
                </a:solidFill>
                <a:effectLst/>
                <a:uLnTx/>
                <a:uFillTx/>
                <a:latin typeface="Arial Narrow" pitchFamily="34" charset="0"/>
                <a:ea typeface="ＭＳ Ｐゴシック" pitchFamily="34" charset="-128"/>
                <a:cs typeface="ＭＳ Ｐゴシック" charset="0"/>
              </a:rPr>
              <a:t>stochastic</a:t>
            </a:r>
            <a:r>
              <a:rPr kumimoji="0" lang="fr-CH" sz="4400" i="0" u="none" strike="noStrike" kern="1200" cap="none" spc="0" normalizeH="0" noProof="0" dirty="0" smtClean="0">
                <a:ln>
                  <a:noFill/>
                </a:ln>
                <a:solidFill>
                  <a:schemeClr val="tx1"/>
                </a:solidFill>
                <a:effectLst/>
                <a:uLnTx/>
                <a:uFillTx/>
                <a:latin typeface="Arial Narrow" pitchFamily="34" charset="0"/>
                <a:ea typeface="ＭＳ Ｐゴシック" pitchFamily="34" charset="-128"/>
                <a:cs typeface="ＭＳ Ｐゴシック" charset="0"/>
              </a:rPr>
              <a:t> </a:t>
            </a:r>
            <a:r>
              <a:rPr kumimoji="0" lang="fr-CH" sz="4400" i="0" u="none" strike="noStrike" kern="1200" cap="none" spc="0" normalizeH="0" noProof="0" dirty="0" err="1" smtClean="0">
                <a:ln>
                  <a:noFill/>
                </a:ln>
                <a:solidFill>
                  <a:schemeClr val="tx1"/>
                </a:solidFill>
                <a:effectLst/>
                <a:uLnTx/>
                <a:uFillTx/>
                <a:latin typeface="Arial Narrow" pitchFamily="34" charset="0"/>
                <a:ea typeface="ＭＳ Ｐゴシック" pitchFamily="34" charset="-128"/>
                <a:cs typeface="ＭＳ Ｐゴシック" charset="0"/>
              </a:rPr>
              <a:t>intensity</a:t>
            </a:r>
            <a:endParaRPr kumimoji="0" lang="fr-CH" sz="4400" i="0" u="none" strike="noStrike" kern="1200" cap="none" spc="0" normalizeH="0" noProof="0" dirty="0" smtClean="0">
              <a:ln>
                <a:noFill/>
              </a:ln>
              <a:solidFill>
                <a:schemeClr val="tx1"/>
              </a:solidFill>
              <a:effectLst/>
              <a:uLnTx/>
              <a:uFillTx/>
              <a:latin typeface="Arial Narrow" pitchFamily="34" charset="0"/>
              <a:ea typeface="ＭＳ Ｐゴシック" pitchFamily="34" charset="-128"/>
              <a:cs typeface="ＭＳ Ｐゴシック" charset="0"/>
            </a:endParaRPr>
          </a:p>
          <a:p>
            <a:pPr marL="1079500" indent="-568325" eaLnBrk="0" hangingPunct="0">
              <a:buClr>
                <a:srgbClr val="FF0000"/>
              </a:buClr>
              <a:buSzPct val="150000"/>
              <a:defRPr/>
            </a:pPr>
            <a:r>
              <a:rPr lang="fr-CH" sz="5400" b="1" dirty="0" smtClean="0">
                <a:latin typeface="Arial Narrow" pitchFamily="34" charset="0"/>
                <a:cs typeface="ＭＳ Ｐゴシック" charset="0"/>
              </a:rPr>
              <a:t>11.5  </a:t>
            </a:r>
            <a:r>
              <a:rPr lang="fr-CH" sz="5400" b="1" dirty="0" err="1" smtClean="0">
                <a:latin typeface="Arial Narrow" pitchFamily="34" charset="0"/>
                <a:cs typeface="ＭＳ Ｐゴシック" charset="0"/>
              </a:rPr>
              <a:t>Renewal</a:t>
            </a:r>
            <a:r>
              <a:rPr lang="fr-CH" sz="5400" b="1" dirty="0" smtClean="0">
                <a:latin typeface="Arial Narrow" pitchFamily="34" charset="0"/>
                <a:cs typeface="ＭＳ Ｐゴシック" charset="0"/>
              </a:rPr>
              <a:t> </a:t>
            </a:r>
            <a:r>
              <a:rPr lang="fr-CH" sz="5400" b="1" dirty="0" err="1" smtClean="0">
                <a:latin typeface="Arial Narrow" pitchFamily="34" charset="0"/>
                <a:cs typeface="ＭＳ Ｐゴシック" charset="0"/>
              </a:rPr>
              <a:t>models</a:t>
            </a:r>
            <a:endParaRPr lang="fr-CH" sz="5400" b="1" dirty="0" smtClean="0">
              <a:latin typeface="Arial Narrow" pitchFamily="34" charset="0"/>
              <a:cs typeface="ＭＳ Ｐゴシック" charset="0"/>
            </a:endParaRP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endParaRPr kumimoji="0" lang="fr-CH" sz="4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endParaRPr>
          </a:p>
        </p:txBody>
      </p:sp>
      <p:grpSp>
        <p:nvGrpSpPr>
          <p:cNvPr id="13" name="Group 12"/>
          <p:cNvGrpSpPr/>
          <p:nvPr/>
        </p:nvGrpSpPr>
        <p:grpSpPr>
          <a:xfrm>
            <a:off x="11288541" y="2512680"/>
            <a:ext cx="312822" cy="659981"/>
            <a:chOff x="11381873" y="2275724"/>
            <a:chExt cx="312822" cy="659981"/>
          </a:xfrm>
        </p:grpSpPr>
        <p:cxnSp>
          <p:nvCxnSpPr>
            <p:cNvPr id="10" name="Straight Connector 9"/>
            <p:cNvCxnSpPr/>
            <p:nvPr/>
          </p:nvCxnSpPr>
          <p:spPr>
            <a:xfrm>
              <a:off x="11381873" y="2574758"/>
              <a:ext cx="312822" cy="360947"/>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1694695" y="2275724"/>
              <a:ext cx="0" cy="659981"/>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1" name="Rounded Rectangle 10"/>
          <p:cNvSpPr/>
          <p:nvPr/>
        </p:nvSpPr>
        <p:spPr>
          <a:xfrm>
            <a:off x="11498178" y="3996481"/>
            <a:ext cx="10109284" cy="968754"/>
          </a:xfrm>
          <a:prstGeom prst="round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91364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2295794" y="3229367"/>
            <a:ext cx="4932954" cy="2447341"/>
            <a:chOff x="612" y="2840"/>
            <a:chExt cx="1542" cy="870"/>
          </a:xfrm>
        </p:grpSpPr>
        <p:sp>
          <p:nvSpPr>
            <p:cNvPr id="7178" name="Oval 4"/>
            <p:cNvSpPr>
              <a:spLocks noChangeArrowheads="1"/>
            </p:cNvSpPr>
            <p:nvPr/>
          </p:nvSpPr>
          <p:spPr bwMode="auto">
            <a:xfrm>
              <a:off x="754" y="3073"/>
              <a:ext cx="72"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7179" name="Oval 5"/>
            <p:cNvSpPr>
              <a:spLocks noChangeArrowheads="1"/>
            </p:cNvSpPr>
            <p:nvPr/>
          </p:nvSpPr>
          <p:spPr bwMode="auto">
            <a:xfrm>
              <a:off x="826" y="3146"/>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7180" name="Oval 6"/>
            <p:cNvSpPr>
              <a:spLocks noChangeArrowheads="1"/>
            </p:cNvSpPr>
            <p:nvPr/>
          </p:nvSpPr>
          <p:spPr bwMode="auto">
            <a:xfrm>
              <a:off x="897" y="3110"/>
              <a:ext cx="72"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7181" name="Oval 7"/>
            <p:cNvSpPr>
              <a:spLocks noChangeArrowheads="1"/>
            </p:cNvSpPr>
            <p:nvPr/>
          </p:nvSpPr>
          <p:spPr bwMode="auto">
            <a:xfrm>
              <a:off x="862" y="3583"/>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7182" name="Oval 8"/>
            <p:cNvSpPr>
              <a:spLocks noChangeArrowheads="1"/>
            </p:cNvSpPr>
            <p:nvPr/>
          </p:nvSpPr>
          <p:spPr bwMode="auto">
            <a:xfrm>
              <a:off x="1112" y="3292"/>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7183" name="Oval 9"/>
            <p:cNvSpPr>
              <a:spLocks noChangeArrowheads="1"/>
            </p:cNvSpPr>
            <p:nvPr/>
          </p:nvSpPr>
          <p:spPr bwMode="auto">
            <a:xfrm>
              <a:off x="1004" y="3219"/>
              <a:ext cx="72"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7184" name="Oval 10"/>
            <p:cNvSpPr>
              <a:spLocks noChangeArrowheads="1"/>
            </p:cNvSpPr>
            <p:nvPr/>
          </p:nvSpPr>
          <p:spPr bwMode="auto">
            <a:xfrm>
              <a:off x="826" y="3328"/>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7185" name="Oval 11"/>
            <p:cNvSpPr>
              <a:spLocks noChangeArrowheads="1"/>
            </p:cNvSpPr>
            <p:nvPr/>
          </p:nvSpPr>
          <p:spPr bwMode="auto">
            <a:xfrm>
              <a:off x="897" y="3255"/>
              <a:ext cx="72"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7186" name="Oval 12"/>
            <p:cNvSpPr>
              <a:spLocks noChangeArrowheads="1"/>
            </p:cNvSpPr>
            <p:nvPr/>
          </p:nvSpPr>
          <p:spPr bwMode="auto">
            <a:xfrm>
              <a:off x="969" y="3510"/>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7187" name="Oval 13"/>
            <p:cNvSpPr>
              <a:spLocks noChangeArrowheads="1"/>
            </p:cNvSpPr>
            <p:nvPr/>
          </p:nvSpPr>
          <p:spPr bwMode="auto">
            <a:xfrm>
              <a:off x="1040" y="3401"/>
              <a:ext cx="72"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7188" name="Oval 14"/>
            <p:cNvSpPr>
              <a:spLocks noChangeArrowheads="1"/>
            </p:cNvSpPr>
            <p:nvPr/>
          </p:nvSpPr>
          <p:spPr bwMode="auto">
            <a:xfrm>
              <a:off x="647" y="3401"/>
              <a:ext cx="72"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7189" name="Oval 15"/>
            <p:cNvSpPr>
              <a:spLocks noChangeArrowheads="1"/>
            </p:cNvSpPr>
            <p:nvPr/>
          </p:nvSpPr>
          <p:spPr bwMode="auto">
            <a:xfrm>
              <a:off x="612" y="3219"/>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7190" name="Oval 16"/>
            <p:cNvSpPr>
              <a:spLocks noChangeArrowheads="1"/>
            </p:cNvSpPr>
            <p:nvPr/>
          </p:nvSpPr>
          <p:spPr bwMode="auto">
            <a:xfrm>
              <a:off x="719" y="3474"/>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7191" name="Oval 17"/>
            <p:cNvSpPr>
              <a:spLocks noChangeArrowheads="1"/>
            </p:cNvSpPr>
            <p:nvPr/>
          </p:nvSpPr>
          <p:spPr bwMode="auto">
            <a:xfrm>
              <a:off x="683" y="3292"/>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7192" name="Line 18"/>
            <p:cNvSpPr>
              <a:spLocks noChangeShapeType="1"/>
            </p:cNvSpPr>
            <p:nvPr/>
          </p:nvSpPr>
          <p:spPr bwMode="auto">
            <a:xfrm flipV="1">
              <a:off x="1156" y="2976"/>
              <a:ext cx="409" cy="10"/>
            </a:xfrm>
            <a:prstGeom prst="line">
              <a:avLst/>
            </a:prstGeom>
            <a:noFill/>
            <a:ln w="9525">
              <a:solidFill>
                <a:schemeClr val="tx1"/>
              </a:solidFill>
              <a:round/>
              <a:headEnd/>
              <a:tailEnd/>
            </a:ln>
          </p:spPr>
          <p:txBody>
            <a:bodyPr wrap="none" anchor="ctr"/>
            <a:lstStyle/>
            <a:p>
              <a:endParaRPr lang="en-US"/>
            </a:p>
          </p:txBody>
        </p:sp>
        <p:sp>
          <p:nvSpPr>
            <p:cNvPr id="7193" name="Line 19"/>
            <p:cNvSpPr>
              <a:spLocks noChangeShapeType="1"/>
            </p:cNvSpPr>
            <p:nvPr/>
          </p:nvSpPr>
          <p:spPr bwMode="auto">
            <a:xfrm flipV="1">
              <a:off x="1156" y="3474"/>
              <a:ext cx="448" cy="1"/>
            </a:xfrm>
            <a:prstGeom prst="line">
              <a:avLst/>
            </a:prstGeom>
            <a:noFill/>
            <a:ln w="9525">
              <a:solidFill>
                <a:schemeClr val="tx1"/>
              </a:solidFill>
              <a:round/>
              <a:headEnd/>
              <a:tailEnd/>
            </a:ln>
          </p:spPr>
          <p:txBody>
            <a:bodyPr wrap="none" anchor="ctr"/>
            <a:lstStyle/>
            <a:p>
              <a:endParaRPr lang="en-US"/>
            </a:p>
          </p:txBody>
        </p:sp>
        <p:sp>
          <p:nvSpPr>
            <p:cNvPr id="7194" name="Line 20"/>
            <p:cNvSpPr>
              <a:spLocks noChangeShapeType="1"/>
            </p:cNvSpPr>
            <p:nvPr/>
          </p:nvSpPr>
          <p:spPr bwMode="auto">
            <a:xfrm flipV="1">
              <a:off x="1202" y="3656"/>
              <a:ext cx="402" cy="1"/>
            </a:xfrm>
            <a:prstGeom prst="line">
              <a:avLst/>
            </a:prstGeom>
            <a:noFill/>
            <a:ln w="9525">
              <a:solidFill>
                <a:schemeClr val="tx1"/>
              </a:solidFill>
              <a:round/>
              <a:headEnd/>
              <a:tailEnd/>
            </a:ln>
          </p:spPr>
          <p:txBody>
            <a:bodyPr wrap="none" anchor="ctr"/>
            <a:lstStyle/>
            <a:p>
              <a:endParaRPr lang="en-US"/>
            </a:p>
          </p:txBody>
        </p:sp>
        <p:sp>
          <p:nvSpPr>
            <p:cNvPr id="7195" name="Line 21"/>
            <p:cNvSpPr>
              <a:spLocks noChangeShapeType="1"/>
            </p:cNvSpPr>
            <p:nvPr/>
          </p:nvSpPr>
          <p:spPr bwMode="auto">
            <a:xfrm>
              <a:off x="1228" y="2840"/>
              <a:ext cx="0" cy="146"/>
            </a:xfrm>
            <a:prstGeom prst="line">
              <a:avLst/>
            </a:prstGeom>
            <a:noFill/>
            <a:ln w="57150">
              <a:solidFill>
                <a:schemeClr val="tx1"/>
              </a:solidFill>
              <a:round/>
              <a:headEnd/>
              <a:tailEnd/>
            </a:ln>
          </p:spPr>
          <p:txBody>
            <a:bodyPr wrap="none" anchor="ctr"/>
            <a:lstStyle/>
            <a:p>
              <a:endParaRPr lang="en-US"/>
            </a:p>
          </p:txBody>
        </p:sp>
        <p:sp>
          <p:nvSpPr>
            <p:cNvPr id="7196" name="Line 22"/>
            <p:cNvSpPr>
              <a:spLocks noChangeShapeType="1"/>
            </p:cNvSpPr>
            <p:nvPr/>
          </p:nvSpPr>
          <p:spPr bwMode="auto">
            <a:xfrm>
              <a:off x="1354" y="3328"/>
              <a:ext cx="0" cy="146"/>
            </a:xfrm>
            <a:prstGeom prst="line">
              <a:avLst/>
            </a:prstGeom>
            <a:noFill/>
            <a:ln w="57150">
              <a:solidFill>
                <a:schemeClr val="tx1"/>
              </a:solidFill>
              <a:round/>
              <a:headEnd/>
              <a:tailEnd/>
            </a:ln>
          </p:spPr>
          <p:txBody>
            <a:bodyPr wrap="none" anchor="ctr"/>
            <a:lstStyle/>
            <a:p>
              <a:endParaRPr lang="en-US"/>
            </a:p>
          </p:txBody>
        </p:sp>
        <p:sp>
          <p:nvSpPr>
            <p:cNvPr id="7197" name="Line 23"/>
            <p:cNvSpPr>
              <a:spLocks noChangeShapeType="1"/>
            </p:cNvSpPr>
            <p:nvPr/>
          </p:nvSpPr>
          <p:spPr bwMode="auto">
            <a:xfrm>
              <a:off x="1426" y="3328"/>
              <a:ext cx="0" cy="146"/>
            </a:xfrm>
            <a:prstGeom prst="line">
              <a:avLst/>
            </a:prstGeom>
            <a:noFill/>
            <a:ln w="57150">
              <a:solidFill>
                <a:schemeClr val="tx1"/>
              </a:solidFill>
              <a:round/>
              <a:headEnd/>
              <a:tailEnd/>
            </a:ln>
          </p:spPr>
          <p:txBody>
            <a:bodyPr wrap="none" anchor="ctr"/>
            <a:lstStyle/>
            <a:p>
              <a:endParaRPr lang="en-US"/>
            </a:p>
          </p:txBody>
        </p:sp>
        <p:sp>
          <p:nvSpPr>
            <p:cNvPr id="7198" name="Line 24"/>
            <p:cNvSpPr>
              <a:spLocks noChangeShapeType="1"/>
            </p:cNvSpPr>
            <p:nvPr/>
          </p:nvSpPr>
          <p:spPr bwMode="auto">
            <a:xfrm>
              <a:off x="1533" y="3510"/>
              <a:ext cx="0" cy="146"/>
            </a:xfrm>
            <a:prstGeom prst="line">
              <a:avLst/>
            </a:prstGeom>
            <a:noFill/>
            <a:ln w="57150">
              <a:solidFill>
                <a:schemeClr val="tx1"/>
              </a:solidFill>
              <a:round/>
              <a:headEnd/>
              <a:tailEnd/>
            </a:ln>
          </p:spPr>
          <p:txBody>
            <a:bodyPr wrap="none" anchor="ctr"/>
            <a:lstStyle/>
            <a:p>
              <a:endParaRPr lang="en-US"/>
            </a:p>
          </p:txBody>
        </p:sp>
        <p:sp>
          <p:nvSpPr>
            <p:cNvPr id="7199" name="Line 25"/>
            <p:cNvSpPr>
              <a:spLocks noChangeShapeType="1"/>
            </p:cNvSpPr>
            <p:nvPr/>
          </p:nvSpPr>
          <p:spPr bwMode="auto">
            <a:xfrm>
              <a:off x="862" y="3401"/>
              <a:ext cx="35" cy="182"/>
            </a:xfrm>
            <a:prstGeom prst="line">
              <a:avLst/>
            </a:prstGeom>
            <a:noFill/>
            <a:ln w="9525">
              <a:solidFill>
                <a:srgbClr val="FF0000"/>
              </a:solidFill>
              <a:round/>
              <a:headEnd/>
              <a:tailEnd/>
            </a:ln>
          </p:spPr>
          <p:txBody>
            <a:bodyPr wrap="none" anchor="ctr"/>
            <a:lstStyle/>
            <a:p>
              <a:endParaRPr lang="en-US"/>
            </a:p>
          </p:txBody>
        </p:sp>
        <p:sp>
          <p:nvSpPr>
            <p:cNvPr id="7200" name="Line 26"/>
            <p:cNvSpPr>
              <a:spLocks noChangeShapeType="1"/>
            </p:cNvSpPr>
            <p:nvPr/>
          </p:nvSpPr>
          <p:spPr bwMode="auto">
            <a:xfrm>
              <a:off x="969" y="3328"/>
              <a:ext cx="107" cy="109"/>
            </a:xfrm>
            <a:prstGeom prst="line">
              <a:avLst/>
            </a:prstGeom>
            <a:noFill/>
            <a:ln w="9525">
              <a:solidFill>
                <a:srgbClr val="FF0000"/>
              </a:solidFill>
              <a:round/>
              <a:headEnd/>
              <a:tailEnd/>
            </a:ln>
          </p:spPr>
          <p:txBody>
            <a:bodyPr wrap="none" anchor="ctr"/>
            <a:lstStyle/>
            <a:p>
              <a:endParaRPr lang="en-US"/>
            </a:p>
          </p:txBody>
        </p:sp>
        <p:sp>
          <p:nvSpPr>
            <p:cNvPr id="7201" name="Line 27"/>
            <p:cNvSpPr>
              <a:spLocks noChangeShapeType="1"/>
            </p:cNvSpPr>
            <p:nvPr/>
          </p:nvSpPr>
          <p:spPr bwMode="auto">
            <a:xfrm flipV="1">
              <a:off x="754" y="3437"/>
              <a:ext cx="286" cy="73"/>
            </a:xfrm>
            <a:prstGeom prst="line">
              <a:avLst/>
            </a:prstGeom>
            <a:noFill/>
            <a:ln w="9525">
              <a:solidFill>
                <a:srgbClr val="FF0000"/>
              </a:solidFill>
              <a:round/>
              <a:headEnd/>
              <a:tailEnd/>
            </a:ln>
          </p:spPr>
          <p:txBody>
            <a:bodyPr wrap="none" anchor="ctr"/>
            <a:lstStyle/>
            <a:p>
              <a:endParaRPr lang="en-US"/>
            </a:p>
          </p:txBody>
        </p:sp>
        <p:sp>
          <p:nvSpPr>
            <p:cNvPr id="7202" name="Line 28"/>
            <p:cNvSpPr>
              <a:spLocks noChangeShapeType="1"/>
            </p:cNvSpPr>
            <p:nvPr/>
          </p:nvSpPr>
          <p:spPr bwMode="auto">
            <a:xfrm>
              <a:off x="862" y="3401"/>
              <a:ext cx="142" cy="146"/>
            </a:xfrm>
            <a:prstGeom prst="line">
              <a:avLst/>
            </a:prstGeom>
            <a:noFill/>
            <a:ln w="9525">
              <a:solidFill>
                <a:srgbClr val="FF0000"/>
              </a:solidFill>
              <a:round/>
              <a:headEnd/>
              <a:tailEnd/>
            </a:ln>
          </p:spPr>
          <p:txBody>
            <a:bodyPr wrap="none" anchor="ctr"/>
            <a:lstStyle/>
            <a:p>
              <a:endParaRPr lang="en-US"/>
            </a:p>
          </p:txBody>
        </p:sp>
        <p:sp>
          <p:nvSpPr>
            <p:cNvPr id="7203" name="Line 29"/>
            <p:cNvSpPr>
              <a:spLocks noChangeShapeType="1"/>
            </p:cNvSpPr>
            <p:nvPr/>
          </p:nvSpPr>
          <p:spPr bwMode="auto">
            <a:xfrm>
              <a:off x="719" y="3365"/>
              <a:ext cx="35" cy="109"/>
            </a:xfrm>
            <a:prstGeom prst="line">
              <a:avLst/>
            </a:prstGeom>
            <a:noFill/>
            <a:ln w="9525">
              <a:solidFill>
                <a:srgbClr val="FF0000"/>
              </a:solidFill>
              <a:round/>
              <a:headEnd/>
              <a:tailEnd/>
            </a:ln>
          </p:spPr>
          <p:txBody>
            <a:bodyPr wrap="none" anchor="ctr"/>
            <a:lstStyle/>
            <a:p>
              <a:endParaRPr lang="en-US"/>
            </a:p>
          </p:txBody>
        </p:sp>
        <p:sp>
          <p:nvSpPr>
            <p:cNvPr id="7204" name="Line 30"/>
            <p:cNvSpPr>
              <a:spLocks noChangeShapeType="1"/>
            </p:cNvSpPr>
            <p:nvPr/>
          </p:nvSpPr>
          <p:spPr bwMode="auto">
            <a:xfrm>
              <a:off x="1040" y="3292"/>
              <a:ext cx="36" cy="109"/>
            </a:xfrm>
            <a:prstGeom prst="line">
              <a:avLst/>
            </a:prstGeom>
            <a:noFill/>
            <a:ln w="9525">
              <a:solidFill>
                <a:srgbClr val="FF0000"/>
              </a:solidFill>
              <a:round/>
              <a:headEnd/>
              <a:tailEnd/>
            </a:ln>
          </p:spPr>
          <p:txBody>
            <a:bodyPr wrap="none" anchor="ctr"/>
            <a:lstStyle/>
            <a:p>
              <a:endParaRPr lang="en-US"/>
            </a:p>
          </p:txBody>
        </p:sp>
        <p:sp>
          <p:nvSpPr>
            <p:cNvPr id="7205" name="Line 31"/>
            <p:cNvSpPr>
              <a:spLocks noChangeShapeType="1"/>
            </p:cNvSpPr>
            <p:nvPr/>
          </p:nvSpPr>
          <p:spPr bwMode="auto">
            <a:xfrm>
              <a:off x="933" y="3146"/>
              <a:ext cx="107" cy="109"/>
            </a:xfrm>
            <a:prstGeom prst="line">
              <a:avLst/>
            </a:prstGeom>
            <a:noFill/>
            <a:ln w="9525">
              <a:solidFill>
                <a:srgbClr val="FF0000"/>
              </a:solidFill>
              <a:round/>
              <a:headEnd/>
              <a:tailEnd/>
            </a:ln>
          </p:spPr>
          <p:txBody>
            <a:bodyPr wrap="none" anchor="ctr"/>
            <a:lstStyle/>
            <a:p>
              <a:endParaRPr lang="en-US"/>
            </a:p>
          </p:txBody>
        </p:sp>
        <p:sp>
          <p:nvSpPr>
            <p:cNvPr id="7206" name="Line 32"/>
            <p:cNvSpPr>
              <a:spLocks noChangeShapeType="1"/>
            </p:cNvSpPr>
            <p:nvPr/>
          </p:nvSpPr>
          <p:spPr bwMode="auto">
            <a:xfrm flipH="1">
              <a:off x="754" y="3219"/>
              <a:ext cx="108" cy="109"/>
            </a:xfrm>
            <a:prstGeom prst="line">
              <a:avLst/>
            </a:prstGeom>
            <a:noFill/>
            <a:ln w="9525">
              <a:solidFill>
                <a:srgbClr val="FF0000"/>
              </a:solidFill>
              <a:round/>
              <a:headEnd/>
              <a:tailEnd/>
            </a:ln>
          </p:spPr>
          <p:txBody>
            <a:bodyPr wrap="none" anchor="ctr"/>
            <a:lstStyle/>
            <a:p>
              <a:endParaRPr lang="en-US"/>
            </a:p>
          </p:txBody>
        </p:sp>
        <p:sp>
          <p:nvSpPr>
            <p:cNvPr id="7207" name="Line 33"/>
            <p:cNvSpPr>
              <a:spLocks noChangeShapeType="1"/>
            </p:cNvSpPr>
            <p:nvPr/>
          </p:nvSpPr>
          <p:spPr bwMode="auto">
            <a:xfrm flipH="1">
              <a:off x="647" y="3146"/>
              <a:ext cx="107" cy="109"/>
            </a:xfrm>
            <a:prstGeom prst="line">
              <a:avLst/>
            </a:prstGeom>
            <a:noFill/>
            <a:ln w="9525">
              <a:solidFill>
                <a:srgbClr val="FF0000"/>
              </a:solidFill>
              <a:round/>
              <a:headEnd/>
              <a:tailEnd/>
            </a:ln>
          </p:spPr>
          <p:txBody>
            <a:bodyPr wrap="none" anchor="ctr"/>
            <a:lstStyle/>
            <a:p>
              <a:endParaRPr lang="en-US"/>
            </a:p>
          </p:txBody>
        </p:sp>
        <p:sp>
          <p:nvSpPr>
            <p:cNvPr id="7208" name="Line 34"/>
            <p:cNvSpPr>
              <a:spLocks noChangeShapeType="1"/>
            </p:cNvSpPr>
            <p:nvPr/>
          </p:nvSpPr>
          <p:spPr bwMode="auto">
            <a:xfrm>
              <a:off x="647" y="3292"/>
              <a:ext cx="36" cy="145"/>
            </a:xfrm>
            <a:prstGeom prst="line">
              <a:avLst/>
            </a:prstGeom>
            <a:noFill/>
            <a:ln w="9525">
              <a:solidFill>
                <a:srgbClr val="FF0000"/>
              </a:solidFill>
              <a:round/>
              <a:headEnd/>
              <a:tailEnd/>
            </a:ln>
          </p:spPr>
          <p:txBody>
            <a:bodyPr wrap="none" anchor="ctr"/>
            <a:lstStyle/>
            <a:p>
              <a:endParaRPr lang="en-US"/>
            </a:p>
          </p:txBody>
        </p:sp>
        <p:sp>
          <p:nvSpPr>
            <p:cNvPr id="7209" name="Line 35"/>
            <p:cNvSpPr>
              <a:spLocks noChangeShapeType="1"/>
            </p:cNvSpPr>
            <p:nvPr/>
          </p:nvSpPr>
          <p:spPr bwMode="auto">
            <a:xfrm flipV="1">
              <a:off x="754" y="3292"/>
              <a:ext cx="143" cy="36"/>
            </a:xfrm>
            <a:prstGeom prst="line">
              <a:avLst/>
            </a:prstGeom>
            <a:noFill/>
            <a:ln w="9525">
              <a:solidFill>
                <a:srgbClr val="FF0000"/>
              </a:solidFill>
              <a:round/>
              <a:headEnd/>
              <a:tailEnd/>
            </a:ln>
          </p:spPr>
          <p:txBody>
            <a:bodyPr wrap="none" anchor="ctr"/>
            <a:lstStyle/>
            <a:p>
              <a:endParaRPr lang="en-US"/>
            </a:p>
          </p:txBody>
        </p:sp>
        <p:sp>
          <p:nvSpPr>
            <p:cNvPr id="7210" name="Line 36"/>
            <p:cNvSpPr>
              <a:spLocks noChangeShapeType="1"/>
            </p:cNvSpPr>
            <p:nvPr/>
          </p:nvSpPr>
          <p:spPr bwMode="auto">
            <a:xfrm flipH="1">
              <a:off x="897" y="3328"/>
              <a:ext cx="250" cy="37"/>
            </a:xfrm>
            <a:prstGeom prst="line">
              <a:avLst/>
            </a:prstGeom>
            <a:noFill/>
            <a:ln w="9525">
              <a:solidFill>
                <a:srgbClr val="FF0000"/>
              </a:solidFill>
              <a:round/>
              <a:headEnd/>
              <a:tailEnd/>
            </a:ln>
          </p:spPr>
          <p:txBody>
            <a:bodyPr wrap="none" anchor="ctr"/>
            <a:lstStyle/>
            <a:p>
              <a:endParaRPr lang="en-US"/>
            </a:p>
          </p:txBody>
        </p:sp>
        <p:sp>
          <p:nvSpPr>
            <p:cNvPr id="7211" name="Line 37"/>
            <p:cNvSpPr>
              <a:spLocks noChangeShapeType="1"/>
            </p:cNvSpPr>
            <p:nvPr/>
          </p:nvSpPr>
          <p:spPr bwMode="auto">
            <a:xfrm>
              <a:off x="754" y="3510"/>
              <a:ext cx="143" cy="73"/>
            </a:xfrm>
            <a:prstGeom prst="line">
              <a:avLst/>
            </a:prstGeom>
            <a:noFill/>
            <a:ln w="9525">
              <a:solidFill>
                <a:srgbClr val="FF0000"/>
              </a:solidFill>
              <a:round/>
              <a:headEnd/>
              <a:tailEnd/>
            </a:ln>
          </p:spPr>
          <p:txBody>
            <a:bodyPr wrap="none" anchor="ctr"/>
            <a:lstStyle/>
            <a:p>
              <a:endParaRPr lang="en-US"/>
            </a:p>
          </p:txBody>
        </p:sp>
        <p:sp>
          <p:nvSpPr>
            <p:cNvPr id="7212" name="Line 38"/>
            <p:cNvSpPr>
              <a:spLocks noChangeShapeType="1"/>
            </p:cNvSpPr>
            <p:nvPr/>
          </p:nvSpPr>
          <p:spPr bwMode="auto">
            <a:xfrm>
              <a:off x="790" y="3146"/>
              <a:ext cx="72" cy="37"/>
            </a:xfrm>
            <a:prstGeom prst="line">
              <a:avLst/>
            </a:prstGeom>
            <a:noFill/>
            <a:ln w="9525">
              <a:solidFill>
                <a:srgbClr val="FF0000"/>
              </a:solidFill>
              <a:round/>
              <a:headEnd/>
              <a:tailEnd/>
            </a:ln>
          </p:spPr>
          <p:txBody>
            <a:bodyPr wrap="none" anchor="ctr"/>
            <a:lstStyle/>
            <a:p>
              <a:endParaRPr lang="en-US"/>
            </a:p>
          </p:txBody>
        </p:sp>
        <p:sp>
          <p:nvSpPr>
            <p:cNvPr id="7213" name="Line 39"/>
            <p:cNvSpPr>
              <a:spLocks noChangeShapeType="1"/>
            </p:cNvSpPr>
            <p:nvPr/>
          </p:nvSpPr>
          <p:spPr bwMode="auto">
            <a:xfrm>
              <a:off x="647" y="3255"/>
              <a:ext cx="250" cy="37"/>
            </a:xfrm>
            <a:prstGeom prst="line">
              <a:avLst/>
            </a:prstGeom>
            <a:noFill/>
            <a:ln w="9525">
              <a:solidFill>
                <a:srgbClr val="FF0000"/>
              </a:solidFill>
              <a:round/>
              <a:headEnd/>
              <a:tailEnd/>
            </a:ln>
          </p:spPr>
          <p:txBody>
            <a:bodyPr wrap="none" anchor="ctr"/>
            <a:lstStyle/>
            <a:p>
              <a:endParaRPr lang="en-US"/>
            </a:p>
          </p:txBody>
        </p:sp>
        <p:sp>
          <p:nvSpPr>
            <p:cNvPr id="7214" name="Line 40"/>
            <p:cNvSpPr>
              <a:spLocks noChangeShapeType="1"/>
            </p:cNvSpPr>
            <p:nvPr/>
          </p:nvSpPr>
          <p:spPr bwMode="auto">
            <a:xfrm flipV="1">
              <a:off x="754" y="3365"/>
              <a:ext cx="108" cy="145"/>
            </a:xfrm>
            <a:prstGeom prst="line">
              <a:avLst/>
            </a:prstGeom>
            <a:noFill/>
            <a:ln w="9525">
              <a:solidFill>
                <a:srgbClr val="FF0000"/>
              </a:solidFill>
              <a:round/>
              <a:headEnd/>
              <a:tailEnd/>
            </a:ln>
          </p:spPr>
          <p:txBody>
            <a:bodyPr wrap="none" anchor="ctr"/>
            <a:lstStyle/>
            <a:p>
              <a:endParaRPr lang="en-US"/>
            </a:p>
          </p:txBody>
        </p:sp>
        <p:sp>
          <p:nvSpPr>
            <p:cNvPr id="7215" name="Line 41"/>
            <p:cNvSpPr>
              <a:spLocks noChangeShapeType="1"/>
            </p:cNvSpPr>
            <p:nvPr/>
          </p:nvSpPr>
          <p:spPr bwMode="auto">
            <a:xfrm flipV="1">
              <a:off x="683" y="3365"/>
              <a:ext cx="179" cy="72"/>
            </a:xfrm>
            <a:prstGeom prst="line">
              <a:avLst/>
            </a:prstGeom>
            <a:noFill/>
            <a:ln w="9525">
              <a:solidFill>
                <a:srgbClr val="FF0000"/>
              </a:solidFill>
              <a:round/>
              <a:headEnd/>
              <a:tailEnd/>
            </a:ln>
          </p:spPr>
          <p:txBody>
            <a:bodyPr wrap="none" anchor="ctr"/>
            <a:lstStyle/>
            <a:p>
              <a:endParaRPr lang="en-US"/>
            </a:p>
          </p:txBody>
        </p:sp>
        <p:sp>
          <p:nvSpPr>
            <p:cNvPr id="7216" name="Line 42"/>
            <p:cNvSpPr>
              <a:spLocks noChangeShapeType="1"/>
            </p:cNvSpPr>
            <p:nvPr/>
          </p:nvSpPr>
          <p:spPr bwMode="auto">
            <a:xfrm flipH="1">
              <a:off x="1076" y="3339"/>
              <a:ext cx="35" cy="98"/>
            </a:xfrm>
            <a:prstGeom prst="line">
              <a:avLst/>
            </a:prstGeom>
            <a:noFill/>
            <a:ln w="9525">
              <a:solidFill>
                <a:srgbClr val="FF0000"/>
              </a:solidFill>
              <a:round/>
              <a:headEnd/>
              <a:tailEnd/>
            </a:ln>
          </p:spPr>
          <p:txBody>
            <a:bodyPr wrap="none" anchor="ctr"/>
            <a:lstStyle/>
            <a:p>
              <a:endParaRPr lang="en-US"/>
            </a:p>
          </p:txBody>
        </p:sp>
        <p:sp>
          <p:nvSpPr>
            <p:cNvPr id="7217" name="Line 43"/>
            <p:cNvSpPr>
              <a:spLocks noChangeShapeType="1"/>
            </p:cNvSpPr>
            <p:nvPr/>
          </p:nvSpPr>
          <p:spPr bwMode="auto">
            <a:xfrm>
              <a:off x="862" y="3365"/>
              <a:ext cx="250" cy="72"/>
            </a:xfrm>
            <a:prstGeom prst="line">
              <a:avLst/>
            </a:prstGeom>
            <a:noFill/>
            <a:ln w="9525">
              <a:solidFill>
                <a:srgbClr val="FF0000"/>
              </a:solidFill>
              <a:round/>
              <a:headEnd/>
              <a:tailEnd/>
            </a:ln>
          </p:spPr>
          <p:txBody>
            <a:bodyPr wrap="none" anchor="ctr"/>
            <a:lstStyle/>
            <a:p>
              <a:endParaRPr lang="en-US"/>
            </a:p>
          </p:txBody>
        </p:sp>
        <p:sp>
          <p:nvSpPr>
            <p:cNvPr id="7218" name="Line 44"/>
            <p:cNvSpPr>
              <a:spLocks noChangeShapeType="1"/>
            </p:cNvSpPr>
            <p:nvPr/>
          </p:nvSpPr>
          <p:spPr bwMode="auto">
            <a:xfrm flipV="1">
              <a:off x="1156" y="3166"/>
              <a:ext cx="409" cy="10"/>
            </a:xfrm>
            <a:prstGeom prst="line">
              <a:avLst/>
            </a:prstGeom>
            <a:noFill/>
            <a:ln w="9525">
              <a:solidFill>
                <a:schemeClr val="tx1"/>
              </a:solidFill>
              <a:round/>
              <a:headEnd/>
              <a:tailEnd/>
            </a:ln>
          </p:spPr>
          <p:txBody>
            <a:bodyPr wrap="none" anchor="ctr"/>
            <a:lstStyle/>
            <a:p>
              <a:endParaRPr lang="en-US"/>
            </a:p>
          </p:txBody>
        </p:sp>
        <p:sp>
          <p:nvSpPr>
            <p:cNvPr id="7219" name="Line 45"/>
            <p:cNvSpPr>
              <a:spLocks noChangeShapeType="1"/>
            </p:cNvSpPr>
            <p:nvPr/>
          </p:nvSpPr>
          <p:spPr bwMode="auto">
            <a:xfrm>
              <a:off x="1292" y="3030"/>
              <a:ext cx="0" cy="146"/>
            </a:xfrm>
            <a:prstGeom prst="line">
              <a:avLst/>
            </a:prstGeom>
            <a:noFill/>
            <a:ln w="57150">
              <a:solidFill>
                <a:schemeClr val="tx1"/>
              </a:solidFill>
              <a:round/>
              <a:headEnd/>
              <a:tailEnd/>
            </a:ln>
          </p:spPr>
          <p:txBody>
            <a:bodyPr wrap="none" anchor="ctr"/>
            <a:lstStyle/>
            <a:p>
              <a:endParaRPr lang="en-US"/>
            </a:p>
          </p:txBody>
        </p:sp>
        <p:sp>
          <p:nvSpPr>
            <p:cNvPr id="7220" name="Line 46"/>
            <p:cNvSpPr>
              <a:spLocks noChangeShapeType="1"/>
            </p:cNvSpPr>
            <p:nvPr/>
          </p:nvSpPr>
          <p:spPr bwMode="auto">
            <a:xfrm>
              <a:off x="1429" y="2840"/>
              <a:ext cx="0" cy="146"/>
            </a:xfrm>
            <a:prstGeom prst="line">
              <a:avLst/>
            </a:prstGeom>
            <a:noFill/>
            <a:ln w="57150">
              <a:solidFill>
                <a:schemeClr val="tx1"/>
              </a:solidFill>
              <a:round/>
              <a:headEnd/>
              <a:tailEnd/>
            </a:ln>
          </p:spPr>
          <p:txBody>
            <a:bodyPr wrap="none" anchor="ctr"/>
            <a:lstStyle/>
            <a:p>
              <a:endParaRPr lang="en-US"/>
            </a:p>
          </p:txBody>
        </p:sp>
        <p:sp>
          <p:nvSpPr>
            <p:cNvPr id="7221" name="Oval 47"/>
            <p:cNvSpPr>
              <a:spLocks noChangeArrowheads="1"/>
            </p:cNvSpPr>
            <p:nvPr/>
          </p:nvSpPr>
          <p:spPr bwMode="auto">
            <a:xfrm>
              <a:off x="1946" y="3249"/>
              <a:ext cx="208" cy="226"/>
            </a:xfrm>
            <a:prstGeom prst="ellipse">
              <a:avLst/>
            </a:prstGeom>
            <a:solidFill>
              <a:srgbClr val="FFFF00"/>
            </a:solidFill>
            <a:ln w="9525">
              <a:solidFill>
                <a:schemeClr val="tx1"/>
              </a:solidFill>
              <a:round/>
              <a:headEnd/>
              <a:tailEnd/>
            </a:ln>
          </p:spPr>
          <p:txBody>
            <a:bodyPr wrap="none" anchor="ctr"/>
            <a:lstStyle/>
            <a:p>
              <a:endParaRPr lang="en-US"/>
            </a:p>
          </p:txBody>
        </p:sp>
        <p:sp>
          <p:nvSpPr>
            <p:cNvPr id="7222" name="Freeform 48"/>
            <p:cNvSpPr>
              <a:spLocks/>
            </p:cNvSpPr>
            <p:nvPr/>
          </p:nvSpPr>
          <p:spPr bwMode="auto">
            <a:xfrm>
              <a:off x="930" y="2946"/>
              <a:ext cx="1043" cy="348"/>
            </a:xfrm>
            <a:custGeom>
              <a:avLst/>
              <a:gdLst>
                <a:gd name="T0" fmla="*/ 0 w 1043"/>
                <a:gd name="T1" fmla="*/ 167 h 348"/>
                <a:gd name="T2" fmla="*/ 453 w 1043"/>
                <a:gd name="T3" fmla="*/ 30 h 348"/>
                <a:gd name="T4" fmla="*/ 1043 w 1043"/>
                <a:gd name="T5" fmla="*/ 348 h 348"/>
                <a:gd name="T6" fmla="*/ 0 60000 65536"/>
                <a:gd name="T7" fmla="*/ 0 60000 65536"/>
                <a:gd name="T8" fmla="*/ 0 60000 65536"/>
                <a:gd name="T9" fmla="*/ 0 w 1043"/>
                <a:gd name="T10" fmla="*/ 0 h 348"/>
                <a:gd name="T11" fmla="*/ 1043 w 1043"/>
                <a:gd name="T12" fmla="*/ 348 h 348"/>
              </a:gdLst>
              <a:ahLst/>
              <a:cxnLst>
                <a:cxn ang="T6">
                  <a:pos x="T0" y="T1"/>
                </a:cxn>
                <a:cxn ang="T7">
                  <a:pos x="T2" y="T3"/>
                </a:cxn>
                <a:cxn ang="T8">
                  <a:pos x="T4" y="T5"/>
                </a:cxn>
              </a:cxnLst>
              <a:rect l="T9" t="T10" r="T11" b="T12"/>
              <a:pathLst>
                <a:path w="1043" h="348">
                  <a:moveTo>
                    <a:pt x="0" y="167"/>
                  </a:moveTo>
                  <a:cubicBezTo>
                    <a:pt x="139" y="83"/>
                    <a:pt x="279" y="0"/>
                    <a:pt x="453" y="30"/>
                  </a:cubicBezTo>
                  <a:cubicBezTo>
                    <a:pt x="627" y="60"/>
                    <a:pt x="945" y="295"/>
                    <a:pt x="1043" y="348"/>
                  </a:cubicBezTo>
                </a:path>
              </a:pathLst>
            </a:custGeom>
            <a:noFill/>
            <a:ln w="9525">
              <a:solidFill>
                <a:srgbClr val="FF0000"/>
              </a:solidFill>
              <a:round/>
              <a:headEnd/>
              <a:tailEnd type="triangle" w="med" len="med"/>
            </a:ln>
          </p:spPr>
          <p:txBody>
            <a:bodyPr/>
            <a:lstStyle/>
            <a:p>
              <a:endParaRPr lang="en-US"/>
            </a:p>
          </p:txBody>
        </p:sp>
        <p:sp>
          <p:nvSpPr>
            <p:cNvPr id="7223" name="Freeform 49"/>
            <p:cNvSpPr>
              <a:spLocks/>
            </p:cNvSpPr>
            <p:nvPr/>
          </p:nvSpPr>
          <p:spPr bwMode="auto">
            <a:xfrm>
              <a:off x="1066" y="3203"/>
              <a:ext cx="861" cy="136"/>
            </a:xfrm>
            <a:custGeom>
              <a:avLst/>
              <a:gdLst>
                <a:gd name="T0" fmla="*/ 0 w 861"/>
                <a:gd name="T1" fmla="*/ 8 h 196"/>
                <a:gd name="T2" fmla="*/ 226 w 861"/>
                <a:gd name="T3" fmla="*/ 1 h 196"/>
                <a:gd name="T4" fmla="*/ 861 w 861"/>
                <a:gd name="T5" fmla="*/ 15 h 196"/>
                <a:gd name="T6" fmla="*/ 0 60000 65536"/>
                <a:gd name="T7" fmla="*/ 0 60000 65536"/>
                <a:gd name="T8" fmla="*/ 0 60000 65536"/>
                <a:gd name="T9" fmla="*/ 0 w 861"/>
                <a:gd name="T10" fmla="*/ 0 h 196"/>
                <a:gd name="T11" fmla="*/ 861 w 861"/>
                <a:gd name="T12" fmla="*/ 196 h 196"/>
              </a:gdLst>
              <a:ahLst/>
              <a:cxnLst>
                <a:cxn ang="T6">
                  <a:pos x="T0" y="T1"/>
                </a:cxn>
                <a:cxn ang="T7">
                  <a:pos x="T2" y="T3"/>
                </a:cxn>
                <a:cxn ang="T8">
                  <a:pos x="T4" y="T5"/>
                </a:cxn>
              </a:cxnLst>
              <a:rect l="T9" t="T10" r="T11" b="T12"/>
              <a:pathLst>
                <a:path w="861" h="196">
                  <a:moveTo>
                    <a:pt x="0" y="106"/>
                  </a:moveTo>
                  <a:cubicBezTo>
                    <a:pt x="41" y="53"/>
                    <a:pt x="83" y="0"/>
                    <a:pt x="226" y="15"/>
                  </a:cubicBezTo>
                  <a:cubicBezTo>
                    <a:pt x="369" y="30"/>
                    <a:pt x="615" y="113"/>
                    <a:pt x="861" y="196"/>
                  </a:cubicBezTo>
                </a:path>
              </a:pathLst>
            </a:custGeom>
            <a:noFill/>
            <a:ln w="9525">
              <a:solidFill>
                <a:srgbClr val="FF0000"/>
              </a:solidFill>
              <a:round/>
              <a:headEnd/>
              <a:tailEnd type="triangle" w="med" len="med"/>
            </a:ln>
          </p:spPr>
          <p:txBody>
            <a:bodyPr/>
            <a:lstStyle/>
            <a:p>
              <a:endParaRPr lang="en-US"/>
            </a:p>
          </p:txBody>
        </p:sp>
        <p:sp>
          <p:nvSpPr>
            <p:cNvPr id="7224" name="Freeform 50"/>
            <p:cNvSpPr>
              <a:spLocks/>
            </p:cNvSpPr>
            <p:nvPr/>
          </p:nvSpPr>
          <p:spPr bwMode="auto">
            <a:xfrm>
              <a:off x="748" y="3475"/>
              <a:ext cx="1270" cy="235"/>
            </a:xfrm>
            <a:custGeom>
              <a:avLst/>
              <a:gdLst>
                <a:gd name="T0" fmla="*/ 0 w 1270"/>
                <a:gd name="T1" fmla="*/ 46 h 235"/>
                <a:gd name="T2" fmla="*/ 590 w 1270"/>
                <a:gd name="T3" fmla="*/ 227 h 235"/>
                <a:gd name="T4" fmla="*/ 1270 w 1270"/>
                <a:gd name="T5" fmla="*/ 0 h 235"/>
                <a:gd name="T6" fmla="*/ 0 60000 65536"/>
                <a:gd name="T7" fmla="*/ 0 60000 65536"/>
                <a:gd name="T8" fmla="*/ 0 60000 65536"/>
                <a:gd name="T9" fmla="*/ 0 w 1270"/>
                <a:gd name="T10" fmla="*/ 0 h 235"/>
                <a:gd name="T11" fmla="*/ 1270 w 1270"/>
                <a:gd name="T12" fmla="*/ 235 h 235"/>
              </a:gdLst>
              <a:ahLst/>
              <a:cxnLst>
                <a:cxn ang="T6">
                  <a:pos x="T0" y="T1"/>
                </a:cxn>
                <a:cxn ang="T7">
                  <a:pos x="T2" y="T3"/>
                </a:cxn>
                <a:cxn ang="T8">
                  <a:pos x="T4" y="T5"/>
                </a:cxn>
              </a:cxnLst>
              <a:rect l="T9" t="T10" r="T11" b="T12"/>
              <a:pathLst>
                <a:path w="1270" h="235">
                  <a:moveTo>
                    <a:pt x="0" y="46"/>
                  </a:moveTo>
                  <a:cubicBezTo>
                    <a:pt x="189" y="140"/>
                    <a:pt x="378" y="235"/>
                    <a:pt x="590" y="227"/>
                  </a:cubicBezTo>
                  <a:cubicBezTo>
                    <a:pt x="802" y="219"/>
                    <a:pt x="1036" y="109"/>
                    <a:pt x="1270" y="0"/>
                  </a:cubicBezTo>
                </a:path>
              </a:pathLst>
            </a:custGeom>
            <a:noFill/>
            <a:ln w="9525">
              <a:solidFill>
                <a:srgbClr val="FF0000"/>
              </a:solidFill>
              <a:round/>
              <a:headEnd/>
              <a:tailEnd type="triangle" w="med" len="med"/>
            </a:ln>
          </p:spPr>
          <p:txBody>
            <a:bodyPr/>
            <a:lstStyle/>
            <a:p>
              <a:endParaRPr lang="en-US"/>
            </a:p>
          </p:txBody>
        </p:sp>
        <p:sp>
          <p:nvSpPr>
            <p:cNvPr id="7225" name="Freeform 51"/>
            <p:cNvSpPr>
              <a:spLocks/>
            </p:cNvSpPr>
            <p:nvPr/>
          </p:nvSpPr>
          <p:spPr bwMode="auto">
            <a:xfrm>
              <a:off x="1111" y="3385"/>
              <a:ext cx="816" cy="151"/>
            </a:xfrm>
            <a:custGeom>
              <a:avLst/>
              <a:gdLst>
                <a:gd name="T0" fmla="*/ 0 w 816"/>
                <a:gd name="T1" fmla="*/ 90 h 151"/>
                <a:gd name="T2" fmla="*/ 272 w 816"/>
                <a:gd name="T3" fmla="*/ 136 h 151"/>
                <a:gd name="T4" fmla="*/ 816 w 816"/>
                <a:gd name="T5" fmla="*/ 0 h 151"/>
                <a:gd name="T6" fmla="*/ 0 60000 65536"/>
                <a:gd name="T7" fmla="*/ 0 60000 65536"/>
                <a:gd name="T8" fmla="*/ 0 60000 65536"/>
                <a:gd name="T9" fmla="*/ 0 w 816"/>
                <a:gd name="T10" fmla="*/ 0 h 151"/>
                <a:gd name="T11" fmla="*/ 816 w 816"/>
                <a:gd name="T12" fmla="*/ 151 h 151"/>
              </a:gdLst>
              <a:ahLst/>
              <a:cxnLst>
                <a:cxn ang="T6">
                  <a:pos x="T0" y="T1"/>
                </a:cxn>
                <a:cxn ang="T7">
                  <a:pos x="T2" y="T3"/>
                </a:cxn>
                <a:cxn ang="T8">
                  <a:pos x="T4" y="T5"/>
                </a:cxn>
              </a:cxnLst>
              <a:rect l="T9" t="T10" r="T11" b="T12"/>
              <a:pathLst>
                <a:path w="816" h="151">
                  <a:moveTo>
                    <a:pt x="0" y="90"/>
                  </a:moveTo>
                  <a:cubicBezTo>
                    <a:pt x="68" y="120"/>
                    <a:pt x="136" y="151"/>
                    <a:pt x="272" y="136"/>
                  </a:cubicBezTo>
                  <a:cubicBezTo>
                    <a:pt x="408" y="121"/>
                    <a:pt x="612" y="60"/>
                    <a:pt x="816" y="0"/>
                  </a:cubicBezTo>
                </a:path>
              </a:pathLst>
            </a:custGeom>
            <a:noFill/>
            <a:ln w="9525">
              <a:solidFill>
                <a:srgbClr val="FF0000"/>
              </a:solidFill>
              <a:round/>
              <a:headEnd/>
              <a:tailEnd type="triangle" w="med" len="med"/>
            </a:ln>
          </p:spPr>
          <p:txBody>
            <a:bodyPr/>
            <a:lstStyle/>
            <a:p>
              <a:endParaRPr lang="en-US"/>
            </a:p>
          </p:txBody>
        </p:sp>
      </p:grpSp>
      <p:sp>
        <p:nvSpPr>
          <p:cNvPr id="7174" name="Text Box 52"/>
          <p:cNvSpPr txBox="1">
            <a:spLocks noChangeArrowheads="1"/>
          </p:cNvSpPr>
          <p:nvPr/>
        </p:nvSpPr>
        <p:spPr bwMode="auto">
          <a:xfrm>
            <a:off x="9100643" y="3468243"/>
            <a:ext cx="7875613" cy="979624"/>
          </a:xfrm>
          <a:prstGeom prst="rect">
            <a:avLst/>
          </a:prstGeom>
          <a:noFill/>
          <a:ln w="9525">
            <a:noFill/>
            <a:miter lim="800000"/>
            <a:headEnd/>
            <a:tailEnd/>
          </a:ln>
        </p:spPr>
        <p:txBody>
          <a:bodyPr wrap="none" lIns="192911" tIns="96455" rIns="192911" bIns="96455">
            <a:spAutoFit/>
          </a:bodyPr>
          <a:lstStyle/>
          <a:p>
            <a:r>
              <a:rPr lang="fr-CH" sz="5100" b="1" dirty="0" err="1"/>
              <a:t>Stochastic</a:t>
            </a:r>
            <a:r>
              <a:rPr lang="fr-CH" sz="5100" b="1" dirty="0"/>
              <a:t> </a:t>
            </a:r>
            <a:r>
              <a:rPr lang="fr-CH" sz="5100" b="1" dirty="0" err="1"/>
              <a:t>spike</a:t>
            </a:r>
            <a:r>
              <a:rPr lang="fr-CH" sz="5100" b="1" dirty="0"/>
              <a:t> </a:t>
            </a:r>
            <a:r>
              <a:rPr lang="fr-CH" sz="5100" b="1" dirty="0" err="1"/>
              <a:t>arrival</a:t>
            </a:r>
            <a:r>
              <a:rPr lang="fr-CH" sz="5100" dirty="0"/>
              <a:t>:</a:t>
            </a:r>
            <a:endParaRPr lang="fr-FR" sz="3400" dirty="0"/>
          </a:p>
        </p:txBody>
      </p:sp>
      <p:sp>
        <p:nvSpPr>
          <p:cNvPr id="7175" name="Text Box 62"/>
          <p:cNvSpPr txBox="1">
            <a:spLocks noChangeArrowheads="1"/>
          </p:cNvSpPr>
          <p:nvPr/>
        </p:nvSpPr>
        <p:spPr bwMode="auto">
          <a:xfrm>
            <a:off x="1106635" y="1215004"/>
            <a:ext cx="12226163" cy="1949120"/>
          </a:xfrm>
          <a:prstGeom prst="rect">
            <a:avLst/>
          </a:prstGeom>
          <a:noFill/>
          <a:ln w="9525">
            <a:solidFill>
              <a:srgbClr val="FF0000"/>
            </a:solidFill>
            <a:miter lim="800000"/>
            <a:headEnd/>
            <a:tailEnd/>
          </a:ln>
        </p:spPr>
        <p:txBody>
          <a:bodyPr wrap="none" lIns="192911" tIns="96455" rIns="192911" bIns="96455">
            <a:spAutoFit/>
          </a:bodyPr>
          <a:lstStyle/>
          <a:p>
            <a:r>
              <a:rPr lang="fr-CH">
                <a:solidFill>
                  <a:srgbClr val="FF0000"/>
                </a:solidFill>
              </a:rPr>
              <a:t>Justify autocorrelation of spike input:</a:t>
            </a:r>
          </a:p>
          <a:p>
            <a:r>
              <a:rPr lang="fr-CH">
                <a:solidFill>
                  <a:srgbClr val="FF0000"/>
                </a:solidFill>
              </a:rPr>
              <a:t>Poisson process in discrete time</a:t>
            </a:r>
            <a:endParaRPr lang="fr-FR">
              <a:solidFill>
                <a:srgbClr val="FF0000"/>
              </a:solidFill>
            </a:endParaRPr>
          </a:p>
        </p:txBody>
      </p:sp>
      <p:sp>
        <p:nvSpPr>
          <p:cNvPr id="7176" name="Text Box 71"/>
          <p:cNvSpPr txBox="1">
            <a:spLocks noChangeArrowheads="1"/>
          </p:cNvSpPr>
          <p:nvPr/>
        </p:nvSpPr>
        <p:spPr bwMode="auto">
          <a:xfrm>
            <a:off x="2247027" y="6064675"/>
            <a:ext cx="16350690" cy="3611114"/>
          </a:xfrm>
          <a:prstGeom prst="rect">
            <a:avLst/>
          </a:prstGeom>
          <a:noFill/>
          <a:ln w="9525">
            <a:noFill/>
            <a:miter lim="800000"/>
            <a:headEnd/>
            <a:tailEnd/>
          </a:ln>
        </p:spPr>
        <p:txBody>
          <a:bodyPr wrap="none" lIns="192911" tIns="96455" rIns="192911" bIns="96455">
            <a:spAutoFit/>
          </a:bodyPr>
          <a:lstStyle/>
          <a:p>
            <a:r>
              <a:rPr lang="fr-CH" dirty="0"/>
              <a:t>In </a:t>
            </a:r>
            <a:r>
              <a:rPr lang="fr-CH" dirty="0" err="1"/>
              <a:t>each</a:t>
            </a:r>
            <a:r>
              <a:rPr lang="fr-CH" dirty="0"/>
              <a:t> </a:t>
            </a:r>
            <a:r>
              <a:rPr lang="fr-CH" dirty="0" err="1"/>
              <a:t>small</a:t>
            </a:r>
            <a:r>
              <a:rPr lang="fr-CH" dirty="0"/>
              <a:t> time </a:t>
            </a:r>
            <a:r>
              <a:rPr lang="fr-CH" dirty="0" err="1"/>
              <a:t>step</a:t>
            </a:r>
            <a:r>
              <a:rPr lang="fr-CH" dirty="0"/>
              <a:t> </a:t>
            </a:r>
          </a:p>
          <a:p>
            <a:r>
              <a:rPr lang="fr-CH" dirty="0" err="1"/>
              <a:t>Prob</a:t>
            </a:r>
            <a:r>
              <a:rPr lang="fr-CH" dirty="0"/>
              <a:t>. Of </a:t>
            </a:r>
            <a:r>
              <a:rPr lang="fr-CH" dirty="0" err="1"/>
              <a:t>firing</a:t>
            </a:r>
            <a:r>
              <a:rPr lang="fr-CH" dirty="0"/>
              <a:t> </a:t>
            </a:r>
          </a:p>
          <a:p>
            <a:endParaRPr lang="fr-CH" dirty="0"/>
          </a:p>
          <a:p>
            <a:r>
              <a:rPr lang="fr-CH" sz="5100" dirty="0" err="1"/>
              <a:t>Firing</a:t>
            </a:r>
            <a:r>
              <a:rPr lang="fr-CH" sz="5100" dirty="0"/>
              <a:t> </a:t>
            </a:r>
            <a:r>
              <a:rPr lang="fr-CH" sz="5100" dirty="0" err="1"/>
              <a:t>independent</a:t>
            </a:r>
            <a:r>
              <a:rPr lang="fr-CH" sz="5100" dirty="0"/>
              <a:t> </a:t>
            </a:r>
            <a:r>
              <a:rPr lang="fr-CH" sz="5100" dirty="0" err="1"/>
              <a:t>between</a:t>
            </a:r>
            <a:r>
              <a:rPr lang="fr-CH" sz="5100" dirty="0"/>
              <a:t> one time </a:t>
            </a:r>
            <a:r>
              <a:rPr lang="fr-CH" sz="5100" dirty="0" err="1"/>
              <a:t>step</a:t>
            </a:r>
            <a:r>
              <a:rPr lang="fr-CH" sz="5100" dirty="0"/>
              <a:t> and the </a:t>
            </a:r>
            <a:r>
              <a:rPr lang="fr-CH" sz="5100" dirty="0" err="1"/>
              <a:t>next</a:t>
            </a:r>
            <a:endParaRPr lang="fr-FR" sz="5100" dirty="0"/>
          </a:p>
        </p:txBody>
      </p:sp>
      <p:graphicFrame>
        <p:nvGraphicFramePr>
          <p:cNvPr id="7170" name="Object 73"/>
          <p:cNvGraphicFramePr>
            <a:graphicFrameLocks noChangeAspect="1"/>
          </p:cNvGraphicFramePr>
          <p:nvPr>
            <p:extLst>
              <p:ext uri="{D42A27DB-BD31-4B8C-83A1-F6EECF244321}">
                <p14:modId xmlns:p14="http://schemas.microsoft.com/office/powerpoint/2010/main" val="3825980137"/>
              </p:ext>
            </p:extLst>
          </p:nvPr>
        </p:nvGraphicFramePr>
        <p:xfrm>
          <a:off x="8590468" y="7085807"/>
          <a:ext cx="2802219" cy="950806"/>
        </p:xfrm>
        <a:graphic>
          <a:graphicData uri="http://schemas.openxmlformats.org/presentationml/2006/ole">
            <mc:AlternateContent xmlns:mc="http://schemas.openxmlformats.org/markup-compatibility/2006">
              <mc:Choice xmlns:v="urn:schemas-microsoft-com:vml" Requires="v">
                <p:oleObj spid="_x0000_s231482" name="Equation" r:id="rId4" imgW="469800" imgH="177480" progId="Equation.3">
                  <p:embed/>
                </p:oleObj>
              </mc:Choice>
              <mc:Fallback>
                <p:oleObj name="Equation" r:id="rId4" imgW="469800" imgH="177480" progId="Equation.3">
                  <p:embed/>
                  <p:pic>
                    <p:nvPicPr>
                      <p:cNvPr id="0" name="Object 7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90468" y="7085807"/>
                        <a:ext cx="2802219" cy="950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graphicFrame>
        <p:nvGraphicFramePr>
          <p:cNvPr id="7171" name="Object 74"/>
          <p:cNvGraphicFramePr>
            <a:graphicFrameLocks noChangeAspect="1"/>
          </p:cNvGraphicFramePr>
          <p:nvPr>
            <p:extLst>
              <p:ext uri="{D42A27DB-BD31-4B8C-83A1-F6EECF244321}">
                <p14:modId xmlns:p14="http://schemas.microsoft.com/office/powerpoint/2010/main" val="3027263563"/>
              </p:ext>
            </p:extLst>
          </p:nvPr>
        </p:nvGraphicFramePr>
        <p:xfrm>
          <a:off x="10334821" y="6191262"/>
          <a:ext cx="1080373" cy="894545"/>
        </p:xfrm>
        <a:graphic>
          <a:graphicData uri="http://schemas.openxmlformats.org/presentationml/2006/ole">
            <mc:AlternateContent xmlns:mc="http://schemas.openxmlformats.org/markup-compatibility/2006">
              <mc:Choice xmlns:v="urn:schemas-microsoft-com:vml" Requires="v">
                <p:oleObj spid="_x0000_s231483" name="Equation" r:id="rId6" imgW="164880" imgH="152280" progId="Equation.3">
                  <p:embed/>
                </p:oleObj>
              </mc:Choice>
              <mc:Fallback>
                <p:oleObj name="Equation" r:id="rId6" imgW="164880" imgH="152280" progId="Equation.3">
                  <p:embed/>
                  <p:pic>
                    <p:nvPicPr>
                      <p:cNvPr id="0" name="Object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34821" y="6191262"/>
                        <a:ext cx="1080373" cy="89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sp>
        <p:nvSpPr>
          <p:cNvPr id="7177" name="Text Box 77"/>
          <p:cNvSpPr txBox="1">
            <a:spLocks noChangeArrowheads="1"/>
          </p:cNvSpPr>
          <p:nvPr/>
        </p:nvSpPr>
        <p:spPr bwMode="auto">
          <a:xfrm>
            <a:off x="14547524" y="4404985"/>
            <a:ext cx="4456409" cy="1071957"/>
          </a:xfrm>
          <a:prstGeom prst="rect">
            <a:avLst/>
          </a:prstGeom>
          <a:solidFill>
            <a:srgbClr val="87D4F7"/>
          </a:solidFill>
          <a:ln w="57150">
            <a:solidFill>
              <a:schemeClr val="tx2"/>
            </a:solidFill>
            <a:miter lim="800000"/>
            <a:headEnd/>
            <a:tailEnd/>
          </a:ln>
        </p:spPr>
        <p:txBody>
          <a:bodyPr wrap="none" lIns="192911" tIns="96455" rIns="192911" bIns="96455">
            <a:spAutoFit/>
          </a:bodyPr>
          <a:lstStyle/>
          <a:p>
            <a:r>
              <a:rPr lang="en-US" i="1" dirty="0" smtClean="0"/>
              <a:t>Blackboard3</a:t>
            </a:r>
            <a:endParaRPr lang="fr-FR" i="1" dirty="0"/>
          </a:p>
        </p:txBody>
      </p:sp>
      <p:sp>
        <p:nvSpPr>
          <p:cNvPr id="59" name="Title 3"/>
          <p:cNvSpPr txBox="1">
            <a:spLocks/>
          </p:cNvSpPr>
          <p:nvPr/>
        </p:nvSpPr>
        <p:spPr>
          <a:xfrm>
            <a:off x="421104" y="-38773"/>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a:latin typeface="Impact" charset="0"/>
                <a:ea typeface="ＭＳ Ｐゴシック" charset="0"/>
                <a:cs typeface="Impact" charset="0"/>
              </a:rPr>
              <a:t> </a:t>
            </a:r>
            <a:r>
              <a:rPr lang="en-US" sz="6600" dirty="0" smtClean="0">
                <a:latin typeface="Impact" charset="0"/>
                <a:ea typeface="ＭＳ Ｐゴシック" charset="0"/>
                <a:cs typeface="Impact" charset="0"/>
              </a:rPr>
              <a:t>   </a:t>
            </a:r>
            <a:r>
              <a:rPr lang="en-US" sz="6000" noProof="0" dirty="0" smtClean="0">
                <a:solidFill>
                  <a:srgbClr val="FF0000"/>
                </a:solidFill>
                <a:latin typeface="Impact" charset="0"/>
                <a:ea typeface="ＭＳ Ｐゴシック" charset="0"/>
                <a:cs typeface="Impact" charset="0"/>
              </a:rPr>
              <a:t>11.2 </a:t>
            </a:r>
            <a:r>
              <a:rPr lang="en-US" sz="6000" dirty="0" smtClean="0">
                <a:solidFill>
                  <a:srgbClr val="FF0000"/>
                </a:solidFill>
                <a:latin typeface="Impact" charset="0"/>
                <a:ea typeface="ＭＳ Ｐゴシック" charset="0"/>
                <a:cs typeface="Impact" charset="0"/>
              </a:rPr>
              <a:t> Autocorrelation of Poisson (preparation) </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60" name="Straight Connector 59"/>
          <p:cNvCxnSpPr/>
          <p:nvPr/>
        </p:nvCxnSpPr>
        <p:spPr>
          <a:xfrm>
            <a:off x="13287"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Rectangle 2"/>
          <p:cNvSpPr>
            <a:spLocks noChangeArrowheads="1"/>
          </p:cNvSpPr>
          <p:nvPr/>
        </p:nvSpPr>
        <p:spPr bwMode="auto">
          <a:xfrm>
            <a:off x="82529" y="-47822"/>
            <a:ext cx="21607463" cy="12152315"/>
          </a:xfrm>
          <a:prstGeom prst="rect">
            <a:avLst/>
          </a:prstGeom>
          <a:noFill/>
          <a:ln w="9525">
            <a:solidFill>
              <a:schemeClr val="tx1"/>
            </a:solidFill>
            <a:miter lim="800000"/>
            <a:headEnd/>
            <a:tailEnd/>
          </a:ln>
        </p:spPr>
        <p:txBody>
          <a:bodyPr wrap="none" lIns="192911" tIns="96455" rIns="192911" bIns="96455" anchor="ctr"/>
          <a:lstStyle/>
          <a:p>
            <a:pPr algn="ctr">
              <a:lnSpc>
                <a:spcPct val="110000"/>
              </a:lnSpc>
            </a:pPr>
            <a:endParaRPr lang="fr-FR" sz="5100" dirty="0"/>
          </a:p>
        </p:txBody>
      </p:sp>
      <p:sp>
        <p:nvSpPr>
          <p:cNvPr id="8201" name="Text Box 52"/>
          <p:cNvSpPr txBox="1">
            <a:spLocks noChangeArrowheads="1"/>
          </p:cNvSpPr>
          <p:nvPr/>
        </p:nvSpPr>
        <p:spPr bwMode="auto">
          <a:xfrm>
            <a:off x="9907173" y="1519040"/>
            <a:ext cx="8056753" cy="1764454"/>
          </a:xfrm>
          <a:prstGeom prst="rect">
            <a:avLst/>
          </a:prstGeom>
          <a:noFill/>
          <a:ln w="9525">
            <a:noFill/>
            <a:miter lim="800000"/>
            <a:headEnd/>
            <a:tailEnd/>
          </a:ln>
        </p:spPr>
        <p:txBody>
          <a:bodyPr wrap="none" lIns="192911" tIns="96455" rIns="192911" bIns="96455">
            <a:spAutoFit/>
          </a:bodyPr>
          <a:lstStyle/>
          <a:p>
            <a:r>
              <a:rPr lang="fr-CH" sz="5100" b="1" dirty="0" err="1"/>
              <a:t>Stochastic</a:t>
            </a:r>
            <a:r>
              <a:rPr lang="fr-CH" sz="5100" b="1" dirty="0"/>
              <a:t> </a:t>
            </a:r>
            <a:r>
              <a:rPr lang="fr-CH" sz="5100" b="1" dirty="0" err="1"/>
              <a:t>spike</a:t>
            </a:r>
            <a:r>
              <a:rPr lang="fr-CH" sz="5100" b="1" dirty="0"/>
              <a:t> </a:t>
            </a:r>
            <a:r>
              <a:rPr lang="fr-CH" sz="5100" b="1" dirty="0" err="1"/>
              <a:t>arrival</a:t>
            </a:r>
            <a:r>
              <a:rPr lang="fr-CH" sz="5100" dirty="0"/>
              <a:t>: </a:t>
            </a:r>
          </a:p>
          <a:p>
            <a:r>
              <a:rPr lang="fr-CH" sz="5100" dirty="0"/>
              <a:t>  excitation, total rate </a:t>
            </a:r>
            <a:endParaRPr lang="fr-FR" sz="3400" dirty="0"/>
          </a:p>
        </p:txBody>
      </p:sp>
      <p:sp>
        <p:nvSpPr>
          <p:cNvPr id="8202" name="Text Box 53"/>
          <p:cNvSpPr txBox="1">
            <a:spLocks noChangeArrowheads="1"/>
          </p:cNvSpPr>
          <p:nvPr/>
        </p:nvSpPr>
        <p:spPr bwMode="auto">
          <a:xfrm>
            <a:off x="1106633" y="205353"/>
            <a:ext cx="17427908" cy="1071957"/>
          </a:xfrm>
          <a:prstGeom prst="rect">
            <a:avLst/>
          </a:prstGeom>
          <a:noFill/>
          <a:ln w="9525">
            <a:solidFill>
              <a:srgbClr val="FF0000"/>
            </a:solidFill>
            <a:miter lim="800000"/>
            <a:headEnd/>
            <a:tailEnd/>
          </a:ln>
        </p:spPr>
        <p:txBody>
          <a:bodyPr wrap="none" lIns="192911" tIns="96455" rIns="192911" bIns="96455">
            <a:spAutoFit/>
          </a:bodyPr>
          <a:lstStyle/>
          <a:p>
            <a:r>
              <a:rPr lang="fr-CH" dirty="0" err="1" smtClean="0">
                <a:solidFill>
                  <a:srgbClr val="FF0000"/>
                </a:solidFill>
              </a:rPr>
              <a:t>Exercise</a:t>
            </a:r>
            <a:r>
              <a:rPr lang="fr-CH" dirty="0" smtClean="0">
                <a:solidFill>
                  <a:srgbClr val="FF0000"/>
                </a:solidFill>
              </a:rPr>
              <a:t> 3 </a:t>
            </a:r>
            <a:r>
              <a:rPr lang="fr-CH" dirty="0" err="1" smtClean="0">
                <a:solidFill>
                  <a:srgbClr val="FF0000"/>
                </a:solidFill>
              </a:rPr>
              <a:t>now</a:t>
            </a:r>
            <a:r>
              <a:rPr lang="fr-CH" dirty="0" smtClean="0">
                <a:solidFill>
                  <a:srgbClr val="FF0000"/>
                </a:solidFill>
              </a:rPr>
              <a:t>: </a:t>
            </a:r>
            <a:r>
              <a:rPr lang="fr-CH" dirty="0">
                <a:solidFill>
                  <a:srgbClr val="FF0000"/>
                </a:solidFill>
              </a:rPr>
              <a:t>Poisson </a:t>
            </a:r>
            <a:r>
              <a:rPr lang="fr-CH" dirty="0" err="1">
                <a:solidFill>
                  <a:srgbClr val="FF0000"/>
                </a:solidFill>
              </a:rPr>
              <a:t>process</a:t>
            </a:r>
            <a:r>
              <a:rPr lang="fr-CH" dirty="0">
                <a:solidFill>
                  <a:srgbClr val="FF0000"/>
                </a:solidFill>
              </a:rPr>
              <a:t> in </a:t>
            </a:r>
            <a:r>
              <a:rPr lang="fr-CH" dirty="0" err="1" smtClean="0">
                <a:solidFill>
                  <a:srgbClr val="FF0000"/>
                </a:solidFill>
              </a:rPr>
              <a:t>continuous</a:t>
            </a:r>
            <a:r>
              <a:rPr lang="fr-CH" dirty="0" smtClean="0">
                <a:solidFill>
                  <a:srgbClr val="FF0000"/>
                </a:solidFill>
              </a:rPr>
              <a:t> </a:t>
            </a:r>
            <a:r>
              <a:rPr lang="fr-CH" dirty="0">
                <a:solidFill>
                  <a:srgbClr val="FF0000"/>
                </a:solidFill>
              </a:rPr>
              <a:t>time</a:t>
            </a:r>
            <a:endParaRPr lang="fr-FR" dirty="0">
              <a:solidFill>
                <a:srgbClr val="FF0000"/>
              </a:solidFill>
            </a:endParaRPr>
          </a:p>
        </p:txBody>
      </p:sp>
      <p:sp>
        <p:nvSpPr>
          <p:cNvPr id="8203" name="Text Box 54"/>
          <p:cNvSpPr txBox="1">
            <a:spLocks noChangeArrowheads="1"/>
          </p:cNvSpPr>
          <p:nvPr/>
        </p:nvSpPr>
        <p:spPr bwMode="auto">
          <a:xfrm>
            <a:off x="1781868" y="8500994"/>
            <a:ext cx="6796793" cy="1487455"/>
          </a:xfrm>
          <a:prstGeom prst="rect">
            <a:avLst/>
          </a:prstGeom>
          <a:noFill/>
          <a:ln w="9525">
            <a:noFill/>
            <a:miter lim="800000"/>
            <a:headEnd/>
            <a:tailEnd/>
          </a:ln>
        </p:spPr>
        <p:txBody>
          <a:bodyPr wrap="none" lIns="192911" tIns="96455" rIns="192911" bIns="96455">
            <a:spAutoFit/>
          </a:bodyPr>
          <a:lstStyle/>
          <a:p>
            <a:pPr marL="964555" indent="-964555"/>
            <a:r>
              <a:rPr lang="fr-CH" sz="4200" dirty="0"/>
              <a:t>Show </a:t>
            </a:r>
            <a:r>
              <a:rPr lang="fr-CH" sz="4200" dirty="0" err="1"/>
              <a:t>that</a:t>
            </a:r>
            <a:r>
              <a:rPr lang="fr-CH" sz="4200" dirty="0"/>
              <a:t>  </a:t>
            </a:r>
            <a:r>
              <a:rPr lang="fr-CH" sz="4200" dirty="0" err="1"/>
              <a:t>autocorrelation</a:t>
            </a:r>
            <a:r>
              <a:rPr lang="fr-CH" sz="4200" dirty="0"/>
              <a:t> </a:t>
            </a:r>
          </a:p>
          <a:p>
            <a:pPr marL="964555" indent="-964555"/>
            <a:r>
              <a:rPr lang="fr-CH" sz="4200" dirty="0"/>
              <a:t>   for    </a:t>
            </a:r>
            <a:endParaRPr lang="fr-FR" sz="3400" dirty="0"/>
          </a:p>
        </p:txBody>
      </p:sp>
      <p:graphicFrame>
        <p:nvGraphicFramePr>
          <p:cNvPr id="8194" name="Object 55"/>
          <p:cNvGraphicFramePr>
            <a:graphicFrameLocks noChangeAspect="1"/>
          </p:cNvGraphicFramePr>
          <p:nvPr/>
        </p:nvGraphicFramePr>
        <p:xfrm>
          <a:off x="9014366" y="8661337"/>
          <a:ext cx="7371295" cy="1001441"/>
        </p:xfrm>
        <a:graphic>
          <a:graphicData uri="http://schemas.openxmlformats.org/presentationml/2006/ole">
            <mc:AlternateContent xmlns:mc="http://schemas.openxmlformats.org/markup-compatibility/2006">
              <mc:Choice xmlns:v="urn:schemas-microsoft-com:vml" Requires="v">
                <p:oleObj spid="_x0000_s232585" name="Equation" r:id="rId4" imgW="1676160" imgH="253800" progId="Equation.3">
                  <p:embed/>
                </p:oleObj>
              </mc:Choice>
              <mc:Fallback>
                <p:oleObj name="Equation" r:id="rId4" imgW="1676160" imgH="253800" progId="Equation.3">
                  <p:embed/>
                  <p:pic>
                    <p:nvPicPr>
                      <p:cNvPr id="0" name="Object 5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14366" y="8661337"/>
                        <a:ext cx="7371295" cy="1001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graphicFrame>
        <p:nvGraphicFramePr>
          <p:cNvPr id="8195" name="Object 56"/>
          <p:cNvGraphicFramePr>
            <a:graphicFrameLocks noChangeAspect="1"/>
          </p:cNvGraphicFramePr>
          <p:nvPr/>
        </p:nvGraphicFramePr>
        <p:xfrm>
          <a:off x="13527173" y="10638901"/>
          <a:ext cx="3132333" cy="852351"/>
        </p:xfrm>
        <a:graphic>
          <a:graphicData uri="http://schemas.openxmlformats.org/presentationml/2006/ole">
            <mc:AlternateContent xmlns:mc="http://schemas.openxmlformats.org/markup-compatibility/2006">
              <mc:Choice xmlns:v="urn:schemas-microsoft-com:vml" Requires="v">
                <p:oleObj spid="_x0000_s232586" name="Equation" r:id="rId6" imgW="711000" imgH="215640" progId="Equation.3">
                  <p:embed/>
                </p:oleObj>
              </mc:Choice>
              <mc:Fallback>
                <p:oleObj name="Equation" r:id="rId6" imgW="711000" imgH="215640" progId="Equation.3">
                  <p:embed/>
                  <p:pic>
                    <p:nvPicPr>
                      <p:cNvPr id="0" name="Object 5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527173" y="10638901"/>
                        <a:ext cx="3132333" cy="852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sp>
        <p:nvSpPr>
          <p:cNvPr id="8204" name="Rectangle 57"/>
          <p:cNvSpPr>
            <a:spLocks noChangeArrowheads="1"/>
          </p:cNvSpPr>
          <p:nvPr/>
        </p:nvSpPr>
        <p:spPr bwMode="auto">
          <a:xfrm>
            <a:off x="0" y="1355884"/>
            <a:ext cx="21607463" cy="10796430"/>
          </a:xfrm>
          <a:prstGeom prst="rect">
            <a:avLst/>
          </a:prstGeom>
          <a:solidFill>
            <a:srgbClr val="FF9933">
              <a:alpha val="27843"/>
            </a:srgbClr>
          </a:solidFill>
          <a:ln w="76200">
            <a:solidFill>
              <a:srgbClr val="FF0000"/>
            </a:solidFill>
            <a:miter lim="800000"/>
            <a:headEnd/>
            <a:tailEnd/>
          </a:ln>
        </p:spPr>
        <p:txBody>
          <a:bodyPr wrap="none" lIns="192911" tIns="96455" rIns="192911" bIns="96455" anchor="ctr"/>
          <a:lstStyle/>
          <a:p>
            <a:pPr algn="ctr"/>
            <a:endParaRPr lang="fr-FR"/>
          </a:p>
        </p:txBody>
      </p:sp>
      <p:sp>
        <p:nvSpPr>
          <p:cNvPr id="8205" name="Text Box 58"/>
          <p:cNvSpPr txBox="1">
            <a:spLocks noChangeArrowheads="1"/>
          </p:cNvSpPr>
          <p:nvPr/>
        </p:nvSpPr>
        <p:spPr bwMode="auto">
          <a:xfrm>
            <a:off x="2247027" y="5055025"/>
            <a:ext cx="16350690" cy="3611114"/>
          </a:xfrm>
          <a:prstGeom prst="rect">
            <a:avLst/>
          </a:prstGeom>
          <a:noFill/>
          <a:ln w="9525">
            <a:noFill/>
            <a:miter lim="800000"/>
            <a:headEnd/>
            <a:tailEnd/>
          </a:ln>
        </p:spPr>
        <p:txBody>
          <a:bodyPr wrap="none" lIns="192911" tIns="96455" rIns="192911" bIns="96455">
            <a:spAutoFit/>
          </a:bodyPr>
          <a:lstStyle/>
          <a:p>
            <a:r>
              <a:rPr lang="fr-CH" dirty="0"/>
              <a:t>In </a:t>
            </a:r>
            <a:r>
              <a:rPr lang="fr-CH" dirty="0" err="1"/>
              <a:t>each</a:t>
            </a:r>
            <a:r>
              <a:rPr lang="fr-CH" dirty="0"/>
              <a:t> </a:t>
            </a:r>
            <a:r>
              <a:rPr lang="fr-CH" dirty="0" err="1"/>
              <a:t>small</a:t>
            </a:r>
            <a:r>
              <a:rPr lang="fr-CH" dirty="0"/>
              <a:t> time </a:t>
            </a:r>
            <a:r>
              <a:rPr lang="fr-CH" dirty="0" err="1"/>
              <a:t>step</a:t>
            </a:r>
            <a:r>
              <a:rPr lang="fr-CH" dirty="0"/>
              <a:t> </a:t>
            </a:r>
          </a:p>
          <a:p>
            <a:r>
              <a:rPr lang="fr-CH" dirty="0" err="1"/>
              <a:t>Prob</a:t>
            </a:r>
            <a:r>
              <a:rPr lang="fr-CH" dirty="0"/>
              <a:t>. Of </a:t>
            </a:r>
            <a:r>
              <a:rPr lang="fr-CH" dirty="0" err="1"/>
              <a:t>firing</a:t>
            </a:r>
            <a:r>
              <a:rPr lang="fr-CH" dirty="0"/>
              <a:t> </a:t>
            </a:r>
          </a:p>
          <a:p>
            <a:endParaRPr lang="fr-CH" dirty="0"/>
          </a:p>
          <a:p>
            <a:r>
              <a:rPr lang="fr-CH" sz="5100" dirty="0" err="1"/>
              <a:t>Firing</a:t>
            </a:r>
            <a:r>
              <a:rPr lang="fr-CH" sz="5100" dirty="0"/>
              <a:t> </a:t>
            </a:r>
            <a:r>
              <a:rPr lang="fr-CH" sz="5100" dirty="0" err="1"/>
              <a:t>independent</a:t>
            </a:r>
            <a:r>
              <a:rPr lang="fr-CH" sz="5100" dirty="0"/>
              <a:t> </a:t>
            </a:r>
            <a:r>
              <a:rPr lang="fr-CH" sz="5100" dirty="0" err="1"/>
              <a:t>between</a:t>
            </a:r>
            <a:r>
              <a:rPr lang="fr-CH" sz="5100" dirty="0"/>
              <a:t> one time </a:t>
            </a:r>
            <a:r>
              <a:rPr lang="fr-CH" sz="5100" dirty="0" err="1"/>
              <a:t>step</a:t>
            </a:r>
            <a:r>
              <a:rPr lang="fr-CH" sz="5100" dirty="0"/>
              <a:t> and the </a:t>
            </a:r>
            <a:r>
              <a:rPr lang="fr-CH" sz="5100" dirty="0" err="1"/>
              <a:t>next</a:t>
            </a:r>
            <a:endParaRPr lang="fr-FR" sz="5100" dirty="0"/>
          </a:p>
        </p:txBody>
      </p:sp>
      <p:sp>
        <p:nvSpPr>
          <p:cNvPr id="8206" name="Text Box 59"/>
          <p:cNvSpPr txBox="1">
            <a:spLocks noChangeArrowheads="1"/>
          </p:cNvSpPr>
          <p:nvPr/>
        </p:nvSpPr>
        <p:spPr bwMode="auto">
          <a:xfrm>
            <a:off x="1785617" y="10543257"/>
            <a:ext cx="11007368" cy="1487455"/>
          </a:xfrm>
          <a:prstGeom prst="rect">
            <a:avLst/>
          </a:prstGeom>
          <a:noFill/>
          <a:ln w="9525">
            <a:noFill/>
            <a:miter lim="800000"/>
            <a:headEnd/>
            <a:tailEnd/>
          </a:ln>
        </p:spPr>
        <p:txBody>
          <a:bodyPr wrap="none" lIns="192911" tIns="96455" rIns="192911" bIns="96455">
            <a:spAutoFit/>
          </a:bodyPr>
          <a:lstStyle/>
          <a:p>
            <a:pPr marL="964555" indent="-964555"/>
            <a:r>
              <a:rPr lang="fr-CH" sz="4200" dirty="0"/>
              <a:t>Show </a:t>
            </a:r>
            <a:r>
              <a:rPr lang="fr-CH" sz="4200" dirty="0" err="1"/>
              <a:t>that</a:t>
            </a:r>
            <a:r>
              <a:rPr lang="fr-CH" sz="4200" dirty="0"/>
              <a:t>  in </a:t>
            </a:r>
            <a:r>
              <a:rPr lang="fr-CH" sz="4200" dirty="0" smtClean="0"/>
              <a:t>a </a:t>
            </a:r>
            <a:r>
              <a:rPr lang="fr-CH" sz="4200" dirty="0"/>
              <a:t>a long </a:t>
            </a:r>
            <a:r>
              <a:rPr lang="fr-CH" sz="4200" dirty="0" err="1"/>
              <a:t>interval</a:t>
            </a:r>
            <a:r>
              <a:rPr lang="fr-CH" sz="4200" dirty="0"/>
              <a:t> of </a:t>
            </a:r>
            <a:r>
              <a:rPr lang="fr-CH" sz="4200" dirty="0" err="1"/>
              <a:t>duration</a:t>
            </a:r>
            <a:r>
              <a:rPr lang="fr-CH" sz="4200" dirty="0"/>
              <a:t> T,</a:t>
            </a:r>
          </a:p>
          <a:p>
            <a:pPr marL="964555" indent="-964555"/>
            <a:r>
              <a:rPr lang="fr-CH" sz="4200" dirty="0"/>
              <a:t>      the </a:t>
            </a:r>
            <a:r>
              <a:rPr lang="fr-CH" sz="4200" dirty="0" err="1"/>
              <a:t>expected</a:t>
            </a:r>
            <a:r>
              <a:rPr lang="fr-CH" sz="4200" dirty="0"/>
              <a:t> </a:t>
            </a:r>
            <a:r>
              <a:rPr lang="fr-CH" sz="4200" dirty="0" err="1"/>
              <a:t>number</a:t>
            </a:r>
            <a:r>
              <a:rPr lang="fr-CH" sz="4200" dirty="0"/>
              <a:t> of </a:t>
            </a:r>
            <a:r>
              <a:rPr lang="fr-CH" sz="4200" dirty="0" err="1"/>
              <a:t>spikes</a:t>
            </a:r>
            <a:r>
              <a:rPr lang="fr-CH" sz="4200" dirty="0"/>
              <a:t> </a:t>
            </a:r>
            <a:r>
              <a:rPr lang="fr-CH" sz="4200" dirty="0" err="1"/>
              <a:t>is</a:t>
            </a:r>
            <a:r>
              <a:rPr lang="fr-CH" sz="4200" dirty="0"/>
              <a:t>    </a:t>
            </a:r>
            <a:endParaRPr lang="fr-FR" sz="3400" dirty="0"/>
          </a:p>
        </p:txBody>
      </p:sp>
      <p:graphicFrame>
        <p:nvGraphicFramePr>
          <p:cNvPr id="8196" name="Object 60"/>
          <p:cNvGraphicFramePr>
            <a:graphicFrameLocks noChangeAspect="1"/>
          </p:cNvGraphicFramePr>
          <p:nvPr/>
        </p:nvGraphicFramePr>
        <p:xfrm>
          <a:off x="8590468" y="6076157"/>
          <a:ext cx="2802219" cy="950806"/>
        </p:xfrm>
        <a:graphic>
          <a:graphicData uri="http://schemas.openxmlformats.org/presentationml/2006/ole">
            <mc:AlternateContent xmlns:mc="http://schemas.openxmlformats.org/markup-compatibility/2006">
              <mc:Choice xmlns:v="urn:schemas-microsoft-com:vml" Requires="v">
                <p:oleObj spid="_x0000_s232587" name="Equation" r:id="rId8" imgW="469800" imgH="177480" progId="Equation.3">
                  <p:embed/>
                </p:oleObj>
              </mc:Choice>
              <mc:Fallback>
                <p:oleObj name="Equation" r:id="rId8" imgW="469800" imgH="177480" progId="Equation.3">
                  <p:embed/>
                  <p:pic>
                    <p:nvPicPr>
                      <p:cNvPr id="0" name="Object 6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90468" y="6076157"/>
                        <a:ext cx="2802219" cy="950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graphicFrame>
        <p:nvGraphicFramePr>
          <p:cNvPr id="8197" name="Object 61"/>
          <p:cNvGraphicFramePr>
            <a:graphicFrameLocks noChangeAspect="1"/>
          </p:cNvGraphicFramePr>
          <p:nvPr/>
        </p:nvGraphicFramePr>
        <p:xfrm>
          <a:off x="10334821" y="5181612"/>
          <a:ext cx="1080373" cy="894545"/>
        </p:xfrm>
        <a:graphic>
          <a:graphicData uri="http://schemas.openxmlformats.org/presentationml/2006/ole">
            <mc:AlternateContent xmlns:mc="http://schemas.openxmlformats.org/markup-compatibility/2006">
              <mc:Choice xmlns:v="urn:schemas-microsoft-com:vml" Requires="v">
                <p:oleObj spid="_x0000_s232588" name="Equation" r:id="rId10" imgW="164880" imgH="152280" progId="Equation.3">
                  <p:embed/>
                </p:oleObj>
              </mc:Choice>
              <mc:Fallback>
                <p:oleObj name="Equation" r:id="rId10" imgW="164880" imgH="152280" progId="Equation.3">
                  <p:embed/>
                  <p:pic>
                    <p:nvPicPr>
                      <p:cNvPr id="0" name="Object 6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334821" y="5181612"/>
                        <a:ext cx="1080373" cy="89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graphicFrame>
        <p:nvGraphicFramePr>
          <p:cNvPr id="8198" name="Object 62"/>
          <p:cNvGraphicFramePr>
            <a:graphicFrameLocks noChangeAspect="1"/>
          </p:cNvGraphicFramePr>
          <p:nvPr/>
        </p:nvGraphicFramePr>
        <p:xfrm>
          <a:off x="3484956" y="9117050"/>
          <a:ext cx="2213264" cy="722949"/>
        </p:xfrm>
        <a:graphic>
          <a:graphicData uri="http://schemas.openxmlformats.org/presentationml/2006/ole">
            <mc:AlternateContent xmlns:mc="http://schemas.openxmlformats.org/markup-compatibility/2006">
              <mc:Choice xmlns:v="urn:schemas-microsoft-com:vml" Requires="v">
                <p:oleObj spid="_x0000_s232589" name="Equation" r:id="rId12" imgW="419040" imgH="152280" progId="Equation.3">
                  <p:embed/>
                </p:oleObj>
              </mc:Choice>
              <mc:Fallback>
                <p:oleObj name="Equation" r:id="rId12" imgW="419040" imgH="152280" progId="Equation.3">
                  <p:embed/>
                  <p:pic>
                    <p:nvPicPr>
                      <p:cNvPr id="0" name="Object 6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84956" y="9117050"/>
                        <a:ext cx="2213264" cy="722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sp>
        <p:nvSpPr>
          <p:cNvPr id="8207" name="Text Box 63"/>
          <p:cNvSpPr txBox="1">
            <a:spLocks noChangeArrowheads="1"/>
          </p:cNvSpPr>
          <p:nvPr/>
        </p:nvSpPr>
        <p:spPr bwMode="auto">
          <a:xfrm>
            <a:off x="15613893" y="4309802"/>
            <a:ext cx="4700065" cy="1949120"/>
          </a:xfrm>
          <a:prstGeom prst="rect">
            <a:avLst/>
          </a:prstGeom>
          <a:solidFill>
            <a:srgbClr val="FFFF00"/>
          </a:solidFill>
          <a:ln w="57150">
            <a:solidFill>
              <a:schemeClr val="tx2"/>
            </a:solidFill>
            <a:miter lim="800000"/>
            <a:headEnd/>
            <a:tailEnd/>
          </a:ln>
        </p:spPr>
        <p:txBody>
          <a:bodyPr wrap="none" lIns="192911" tIns="96455" rIns="192911" bIns="96455">
            <a:spAutoFit/>
          </a:bodyPr>
          <a:lstStyle/>
          <a:p>
            <a:r>
              <a:rPr lang="en-US" i="1" dirty="0"/>
              <a:t>Next lecture: </a:t>
            </a:r>
          </a:p>
          <a:p>
            <a:r>
              <a:rPr lang="en-US" i="1" dirty="0" smtClean="0"/>
              <a:t>10:57</a:t>
            </a:r>
            <a:endParaRPr lang="fr-FR" i="1" dirty="0"/>
          </a:p>
        </p:txBody>
      </p:sp>
      <p:grpSp>
        <p:nvGrpSpPr>
          <p:cNvPr id="64" name="Group 3"/>
          <p:cNvGrpSpPr>
            <a:grpSpLocks/>
          </p:cNvGrpSpPr>
          <p:nvPr/>
        </p:nvGrpSpPr>
        <p:grpSpPr bwMode="auto">
          <a:xfrm>
            <a:off x="2295794" y="2219717"/>
            <a:ext cx="4932954" cy="2447341"/>
            <a:chOff x="612" y="2840"/>
            <a:chExt cx="1542" cy="870"/>
          </a:xfrm>
        </p:grpSpPr>
        <p:sp>
          <p:nvSpPr>
            <p:cNvPr id="65" name="Oval 4"/>
            <p:cNvSpPr>
              <a:spLocks noChangeArrowheads="1"/>
            </p:cNvSpPr>
            <p:nvPr/>
          </p:nvSpPr>
          <p:spPr bwMode="auto">
            <a:xfrm>
              <a:off x="754" y="3073"/>
              <a:ext cx="72"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66" name="Oval 5"/>
            <p:cNvSpPr>
              <a:spLocks noChangeArrowheads="1"/>
            </p:cNvSpPr>
            <p:nvPr/>
          </p:nvSpPr>
          <p:spPr bwMode="auto">
            <a:xfrm>
              <a:off x="826" y="3146"/>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67" name="Oval 6"/>
            <p:cNvSpPr>
              <a:spLocks noChangeArrowheads="1"/>
            </p:cNvSpPr>
            <p:nvPr/>
          </p:nvSpPr>
          <p:spPr bwMode="auto">
            <a:xfrm>
              <a:off x="897" y="3110"/>
              <a:ext cx="72"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68" name="Oval 7"/>
            <p:cNvSpPr>
              <a:spLocks noChangeArrowheads="1"/>
            </p:cNvSpPr>
            <p:nvPr/>
          </p:nvSpPr>
          <p:spPr bwMode="auto">
            <a:xfrm>
              <a:off x="862" y="3583"/>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69" name="Oval 8"/>
            <p:cNvSpPr>
              <a:spLocks noChangeArrowheads="1"/>
            </p:cNvSpPr>
            <p:nvPr/>
          </p:nvSpPr>
          <p:spPr bwMode="auto">
            <a:xfrm>
              <a:off x="1112" y="3292"/>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70" name="Oval 9"/>
            <p:cNvSpPr>
              <a:spLocks noChangeArrowheads="1"/>
            </p:cNvSpPr>
            <p:nvPr/>
          </p:nvSpPr>
          <p:spPr bwMode="auto">
            <a:xfrm>
              <a:off x="1004" y="3219"/>
              <a:ext cx="72"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71" name="Oval 10"/>
            <p:cNvSpPr>
              <a:spLocks noChangeArrowheads="1"/>
            </p:cNvSpPr>
            <p:nvPr/>
          </p:nvSpPr>
          <p:spPr bwMode="auto">
            <a:xfrm>
              <a:off x="826" y="3328"/>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72" name="Oval 11"/>
            <p:cNvSpPr>
              <a:spLocks noChangeArrowheads="1"/>
            </p:cNvSpPr>
            <p:nvPr/>
          </p:nvSpPr>
          <p:spPr bwMode="auto">
            <a:xfrm>
              <a:off x="897" y="3255"/>
              <a:ext cx="72"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73" name="Oval 12"/>
            <p:cNvSpPr>
              <a:spLocks noChangeArrowheads="1"/>
            </p:cNvSpPr>
            <p:nvPr/>
          </p:nvSpPr>
          <p:spPr bwMode="auto">
            <a:xfrm>
              <a:off x="969" y="3510"/>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74" name="Oval 13"/>
            <p:cNvSpPr>
              <a:spLocks noChangeArrowheads="1"/>
            </p:cNvSpPr>
            <p:nvPr/>
          </p:nvSpPr>
          <p:spPr bwMode="auto">
            <a:xfrm>
              <a:off x="1040" y="3401"/>
              <a:ext cx="72"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75" name="Oval 14"/>
            <p:cNvSpPr>
              <a:spLocks noChangeArrowheads="1"/>
            </p:cNvSpPr>
            <p:nvPr/>
          </p:nvSpPr>
          <p:spPr bwMode="auto">
            <a:xfrm>
              <a:off x="647" y="3401"/>
              <a:ext cx="72"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76" name="Oval 15"/>
            <p:cNvSpPr>
              <a:spLocks noChangeArrowheads="1"/>
            </p:cNvSpPr>
            <p:nvPr/>
          </p:nvSpPr>
          <p:spPr bwMode="auto">
            <a:xfrm>
              <a:off x="612" y="3219"/>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77" name="Oval 16"/>
            <p:cNvSpPr>
              <a:spLocks noChangeArrowheads="1"/>
            </p:cNvSpPr>
            <p:nvPr/>
          </p:nvSpPr>
          <p:spPr bwMode="auto">
            <a:xfrm>
              <a:off x="719" y="3474"/>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78" name="Oval 17"/>
            <p:cNvSpPr>
              <a:spLocks noChangeArrowheads="1"/>
            </p:cNvSpPr>
            <p:nvPr/>
          </p:nvSpPr>
          <p:spPr bwMode="auto">
            <a:xfrm>
              <a:off x="683" y="3292"/>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79" name="Line 18"/>
            <p:cNvSpPr>
              <a:spLocks noChangeShapeType="1"/>
            </p:cNvSpPr>
            <p:nvPr/>
          </p:nvSpPr>
          <p:spPr bwMode="auto">
            <a:xfrm flipV="1">
              <a:off x="1156" y="2976"/>
              <a:ext cx="409" cy="10"/>
            </a:xfrm>
            <a:prstGeom prst="line">
              <a:avLst/>
            </a:prstGeom>
            <a:noFill/>
            <a:ln w="9525">
              <a:solidFill>
                <a:schemeClr val="tx1"/>
              </a:solidFill>
              <a:round/>
              <a:headEnd/>
              <a:tailEnd/>
            </a:ln>
          </p:spPr>
          <p:txBody>
            <a:bodyPr wrap="none" anchor="ctr"/>
            <a:lstStyle/>
            <a:p>
              <a:endParaRPr lang="en-US"/>
            </a:p>
          </p:txBody>
        </p:sp>
        <p:sp>
          <p:nvSpPr>
            <p:cNvPr id="80" name="Line 19"/>
            <p:cNvSpPr>
              <a:spLocks noChangeShapeType="1"/>
            </p:cNvSpPr>
            <p:nvPr/>
          </p:nvSpPr>
          <p:spPr bwMode="auto">
            <a:xfrm flipV="1">
              <a:off x="1156" y="3474"/>
              <a:ext cx="448" cy="1"/>
            </a:xfrm>
            <a:prstGeom prst="line">
              <a:avLst/>
            </a:prstGeom>
            <a:noFill/>
            <a:ln w="9525">
              <a:solidFill>
                <a:schemeClr val="tx1"/>
              </a:solidFill>
              <a:round/>
              <a:headEnd/>
              <a:tailEnd/>
            </a:ln>
          </p:spPr>
          <p:txBody>
            <a:bodyPr wrap="none" anchor="ctr"/>
            <a:lstStyle/>
            <a:p>
              <a:endParaRPr lang="en-US"/>
            </a:p>
          </p:txBody>
        </p:sp>
        <p:sp>
          <p:nvSpPr>
            <p:cNvPr id="81" name="Line 20"/>
            <p:cNvSpPr>
              <a:spLocks noChangeShapeType="1"/>
            </p:cNvSpPr>
            <p:nvPr/>
          </p:nvSpPr>
          <p:spPr bwMode="auto">
            <a:xfrm flipV="1">
              <a:off x="1202" y="3656"/>
              <a:ext cx="402" cy="1"/>
            </a:xfrm>
            <a:prstGeom prst="line">
              <a:avLst/>
            </a:prstGeom>
            <a:noFill/>
            <a:ln w="9525">
              <a:solidFill>
                <a:schemeClr val="tx1"/>
              </a:solidFill>
              <a:round/>
              <a:headEnd/>
              <a:tailEnd/>
            </a:ln>
          </p:spPr>
          <p:txBody>
            <a:bodyPr wrap="none" anchor="ctr"/>
            <a:lstStyle/>
            <a:p>
              <a:endParaRPr lang="en-US"/>
            </a:p>
          </p:txBody>
        </p:sp>
        <p:sp>
          <p:nvSpPr>
            <p:cNvPr id="82" name="Line 21"/>
            <p:cNvSpPr>
              <a:spLocks noChangeShapeType="1"/>
            </p:cNvSpPr>
            <p:nvPr/>
          </p:nvSpPr>
          <p:spPr bwMode="auto">
            <a:xfrm>
              <a:off x="1228" y="2840"/>
              <a:ext cx="0" cy="146"/>
            </a:xfrm>
            <a:prstGeom prst="line">
              <a:avLst/>
            </a:prstGeom>
            <a:noFill/>
            <a:ln w="57150">
              <a:solidFill>
                <a:schemeClr val="tx1"/>
              </a:solidFill>
              <a:round/>
              <a:headEnd/>
              <a:tailEnd/>
            </a:ln>
          </p:spPr>
          <p:txBody>
            <a:bodyPr wrap="none" anchor="ctr"/>
            <a:lstStyle/>
            <a:p>
              <a:endParaRPr lang="en-US"/>
            </a:p>
          </p:txBody>
        </p:sp>
        <p:sp>
          <p:nvSpPr>
            <p:cNvPr id="83" name="Line 22"/>
            <p:cNvSpPr>
              <a:spLocks noChangeShapeType="1"/>
            </p:cNvSpPr>
            <p:nvPr/>
          </p:nvSpPr>
          <p:spPr bwMode="auto">
            <a:xfrm>
              <a:off x="1354" y="3328"/>
              <a:ext cx="0" cy="146"/>
            </a:xfrm>
            <a:prstGeom prst="line">
              <a:avLst/>
            </a:prstGeom>
            <a:noFill/>
            <a:ln w="57150">
              <a:solidFill>
                <a:schemeClr val="tx1"/>
              </a:solidFill>
              <a:round/>
              <a:headEnd/>
              <a:tailEnd/>
            </a:ln>
          </p:spPr>
          <p:txBody>
            <a:bodyPr wrap="none" anchor="ctr"/>
            <a:lstStyle/>
            <a:p>
              <a:endParaRPr lang="en-US"/>
            </a:p>
          </p:txBody>
        </p:sp>
        <p:sp>
          <p:nvSpPr>
            <p:cNvPr id="84" name="Line 23"/>
            <p:cNvSpPr>
              <a:spLocks noChangeShapeType="1"/>
            </p:cNvSpPr>
            <p:nvPr/>
          </p:nvSpPr>
          <p:spPr bwMode="auto">
            <a:xfrm>
              <a:off x="1426" y="3328"/>
              <a:ext cx="0" cy="146"/>
            </a:xfrm>
            <a:prstGeom prst="line">
              <a:avLst/>
            </a:prstGeom>
            <a:noFill/>
            <a:ln w="57150">
              <a:solidFill>
                <a:schemeClr val="tx1"/>
              </a:solidFill>
              <a:round/>
              <a:headEnd/>
              <a:tailEnd/>
            </a:ln>
          </p:spPr>
          <p:txBody>
            <a:bodyPr wrap="none" anchor="ctr"/>
            <a:lstStyle/>
            <a:p>
              <a:endParaRPr lang="en-US"/>
            </a:p>
          </p:txBody>
        </p:sp>
        <p:sp>
          <p:nvSpPr>
            <p:cNvPr id="85" name="Line 24"/>
            <p:cNvSpPr>
              <a:spLocks noChangeShapeType="1"/>
            </p:cNvSpPr>
            <p:nvPr/>
          </p:nvSpPr>
          <p:spPr bwMode="auto">
            <a:xfrm>
              <a:off x="1533" y="3510"/>
              <a:ext cx="0" cy="146"/>
            </a:xfrm>
            <a:prstGeom prst="line">
              <a:avLst/>
            </a:prstGeom>
            <a:noFill/>
            <a:ln w="57150">
              <a:solidFill>
                <a:schemeClr val="tx1"/>
              </a:solidFill>
              <a:round/>
              <a:headEnd/>
              <a:tailEnd/>
            </a:ln>
          </p:spPr>
          <p:txBody>
            <a:bodyPr wrap="none" anchor="ctr"/>
            <a:lstStyle/>
            <a:p>
              <a:endParaRPr lang="en-US"/>
            </a:p>
          </p:txBody>
        </p:sp>
        <p:sp>
          <p:nvSpPr>
            <p:cNvPr id="86" name="Line 25"/>
            <p:cNvSpPr>
              <a:spLocks noChangeShapeType="1"/>
            </p:cNvSpPr>
            <p:nvPr/>
          </p:nvSpPr>
          <p:spPr bwMode="auto">
            <a:xfrm>
              <a:off x="862" y="3401"/>
              <a:ext cx="35" cy="182"/>
            </a:xfrm>
            <a:prstGeom prst="line">
              <a:avLst/>
            </a:prstGeom>
            <a:noFill/>
            <a:ln w="9525">
              <a:solidFill>
                <a:srgbClr val="FF0000"/>
              </a:solidFill>
              <a:round/>
              <a:headEnd/>
              <a:tailEnd/>
            </a:ln>
          </p:spPr>
          <p:txBody>
            <a:bodyPr wrap="none" anchor="ctr"/>
            <a:lstStyle/>
            <a:p>
              <a:endParaRPr lang="en-US"/>
            </a:p>
          </p:txBody>
        </p:sp>
        <p:sp>
          <p:nvSpPr>
            <p:cNvPr id="87" name="Line 26"/>
            <p:cNvSpPr>
              <a:spLocks noChangeShapeType="1"/>
            </p:cNvSpPr>
            <p:nvPr/>
          </p:nvSpPr>
          <p:spPr bwMode="auto">
            <a:xfrm>
              <a:off x="969" y="3328"/>
              <a:ext cx="107" cy="109"/>
            </a:xfrm>
            <a:prstGeom prst="line">
              <a:avLst/>
            </a:prstGeom>
            <a:noFill/>
            <a:ln w="9525">
              <a:solidFill>
                <a:srgbClr val="FF0000"/>
              </a:solidFill>
              <a:round/>
              <a:headEnd/>
              <a:tailEnd/>
            </a:ln>
          </p:spPr>
          <p:txBody>
            <a:bodyPr wrap="none" anchor="ctr"/>
            <a:lstStyle/>
            <a:p>
              <a:endParaRPr lang="en-US"/>
            </a:p>
          </p:txBody>
        </p:sp>
        <p:sp>
          <p:nvSpPr>
            <p:cNvPr id="88" name="Line 27"/>
            <p:cNvSpPr>
              <a:spLocks noChangeShapeType="1"/>
            </p:cNvSpPr>
            <p:nvPr/>
          </p:nvSpPr>
          <p:spPr bwMode="auto">
            <a:xfrm flipV="1">
              <a:off x="754" y="3437"/>
              <a:ext cx="286" cy="73"/>
            </a:xfrm>
            <a:prstGeom prst="line">
              <a:avLst/>
            </a:prstGeom>
            <a:noFill/>
            <a:ln w="9525">
              <a:solidFill>
                <a:srgbClr val="FF0000"/>
              </a:solidFill>
              <a:round/>
              <a:headEnd/>
              <a:tailEnd/>
            </a:ln>
          </p:spPr>
          <p:txBody>
            <a:bodyPr wrap="none" anchor="ctr"/>
            <a:lstStyle/>
            <a:p>
              <a:endParaRPr lang="en-US"/>
            </a:p>
          </p:txBody>
        </p:sp>
        <p:sp>
          <p:nvSpPr>
            <p:cNvPr id="89" name="Line 28"/>
            <p:cNvSpPr>
              <a:spLocks noChangeShapeType="1"/>
            </p:cNvSpPr>
            <p:nvPr/>
          </p:nvSpPr>
          <p:spPr bwMode="auto">
            <a:xfrm>
              <a:off x="862" y="3401"/>
              <a:ext cx="142" cy="146"/>
            </a:xfrm>
            <a:prstGeom prst="line">
              <a:avLst/>
            </a:prstGeom>
            <a:noFill/>
            <a:ln w="9525">
              <a:solidFill>
                <a:srgbClr val="FF0000"/>
              </a:solidFill>
              <a:round/>
              <a:headEnd/>
              <a:tailEnd/>
            </a:ln>
          </p:spPr>
          <p:txBody>
            <a:bodyPr wrap="none" anchor="ctr"/>
            <a:lstStyle/>
            <a:p>
              <a:endParaRPr lang="en-US"/>
            </a:p>
          </p:txBody>
        </p:sp>
        <p:sp>
          <p:nvSpPr>
            <p:cNvPr id="90" name="Line 29"/>
            <p:cNvSpPr>
              <a:spLocks noChangeShapeType="1"/>
            </p:cNvSpPr>
            <p:nvPr/>
          </p:nvSpPr>
          <p:spPr bwMode="auto">
            <a:xfrm>
              <a:off x="719" y="3365"/>
              <a:ext cx="35" cy="109"/>
            </a:xfrm>
            <a:prstGeom prst="line">
              <a:avLst/>
            </a:prstGeom>
            <a:noFill/>
            <a:ln w="9525">
              <a:solidFill>
                <a:srgbClr val="FF0000"/>
              </a:solidFill>
              <a:round/>
              <a:headEnd/>
              <a:tailEnd/>
            </a:ln>
          </p:spPr>
          <p:txBody>
            <a:bodyPr wrap="none" anchor="ctr"/>
            <a:lstStyle/>
            <a:p>
              <a:endParaRPr lang="en-US"/>
            </a:p>
          </p:txBody>
        </p:sp>
        <p:sp>
          <p:nvSpPr>
            <p:cNvPr id="91" name="Line 30"/>
            <p:cNvSpPr>
              <a:spLocks noChangeShapeType="1"/>
            </p:cNvSpPr>
            <p:nvPr/>
          </p:nvSpPr>
          <p:spPr bwMode="auto">
            <a:xfrm>
              <a:off x="1040" y="3292"/>
              <a:ext cx="36" cy="109"/>
            </a:xfrm>
            <a:prstGeom prst="line">
              <a:avLst/>
            </a:prstGeom>
            <a:noFill/>
            <a:ln w="9525">
              <a:solidFill>
                <a:srgbClr val="FF0000"/>
              </a:solidFill>
              <a:round/>
              <a:headEnd/>
              <a:tailEnd/>
            </a:ln>
          </p:spPr>
          <p:txBody>
            <a:bodyPr wrap="none" anchor="ctr"/>
            <a:lstStyle/>
            <a:p>
              <a:endParaRPr lang="en-US"/>
            </a:p>
          </p:txBody>
        </p:sp>
        <p:sp>
          <p:nvSpPr>
            <p:cNvPr id="92" name="Line 31"/>
            <p:cNvSpPr>
              <a:spLocks noChangeShapeType="1"/>
            </p:cNvSpPr>
            <p:nvPr/>
          </p:nvSpPr>
          <p:spPr bwMode="auto">
            <a:xfrm>
              <a:off x="933" y="3146"/>
              <a:ext cx="107" cy="109"/>
            </a:xfrm>
            <a:prstGeom prst="line">
              <a:avLst/>
            </a:prstGeom>
            <a:noFill/>
            <a:ln w="9525">
              <a:solidFill>
                <a:srgbClr val="FF0000"/>
              </a:solidFill>
              <a:round/>
              <a:headEnd/>
              <a:tailEnd/>
            </a:ln>
          </p:spPr>
          <p:txBody>
            <a:bodyPr wrap="none" anchor="ctr"/>
            <a:lstStyle/>
            <a:p>
              <a:endParaRPr lang="en-US"/>
            </a:p>
          </p:txBody>
        </p:sp>
        <p:sp>
          <p:nvSpPr>
            <p:cNvPr id="93" name="Line 32"/>
            <p:cNvSpPr>
              <a:spLocks noChangeShapeType="1"/>
            </p:cNvSpPr>
            <p:nvPr/>
          </p:nvSpPr>
          <p:spPr bwMode="auto">
            <a:xfrm flipH="1">
              <a:off x="754" y="3219"/>
              <a:ext cx="108" cy="109"/>
            </a:xfrm>
            <a:prstGeom prst="line">
              <a:avLst/>
            </a:prstGeom>
            <a:noFill/>
            <a:ln w="9525">
              <a:solidFill>
                <a:srgbClr val="FF0000"/>
              </a:solidFill>
              <a:round/>
              <a:headEnd/>
              <a:tailEnd/>
            </a:ln>
          </p:spPr>
          <p:txBody>
            <a:bodyPr wrap="none" anchor="ctr"/>
            <a:lstStyle/>
            <a:p>
              <a:endParaRPr lang="en-US"/>
            </a:p>
          </p:txBody>
        </p:sp>
        <p:sp>
          <p:nvSpPr>
            <p:cNvPr id="94" name="Line 33"/>
            <p:cNvSpPr>
              <a:spLocks noChangeShapeType="1"/>
            </p:cNvSpPr>
            <p:nvPr/>
          </p:nvSpPr>
          <p:spPr bwMode="auto">
            <a:xfrm flipH="1">
              <a:off x="647" y="3146"/>
              <a:ext cx="107" cy="109"/>
            </a:xfrm>
            <a:prstGeom prst="line">
              <a:avLst/>
            </a:prstGeom>
            <a:noFill/>
            <a:ln w="9525">
              <a:solidFill>
                <a:srgbClr val="FF0000"/>
              </a:solidFill>
              <a:round/>
              <a:headEnd/>
              <a:tailEnd/>
            </a:ln>
          </p:spPr>
          <p:txBody>
            <a:bodyPr wrap="none" anchor="ctr"/>
            <a:lstStyle/>
            <a:p>
              <a:endParaRPr lang="en-US"/>
            </a:p>
          </p:txBody>
        </p:sp>
        <p:sp>
          <p:nvSpPr>
            <p:cNvPr id="95" name="Line 34"/>
            <p:cNvSpPr>
              <a:spLocks noChangeShapeType="1"/>
            </p:cNvSpPr>
            <p:nvPr/>
          </p:nvSpPr>
          <p:spPr bwMode="auto">
            <a:xfrm>
              <a:off x="647" y="3292"/>
              <a:ext cx="36" cy="145"/>
            </a:xfrm>
            <a:prstGeom prst="line">
              <a:avLst/>
            </a:prstGeom>
            <a:noFill/>
            <a:ln w="9525">
              <a:solidFill>
                <a:srgbClr val="FF0000"/>
              </a:solidFill>
              <a:round/>
              <a:headEnd/>
              <a:tailEnd/>
            </a:ln>
          </p:spPr>
          <p:txBody>
            <a:bodyPr wrap="none" anchor="ctr"/>
            <a:lstStyle/>
            <a:p>
              <a:endParaRPr lang="en-US"/>
            </a:p>
          </p:txBody>
        </p:sp>
        <p:sp>
          <p:nvSpPr>
            <p:cNvPr id="96" name="Line 35"/>
            <p:cNvSpPr>
              <a:spLocks noChangeShapeType="1"/>
            </p:cNvSpPr>
            <p:nvPr/>
          </p:nvSpPr>
          <p:spPr bwMode="auto">
            <a:xfrm flipV="1">
              <a:off x="754" y="3292"/>
              <a:ext cx="143" cy="36"/>
            </a:xfrm>
            <a:prstGeom prst="line">
              <a:avLst/>
            </a:prstGeom>
            <a:noFill/>
            <a:ln w="9525">
              <a:solidFill>
                <a:srgbClr val="FF0000"/>
              </a:solidFill>
              <a:round/>
              <a:headEnd/>
              <a:tailEnd/>
            </a:ln>
          </p:spPr>
          <p:txBody>
            <a:bodyPr wrap="none" anchor="ctr"/>
            <a:lstStyle/>
            <a:p>
              <a:endParaRPr lang="en-US"/>
            </a:p>
          </p:txBody>
        </p:sp>
        <p:sp>
          <p:nvSpPr>
            <p:cNvPr id="97" name="Line 36"/>
            <p:cNvSpPr>
              <a:spLocks noChangeShapeType="1"/>
            </p:cNvSpPr>
            <p:nvPr/>
          </p:nvSpPr>
          <p:spPr bwMode="auto">
            <a:xfrm flipH="1">
              <a:off x="897" y="3328"/>
              <a:ext cx="250" cy="37"/>
            </a:xfrm>
            <a:prstGeom prst="line">
              <a:avLst/>
            </a:prstGeom>
            <a:noFill/>
            <a:ln w="9525">
              <a:solidFill>
                <a:srgbClr val="FF0000"/>
              </a:solidFill>
              <a:round/>
              <a:headEnd/>
              <a:tailEnd/>
            </a:ln>
          </p:spPr>
          <p:txBody>
            <a:bodyPr wrap="none" anchor="ctr"/>
            <a:lstStyle/>
            <a:p>
              <a:endParaRPr lang="en-US"/>
            </a:p>
          </p:txBody>
        </p:sp>
        <p:sp>
          <p:nvSpPr>
            <p:cNvPr id="98" name="Line 37"/>
            <p:cNvSpPr>
              <a:spLocks noChangeShapeType="1"/>
            </p:cNvSpPr>
            <p:nvPr/>
          </p:nvSpPr>
          <p:spPr bwMode="auto">
            <a:xfrm>
              <a:off x="754" y="3510"/>
              <a:ext cx="143" cy="73"/>
            </a:xfrm>
            <a:prstGeom prst="line">
              <a:avLst/>
            </a:prstGeom>
            <a:noFill/>
            <a:ln w="9525">
              <a:solidFill>
                <a:srgbClr val="FF0000"/>
              </a:solidFill>
              <a:round/>
              <a:headEnd/>
              <a:tailEnd/>
            </a:ln>
          </p:spPr>
          <p:txBody>
            <a:bodyPr wrap="none" anchor="ctr"/>
            <a:lstStyle/>
            <a:p>
              <a:endParaRPr lang="en-US"/>
            </a:p>
          </p:txBody>
        </p:sp>
        <p:sp>
          <p:nvSpPr>
            <p:cNvPr id="99" name="Line 38"/>
            <p:cNvSpPr>
              <a:spLocks noChangeShapeType="1"/>
            </p:cNvSpPr>
            <p:nvPr/>
          </p:nvSpPr>
          <p:spPr bwMode="auto">
            <a:xfrm>
              <a:off x="790" y="3146"/>
              <a:ext cx="72" cy="37"/>
            </a:xfrm>
            <a:prstGeom prst="line">
              <a:avLst/>
            </a:prstGeom>
            <a:noFill/>
            <a:ln w="9525">
              <a:solidFill>
                <a:srgbClr val="FF0000"/>
              </a:solidFill>
              <a:round/>
              <a:headEnd/>
              <a:tailEnd/>
            </a:ln>
          </p:spPr>
          <p:txBody>
            <a:bodyPr wrap="none" anchor="ctr"/>
            <a:lstStyle/>
            <a:p>
              <a:endParaRPr lang="en-US"/>
            </a:p>
          </p:txBody>
        </p:sp>
        <p:sp>
          <p:nvSpPr>
            <p:cNvPr id="100" name="Line 39"/>
            <p:cNvSpPr>
              <a:spLocks noChangeShapeType="1"/>
            </p:cNvSpPr>
            <p:nvPr/>
          </p:nvSpPr>
          <p:spPr bwMode="auto">
            <a:xfrm>
              <a:off x="647" y="3255"/>
              <a:ext cx="250" cy="37"/>
            </a:xfrm>
            <a:prstGeom prst="line">
              <a:avLst/>
            </a:prstGeom>
            <a:noFill/>
            <a:ln w="9525">
              <a:solidFill>
                <a:srgbClr val="FF0000"/>
              </a:solidFill>
              <a:round/>
              <a:headEnd/>
              <a:tailEnd/>
            </a:ln>
          </p:spPr>
          <p:txBody>
            <a:bodyPr wrap="none" anchor="ctr"/>
            <a:lstStyle/>
            <a:p>
              <a:endParaRPr lang="en-US"/>
            </a:p>
          </p:txBody>
        </p:sp>
        <p:sp>
          <p:nvSpPr>
            <p:cNvPr id="101" name="Line 40"/>
            <p:cNvSpPr>
              <a:spLocks noChangeShapeType="1"/>
            </p:cNvSpPr>
            <p:nvPr/>
          </p:nvSpPr>
          <p:spPr bwMode="auto">
            <a:xfrm flipV="1">
              <a:off x="754" y="3365"/>
              <a:ext cx="108" cy="145"/>
            </a:xfrm>
            <a:prstGeom prst="line">
              <a:avLst/>
            </a:prstGeom>
            <a:noFill/>
            <a:ln w="9525">
              <a:solidFill>
                <a:srgbClr val="FF0000"/>
              </a:solidFill>
              <a:round/>
              <a:headEnd/>
              <a:tailEnd/>
            </a:ln>
          </p:spPr>
          <p:txBody>
            <a:bodyPr wrap="none" anchor="ctr"/>
            <a:lstStyle/>
            <a:p>
              <a:endParaRPr lang="en-US"/>
            </a:p>
          </p:txBody>
        </p:sp>
        <p:sp>
          <p:nvSpPr>
            <p:cNvPr id="102" name="Line 41"/>
            <p:cNvSpPr>
              <a:spLocks noChangeShapeType="1"/>
            </p:cNvSpPr>
            <p:nvPr/>
          </p:nvSpPr>
          <p:spPr bwMode="auto">
            <a:xfrm flipV="1">
              <a:off x="683" y="3365"/>
              <a:ext cx="179" cy="72"/>
            </a:xfrm>
            <a:prstGeom prst="line">
              <a:avLst/>
            </a:prstGeom>
            <a:noFill/>
            <a:ln w="9525">
              <a:solidFill>
                <a:srgbClr val="FF0000"/>
              </a:solidFill>
              <a:round/>
              <a:headEnd/>
              <a:tailEnd/>
            </a:ln>
          </p:spPr>
          <p:txBody>
            <a:bodyPr wrap="none" anchor="ctr"/>
            <a:lstStyle/>
            <a:p>
              <a:endParaRPr lang="en-US"/>
            </a:p>
          </p:txBody>
        </p:sp>
        <p:sp>
          <p:nvSpPr>
            <p:cNvPr id="103" name="Line 42"/>
            <p:cNvSpPr>
              <a:spLocks noChangeShapeType="1"/>
            </p:cNvSpPr>
            <p:nvPr/>
          </p:nvSpPr>
          <p:spPr bwMode="auto">
            <a:xfrm flipH="1">
              <a:off x="1076" y="3339"/>
              <a:ext cx="35" cy="98"/>
            </a:xfrm>
            <a:prstGeom prst="line">
              <a:avLst/>
            </a:prstGeom>
            <a:noFill/>
            <a:ln w="9525">
              <a:solidFill>
                <a:srgbClr val="FF0000"/>
              </a:solidFill>
              <a:round/>
              <a:headEnd/>
              <a:tailEnd/>
            </a:ln>
          </p:spPr>
          <p:txBody>
            <a:bodyPr wrap="none" anchor="ctr"/>
            <a:lstStyle/>
            <a:p>
              <a:endParaRPr lang="en-US"/>
            </a:p>
          </p:txBody>
        </p:sp>
        <p:sp>
          <p:nvSpPr>
            <p:cNvPr id="104" name="Line 43"/>
            <p:cNvSpPr>
              <a:spLocks noChangeShapeType="1"/>
            </p:cNvSpPr>
            <p:nvPr/>
          </p:nvSpPr>
          <p:spPr bwMode="auto">
            <a:xfrm>
              <a:off x="862" y="3365"/>
              <a:ext cx="250" cy="72"/>
            </a:xfrm>
            <a:prstGeom prst="line">
              <a:avLst/>
            </a:prstGeom>
            <a:noFill/>
            <a:ln w="9525">
              <a:solidFill>
                <a:srgbClr val="FF0000"/>
              </a:solidFill>
              <a:round/>
              <a:headEnd/>
              <a:tailEnd/>
            </a:ln>
          </p:spPr>
          <p:txBody>
            <a:bodyPr wrap="none" anchor="ctr"/>
            <a:lstStyle/>
            <a:p>
              <a:endParaRPr lang="en-US"/>
            </a:p>
          </p:txBody>
        </p:sp>
        <p:sp>
          <p:nvSpPr>
            <p:cNvPr id="105" name="Line 44"/>
            <p:cNvSpPr>
              <a:spLocks noChangeShapeType="1"/>
            </p:cNvSpPr>
            <p:nvPr/>
          </p:nvSpPr>
          <p:spPr bwMode="auto">
            <a:xfrm flipV="1">
              <a:off x="1156" y="3166"/>
              <a:ext cx="409" cy="10"/>
            </a:xfrm>
            <a:prstGeom prst="line">
              <a:avLst/>
            </a:prstGeom>
            <a:noFill/>
            <a:ln w="9525">
              <a:solidFill>
                <a:schemeClr val="tx1"/>
              </a:solidFill>
              <a:round/>
              <a:headEnd/>
              <a:tailEnd/>
            </a:ln>
          </p:spPr>
          <p:txBody>
            <a:bodyPr wrap="none" anchor="ctr"/>
            <a:lstStyle/>
            <a:p>
              <a:endParaRPr lang="en-US"/>
            </a:p>
          </p:txBody>
        </p:sp>
        <p:sp>
          <p:nvSpPr>
            <p:cNvPr id="106" name="Line 45"/>
            <p:cNvSpPr>
              <a:spLocks noChangeShapeType="1"/>
            </p:cNvSpPr>
            <p:nvPr/>
          </p:nvSpPr>
          <p:spPr bwMode="auto">
            <a:xfrm>
              <a:off x="1292" y="3030"/>
              <a:ext cx="0" cy="146"/>
            </a:xfrm>
            <a:prstGeom prst="line">
              <a:avLst/>
            </a:prstGeom>
            <a:noFill/>
            <a:ln w="57150">
              <a:solidFill>
                <a:schemeClr val="tx1"/>
              </a:solidFill>
              <a:round/>
              <a:headEnd/>
              <a:tailEnd/>
            </a:ln>
          </p:spPr>
          <p:txBody>
            <a:bodyPr wrap="none" anchor="ctr"/>
            <a:lstStyle/>
            <a:p>
              <a:endParaRPr lang="en-US"/>
            </a:p>
          </p:txBody>
        </p:sp>
        <p:sp>
          <p:nvSpPr>
            <p:cNvPr id="107" name="Line 46"/>
            <p:cNvSpPr>
              <a:spLocks noChangeShapeType="1"/>
            </p:cNvSpPr>
            <p:nvPr/>
          </p:nvSpPr>
          <p:spPr bwMode="auto">
            <a:xfrm>
              <a:off x="1429" y="2840"/>
              <a:ext cx="0" cy="146"/>
            </a:xfrm>
            <a:prstGeom prst="line">
              <a:avLst/>
            </a:prstGeom>
            <a:noFill/>
            <a:ln w="57150">
              <a:solidFill>
                <a:schemeClr val="tx1"/>
              </a:solidFill>
              <a:round/>
              <a:headEnd/>
              <a:tailEnd/>
            </a:ln>
          </p:spPr>
          <p:txBody>
            <a:bodyPr wrap="none" anchor="ctr"/>
            <a:lstStyle/>
            <a:p>
              <a:endParaRPr lang="en-US"/>
            </a:p>
          </p:txBody>
        </p:sp>
        <p:sp>
          <p:nvSpPr>
            <p:cNvPr id="108" name="Oval 47"/>
            <p:cNvSpPr>
              <a:spLocks noChangeArrowheads="1"/>
            </p:cNvSpPr>
            <p:nvPr/>
          </p:nvSpPr>
          <p:spPr bwMode="auto">
            <a:xfrm>
              <a:off x="1946" y="3249"/>
              <a:ext cx="208" cy="226"/>
            </a:xfrm>
            <a:prstGeom prst="ellipse">
              <a:avLst/>
            </a:prstGeom>
            <a:solidFill>
              <a:srgbClr val="FFFF00"/>
            </a:solidFill>
            <a:ln w="9525">
              <a:solidFill>
                <a:schemeClr val="tx1"/>
              </a:solidFill>
              <a:round/>
              <a:headEnd/>
              <a:tailEnd/>
            </a:ln>
          </p:spPr>
          <p:txBody>
            <a:bodyPr wrap="none" anchor="ctr"/>
            <a:lstStyle/>
            <a:p>
              <a:endParaRPr lang="en-US"/>
            </a:p>
          </p:txBody>
        </p:sp>
        <p:sp>
          <p:nvSpPr>
            <p:cNvPr id="109" name="Freeform 48"/>
            <p:cNvSpPr>
              <a:spLocks/>
            </p:cNvSpPr>
            <p:nvPr/>
          </p:nvSpPr>
          <p:spPr bwMode="auto">
            <a:xfrm>
              <a:off x="930" y="2946"/>
              <a:ext cx="1043" cy="348"/>
            </a:xfrm>
            <a:custGeom>
              <a:avLst/>
              <a:gdLst>
                <a:gd name="T0" fmla="*/ 0 w 1043"/>
                <a:gd name="T1" fmla="*/ 167 h 348"/>
                <a:gd name="T2" fmla="*/ 453 w 1043"/>
                <a:gd name="T3" fmla="*/ 30 h 348"/>
                <a:gd name="T4" fmla="*/ 1043 w 1043"/>
                <a:gd name="T5" fmla="*/ 348 h 348"/>
                <a:gd name="T6" fmla="*/ 0 60000 65536"/>
                <a:gd name="T7" fmla="*/ 0 60000 65536"/>
                <a:gd name="T8" fmla="*/ 0 60000 65536"/>
                <a:gd name="T9" fmla="*/ 0 w 1043"/>
                <a:gd name="T10" fmla="*/ 0 h 348"/>
                <a:gd name="T11" fmla="*/ 1043 w 1043"/>
                <a:gd name="T12" fmla="*/ 348 h 348"/>
              </a:gdLst>
              <a:ahLst/>
              <a:cxnLst>
                <a:cxn ang="T6">
                  <a:pos x="T0" y="T1"/>
                </a:cxn>
                <a:cxn ang="T7">
                  <a:pos x="T2" y="T3"/>
                </a:cxn>
                <a:cxn ang="T8">
                  <a:pos x="T4" y="T5"/>
                </a:cxn>
              </a:cxnLst>
              <a:rect l="T9" t="T10" r="T11" b="T12"/>
              <a:pathLst>
                <a:path w="1043" h="348">
                  <a:moveTo>
                    <a:pt x="0" y="167"/>
                  </a:moveTo>
                  <a:cubicBezTo>
                    <a:pt x="139" y="83"/>
                    <a:pt x="279" y="0"/>
                    <a:pt x="453" y="30"/>
                  </a:cubicBezTo>
                  <a:cubicBezTo>
                    <a:pt x="627" y="60"/>
                    <a:pt x="945" y="295"/>
                    <a:pt x="1043" y="348"/>
                  </a:cubicBezTo>
                </a:path>
              </a:pathLst>
            </a:custGeom>
            <a:noFill/>
            <a:ln w="9525">
              <a:solidFill>
                <a:srgbClr val="FF0000"/>
              </a:solidFill>
              <a:round/>
              <a:headEnd/>
              <a:tailEnd type="triangle" w="med" len="med"/>
            </a:ln>
          </p:spPr>
          <p:txBody>
            <a:bodyPr/>
            <a:lstStyle/>
            <a:p>
              <a:endParaRPr lang="en-US"/>
            </a:p>
          </p:txBody>
        </p:sp>
        <p:sp>
          <p:nvSpPr>
            <p:cNvPr id="110" name="Freeform 49"/>
            <p:cNvSpPr>
              <a:spLocks/>
            </p:cNvSpPr>
            <p:nvPr/>
          </p:nvSpPr>
          <p:spPr bwMode="auto">
            <a:xfrm>
              <a:off x="1066" y="3203"/>
              <a:ext cx="861" cy="136"/>
            </a:xfrm>
            <a:custGeom>
              <a:avLst/>
              <a:gdLst>
                <a:gd name="T0" fmla="*/ 0 w 861"/>
                <a:gd name="T1" fmla="*/ 8 h 196"/>
                <a:gd name="T2" fmla="*/ 226 w 861"/>
                <a:gd name="T3" fmla="*/ 1 h 196"/>
                <a:gd name="T4" fmla="*/ 861 w 861"/>
                <a:gd name="T5" fmla="*/ 15 h 196"/>
                <a:gd name="T6" fmla="*/ 0 60000 65536"/>
                <a:gd name="T7" fmla="*/ 0 60000 65536"/>
                <a:gd name="T8" fmla="*/ 0 60000 65536"/>
                <a:gd name="T9" fmla="*/ 0 w 861"/>
                <a:gd name="T10" fmla="*/ 0 h 196"/>
                <a:gd name="T11" fmla="*/ 861 w 861"/>
                <a:gd name="T12" fmla="*/ 196 h 196"/>
              </a:gdLst>
              <a:ahLst/>
              <a:cxnLst>
                <a:cxn ang="T6">
                  <a:pos x="T0" y="T1"/>
                </a:cxn>
                <a:cxn ang="T7">
                  <a:pos x="T2" y="T3"/>
                </a:cxn>
                <a:cxn ang="T8">
                  <a:pos x="T4" y="T5"/>
                </a:cxn>
              </a:cxnLst>
              <a:rect l="T9" t="T10" r="T11" b="T12"/>
              <a:pathLst>
                <a:path w="861" h="196">
                  <a:moveTo>
                    <a:pt x="0" y="106"/>
                  </a:moveTo>
                  <a:cubicBezTo>
                    <a:pt x="41" y="53"/>
                    <a:pt x="83" y="0"/>
                    <a:pt x="226" y="15"/>
                  </a:cubicBezTo>
                  <a:cubicBezTo>
                    <a:pt x="369" y="30"/>
                    <a:pt x="615" y="113"/>
                    <a:pt x="861" y="196"/>
                  </a:cubicBezTo>
                </a:path>
              </a:pathLst>
            </a:custGeom>
            <a:noFill/>
            <a:ln w="9525">
              <a:solidFill>
                <a:srgbClr val="FF0000"/>
              </a:solidFill>
              <a:round/>
              <a:headEnd/>
              <a:tailEnd type="triangle" w="med" len="med"/>
            </a:ln>
          </p:spPr>
          <p:txBody>
            <a:bodyPr/>
            <a:lstStyle/>
            <a:p>
              <a:endParaRPr lang="en-US"/>
            </a:p>
          </p:txBody>
        </p:sp>
        <p:sp>
          <p:nvSpPr>
            <p:cNvPr id="111" name="Freeform 50"/>
            <p:cNvSpPr>
              <a:spLocks/>
            </p:cNvSpPr>
            <p:nvPr/>
          </p:nvSpPr>
          <p:spPr bwMode="auto">
            <a:xfrm>
              <a:off x="748" y="3475"/>
              <a:ext cx="1270" cy="235"/>
            </a:xfrm>
            <a:custGeom>
              <a:avLst/>
              <a:gdLst>
                <a:gd name="T0" fmla="*/ 0 w 1270"/>
                <a:gd name="T1" fmla="*/ 46 h 235"/>
                <a:gd name="T2" fmla="*/ 590 w 1270"/>
                <a:gd name="T3" fmla="*/ 227 h 235"/>
                <a:gd name="T4" fmla="*/ 1270 w 1270"/>
                <a:gd name="T5" fmla="*/ 0 h 235"/>
                <a:gd name="T6" fmla="*/ 0 60000 65536"/>
                <a:gd name="T7" fmla="*/ 0 60000 65536"/>
                <a:gd name="T8" fmla="*/ 0 60000 65536"/>
                <a:gd name="T9" fmla="*/ 0 w 1270"/>
                <a:gd name="T10" fmla="*/ 0 h 235"/>
                <a:gd name="T11" fmla="*/ 1270 w 1270"/>
                <a:gd name="T12" fmla="*/ 235 h 235"/>
              </a:gdLst>
              <a:ahLst/>
              <a:cxnLst>
                <a:cxn ang="T6">
                  <a:pos x="T0" y="T1"/>
                </a:cxn>
                <a:cxn ang="T7">
                  <a:pos x="T2" y="T3"/>
                </a:cxn>
                <a:cxn ang="T8">
                  <a:pos x="T4" y="T5"/>
                </a:cxn>
              </a:cxnLst>
              <a:rect l="T9" t="T10" r="T11" b="T12"/>
              <a:pathLst>
                <a:path w="1270" h="235">
                  <a:moveTo>
                    <a:pt x="0" y="46"/>
                  </a:moveTo>
                  <a:cubicBezTo>
                    <a:pt x="189" y="140"/>
                    <a:pt x="378" y="235"/>
                    <a:pt x="590" y="227"/>
                  </a:cubicBezTo>
                  <a:cubicBezTo>
                    <a:pt x="802" y="219"/>
                    <a:pt x="1036" y="109"/>
                    <a:pt x="1270" y="0"/>
                  </a:cubicBezTo>
                </a:path>
              </a:pathLst>
            </a:custGeom>
            <a:noFill/>
            <a:ln w="9525">
              <a:solidFill>
                <a:srgbClr val="FF0000"/>
              </a:solidFill>
              <a:round/>
              <a:headEnd/>
              <a:tailEnd type="triangle" w="med" len="med"/>
            </a:ln>
          </p:spPr>
          <p:txBody>
            <a:bodyPr/>
            <a:lstStyle/>
            <a:p>
              <a:endParaRPr lang="en-US"/>
            </a:p>
          </p:txBody>
        </p:sp>
        <p:sp>
          <p:nvSpPr>
            <p:cNvPr id="112" name="Freeform 51"/>
            <p:cNvSpPr>
              <a:spLocks/>
            </p:cNvSpPr>
            <p:nvPr/>
          </p:nvSpPr>
          <p:spPr bwMode="auto">
            <a:xfrm>
              <a:off x="1111" y="3385"/>
              <a:ext cx="816" cy="151"/>
            </a:xfrm>
            <a:custGeom>
              <a:avLst/>
              <a:gdLst>
                <a:gd name="T0" fmla="*/ 0 w 816"/>
                <a:gd name="T1" fmla="*/ 90 h 151"/>
                <a:gd name="T2" fmla="*/ 272 w 816"/>
                <a:gd name="T3" fmla="*/ 136 h 151"/>
                <a:gd name="T4" fmla="*/ 816 w 816"/>
                <a:gd name="T5" fmla="*/ 0 h 151"/>
                <a:gd name="T6" fmla="*/ 0 60000 65536"/>
                <a:gd name="T7" fmla="*/ 0 60000 65536"/>
                <a:gd name="T8" fmla="*/ 0 60000 65536"/>
                <a:gd name="T9" fmla="*/ 0 w 816"/>
                <a:gd name="T10" fmla="*/ 0 h 151"/>
                <a:gd name="T11" fmla="*/ 816 w 816"/>
                <a:gd name="T12" fmla="*/ 151 h 151"/>
              </a:gdLst>
              <a:ahLst/>
              <a:cxnLst>
                <a:cxn ang="T6">
                  <a:pos x="T0" y="T1"/>
                </a:cxn>
                <a:cxn ang="T7">
                  <a:pos x="T2" y="T3"/>
                </a:cxn>
                <a:cxn ang="T8">
                  <a:pos x="T4" y="T5"/>
                </a:cxn>
              </a:cxnLst>
              <a:rect l="T9" t="T10" r="T11" b="T12"/>
              <a:pathLst>
                <a:path w="816" h="151">
                  <a:moveTo>
                    <a:pt x="0" y="90"/>
                  </a:moveTo>
                  <a:cubicBezTo>
                    <a:pt x="68" y="120"/>
                    <a:pt x="136" y="151"/>
                    <a:pt x="272" y="136"/>
                  </a:cubicBezTo>
                  <a:cubicBezTo>
                    <a:pt x="408" y="121"/>
                    <a:pt x="612" y="60"/>
                    <a:pt x="816" y="0"/>
                  </a:cubicBezTo>
                </a:path>
              </a:pathLst>
            </a:custGeom>
            <a:noFill/>
            <a:ln w="9525">
              <a:solidFill>
                <a:srgbClr val="FF0000"/>
              </a:solidFill>
              <a:round/>
              <a:headEnd/>
              <a:tailEnd type="triangle" w="med" len="med"/>
            </a:ln>
          </p:spPr>
          <p:txBody>
            <a:bodyPr/>
            <a:lstStyle/>
            <a:p>
              <a:endParaRPr lang="en-US"/>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21" name="Picture 2"/>
          <p:cNvPicPr>
            <a:picLocks noChangeAspect="1" noChangeArrowheads="1"/>
          </p:cNvPicPr>
          <p:nvPr/>
        </p:nvPicPr>
        <p:blipFill>
          <a:blip r:embed="rId2" cstate="print"/>
          <a:srcRect/>
          <a:stretch>
            <a:fillRect/>
          </a:stretch>
        </p:blipFill>
        <p:spPr bwMode="auto">
          <a:xfrm>
            <a:off x="5279608" y="5566999"/>
            <a:ext cx="13593264" cy="4388335"/>
          </a:xfrm>
          <a:prstGeom prst="rect">
            <a:avLst/>
          </a:prstGeom>
          <a:noFill/>
          <a:ln w="9525">
            <a:noFill/>
            <a:miter lim="800000"/>
            <a:headEnd/>
            <a:tailEnd/>
          </a:ln>
        </p:spPr>
      </p:pic>
      <p:sp>
        <p:nvSpPr>
          <p:cNvPr id="38922" name="TextBox 109"/>
          <p:cNvSpPr txBox="1">
            <a:spLocks noChangeArrowheads="1"/>
          </p:cNvSpPr>
          <p:nvPr/>
        </p:nvSpPr>
        <p:spPr bwMode="auto">
          <a:xfrm>
            <a:off x="14568841" y="9495310"/>
            <a:ext cx="5725135" cy="933450"/>
          </a:xfrm>
          <a:prstGeom prst="rect">
            <a:avLst/>
          </a:prstGeom>
          <a:noFill/>
          <a:ln w="9525">
            <a:noFill/>
            <a:miter lim="800000"/>
            <a:headEnd/>
            <a:tailEnd/>
          </a:ln>
        </p:spPr>
        <p:txBody>
          <a:bodyPr wrap="none" lIns="192902" tIns="96451" rIns="192902" bIns="96451">
            <a:spAutoFit/>
          </a:bodyPr>
          <a:lstStyle/>
          <a:p>
            <a:r>
              <a:rPr lang="en-US" sz="4800" i="1" dirty="0"/>
              <a:t>Crochet et al., 2011</a:t>
            </a:r>
          </a:p>
        </p:txBody>
      </p:sp>
      <p:sp>
        <p:nvSpPr>
          <p:cNvPr id="38923" name="TextBox 110"/>
          <p:cNvSpPr txBox="1">
            <a:spLocks noChangeArrowheads="1"/>
          </p:cNvSpPr>
          <p:nvPr/>
        </p:nvSpPr>
        <p:spPr bwMode="auto">
          <a:xfrm>
            <a:off x="6071754" y="4924028"/>
            <a:ext cx="12913834" cy="1071949"/>
          </a:xfrm>
          <a:prstGeom prst="rect">
            <a:avLst/>
          </a:prstGeom>
          <a:noFill/>
          <a:ln w="9525">
            <a:noFill/>
            <a:miter lim="800000"/>
            <a:headEnd/>
            <a:tailEnd/>
          </a:ln>
        </p:spPr>
        <p:txBody>
          <a:bodyPr wrap="none" lIns="192902" tIns="96451" rIns="192902" bIns="96451">
            <a:spAutoFit/>
          </a:bodyPr>
          <a:lstStyle/>
          <a:p>
            <a:r>
              <a:rPr lang="en-US" dirty="0"/>
              <a:t>awake mouse, cortex, freely whisking, </a:t>
            </a:r>
          </a:p>
        </p:txBody>
      </p:sp>
      <p:pic>
        <p:nvPicPr>
          <p:cNvPr id="38924" name="Picture 3"/>
          <p:cNvPicPr>
            <a:picLocks noChangeAspect="1" noChangeArrowheads="1"/>
          </p:cNvPicPr>
          <p:nvPr/>
        </p:nvPicPr>
        <p:blipFill>
          <a:blip r:embed="rId3" cstate="print"/>
          <a:srcRect/>
          <a:stretch>
            <a:fillRect/>
          </a:stretch>
        </p:blipFill>
        <p:spPr bwMode="auto">
          <a:xfrm>
            <a:off x="6008879" y="12232450"/>
            <a:ext cx="15308793" cy="2582367"/>
          </a:xfrm>
          <a:prstGeom prst="rect">
            <a:avLst/>
          </a:prstGeom>
          <a:noFill/>
          <a:ln w="9525">
            <a:noFill/>
            <a:miter lim="800000"/>
            <a:headEnd/>
            <a:tailEnd/>
          </a:ln>
        </p:spPr>
      </p:pic>
      <p:sp>
        <p:nvSpPr>
          <p:cNvPr id="13" name="TextBox 12"/>
          <p:cNvSpPr txBox="1"/>
          <p:nvPr/>
        </p:nvSpPr>
        <p:spPr>
          <a:xfrm>
            <a:off x="673219" y="1434427"/>
            <a:ext cx="9212778" cy="969496"/>
          </a:xfrm>
          <a:prstGeom prst="rect">
            <a:avLst/>
          </a:prstGeom>
          <a:noFill/>
        </p:spPr>
        <p:txBody>
          <a:bodyPr wrap="none" rtlCol="0">
            <a:spAutoFit/>
          </a:bodyPr>
          <a:lstStyle/>
          <a:p>
            <a:r>
              <a:rPr lang="en-US" dirty="0" smtClean="0"/>
              <a:t>Spontaneous activity </a:t>
            </a:r>
            <a:r>
              <a:rPr lang="en-US" i="1" dirty="0" smtClean="0"/>
              <a:t>in vivo</a:t>
            </a:r>
            <a:endParaRPr lang="en-US" i="1" dirty="0"/>
          </a:p>
        </p:txBody>
      </p:sp>
      <p:sp>
        <p:nvSpPr>
          <p:cNvPr id="14" name="Title 3"/>
          <p:cNvSpPr txBox="1">
            <a:spLocks/>
          </p:cNvSpPr>
          <p:nvPr/>
        </p:nvSpPr>
        <p:spPr>
          <a:xfrm>
            <a:off x="697827" y="-38773"/>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kumimoji="0" lang="en-US" sz="6600" b="0" i="0" u="none" strike="noStrike" kern="1200" cap="none" spc="0" normalizeH="0" baseline="0" noProof="0" dirty="0" smtClean="0">
                <a:ln>
                  <a:noFill/>
                </a:ln>
                <a:solidFill>
                  <a:schemeClr val="tx1"/>
                </a:solidFill>
                <a:effectLst/>
                <a:uLnTx/>
                <a:uFillTx/>
                <a:latin typeface="Impact" charset="0"/>
                <a:ea typeface="ＭＳ Ｐゴシック" charset="0"/>
                <a:cs typeface="Impact" charset="0"/>
              </a:rPr>
              <a:t> </a:t>
            </a:r>
            <a:r>
              <a:rPr lang="en-US" sz="6600" dirty="0" smtClean="0">
                <a:solidFill>
                  <a:srgbClr val="FF0000"/>
                </a:solidFill>
                <a:latin typeface="Impact" charset="0"/>
                <a:ea typeface="ＭＳ Ｐゴシック" charset="0"/>
                <a:cs typeface="Impact" charset="0"/>
              </a:rPr>
              <a:t>11</a:t>
            </a:r>
            <a:r>
              <a:rPr kumimoji="0" lang="en-US" sz="66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.1</a:t>
            </a:r>
            <a:r>
              <a:rPr kumimoji="0" lang="en-US" sz="66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Review</a:t>
            </a:r>
            <a:r>
              <a:rPr lang="en-US" sz="6600" dirty="0">
                <a:solidFill>
                  <a:srgbClr val="FF0000"/>
                </a:solidFill>
                <a:latin typeface="Impact" charset="0"/>
                <a:ea typeface="ＭＳ Ｐゴシック" charset="0"/>
                <a:cs typeface="Impact" charset="0"/>
              </a:rPr>
              <a:t> </a:t>
            </a:r>
            <a:r>
              <a:rPr lang="en-US" sz="6600" dirty="0" smtClean="0">
                <a:solidFill>
                  <a:srgbClr val="FF0000"/>
                </a:solidFill>
                <a:latin typeface="Impact" charset="0"/>
                <a:ea typeface="ＭＳ Ｐゴシック" charset="0"/>
                <a:cs typeface="Impact" charset="0"/>
              </a:rPr>
              <a:t>from week 10</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sp>
        <p:nvSpPr>
          <p:cNvPr id="15" name="Text Box 46"/>
          <p:cNvSpPr txBox="1">
            <a:spLocks noChangeArrowheads="1"/>
          </p:cNvSpPr>
          <p:nvPr/>
        </p:nvSpPr>
        <p:spPr bwMode="auto">
          <a:xfrm>
            <a:off x="10783802" y="1186452"/>
            <a:ext cx="10332999" cy="3334107"/>
          </a:xfrm>
          <a:prstGeom prst="rect">
            <a:avLst/>
          </a:prstGeom>
          <a:noFill/>
          <a:ln w="9525">
            <a:noFill/>
            <a:miter lim="800000"/>
            <a:headEnd/>
            <a:tailEnd/>
          </a:ln>
        </p:spPr>
        <p:txBody>
          <a:bodyPr wrap="none" lIns="192902" tIns="96451" rIns="192902" bIns="96451">
            <a:spAutoFit/>
          </a:bodyPr>
          <a:lstStyle/>
          <a:p>
            <a:r>
              <a:rPr lang="en-US" sz="6800" dirty="0" smtClean="0">
                <a:solidFill>
                  <a:srgbClr val="FF0000"/>
                </a:solidFill>
              </a:rPr>
              <a:t>Variability </a:t>
            </a:r>
          </a:p>
          <a:p>
            <a:r>
              <a:rPr lang="en-US" sz="6800" dirty="0" smtClean="0">
                <a:solidFill>
                  <a:srgbClr val="FF0000"/>
                </a:solidFill>
              </a:rPr>
              <a:t>- of membrane potential? </a:t>
            </a:r>
          </a:p>
          <a:p>
            <a:r>
              <a:rPr lang="en-US" sz="6800" b="1" dirty="0" smtClean="0">
                <a:solidFill>
                  <a:srgbClr val="FF0000"/>
                </a:solidFill>
              </a:rPr>
              <a:t>- </a:t>
            </a:r>
            <a:r>
              <a:rPr lang="en-US" sz="6800" dirty="0" smtClean="0">
                <a:solidFill>
                  <a:srgbClr val="FF0000"/>
                </a:solidFill>
              </a:rPr>
              <a:t>of spike timing?</a:t>
            </a:r>
          </a:p>
        </p:txBody>
      </p:sp>
      <p:cxnSp>
        <p:nvCxnSpPr>
          <p:cNvPr id="9" name="Straight Connector 8"/>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ChangeArrowheads="1"/>
          </p:cNvSpPr>
          <p:nvPr/>
        </p:nvSpPr>
        <p:spPr bwMode="auto">
          <a:xfrm>
            <a:off x="0" y="0"/>
            <a:ext cx="21607463" cy="12152313"/>
          </a:xfrm>
          <a:prstGeom prst="rect">
            <a:avLst/>
          </a:prstGeom>
          <a:noFill/>
          <a:ln w="28575">
            <a:noFill/>
            <a:miter lim="800000"/>
            <a:headEnd/>
            <a:tailEnd/>
          </a:ln>
        </p:spPr>
        <p:txBody>
          <a:bodyPr wrap="none" lIns="192911" tIns="96455" rIns="192911" bIns="96455" anchor="ctr"/>
          <a:lstStyle/>
          <a:p>
            <a:pPr algn="ctr">
              <a:lnSpc>
                <a:spcPct val="110000"/>
              </a:lnSpc>
            </a:pPr>
            <a:endParaRPr lang="fr-FR" sz="5100" dirty="0">
              <a:solidFill>
                <a:srgbClr val="FF0000"/>
              </a:solidFill>
            </a:endParaRPr>
          </a:p>
        </p:txBody>
      </p:sp>
      <p:sp>
        <p:nvSpPr>
          <p:cNvPr id="40" name="Title 3"/>
          <p:cNvSpPr txBox="1">
            <a:spLocks/>
          </p:cNvSpPr>
          <p:nvPr/>
        </p:nvSpPr>
        <p:spPr>
          <a:xfrm>
            <a:off x="697827" y="-38773"/>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smtClean="0">
                <a:latin typeface="Impact" charset="0"/>
                <a:ea typeface="ＭＳ Ｐゴシック" charset="0"/>
                <a:cs typeface="Impact" charset="0"/>
              </a:rPr>
              <a:t>Quiz</a:t>
            </a:r>
            <a:r>
              <a:rPr kumimoji="0" lang="en-US" sz="6600" b="0" i="0" u="none" strike="noStrike" kern="1200" cap="none" spc="0" normalizeH="0" baseline="0" noProof="0" dirty="0" smtClean="0">
                <a:ln>
                  <a:noFill/>
                </a:ln>
                <a:solidFill>
                  <a:schemeClr val="tx1"/>
                </a:solidFill>
                <a:effectLst/>
                <a:uLnTx/>
                <a:uFillTx/>
                <a:latin typeface="Impact" charset="0"/>
                <a:ea typeface="ＭＳ Ｐゴシック" charset="0"/>
                <a:cs typeface="Impact" charset="0"/>
              </a:rPr>
              <a:t> – </a:t>
            </a:r>
            <a:r>
              <a:rPr lang="en-US" sz="6600" noProof="0" dirty="0" smtClean="0">
                <a:solidFill>
                  <a:srgbClr val="FF0000"/>
                </a:solidFill>
                <a:latin typeface="Impact" charset="0"/>
                <a:ea typeface="ＭＳ Ｐゴシック" charset="0"/>
                <a:cs typeface="Impact" charset="0"/>
              </a:rPr>
              <a:t>1</a:t>
            </a:r>
            <a:r>
              <a:rPr lang="en-US" sz="6600" dirty="0" smtClean="0">
                <a:solidFill>
                  <a:srgbClr val="FF0000"/>
                </a:solidFill>
                <a:latin typeface="Impact" charset="0"/>
                <a:ea typeface="ＭＳ Ｐゴシック" charset="0"/>
                <a:cs typeface="Impact" charset="0"/>
              </a:rPr>
              <a:t>. Autocorrelation of Poisson</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41" name="Straight Connector 40"/>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nvGrpSpPr>
          <p:cNvPr id="3" name="Group 95"/>
          <p:cNvGrpSpPr/>
          <p:nvPr/>
        </p:nvGrpSpPr>
        <p:grpSpPr>
          <a:xfrm>
            <a:off x="9106005" y="1434427"/>
            <a:ext cx="12154197" cy="2233550"/>
            <a:chOff x="3544977" y="4341574"/>
            <a:chExt cx="14348705" cy="3038079"/>
          </a:xfrm>
        </p:grpSpPr>
        <p:grpSp>
          <p:nvGrpSpPr>
            <p:cNvPr id="4" name="Group 90"/>
            <p:cNvGrpSpPr>
              <a:grpSpLocks/>
            </p:cNvGrpSpPr>
            <p:nvPr/>
          </p:nvGrpSpPr>
          <p:grpSpPr bwMode="auto">
            <a:xfrm>
              <a:off x="3544977" y="5146103"/>
              <a:ext cx="14348705" cy="714511"/>
              <a:chOff x="1500166" y="3311845"/>
              <a:chExt cx="6072230" cy="402907"/>
            </a:xfrm>
          </p:grpSpPr>
          <p:sp>
            <p:nvSpPr>
              <p:cNvPr id="11296" name="Line 13"/>
              <p:cNvSpPr>
                <a:spLocks noChangeShapeType="1"/>
              </p:cNvSpPr>
              <p:nvPr/>
            </p:nvSpPr>
            <p:spPr bwMode="auto">
              <a:xfrm flipV="1">
                <a:off x="1500166" y="3669033"/>
                <a:ext cx="6072230" cy="45719"/>
              </a:xfrm>
              <a:prstGeom prst="line">
                <a:avLst/>
              </a:prstGeom>
              <a:noFill/>
              <a:ln w="9525">
                <a:solidFill>
                  <a:schemeClr val="tx1"/>
                </a:solidFill>
                <a:round/>
                <a:headEnd/>
                <a:tailEnd/>
              </a:ln>
            </p:spPr>
            <p:txBody>
              <a:bodyPr wrap="none" anchor="ctr"/>
              <a:lstStyle/>
              <a:p>
                <a:endParaRPr lang="en-US"/>
              </a:p>
            </p:txBody>
          </p:sp>
          <p:sp>
            <p:nvSpPr>
              <p:cNvPr id="11297" name="Line 14"/>
              <p:cNvSpPr>
                <a:spLocks noChangeShapeType="1"/>
              </p:cNvSpPr>
              <p:nvPr/>
            </p:nvSpPr>
            <p:spPr bwMode="auto">
              <a:xfrm>
                <a:off x="2428860" y="3311845"/>
                <a:ext cx="0" cy="388938"/>
              </a:xfrm>
              <a:prstGeom prst="line">
                <a:avLst/>
              </a:prstGeom>
              <a:noFill/>
              <a:ln w="38100">
                <a:solidFill>
                  <a:schemeClr val="tx1"/>
                </a:solidFill>
                <a:round/>
                <a:headEnd/>
                <a:tailEnd/>
              </a:ln>
            </p:spPr>
            <p:txBody>
              <a:bodyPr wrap="none" anchor="ctr"/>
              <a:lstStyle/>
              <a:p>
                <a:endParaRPr lang="en-US"/>
              </a:p>
            </p:txBody>
          </p:sp>
          <p:sp>
            <p:nvSpPr>
              <p:cNvPr id="11298" name="Line 15"/>
              <p:cNvSpPr>
                <a:spLocks noChangeShapeType="1"/>
              </p:cNvSpPr>
              <p:nvPr/>
            </p:nvSpPr>
            <p:spPr bwMode="auto">
              <a:xfrm>
                <a:off x="3676650" y="3311845"/>
                <a:ext cx="0" cy="388938"/>
              </a:xfrm>
              <a:prstGeom prst="line">
                <a:avLst/>
              </a:prstGeom>
              <a:noFill/>
              <a:ln w="38100">
                <a:solidFill>
                  <a:schemeClr val="tx1"/>
                </a:solidFill>
                <a:round/>
                <a:headEnd/>
                <a:tailEnd/>
              </a:ln>
            </p:spPr>
            <p:txBody>
              <a:bodyPr wrap="none" anchor="ctr"/>
              <a:lstStyle/>
              <a:p>
                <a:endParaRPr lang="en-US"/>
              </a:p>
            </p:txBody>
          </p:sp>
          <p:sp>
            <p:nvSpPr>
              <p:cNvPr id="11299" name="Line 16"/>
              <p:cNvSpPr>
                <a:spLocks noChangeShapeType="1"/>
              </p:cNvSpPr>
              <p:nvPr/>
            </p:nvSpPr>
            <p:spPr bwMode="auto">
              <a:xfrm>
                <a:off x="5786446" y="3311845"/>
                <a:ext cx="0" cy="388938"/>
              </a:xfrm>
              <a:prstGeom prst="line">
                <a:avLst/>
              </a:prstGeom>
              <a:noFill/>
              <a:ln w="38100">
                <a:solidFill>
                  <a:schemeClr val="tx1"/>
                </a:solidFill>
                <a:round/>
                <a:headEnd/>
                <a:tailEnd/>
              </a:ln>
            </p:spPr>
            <p:txBody>
              <a:bodyPr wrap="none" anchor="ctr"/>
              <a:lstStyle/>
              <a:p>
                <a:endParaRPr lang="en-US"/>
              </a:p>
            </p:txBody>
          </p:sp>
          <p:sp>
            <p:nvSpPr>
              <p:cNvPr id="11300" name="Line 17"/>
              <p:cNvSpPr>
                <a:spLocks noChangeShapeType="1"/>
              </p:cNvSpPr>
              <p:nvPr/>
            </p:nvSpPr>
            <p:spPr bwMode="auto">
              <a:xfrm>
                <a:off x="4019550" y="3311845"/>
                <a:ext cx="0" cy="388938"/>
              </a:xfrm>
              <a:prstGeom prst="line">
                <a:avLst/>
              </a:prstGeom>
              <a:noFill/>
              <a:ln w="38100">
                <a:solidFill>
                  <a:schemeClr val="tx1"/>
                </a:solidFill>
                <a:round/>
                <a:headEnd/>
                <a:tailEnd/>
              </a:ln>
            </p:spPr>
            <p:txBody>
              <a:bodyPr wrap="none" anchor="ctr"/>
              <a:lstStyle/>
              <a:p>
                <a:endParaRPr lang="en-US"/>
              </a:p>
            </p:txBody>
          </p:sp>
          <p:sp>
            <p:nvSpPr>
              <p:cNvPr id="11301" name="Line 18"/>
              <p:cNvSpPr>
                <a:spLocks noChangeShapeType="1"/>
              </p:cNvSpPr>
              <p:nvPr/>
            </p:nvSpPr>
            <p:spPr bwMode="auto">
              <a:xfrm>
                <a:off x="4500562" y="3311845"/>
                <a:ext cx="0" cy="388938"/>
              </a:xfrm>
              <a:prstGeom prst="line">
                <a:avLst/>
              </a:prstGeom>
              <a:noFill/>
              <a:ln w="38100">
                <a:solidFill>
                  <a:schemeClr val="tx1"/>
                </a:solidFill>
                <a:round/>
                <a:headEnd/>
                <a:tailEnd/>
              </a:ln>
            </p:spPr>
            <p:txBody>
              <a:bodyPr wrap="none" anchor="ctr"/>
              <a:lstStyle/>
              <a:p>
                <a:endParaRPr lang="en-US"/>
              </a:p>
            </p:txBody>
          </p:sp>
          <p:sp>
            <p:nvSpPr>
              <p:cNvPr id="11302" name="Line 19"/>
              <p:cNvSpPr>
                <a:spLocks noChangeShapeType="1"/>
              </p:cNvSpPr>
              <p:nvPr/>
            </p:nvSpPr>
            <p:spPr bwMode="auto">
              <a:xfrm>
                <a:off x="5929322" y="3311845"/>
                <a:ext cx="0" cy="388938"/>
              </a:xfrm>
              <a:prstGeom prst="line">
                <a:avLst/>
              </a:prstGeom>
              <a:noFill/>
              <a:ln w="38100">
                <a:solidFill>
                  <a:schemeClr val="tx1"/>
                </a:solidFill>
                <a:round/>
                <a:headEnd/>
                <a:tailEnd/>
              </a:ln>
            </p:spPr>
            <p:txBody>
              <a:bodyPr wrap="none" anchor="ctr"/>
              <a:lstStyle/>
              <a:p>
                <a:endParaRPr lang="en-US"/>
              </a:p>
            </p:txBody>
          </p:sp>
          <p:sp>
            <p:nvSpPr>
              <p:cNvPr id="11303" name="Line 14"/>
              <p:cNvSpPr>
                <a:spLocks noChangeShapeType="1"/>
              </p:cNvSpPr>
              <p:nvPr/>
            </p:nvSpPr>
            <p:spPr bwMode="auto">
              <a:xfrm>
                <a:off x="2786050" y="3311845"/>
                <a:ext cx="0" cy="388938"/>
              </a:xfrm>
              <a:prstGeom prst="line">
                <a:avLst/>
              </a:prstGeom>
              <a:noFill/>
              <a:ln w="38100">
                <a:solidFill>
                  <a:schemeClr val="tx1"/>
                </a:solidFill>
                <a:round/>
                <a:headEnd/>
                <a:tailEnd/>
              </a:ln>
            </p:spPr>
            <p:txBody>
              <a:bodyPr wrap="none" anchor="ctr"/>
              <a:lstStyle/>
              <a:p>
                <a:endParaRPr lang="en-US"/>
              </a:p>
            </p:txBody>
          </p:sp>
        </p:grpSp>
        <p:grpSp>
          <p:nvGrpSpPr>
            <p:cNvPr id="5" name="Group 91"/>
            <p:cNvGrpSpPr>
              <a:grpSpLocks/>
            </p:cNvGrpSpPr>
            <p:nvPr/>
          </p:nvGrpSpPr>
          <p:grpSpPr bwMode="auto">
            <a:xfrm>
              <a:off x="10462365" y="4341574"/>
              <a:ext cx="5912042" cy="2661132"/>
              <a:chOff x="4427536" y="2857496"/>
              <a:chExt cx="2501918" cy="1500992"/>
            </a:xfrm>
          </p:grpSpPr>
          <p:cxnSp>
            <p:nvCxnSpPr>
              <p:cNvPr id="11287" name="Straight Connector 79"/>
              <p:cNvCxnSpPr>
                <a:cxnSpLocks noChangeShapeType="1"/>
              </p:cNvCxnSpPr>
              <p:nvPr/>
            </p:nvCxnSpPr>
            <p:spPr bwMode="auto">
              <a:xfrm>
                <a:off x="4429124" y="3857628"/>
                <a:ext cx="357190" cy="1588"/>
              </a:xfrm>
              <a:prstGeom prst="line">
                <a:avLst/>
              </a:prstGeom>
              <a:noFill/>
              <a:ln w="28575" algn="ctr">
                <a:solidFill>
                  <a:schemeClr val="tx1"/>
                </a:solidFill>
                <a:round/>
                <a:headEnd type="triangle" w="med" len="med"/>
                <a:tailEnd type="triangle" w="med" len="med"/>
              </a:ln>
            </p:spPr>
          </p:cxnSp>
          <p:cxnSp>
            <p:nvCxnSpPr>
              <p:cNvPr id="11288" name="Straight Connector 82"/>
              <p:cNvCxnSpPr>
                <a:cxnSpLocks noChangeShapeType="1"/>
              </p:cNvCxnSpPr>
              <p:nvPr/>
            </p:nvCxnSpPr>
            <p:spPr bwMode="auto">
              <a:xfrm rot="5400000">
                <a:off x="3678231" y="3607595"/>
                <a:ext cx="1500198" cy="1588"/>
              </a:xfrm>
              <a:prstGeom prst="line">
                <a:avLst/>
              </a:prstGeom>
              <a:noFill/>
              <a:ln w="9525" algn="ctr">
                <a:solidFill>
                  <a:schemeClr val="tx1"/>
                </a:solidFill>
                <a:prstDash val="dash"/>
                <a:round/>
                <a:headEnd/>
                <a:tailEnd/>
              </a:ln>
            </p:spPr>
          </p:cxnSp>
          <p:cxnSp>
            <p:nvCxnSpPr>
              <p:cNvPr id="11289" name="Straight Connector 83"/>
              <p:cNvCxnSpPr>
                <a:cxnSpLocks noChangeShapeType="1"/>
              </p:cNvCxnSpPr>
              <p:nvPr/>
            </p:nvCxnSpPr>
            <p:spPr bwMode="auto">
              <a:xfrm rot="5400000">
                <a:off x="4035421" y="3606801"/>
                <a:ext cx="1500198" cy="1588"/>
              </a:xfrm>
              <a:prstGeom prst="line">
                <a:avLst/>
              </a:prstGeom>
              <a:noFill/>
              <a:ln w="9525" algn="ctr">
                <a:solidFill>
                  <a:schemeClr val="tx1"/>
                </a:solidFill>
                <a:prstDash val="dash"/>
                <a:round/>
                <a:headEnd/>
                <a:tailEnd/>
              </a:ln>
            </p:spPr>
          </p:cxnSp>
          <p:cxnSp>
            <p:nvCxnSpPr>
              <p:cNvPr id="11290" name="Straight Connector 84"/>
              <p:cNvCxnSpPr>
                <a:cxnSpLocks noChangeShapeType="1"/>
              </p:cNvCxnSpPr>
              <p:nvPr/>
            </p:nvCxnSpPr>
            <p:spPr bwMode="auto">
              <a:xfrm rot="5400000">
                <a:off x="4392611" y="3606801"/>
                <a:ext cx="1500198" cy="1588"/>
              </a:xfrm>
              <a:prstGeom prst="line">
                <a:avLst/>
              </a:prstGeom>
              <a:noFill/>
              <a:ln w="9525" algn="ctr">
                <a:solidFill>
                  <a:schemeClr val="tx1"/>
                </a:solidFill>
                <a:prstDash val="dash"/>
                <a:round/>
                <a:headEnd/>
                <a:tailEnd/>
              </a:ln>
            </p:spPr>
          </p:cxnSp>
          <p:cxnSp>
            <p:nvCxnSpPr>
              <p:cNvPr id="11291" name="Straight Connector 85"/>
              <p:cNvCxnSpPr>
                <a:cxnSpLocks noChangeShapeType="1"/>
              </p:cNvCxnSpPr>
              <p:nvPr/>
            </p:nvCxnSpPr>
            <p:spPr bwMode="auto">
              <a:xfrm rot="5400000">
                <a:off x="4749801" y="3606801"/>
                <a:ext cx="1500198" cy="1588"/>
              </a:xfrm>
              <a:prstGeom prst="line">
                <a:avLst/>
              </a:prstGeom>
              <a:noFill/>
              <a:ln w="9525" algn="ctr">
                <a:solidFill>
                  <a:schemeClr val="tx1"/>
                </a:solidFill>
                <a:prstDash val="dash"/>
                <a:round/>
                <a:headEnd/>
                <a:tailEnd/>
              </a:ln>
            </p:spPr>
          </p:cxnSp>
          <p:cxnSp>
            <p:nvCxnSpPr>
              <p:cNvPr id="11292" name="Straight Connector 86"/>
              <p:cNvCxnSpPr>
                <a:cxnSpLocks noChangeShapeType="1"/>
              </p:cNvCxnSpPr>
              <p:nvPr/>
            </p:nvCxnSpPr>
            <p:spPr bwMode="auto">
              <a:xfrm rot="5400000">
                <a:off x="5106991" y="3606801"/>
                <a:ext cx="1500198" cy="1588"/>
              </a:xfrm>
              <a:prstGeom prst="line">
                <a:avLst/>
              </a:prstGeom>
              <a:noFill/>
              <a:ln w="9525" algn="ctr">
                <a:solidFill>
                  <a:schemeClr val="tx1"/>
                </a:solidFill>
                <a:prstDash val="dash"/>
                <a:round/>
                <a:headEnd/>
                <a:tailEnd/>
              </a:ln>
            </p:spPr>
          </p:cxnSp>
          <p:cxnSp>
            <p:nvCxnSpPr>
              <p:cNvPr id="11293" name="Straight Connector 87"/>
              <p:cNvCxnSpPr>
                <a:cxnSpLocks noChangeShapeType="1"/>
              </p:cNvCxnSpPr>
              <p:nvPr/>
            </p:nvCxnSpPr>
            <p:spPr bwMode="auto">
              <a:xfrm rot="5400000">
                <a:off x="5464181" y="3606801"/>
                <a:ext cx="1500198" cy="1588"/>
              </a:xfrm>
              <a:prstGeom prst="line">
                <a:avLst/>
              </a:prstGeom>
              <a:noFill/>
              <a:ln w="9525" algn="ctr">
                <a:solidFill>
                  <a:schemeClr val="tx1"/>
                </a:solidFill>
                <a:prstDash val="dash"/>
                <a:round/>
                <a:headEnd/>
                <a:tailEnd/>
              </a:ln>
            </p:spPr>
          </p:cxnSp>
          <p:cxnSp>
            <p:nvCxnSpPr>
              <p:cNvPr id="11294" name="Straight Connector 88"/>
              <p:cNvCxnSpPr>
                <a:cxnSpLocks noChangeShapeType="1"/>
              </p:cNvCxnSpPr>
              <p:nvPr/>
            </p:nvCxnSpPr>
            <p:spPr bwMode="auto">
              <a:xfrm rot="5400000">
                <a:off x="5821371" y="3606801"/>
                <a:ext cx="1500198" cy="1588"/>
              </a:xfrm>
              <a:prstGeom prst="line">
                <a:avLst/>
              </a:prstGeom>
              <a:noFill/>
              <a:ln w="9525" algn="ctr">
                <a:solidFill>
                  <a:schemeClr val="tx1"/>
                </a:solidFill>
                <a:prstDash val="dash"/>
                <a:round/>
                <a:headEnd/>
                <a:tailEnd/>
              </a:ln>
            </p:spPr>
          </p:cxnSp>
          <p:cxnSp>
            <p:nvCxnSpPr>
              <p:cNvPr id="11295" name="Straight Connector 89"/>
              <p:cNvCxnSpPr>
                <a:cxnSpLocks noChangeShapeType="1"/>
              </p:cNvCxnSpPr>
              <p:nvPr/>
            </p:nvCxnSpPr>
            <p:spPr bwMode="auto">
              <a:xfrm rot="5400000">
                <a:off x="6178561" y="3606801"/>
                <a:ext cx="1500198" cy="1588"/>
              </a:xfrm>
              <a:prstGeom prst="line">
                <a:avLst/>
              </a:prstGeom>
              <a:noFill/>
              <a:ln w="9525" algn="ctr">
                <a:solidFill>
                  <a:schemeClr val="tx1"/>
                </a:solidFill>
                <a:prstDash val="dash"/>
                <a:round/>
                <a:headEnd/>
                <a:tailEnd/>
              </a:ln>
            </p:spPr>
          </p:cxnSp>
        </p:grpSp>
        <p:grpSp>
          <p:nvGrpSpPr>
            <p:cNvPr id="6" name="Group 92"/>
            <p:cNvGrpSpPr>
              <a:grpSpLocks/>
            </p:cNvGrpSpPr>
            <p:nvPr/>
          </p:nvGrpSpPr>
          <p:grpSpPr bwMode="auto">
            <a:xfrm>
              <a:off x="3882592" y="4341574"/>
              <a:ext cx="5912042" cy="2661132"/>
              <a:chOff x="4427536" y="2857496"/>
              <a:chExt cx="2501918" cy="1500992"/>
            </a:xfrm>
          </p:grpSpPr>
          <p:cxnSp>
            <p:nvCxnSpPr>
              <p:cNvPr id="11278" name="Straight Connector 93"/>
              <p:cNvCxnSpPr>
                <a:cxnSpLocks noChangeShapeType="1"/>
              </p:cNvCxnSpPr>
              <p:nvPr/>
            </p:nvCxnSpPr>
            <p:spPr bwMode="auto">
              <a:xfrm>
                <a:off x="4429124" y="3857628"/>
                <a:ext cx="357190" cy="1588"/>
              </a:xfrm>
              <a:prstGeom prst="line">
                <a:avLst/>
              </a:prstGeom>
              <a:noFill/>
              <a:ln w="28575" algn="ctr">
                <a:solidFill>
                  <a:schemeClr val="tx1"/>
                </a:solidFill>
                <a:round/>
                <a:headEnd type="triangle" w="med" len="med"/>
                <a:tailEnd type="triangle" w="med" len="med"/>
              </a:ln>
            </p:spPr>
          </p:cxnSp>
          <p:cxnSp>
            <p:nvCxnSpPr>
              <p:cNvPr id="11279" name="Straight Connector 94"/>
              <p:cNvCxnSpPr>
                <a:cxnSpLocks noChangeShapeType="1"/>
              </p:cNvCxnSpPr>
              <p:nvPr/>
            </p:nvCxnSpPr>
            <p:spPr bwMode="auto">
              <a:xfrm rot="5400000">
                <a:off x="3678231" y="3607595"/>
                <a:ext cx="1500198" cy="1588"/>
              </a:xfrm>
              <a:prstGeom prst="line">
                <a:avLst/>
              </a:prstGeom>
              <a:noFill/>
              <a:ln w="9525" algn="ctr">
                <a:solidFill>
                  <a:schemeClr val="tx1"/>
                </a:solidFill>
                <a:prstDash val="dash"/>
                <a:round/>
                <a:headEnd/>
                <a:tailEnd/>
              </a:ln>
            </p:spPr>
          </p:cxnSp>
          <p:cxnSp>
            <p:nvCxnSpPr>
              <p:cNvPr id="11280" name="Straight Connector 95"/>
              <p:cNvCxnSpPr>
                <a:cxnSpLocks noChangeShapeType="1"/>
              </p:cNvCxnSpPr>
              <p:nvPr/>
            </p:nvCxnSpPr>
            <p:spPr bwMode="auto">
              <a:xfrm rot="5400000">
                <a:off x="4035421" y="3606801"/>
                <a:ext cx="1500198" cy="1588"/>
              </a:xfrm>
              <a:prstGeom prst="line">
                <a:avLst/>
              </a:prstGeom>
              <a:noFill/>
              <a:ln w="9525" algn="ctr">
                <a:solidFill>
                  <a:schemeClr val="tx1"/>
                </a:solidFill>
                <a:prstDash val="dash"/>
                <a:round/>
                <a:headEnd/>
                <a:tailEnd/>
              </a:ln>
            </p:spPr>
          </p:cxnSp>
          <p:cxnSp>
            <p:nvCxnSpPr>
              <p:cNvPr id="11281" name="Straight Connector 96"/>
              <p:cNvCxnSpPr>
                <a:cxnSpLocks noChangeShapeType="1"/>
              </p:cNvCxnSpPr>
              <p:nvPr/>
            </p:nvCxnSpPr>
            <p:spPr bwMode="auto">
              <a:xfrm rot="5400000">
                <a:off x="4392611" y="3606801"/>
                <a:ext cx="1500198" cy="1588"/>
              </a:xfrm>
              <a:prstGeom prst="line">
                <a:avLst/>
              </a:prstGeom>
              <a:noFill/>
              <a:ln w="9525" algn="ctr">
                <a:solidFill>
                  <a:schemeClr val="tx1"/>
                </a:solidFill>
                <a:prstDash val="dash"/>
                <a:round/>
                <a:headEnd/>
                <a:tailEnd/>
              </a:ln>
            </p:spPr>
          </p:cxnSp>
          <p:cxnSp>
            <p:nvCxnSpPr>
              <p:cNvPr id="11282" name="Straight Connector 97"/>
              <p:cNvCxnSpPr>
                <a:cxnSpLocks noChangeShapeType="1"/>
              </p:cNvCxnSpPr>
              <p:nvPr/>
            </p:nvCxnSpPr>
            <p:spPr bwMode="auto">
              <a:xfrm rot="5400000">
                <a:off x="4749801" y="3606801"/>
                <a:ext cx="1500198" cy="1588"/>
              </a:xfrm>
              <a:prstGeom prst="line">
                <a:avLst/>
              </a:prstGeom>
              <a:noFill/>
              <a:ln w="9525" algn="ctr">
                <a:solidFill>
                  <a:schemeClr val="tx1"/>
                </a:solidFill>
                <a:prstDash val="dash"/>
                <a:round/>
                <a:headEnd/>
                <a:tailEnd/>
              </a:ln>
            </p:spPr>
          </p:cxnSp>
          <p:cxnSp>
            <p:nvCxnSpPr>
              <p:cNvPr id="11283" name="Straight Connector 98"/>
              <p:cNvCxnSpPr>
                <a:cxnSpLocks noChangeShapeType="1"/>
              </p:cNvCxnSpPr>
              <p:nvPr/>
            </p:nvCxnSpPr>
            <p:spPr bwMode="auto">
              <a:xfrm rot="5400000">
                <a:off x="5106991" y="3606801"/>
                <a:ext cx="1500198" cy="1588"/>
              </a:xfrm>
              <a:prstGeom prst="line">
                <a:avLst/>
              </a:prstGeom>
              <a:noFill/>
              <a:ln w="9525" algn="ctr">
                <a:solidFill>
                  <a:schemeClr val="tx1"/>
                </a:solidFill>
                <a:prstDash val="dash"/>
                <a:round/>
                <a:headEnd/>
                <a:tailEnd/>
              </a:ln>
            </p:spPr>
          </p:cxnSp>
          <p:cxnSp>
            <p:nvCxnSpPr>
              <p:cNvPr id="11284" name="Straight Connector 99"/>
              <p:cNvCxnSpPr>
                <a:cxnSpLocks noChangeShapeType="1"/>
              </p:cNvCxnSpPr>
              <p:nvPr/>
            </p:nvCxnSpPr>
            <p:spPr bwMode="auto">
              <a:xfrm rot="5400000">
                <a:off x="5464181" y="3606801"/>
                <a:ext cx="1500198" cy="1588"/>
              </a:xfrm>
              <a:prstGeom prst="line">
                <a:avLst/>
              </a:prstGeom>
              <a:noFill/>
              <a:ln w="9525" algn="ctr">
                <a:solidFill>
                  <a:schemeClr val="tx1"/>
                </a:solidFill>
                <a:prstDash val="dash"/>
                <a:round/>
                <a:headEnd/>
                <a:tailEnd/>
              </a:ln>
            </p:spPr>
          </p:cxnSp>
          <p:cxnSp>
            <p:nvCxnSpPr>
              <p:cNvPr id="11285" name="Straight Connector 100"/>
              <p:cNvCxnSpPr>
                <a:cxnSpLocks noChangeShapeType="1"/>
              </p:cNvCxnSpPr>
              <p:nvPr/>
            </p:nvCxnSpPr>
            <p:spPr bwMode="auto">
              <a:xfrm rot="5400000">
                <a:off x="5821371" y="3606801"/>
                <a:ext cx="1500198" cy="1588"/>
              </a:xfrm>
              <a:prstGeom prst="line">
                <a:avLst/>
              </a:prstGeom>
              <a:noFill/>
              <a:ln w="9525" algn="ctr">
                <a:solidFill>
                  <a:schemeClr val="tx1"/>
                </a:solidFill>
                <a:prstDash val="dash"/>
                <a:round/>
                <a:headEnd/>
                <a:tailEnd/>
              </a:ln>
            </p:spPr>
          </p:cxnSp>
          <p:cxnSp>
            <p:nvCxnSpPr>
              <p:cNvPr id="11286" name="Straight Connector 101"/>
              <p:cNvCxnSpPr>
                <a:cxnSpLocks noChangeShapeType="1"/>
              </p:cNvCxnSpPr>
              <p:nvPr/>
            </p:nvCxnSpPr>
            <p:spPr bwMode="auto">
              <a:xfrm rot="5400000">
                <a:off x="6178561" y="3606801"/>
                <a:ext cx="1500198" cy="1588"/>
              </a:xfrm>
              <a:prstGeom prst="line">
                <a:avLst/>
              </a:prstGeom>
              <a:noFill/>
              <a:ln w="9525" algn="ctr">
                <a:solidFill>
                  <a:schemeClr val="tx1"/>
                </a:solidFill>
                <a:prstDash val="dash"/>
                <a:round/>
                <a:headEnd/>
                <a:tailEnd/>
              </a:ln>
            </p:spPr>
          </p:cxnSp>
        </p:grpSp>
        <p:graphicFrame>
          <p:nvGraphicFramePr>
            <p:cNvPr id="424965" name="Object 5"/>
            <p:cNvGraphicFramePr>
              <a:graphicFrameLocks noChangeAspect="1"/>
            </p:cNvGraphicFramePr>
            <p:nvPr/>
          </p:nvGraphicFramePr>
          <p:xfrm>
            <a:off x="3713783" y="6746721"/>
            <a:ext cx="1069120" cy="632932"/>
          </p:xfrm>
          <a:graphic>
            <a:graphicData uri="http://schemas.openxmlformats.org/presentationml/2006/ole">
              <mc:AlternateContent xmlns:mc="http://schemas.openxmlformats.org/markup-compatibility/2006">
                <mc:Choice xmlns:v="urn:schemas-microsoft-com:vml" Requires="v">
                  <p:oleObj spid="_x0000_s316473" name="Equation" r:id="rId4" imgW="215640" imgH="203040" progId="Equation.DSMT4">
                    <p:embed/>
                  </p:oleObj>
                </mc:Choice>
                <mc:Fallback>
                  <p:oleObj name="Equation" r:id="rId4" imgW="215640" imgH="20304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3783" y="6746721"/>
                          <a:ext cx="1069120" cy="632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sp>
          <p:nvSpPr>
            <p:cNvPr id="43" name="Oval 70"/>
            <p:cNvSpPr>
              <a:spLocks noChangeArrowheads="1"/>
            </p:cNvSpPr>
            <p:nvPr/>
          </p:nvSpPr>
          <p:spPr bwMode="auto">
            <a:xfrm>
              <a:off x="15252016" y="4829760"/>
              <a:ext cx="116289" cy="81579"/>
            </a:xfrm>
            <a:prstGeom prst="ellipse">
              <a:avLst/>
            </a:prstGeom>
            <a:solidFill>
              <a:srgbClr val="FFFF00"/>
            </a:solidFill>
            <a:ln w="9525">
              <a:solidFill>
                <a:schemeClr val="tx1"/>
              </a:solidFill>
              <a:round/>
              <a:headEnd/>
              <a:tailEnd/>
            </a:ln>
          </p:spPr>
          <p:txBody>
            <a:bodyPr wrap="none" lIns="192911" tIns="96455" rIns="192911" bIns="96455" anchor="ctr"/>
            <a:lstStyle/>
            <a:p>
              <a:endParaRPr lang="en-US"/>
            </a:p>
          </p:txBody>
        </p:sp>
        <p:sp>
          <p:nvSpPr>
            <p:cNvPr id="44" name="Text Box 85"/>
            <p:cNvSpPr txBox="1">
              <a:spLocks noChangeArrowheads="1"/>
            </p:cNvSpPr>
            <p:nvPr/>
          </p:nvSpPr>
          <p:spPr bwMode="auto">
            <a:xfrm>
              <a:off x="14100367" y="4933843"/>
              <a:ext cx="389654" cy="979624"/>
            </a:xfrm>
            <a:prstGeom prst="rect">
              <a:avLst/>
            </a:prstGeom>
            <a:noFill/>
            <a:ln w="9525">
              <a:noFill/>
              <a:miter lim="800000"/>
              <a:headEnd/>
              <a:tailEnd/>
            </a:ln>
          </p:spPr>
          <p:txBody>
            <a:bodyPr wrap="none" lIns="192911" tIns="96455" rIns="192911" bIns="96455">
              <a:spAutoFit/>
            </a:bodyPr>
            <a:lstStyle/>
            <a:p>
              <a:endParaRPr lang="fr-FR" sz="5100" dirty="0"/>
            </a:p>
          </p:txBody>
        </p:sp>
      </p:grpSp>
      <p:sp>
        <p:nvSpPr>
          <p:cNvPr id="98" name="TextBox 97"/>
          <p:cNvSpPr txBox="1"/>
          <p:nvPr/>
        </p:nvSpPr>
        <p:spPr>
          <a:xfrm>
            <a:off x="14034440" y="4400077"/>
            <a:ext cx="3722494" cy="969496"/>
          </a:xfrm>
          <a:prstGeom prst="rect">
            <a:avLst/>
          </a:prstGeom>
          <a:noFill/>
        </p:spPr>
        <p:txBody>
          <a:bodyPr wrap="none" rtlCol="0">
            <a:spAutoFit/>
          </a:bodyPr>
          <a:lstStyle/>
          <a:p>
            <a:r>
              <a:rPr lang="en-US" i="1" dirty="0" smtClean="0">
                <a:solidFill>
                  <a:srgbClr val="FF0000"/>
                </a:solidFill>
              </a:rPr>
              <a:t>spike train</a:t>
            </a:r>
            <a:r>
              <a:rPr lang="en-US" dirty="0" smtClean="0"/>
              <a:t> </a:t>
            </a:r>
            <a:endParaRPr lang="en-US" dirty="0"/>
          </a:p>
        </p:txBody>
      </p:sp>
      <p:graphicFrame>
        <p:nvGraphicFramePr>
          <p:cNvPr id="278535" name="Object 76"/>
          <p:cNvGraphicFramePr>
            <a:graphicFrameLocks noChangeAspect="1"/>
          </p:cNvGraphicFramePr>
          <p:nvPr/>
        </p:nvGraphicFramePr>
        <p:xfrm>
          <a:off x="3106738" y="5634877"/>
          <a:ext cx="2911475" cy="1266825"/>
        </p:xfrm>
        <a:graphic>
          <a:graphicData uri="http://schemas.openxmlformats.org/presentationml/2006/ole">
            <mc:AlternateContent xmlns:mc="http://schemas.openxmlformats.org/markup-compatibility/2006">
              <mc:Choice xmlns:v="urn:schemas-microsoft-com:vml" Requires="v">
                <p:oleObj spid="_x0000_s316474" name="Equation" r:id="rId6" imgW="698400" imgH="253800" progId="Equation.DSMT4">
                  <p:embed/>
                </p:oleObj>
              </mc:Choice>
              <mc:Fallback>
                <p:oleObj name="Equation" r:id="rId6" imgW="698400" imgH="253800" progId="Equation.DSMT4">
                  <p:embed/>
                  <p:pic>
                    <p:nvPicPr>
                      <p:cNvPr id="0" name="Object 7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06738" y="5634877"/>
                        <a:ext cx="291147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sp>
        <p:nvSpPr>
          <p:cNvPr id="191" name="TextBox 190"/>
          <p:cNvSpPr txBox="1"/>
          <p:nvPr/>
        </p:nvSpPr>
        <p:spPr>
          <a:xfrm>
            <a:off x="1330215" y="3915329"/>
            <a:ext cx="12346393" cy="7986802"/>
          </a:xfrm>
          <a:prstGeom prst="rect">
            <a:avLst/>
          </a:prstGeom>
          <a:noFill/>
        </p:spPr>
        <p:txBody>
          <a:bodyPr wrap="none" rtlCol="0">
            <a:spAutoFit/>
          </a:bodyPr>
          <a:lstStyle/>
          <a:p>
            <a:r>
              <a:rPr lang="en-US" dirty="0" smtClean="0"/>
              <a:t>The Autocorrelation (continuous time)</a:t>
            </a:r>
          </a:p>
          <a:p>
            <a:endParaRPr lang="en-US" dirty="0" smtClean="0"/>
          </a:p>
          <a:p>
            <a:endParaRPr lang="en-US" dirty="0" smtClean="0"/>
          </a:p>
          <a:p>
            <a:r>
              <a:rPr lang="en-US" dirty="0" smtClean="0"/>
              <a:t>Has units</a:t>
            </a:r>
          </a:p>
          <a:p>
            <a:endParaRPr lang="en-US" dirty="0" smtClean="0"/>
          </a:p>
          <a:p>
            <a:r>
              <a:rPr lang="en-US" dirty="0" smtClean="0"/>
              <a:t>[ ] probability (unit-free)</a:t>
            </a:r>
          </a:p>
          <a:p>
            <a:r>
              <a:rPr lang="en-US" dirty="0" smtClean="0"/>
              <a:t>[ ] probability squared (unit-free)</a:t>
            </a:r>
          </a:p>
          <a:p>
            <a:r>
              <a:rPr lang="en-US" dirty="0" smtClean="0"/>
              <a:t>[ ] rate (1 over time)</a:t>
            </a:r>
          </a:p>
          <a:p>
            <a:r>
              <a:rPr lang="en-US" dirty="0" smtClean="0"/>
              <a:t>[ ] (1 over time)-</a:t>
            </a:r>
            <a:r>
              <a:rPr lang="en-US" dirty="0" err="1" smtClean="0"/>
              <a:t>squred</a:t>
            </a:r>
            <a:endParaRPr lang="en-US" dirty="0"/>
          </a:p>
        </p:txBody>
      </p:sp>
      <p:sp>
        <p:nvSpPr>
          <p:cNvPr id="46" name="Rectangle 57"/>
          <p:cNvSpPr>
            <a:spLocks noChangeArrowheads="1"/>
          </p:cNvSpPr>
          <p:nvPr/>
        </p:nvSpPr>
        <p:spPr bwMode="auto">
          <a:xfrm>
            <a:off x="0" y="1355884"/>
            <a:ext cx="21607463" cy="10796430"/>
          </a:xfrm>
          <a:prstGeom prst="rect">
            <a:avLst/>
          </a:prstGeom>
          <a:solidFill>
            <a:srgbClr val="FF9933">
              <a:alpha val="27843"/>
            </a:srgbClr>
          </a:solidFill>
          <a:ln w="76200">
            <a:solidFill>
              <a:srgbClr val="FF0000"/>
            </a:solidFill>
            <a:miter lim="800000"/>
            <a:headEnd/>
            <a:tailEnd/>
          </a:ln>
        </p:spPr>
        <p:txBody>
          <a:bodyPr wrap="none" lIns="192911" tIns="96455" rIns="192911" bIns="96455" anchor="ctr"/>
          <a:lstStyle/>
          <a:p>
            <a:pPr algn="ctr"/>
            <a:endParaRPr lang="fr-F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ChangeArrowheads="1"/>
          </p:cNvSpPr>
          <p:nvPr/>
        </p:nvSpPr>
        <p:spPr bwMode="auto">
          <a:xfrm>
            <a:off x="0" y="0"/>
            <a:ext cx="21607463" cy="12152313"/>
          </a:xfrm>
          <a:prstGeom prst="rect">
            <a:avLst/>
          </a:prstGeom>
          <a:noFill/>
          <a:ln w="28575">
            <a:noFill/>
            <a:miter lim="800000"/>
            <a:headEnd/>
            <a:tailEnd/>
          </a:ln>
        </p:spPr>
        <p:txBody>
          <a:bodyPr wrap="none" lIns="192911" tIns="96455" rIns="192911" bIns="96455" anchor="ctr"/>
          <a:lstStyle/>
          <a:p>
            <a:pPr algn="ctr">
              <a:lnSpc>
                <a:spcPct val="110000"/>
              </a:lnSpc>
            </a:pPr>
            <a:endParaRPr lang="fr-FR" sz="5100" dirty="0">
              <a:solidFill>
                <a:srgbClr val="FF0000"/>
              </a:solidFill>
            </a:endParaRPr>
          </a:p>
        </p:txBody>
      </p:sp>
      <p:grpSp>
        <p:nvGrpSpPr>
          <p:cNvPr id="2" name="Group 106"/>
          <p:cNvGrpSpPr>
            <a:grpSpLocks/>
          </p:cNvGrpSpPr>
          <p:nvPr/>
        </p:nvGrpSpPr>
        <p:grpSpPr bwMode="auto">
          <a:xfrm>
            <a:off x="9864211" y="6461490"/>
            <a:ext cx="10781979" cy="2291986"/>
            <a:chOff x="231738" y="1029604"/>
            <a:chExt cx="4562819" cy="1293454"/>
          </a:xfrm>
        </p:grpSpPr>
        <p:graphicFrame>
          <p:nvGraphicFramePr>
            <p:cNvPr id="11267" name="Object 4"/>
            <p:cNvGraphicFramePr>
              <a:graphicFrameLocks noChangeAspect="1"/>
            </p:cNvGraphicFramePr>
            <p:nvPr/>
          </p:nvGraphicFramePr>
          <p:xfrm>
            <a:off x="490604" y="1576785"/>
            <a:ext cx="1480004" cy="746273"/>
          </p:xfrm>
          <a:graphic>
            <a:graphicData uri="http://schemas.openxmlformats.org/presentationml/2006/ole">
              <mc:AlternateContent xmlns:mc="http://schemas.openxmlformats.org/markup-compatibility/2006">
                <mc:Choice xmlns:v="urn:schemas-microsoft-com:vml" Requires="v">
                  <p:oleObj spid="_x0000_s237651" name="Equation" r:id="rId4" imgW="647640" imgH="228600" progId="Equation.DSMT4">
                    <p:embed/>
                  </p:oleObj>
                </mc:Choice>
                <mc:Fallback>
                  <p:oleObj name="Equation" r:id="rId4" imgW="647640" imgH="2286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604" y="1576785"/>
                          <a:ext cx="1480004" cy="746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sp>
          <p:nvSpPr>
            <p:cNvPr id="11277" name="TextBox 104"/>
            <p:cNvSpPr txBox="1">
              <a:spLocks noChangeArrowheads="1"/>
            </p:cNvSpPr>
            <p:nvPr/>
          </p:nvSpPr>
          <p:spPr bwMode="auto">
            <a:xfrm>
              <a:off x="231738" y="1029604"/>
              <a:ext cx="4562819" cy="547123"/>
            </a:xfrm>
            <a:prstGeom prst="rect">
              <a:avLst/>
            </a:prstGeom>
            <a:noFill/>
            <a:ln w="9525">
              <a:noFill/>
              <a:miter lim="800000"/>
              <a:headEnd/>
              <a:tailEnd/>
            </a:ln>
          </p:spPr>
          <p:txBody>
            <a:bodyPr wrap="square">
              <a:spAutoFit/>
            </a:bodyPr>
            <a:lstStyle/>
            <a:p>
              <a:r>
                <a:rPr lang="en-US" dirty="0"/>
                <a:t>Probability of </a:t>
              </a:r>
              <a:r>
                <a:rPr lang="en-US" dirty="0" smtClean="0"/>
                <a:t>spike in time step:</a:t>
              </a:r>
              <a:endParaRPr lang="en-US" dirty="0"/>
            </a:p>
          </p:txBody>
        </p:sp>
      </p:grpSp>
      <p:sp>
        <p:nvSpPr>
          <p:cNvPr id="40" name="Title 3"/>
          <p:cNvSpPr txBox="1">
            <a:spLocks/>
          </p:cNvSpPr>
          <p:nvPr/>
        </p:nvSpPr>
        <p:spPr>
          <a:xfrm>
            <a:off x="697827" y="-38773"/>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smtClean="0">
                <a:solidFill>
                  <a:srgbClr val="FF0000"/>
                </a:solidFill>
                <a:latin typeface="Impact" charset="0"/>
                <a:ea typeface="ＭＳ Ｐゴシック" charset="0"/>
                <a:cs typeface="Impact" charset="0"/>
              </a:rPr>
              <a:t>11</a:t>
            </a:r>
            <a:r>
              <a:rPr lang="en-US" sz="6600" noProof="0" dirty="0" smtClean="0">
                <a:solidFill>
                  <a:srgbClr val="FF0000"/>
                </a:solidFill>
                <a:latin typeface="Impact" charset="0"/>
                <a:ea typeface="ＭＳ Ｐゴシック" charset="0"/>
                <a:cs typeface="Impact" charset="0"/>
              </a:rPr>
              <a:t>.2</a:t>
            </a:r>
            <a:r>
              <a:rPr lang="en-US" sz="6600" dirty="0" smtClean="0">
                <a:solidFill>
                  <a:srgbClr val="FF0000"/>
                </a:solidFill>
                <a:latin typeface="Impact" charset="0"/>
                <a:ea typeface="ＭＳ Ｐゴシック" charset="0"/>
                <a:cs typeface="Impact" charset="0"/>
              </a:rPr>
              <a:t>. Autocorrelation of Poisson</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41" name="Straight Connector 40"/>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nvGrpSpPr>
          <p:cNvPr id="3" name="Group 95"/>
          <p:cNvGrpSpPr/>
          <p:nvPr/>
        </p:nvGrpSpPr>
        <p:grpSpPr>
          <a:xfrm>
            <a:off x="9177501" y="2333526"/>
            <a:ext cx="12154197" cy="2233550"/>
            <a:chOff x="3544977" y="4341574"/>
            <a:chExt cx="14348705" cy="3038079"/>
          </a:xfrm>
        </p:grpSpPr>
        <p:grpSp>
          <p:nvGrpSpPr>
            <p:cNvPr id="4" name="Group 90"/>
            <p:cNvGrpSpPr>
              <a:grpSpLocks/>
            </p:cNvGrpSpPr>
            <p:nvPr/>
          </p:nvGrpSpPr>
          <p:grpSpPr bwMode="auto">
            <a:xfrm>
              <a:off x="3544977" y="5146103"/>
              <a:ext cx="14348705" cy="714511"/>
              <a:chOff x="1500166" y="3311845"/>
              <a:chExt cx="6072230" cy="402907"/>
            </a:xfrm>
          </p:grpSpPr>
          <p:sp>
            <p:nvSpPr>
              <p:cNvPr id="11296" name="Line 13"/>
              <p:cNvSpPr>
                <a:spLocks noChangeShapeType="1"/>
              </p:cNvSpPr>
              <p:nvPr/>
            </p:nvSpPr>
            <p:spPr bwMode="auto">
              <a:xfrm flipV="1">
                <a:off x="1500166" y="3669033"/>
                <a:ext cx="6072230" cy="45719"/>
              </a:xfrm>
              <a:prstGeom prst="line">
                <a:avLst/>
              </a:prstGeom>
              <a:noFill/>
              <a:ln w="9525">
                <a:solidFill>
                  <a:schemeClr val="tx1"/>
                </a:solidFill>
                <a:round/>
                <a:headEnd/>
                <a:tailEnd/>
              </a:ln>
            </p:spPr>
            <p:txBody>
              <a:bodyPr wrap="none" anchor="ctr"/>
              <a:lstStyle/>
              <a:p>
                <a:endParaRPr lang="en-US"/>
              </a:p>
            </p:txBody>
          </p:sp>
          <p:sp>
            <p:nvSpPr>
              <p:cNvPr id="11297" name="Line 14"/>
              <p:cNvSpPr>
                <a:spLocks noChangeShapeType="1"/>
              </p:cNvSpPr>
              <p:nvPr/>
            </p:nvSpPr>
            <p:spPr bwMode="auto">
              <a:xfrm>
                <a:off x="2428860" y="3311845"/>
                <a:ext cx="0" cy="388938"/>
              </a:xfrm>
              <a:prstGeom prst="line">
                <a:avLst/>
              </a:prstGeom>
              <a:noFill/>
              <a:ln w="38100">
                <a:solidFill>
                  <a:schemeClr val="tx1"/>
                </a:solidFill>
                <a:round/>
                <a:headEnd/>
                <a:tailEnd/>
              </a:ln>
            </p:spPr>
            <p:txBody>
              <a:bodyPr wrap="none" anchor="ctr"/>
              <a:lstStyle/>
              <a:p>
                <a:endParaRPr lang="en-US"/>
              </a:p>
            </p:txBody>
          </p:sp>
          <p:sp>
            <p:nvSpPr>
              <p:cNvPr id="11298" name="Line 15"/>
              <p:cNvSpPr>
                <a:spLocks noChangeShapeType="1"/>
              </p:cNvSpPr>
              <p:nvPr/>
            </p:nvSpPr>
            <p:spPr bwMode="auto">
              <a:xfrm>
                <a:off x="3676650" y="3311845"/>
                <a:ext cx="0" cy="388938"/>
              </a:xfrm>
              <a:prstGeom prst="line">
                <a:avLst/>
              </a:prstGeom>
              <a:noFill/>
              <a:ln w="38100">
                <a:solidFill>
                  <a:schemeClr val="tx1"/>
                </a:solidFill>
                <a:round/>
                <a:headEnd/>
                <a:tailEnd/>
              </a:ln>
            </p:spPr>
            <p:txBody>
              <a:bodyPr wrap="none" anchor="ctr"/>
              <a:lstStyle/>
              <a:p>
                <a:endParaRPr lang="en-US"/>
              </a:p>
            </p:txBody>
          </p:sp>
          <p:sp>
            <p:nvSpPr>
              <p:cNvPr id="11299" name="Line 16"/>
              <p:cNvSpPr>
                <a:spLocks noChangeShapeType="1"/>
              </p:cNvSpPr>
              <p:nvPr/>
            </p:nvSpPr>
            <p:spPr bwMode="auto">
              <a:xfrm>
                <a:off x="5786446" y="3311845"/>
                <a:ext cx="0" cy="388938"/>
              </a:xfrm>
              <a:prstGeom prst="line">
                <a:avLst/>
              </a:prstGeom>
              <a:noFill/>
              <a:ln w="38100">
                <a:solidFill>
                  <a:schemeClr val="tx1"/>
                </a:solidFill>
                <a:round/>
                <a:headEnd/>
                <a:tailEnd/>
              </a:ln>
            </p:spPr>
            <p:txBody>
              <a:bodyPr wrap="none" anchor="ctr"/>
              <a:lstStyle/>
              <a:p>
                <a:endParaRPr lang="en-US"/>
              </a:p>
            </p:txBody>
          </p:sp>
          <p:sp>
            <p:nvSpPr>
              <p:cNvPr id="11300" name="Line 17"/>
              <p:cNvSpPr>
                <a:spLocks noChangeShapeType="1"/>
              </p:cNvSpPr>
              <p:nvPr/>
            </p:nvSpPr>
            <p:spPr bwMode="auto">
              <a:xfrm>
                <a:off x="4019550" y="3311845"/>
                <a:ext cx="0" cy="388938"/>
              </a:xfrm>
              <a:prstGeom prst="line">
                <a:avLst/>
              </a:prstGeom>
              <a:noFill/>
              <a:ln w="38100">
                <a:solidFill>
                  <a:schemeClr val="tx1"/>
                </a:solidFill>
                <a:round/>
                <a:headEnd/>
                <a:tailEnd/>
              </a:ln>
            </p:spPr>
            <p:txBody>
              <a:bodyPr wrap="none" anchor="ctr"/>
              <a:lstStyle/>
              <a:p>
                <a:endParaRPr lang="en-US"/>
              </a:p>
            </p:txBody>
          </p:sp>
          <p:sp>
            <p:nvSpPr>
              <p:cNvPr id="11301" name="Line 18"/>
              <p:cNvSpPr>
                <a:spLocks noChangeShapeType="1"/>
              </p:cNvSpPr>
              <p:nvPr/>
            </p:nvSpPr>
            <p:spPr bwMode="auto">
              <a:xfrm>
                <a:off x="4500562" y="3311845"/>
                <a:ext cx="0" cy="388938"/>
              </a:xfrm>
              <a:prstGeom prst="line">
                <a:avLst/>
              </a:prstGeom>
              <a:noFill/>
              <a:ln w="38100">
                <a:solidFill>
                  <a:schemeClr val="tx1"/>
                </a:solidFill>
                <a:round/>
                <a:headEnd/>
                <a:tailEnd/>
              </a:ln>
            </p:spPr>
            <p:txBody>
              <a:bodyPr wrap="none" anchor="ctr"/>
              <a:lstStyle/>
              <a:p>
                <a:endParaRPr lang="en-US"/>
              </a:p>
            </p:txBody>
          </p:sp>
          <p:sp>
            <p:nvSpPr>
              <p:cNvPr id="11302" name="Line 19"/>
              <p:cNvSpPr>
                <a:spLocks noChangeShapeType="1"/>
              </p:cNvSpPr>
              <p:nvPr/>
            </p:nvSpPr>
            <p:spPr bwMode="auto">
              <a:xfrm>
                <a:off x="5929322" y="3311845"/>
                <a:ext cx="0" cy="388938"/>
              </a:xfrm>
              <a:prstGeom prst="line">
                <a:avLst/>
              </a:prstGeom>
              <a:noFill/>
              <a:ln w="38100">
                <a:solidFill>
                  <a:schemeClr val="tx1"/>
                </a:solidFill>
                <a:round/>
                <a:headEnd/>
                <a:tailEnd/>
              </a:ln>
            </p:spPr>
            <p:txBody>
              <a:bodyPr wrap="none" anchor="ctr"/>
              <a:lstStyle/>
              <a:p>
                <a:endParaRPr lang="en-US"/>
              </a:p>
            </p:txBody>
          </p:sp>
          <p:sp>
            <p:nvSpPr>
              <p:cNvPr id="11303" name="Line 14"/>
              <p:cNvSpPr>
                <a:spLocks noChangeShapeType="1"/>
              </p:cNvSpPr>
              <p:nvPr/>
            </p:nvSpPr>
            <p:spPr bwMode="auto">
              <a:xfrm>
                <a:off x="2786050" y="3311845"/>
                <a:ext cx="0" cy="388938"/>
              </a:xfrm>
              <a:prstGeom prst="line">
                <a:avLst/>
              </a:prstGeom>
              <a:noFill/>
              <a:ln w="38100">
                <a:solidFill>
                  <a:schemeClr val="tx1"/>
                </a:solidFill>
                <a:round/>
                <a:headEnd/>
                <a:tailEnd/>
              </a:ln>
            </p:spPr>
            <p:txBody>
              <a:bodyPr wrap="none" anchor="ctr"/>
              <a:lstStyle/>
              <a:p>
                <a:endParaRPr lang="en-US"/>
              </a:p>
            </p:txBody>
          </p:sp>
        </p:grpSp>
        <p:grpSp>
          <p:nvGrpSpPr>
            <p:cNvPr id="5" name="Group 91"/>
            <p:cNvGrpSpPr>
              <a:grpSpLocks/>
            </p:cNvGrpSpPr>
            <p:nvPr/>
          </p:nvGrpSpPr>
          <p:grpSpPr bwMode="auto">
            <a:xfrm>
              <a:off x="10462365" y="4341574"/>
              <a:ext cx="5912042" cy="2661132"/>
              <a:chOff x="4427536" y="2857496"/>
              <a:chExt cx="2501918" cy="1500992"/>
            </a:xfrm>
          </p:grpSpPr>
          <p:cxnSp>
            <p:nvCxnSpPr>
              <p:cNvPr id="11287" name="Straight Connector 79"/>
              <p:cNvCxnSpPr>
                <a:cxnSpLocks noChangeShapeType="1"/>
              </p:cNvCxnSpPr>
              <p:nvPr/>
            </p:nvCxnSpPr>
            <p:spPr bwMode="auto">
              <a:xfrm>
                <a:off x="4429124" y="3857628"/>
                <a:ext cx="357190" cy="1588"/>
              </a:xfrm>
              <a:prstGeom prst="line">
                <a:avLst/>
              </a:prstGeom>
              <a:noFill/>
              <a:ln w="28575" algn="ctr">
                <a:solidFill>
                  <a:schemeClr val="tx1"/>
                </a:solidFill>
                <a:round/>
                <a:headEnd type="triangle" w="med" len="med"/>
                <a:tailEnd type="triangle" w="med" len="med"/>
              </a:ln>
            </p:spPr>
          </p:cxnSp>
          <p:cxnSp>
            <p:nvCxnSpPr>
              <p:cNvPr id="11288" name="Straight Connector 82"/>
              <p:cNvCxnSpPr>
                <a:cxnSpLocks noChangeShapeType="1"/>
              </p:cNvCxnSpPr>
              <p:nvPr/>
            </p:nvCxnSpPr>
            <p:spPr bwMode="auto">
              <a:xfrm rot="5400000">
                <a:off x="3678231" y="3607595"/>
                <a:ext cx="1500198" cy="1588"/>
              </a:xfrm>
              <a:prstGeom prst="line">
                <a:avLst/>
              </a:prstGeom>
              <a:noFill/>
              <a:ln w="9525" algn="ctr">
                <a:solidFill>
                  <a:schemeClr val="tx1"/>
                </a:solidFill>
                <a:prstDash val="dash"/>
                <a:round/>
                <a:headEnd/>
                <a:tailEnd/>
              </a:ln>
            </p:spPr>
          </p:cxnSp>
          <p:cxnSp>
            <p:nvCxnSpPr>
              <p:cNvPr id="11289" name="Straight Connector 83"/>
              <p:cNvCxnSpPr>
                <a:cxnSpLocks noChangeShapeType="1"/>
              </p:cNvCxnSpPr>
              <p:nvPr/>
            </p:nvCxnSpPr>
            <p:spPr bwMode="auto">
              <a:xfrm rot="5400000">
                <a:off x="4035421" y="3606801"/>
                <a:ext cx="1500198" cy="1588"/>
              </a:xfrm>
              <a:prstGeom prst="line">
                <a:avLst/>
              </a:prstGeom>
              <a:noFill/>
              <a:ln w="9525" algn="ctr">
                <a:solidFill>
                  <a:schemeClr val="tx1"/>
                </a:solidFill>
                <a:prstDash val="dash"/>
                <a:round/>
                <a:headEnd/>
                <a:tailEnd/>
              </a:ln>
            </p:spPr>
          </p:cxnSp>
          <p:cxnSp>
            <p:nvCxnSpPr>
              <p:cNvPr id="11290" name="Straight Connector 84"/>
              <p:cNvCxnSpPr>
                <a:cxnSpLocks noChangeShapeType="1"/>
              </p:cNvCxnSpPr>
              <p:nvPr/>
            </p:nvCxnSpPr>
            <p:spPr bwMode="auto">
              <a:xfrm rot="5400000">
                <a:off x="4392611" y="3606801"/>
                <a:ext cx="1500198" cy="1588"/>
              </a:xfrm>
              <a:prstGeom prst="line">
                <a:avLst/>
              </a:prstGeom>
              <a:noFill/>
              <a:ln w="9525" algn="ctr">
                <a:solidFill>
                  <a:schemeClr val="tx1"/>
                </a:solidFill>
                <a:prstDash val="dash"/>
                <a:round/>
                <a:headEnd/>
                <a:tailEnd/>
              </a:ln>
            </p:spPr>
          </p:cxnSp>
          <p:cxnSp>
            <p:nvCxnSpPr>
              <p:cNvPr id="11291" name="Straight Connector 85"/>
              <p:cNvCxnSpPr>
                <a:cxnSpLocks noChangeShapeType="1"/>
              </p:cNvCxnSpPr>
              <p:nvPr/>
            </p:nvCxnSpPr>
            <p:spPr bwMode="auto">
              <a:xfrm rot="5400000">
                <a:off x="4749801" y="3606801"/>
                <a:ext cx="1500198" cy="1588"/>
              </a:xfrm>
              <a:prstGeom prst="line">
                <a:avLst/>
              </a:prstGeom>
              <a:noFill/>
              <a:ln w="9525" algn="ctr">
                <a:solidFill>
                  <a:schemeClr val="tx1"/>
                </a:solidFill>
                <a:prstDash val="dash"/>
                <a:round/>
                <a:headEnd/>
                <a:tailEnd/>
              </a:ln>
            </p:spPr>
          </p:cxnSp>
          <p:cxnSp>
            <p:nvCxnSpPr>
              <p:cNvPr id="11292" name="Straight Connector 86"/>
              <p:cNvCxnSpPr>
                <a:cxnSpLocks noChangeShapeType="1"/>
              </p:cNvCxnSpPr>
              <p:nvPr/>
            </p:nvCxnSpPr>
            <p:spPr bwMode="auto">
              <a:xfrm rot="5400000">
                <a:off x="5106991" y="3606801"/>
                <a:ext cx="1500198" cy="1588"/>
              </a:xfrm>
              <a:prstGeom prst="line">
                <a:avLst/>
              </a:prstGeom>
              <a:noFill/>
              <a:ln w="9525" algn="ctr">
                <a:solidFill>
                  <a:schemeClr val="tx1"/>
                </a:solidFill>
                <a:prstDash val="dash"/>
                <a:round/>
                <a:headEnd/>
                <a:tailEnd/>
              </a:ln>
            </p:spPr>
          </p:cxnSp>
          <p:cxnSp>
            <p:nvCxnSpPr>
              <p:cNvPr id="11293" name="Straight Connector 87"/>
              <p:cNvCxnSpPr>
                <a:cxnSpLocks noChangeShapeType="1"/>
              </p:cNvCxnSpPr>
              <p:nvPr/>
            </p:nvCxnSpPr>
            <p:spPr bwMode="auto">
              <a:xfrm rot="5400000">
                <a:off x="5464181" y="3606801"/>
                <a:ext cx="1500198" cy="1588"/>
              </a:xfrm>
              <a:prstGeom prst="line">
                <a:avLst/>
              </a:prstGeom>
              <a:noFill/>
              <a:ln w="9525" algn="ctr">
                <a:solidFill>
                  <a:schemeClr val="tx1"/>
                </a:solidFill>
                <a:prstDash val="dash"/>
                <a:round/>
                <a:headEnd/>
                <a:tailEnd/>
              </a:ln>
            </p:spPr>
          </p:cxnSp>
          <p:cxnSp>
            <p:nvCxnSpPr>
              <p:cNvPr id="11294" name="Straight Connector 88"/>
              <p:cNvCxnSpPr>
                <a:cxnSpLocks noChangeShapeType="1"/>
              </p:cNvCxnSpPr>
              <p:nvPr/>
            </p:nvCxnSpPr>
            <p:spPr bwMode="auto">
              <a:xfrm rot="5400000">
                <a:off x="5821371" y="3606801"/>
                <a:ext cx="1500198" cy="1588"/>
              </a:xfrm>
              <a:prstGeom prst="line">
                <a:avLst/>
              </a:prstGeom>
              <a:noFill/>
              <a:ln w="9525" algn="ctr">
                <a:solidFill>
                  <a:schemeClr val="tx1"/>
                </a:solidFill>
                <a:prstDash val="dash"/>
                <a:round/>
                <a:headEnd/>
                <a:tailEnd/>
              </a:ln>
            </p:spPr>
          </p:cxnSp>
          <p:cxnSp>
            <p:nvCxnSpPr>
              <p:cNvPr id="11295" name="Straight Connector 89"/>
              <p:cNvCxnSpPr>
                <a:cxnSpLocks noChangeShapeType="1"/>
              </p:cNvCxnSpPr>
              <p:nvPr/>
            </p:nvCxnSpPr>
            <p:spPr bwMode="auto">
              <a:xfrm rot="5400000">
                <a:off x="6178561" y="3606801"/>
                <a:ext cx="1500198" cy="1588"/>
              </a:xfrm>
              <a:prstGeom prst="line">
                <a:avLst/>
              </a:prstGeom>
              <a:noFill/>
              <a:ln w="9525" algn="ctr">
                <a:solidFill>
                  <a:schemeClr val="tx1"/>
                </a:solidFill>
                <a:prstDash val="dash"/>
                <a:round/>
                <a:headEnd/>
                <a:tailEnd/>
              </a:ln>
            </p:spPr>
          </p:cxnSp>
        </p:grpSp>
        <p:grpSp>
          <p:nvGrpSpPr>
            <p:cNvPr id="6" name="Group 92"/>
            <p:cNvGrpSpPr>
              <a:grpSpLocks/>
            </p:cNvGrpSpPr>
            <p:nvPr/>
          </p:nvGrpSpPr>
          <p:grpSpPr bwMode="auto">
            <a:xfrm>
              <a:off x="3882592" y="4341574"/>
              <a:ext cx="5912042" cy="2661132"/>
              <a:chOff x="4427536" y="2857496"/>
              <a:chExt cx="2501918" cy="1500992"/>
            </a:xfrm>
          </p:grpSpPr>
          <p:cxnSp>
            <p:nvCxnSpPr>
              <p:cNvPr id="11278" name="Straight Connector 93"/>
              <p:cNvCxnSpPr>
                <a:cxnSpLocks noChangeShapeType="1"/>
              </p:cNvCxnSpPr>
              <p:nvPr/>
            </p:nvCxnSpPr>
            <p:spPr bwMode="auto">
              <a:xfrm>
                <a:off x="4429124" y="3857628"/>
                <a:ext cx="357190" cy="1588"/>
              </a:xfrm>
              <a:prstGeom prst="line">
                <a:avLst/>
              </a:prstGeom>
              <a:noFill/>
              <a:ln w="28575" algn="ctr">
                <a:solidFill>
                  <a:schemeClr val="tx1"/>
                </a:solidFill>
                <a:round/>
                <a:headEnd type="triangle" w="med" len="med"/>
                <a:tailEnd type="triangle" w="med" len="med"/>
              </a:ln>
            </p:spPr>
          </p:cxnSp>
          <p:cxnSp>
            <p:nvCxnSpPr>
              <p:cNvPr id="11279" name="Straight Connector 94"/>
              <p:cNvCxnSpPr>
                <a:cxnSpLocks noChangeShapeType="1"/>
              </p:cNvCxnSpPr>
              <p:nvPr/>
            </p:nvCxnSpPr>
            <p:spPr bwMode="auto">
              <a:xfrm rot="5400000">
                <a:off x="3678231" y="3607595"/>
                <a:ext cx="1500198" cy="1588"/>
              </a:xfrm>
              <a:prstGeom prst="line">
                <a:avLst/>
              </a:prstGeom>
              <a:noFill/>
              <a:ln w="9525" algn="ctr">
                <a:solidFill>
                  <a:schemeClr val="tx1"/>
                </a:solidFill>
                <a:prstDash val="dash"/>
                <a:round/>
                <a:headEnd/>
                <a:tailEnd/>
              </a:ln>
            </p:spPr>
          </p:cxnSp>
          <p:cxnSp>
            <p:nvCxnSpPr>
              <p:cNvPr id="11280" name="Straight Connector 95"/>
              <p:cNvCxnSpPr>
                <a:cxnSpLocks noChangeShapeType="1"/>
              </p:cNvCxnSpPr>
              <p:nvPr/>
            </p:nvCxnSpPr>
            <p:spPr bwMode="auto">
              <a:xfrm rot="5400000">
                <a:off x="4035421" y="3606801"/>
                <a:ext cx="1500198" cy="1588"/>
              </a:xfrm>
              <a:prstGeom prst="line">
                <a:avLst/>
              </a:prstGeom>
              <a:noFill/>
              <a:ln w="9525" algn="ctr">
                <a:solidFill>
                  <a:schemeClr val="tx1"/>
                </a:solidFill>
                <a:prstDash val="dash"/>
                <a:round/>
                <a:headEnd/>
                <a:tailEnd/>
              </a:ln>
            </p:spPr>
          </p:cxnSp>
          <p:cxnSp>
            <p:nvCxnSpPr>
              <p:cNvPr id="11281" name="Straight Connector 96"/>
              <p:cNvCxnSpPr>
                <a:cxnSpLocks noChangeShapeType="1"/>
              </p:cNvCxnSpPr>
              <p:nvPr/>
            </p:nvCxnSpPr>
            <p:spPr bwMode="auto">
              <a:xfrm rot="5400000">
                <a:off x="4392611" y="3606801"/>
                <a:ext cx="1500198" cy="1588"/>
              </a:xfrm>
              <a:prstGeom prst="line">
                <a:avLst/>
              </a:prstGeom>
              <a:noFill/>
              <a:ln w="9525" algn="ctr">
                <a:solidFill>
                  <a:schemeClr val="tx1"/>
                </a:solidFill>
                <a:prstDash val="dash"/>
                <a:round/>
                <a:headEnd/>
                <a:tailEnd/>
              </a:ln>
            </p:spPr>
          </p:cxnSp>
          <p:cxnSp>
            <p:nvCxnSpPr>
              <p:cNvPr id="11282" name="Straight Connector 97"/>
              <p:cNvCxnSpPr>
                <a:cxnSpLocks noChangeShapeType="1"/>
              </p:cNvCxnSpPr>
              <p:nvPr/>
            </p:nvCxnSpPr>
            <p:spPr bwMode="auto">
              <a:xfrm rot="5400000">
                <a:off x="4749801" y="3606801"/>
                <a:ext cx="1500198" cy="1588"/>
              </a:xfrm>
              <a:prstGeom prst="line">
                <a:avLst/>
              </a:prstGeom>
              <a:noFill/>
              <a:ln w="9525" algn="ctr">
                <a:solidFill>
                  <a:schemeClr val="tx1"/>
                </a:solidFill>
                <a:prstDash val="dash"/>
                <a:round/>
                <a:headEnd/>
                <a:tailEnd/>
              </a:ln>
            </p:spPr>
          </p:cxnSp>
          <p:cxnSp>
            <p:nvCxnSpPr>
              <p:cNvPr id="11283" name="Straight Connector 98"/>
              <p:cNvCxnSpPr>
                <a:cxnSpLocks noChangeShapeType="1"/>
              </p:cNvCxnSpPr>
              <p:nvPr/>
            </p:nvCxnSpPr>
            <p:spPr bwMode="auto">
              <a:xfrm rot="5400000">
                <a:off x="5106991" y="3606801"/>
                <a:ext cx="1500198" cy="1588"/>
              </a:xfrm>
              <a:prstGeom prst="line">
                <a:avLst/>
              </a:prstGeom>
              <a:noFill/>
              <a:ln w="9525" algn="ctr">
                <a:solidFill>
                  <a:schemeClr val="tx1"/>
                </a:solidFill>
                <a:prstDash val="dash"/>
                <a:round/>
                <a:headEnd/>
                <a:tailEnd/>
              </a:ln>
            </p:spPr>
          </p:cxnSp>
          <p:cxnSp>
            <p:nvCxnSpPr>
              <p:cNvPr id="11284" name="Straight Connector 99"/>
              <p:cNvCxnSpPr>
                <a:cxnSpLocks noChangeShapeType="1"/>
              </p:cNvCxnSpPr>
              <p:nvPr/>
            </p:nvCxnSpPr>
            <p:spPr bwMode="auto">
              <a:xfrm rot="5400000">
                <a:off x="5464181" y="3606801"/>
                <a:ext cx="1500198" cy="1588"/>
              </a:xfrm>
              <a:prstGeom prst="line">
                <a:avLst/>
              </a:prstGeom>
              <a:noFill/>
              <a:ln w="9525" algn="ctr">
                <a:solidFill>
                  <a:schemeClr val="tx1"/>
                </a:solidFill>
                <a:prstDash val="dash"/>
                <a:round/>
                <a:headEnd/>
                <a:tailEnd/>
              </a:ln>
            </p:spPr>
          </p:cxnSp>
          <p:cxnSp>
            <p:nvCxnSpPr>
              <p:cNvPr id="11285" name="Straight Connector 100"/>
              <p:cNvCxnSpPr>
                <a:cxnSpLocks noChangeShapeType="1"/>
              </p:cNvCxnSpPr>
              <p:nvPr/>
            </p:nvCxnSpPr>
            <p:spPr bwMode="auto">
              <a:xfrm rot="5400000">
                <a:off x="5821371" y="3606801"/>
                <a:ext cx="1500198" cy="1588"/>
              </a:xfrm>
              <a:prstGeom prst="line">
                <a:avLst/>
              </a:prstGeom>
              <a:noFill/>
              <a:ln w="9525" algn="ctr">
                <a:solidFill>
                  <a:schemeClr val="tx1"/>
                </a:solidFill>
                <a:prstDash val="dash"/>
                <a:round/>
                <a:headEnd/>
                <a:tailEnd/>
              </a:ln>
            </p:spPr>
          </p:cxnSp>
          <p:cxnSp>
            <p:nvCxnSpPr>
              <p:cNvPr id="11286" name="Straight Connector 101"/>
              <p:cNvCxnSpPr>
                <a:cxnSpLocks noChangeShapeType="1"/>
              </p:cNvCxnSpPr>
              <p:nvPr/>
            </p:nvCxnSpPr>
            <p:spPr bwMode="auto">
              <a:xfrm rot="5400000">
                <a:off x="6178561" y="3606801"/>
                <a:ext cx="1500198" cy="1588"/>
              </a:xfrm>
              <a:prstGeom prst="line">
                <a:avLst/>
              </a:prstGeom>
              <a:noFill/>
              <a:ln w="9525" algn="ctr">
                <a:solidFill>
                  <a:schemeClr val="tx1"/>
                </a:solidFill>
                <a:prstDash val="dash"/>
                <a:round/>
                <a:headEnd/>
                <a:tailEnd/>
              </a:ln>
            </p:spPr>
          </p:cxnSp>
        </p:grpSp>
        <p:graphicFrame>
          <p:nvGraphicFramePr>
            <p:cNvPr id="424965" name="Object 5"/>
            <p:cNvGraphicFramePr>
              <a:graphicFrameLocks noChangeAspect="1"/>
            </p:cNvGraphicFramePr>
            <p:nvPr/>
          </p:nvGraphicFramePr>
          <p:xfrm>
            <a:off x="3713783" y="6746721"/>
            <a:ext cx="1069120" cy="632932"/>
          </p:xfrm>
          <a:graphic>
            <a:graphicData uri="http://schemas.openxmlformats.org/presentationml/2006/ole">
              <mc:AlternateContent xmlns:mc="http://schemas.openxmlformats.org/markup-compatibility/2006">
                <mc:Choice xmlns:v="urn:schemas-microsoft-com:vml" Requires="v">
                  <p:oleObj spid="_x0000_s237652" name="Equation" r:id="rId6" imgW="215640" imgH="203040" progId="Equation.DSMT4">
                    <p:embed/>
                  </p:oleObj>
                </mc:Choice>
                <mc:Fallback>
                  <p:oleObj name="Equation" r:id="rId6" imgW="215640" imgH="20304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13783" y="6746721"/>
                          <a:ext cx="1069120" cy="632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sp>
          <p:nvSpPr>
            <p:cNvPr id="43" name="Oval 70"/>
            <p:cNvSpPr>
              <a:spLocks noChangeArrowheads="1"/>
            </p:cNvSpPr>
            <p:nvPr/>
          </p:nvSpPr>
          <p:spPr bwMode="auto">
            <a:xfrm>
              <a:off x="15252016" y="4829760"/>
              <a:ext cx="116289" cy="81579"/>
            </a:xfrm>
            <a:prstGeom prst="ellipse">
              <a:avLst/>
            </a:prstGeom>
            <a:solidFill>
              <a:srgbClr val="FFFF00"/>
            </a:solidFill>
            <a:ln w="9525">
              <a:solidFill>
                <a:schemeClr val="tx1"/>
              </a:solidFill>
              <a:round/>
              <a:headEnd/>
              <a:tailEnd/>
            </a:ln>
          </p:spPr>
          <p:txBody>
            <a:bodyPr wrap="none" lIns="192911" tIns="96455" rIns="192911" bIns="96455" anchor="ctr"/>
            <a:lstStyle/>
            <a:p>
              <a:endParaRPr lang="en-US"/>
            </a:p>
          </p:txBody>
        </p:sp>
        <p:sp>
          <p:nvSpPr>
            <p:cNvPr id="44" name="Text Box 85"/>
            <p:cNvSpPr txBox="1">
              <a:spLocks noChangeArrowheads="1"/>
            </p:cNvSpPr>
            <p:nvPr/>
          </p:nvSpPr>
          <p:spPr bwMode="auto">
            <a:xfrm>
              <a:off x="14100367" y="4933843"/>
              <a:ext cx="389654" cy="979624"/>
            </a:xfrm>
            <a:prstGeom prst="rect">
              <a:avLst/>
            </a:prstGeom>
            <a:noFill/>
            <a:ln w="9525">
              <a:noFill/>
              <a:miter lim="800000"/>
              <a:headEnd/>
              <a:tailEnd/>
            </a:ln>
          </p:spPr>
          <p:txBody>
            <a:bodyPr wrap="none" lIns="192911" tIns="96455" rIns="192911" bIns="96455">
              <a:spAutoFit/>
            </a:bodyPr>
            <a:lstStyle/>
            <a:p>
              <a:endParaRPr lang="fr-FR" sz="5100" dirty="0"/>
            </a:p>
          </p:txBody>
        </p:sp>
      </p:grpSp>
      <p:sp>
        <p:nvSpPr>
          <p:cNvPr id="98" name="TextBox 97"/>
          <p:cNvSpPr txBox="1"/>
          <p:nvPr/>
        </p:nvSpPr>
        <p:spPr>
          <a:xfrm>
            <a:off x="9463481" y="4929463"/>
            <a:ext cx="3722494" cy="969496"/>
          </a:xfrm>
          <a:prstGeom prst="rect">
            <a:avLst/>
          </a:prstGeom>
          <a:noFill/>
        </p:spPr>
        <p:txBody>
          <a:bodyPr wrap="none" rtlCol="0">
            <a:spAutoFit/>
          </a:bodyPr>
          <a:lstStyle/>
          <a:p>
            <a:r>
              <a:rPr lang="en-US" i="1" dirty="0" smtClean="0">
                <a:solidFill>
                  <a:srgbClr val="FF0000"/>
                </a:solidFill>
              </a:rPr>
              <a:t>spike train</a:t>
            </a:r>
            <a:r>
              <a:rPr lang="en-US" dirty="0" smtClean="0"/>
              <a:t> </a:t>
            </a:r>
            <a:endParaRPr lang="en-US" dirty="0"/>
          </a:p>
        </p:txBody>
      </p:sp>
      <p:sp>
        <p:nvSpPr>
          <p:cNvPr id="187" name="TextBox 186"/>
          <p:cNvSpPr txBox="1"/>
          <p:nvPr/>
        </p:nvSpPr>
        <p:spPr>
          <a:xfrm>
            <a:off x="4721825" y="1434427"/>
            <a:ext cx="4091185" cy="1846659"/>
          </a:xfrm>
          <a:prstGeom prst="rect">
            <a:avLst/>
          </a:prstGeom>
          <a:solidFill>
            <a:srgbClr val="87D4F7"/>
          </a:solidFill>
        </p:spPr>
        <p:txBody>
          <a:bodyPr wrap="none" rtlCol="0">
            <a:spAutoFit/>
          </a:bodyPr>
          <a:lstStyle/>
          <a:p>
            <a:r>
              <a:rPr lang="en-US" dirty="0" smtClean="0"/>
              <a:t>math detour</a:t>
            </a:r>
          </a:p>
          <a:p>
            <a:r>
              <a:rPr lang="en-US" dirty="0" smtClean="0"/>
              <a:t>       now!</a:t>
            </a:r>
            <a:endParaRPr lang="en-US" dirty="0"/>
          </a:p>
        </p:txBody>
      </p:sp>
      <p:sp>
        <p:nvSpPr>
          <p:cNvPr id="190" name="TextBox 104"/>
          <p:cNvSpPr txBox="1">
            <a:spLocks noChangeArrowheads="1"/>
          </p:cNvSpPr>
          <p:nvPr/>
        </p:nvSpPr>
        <p:spPr bwMode="auto">
          <a:xfrm>
            <a:off x="969349" y="3747398"/>
            <a:ext cx="10781979" cy="1569660"/>
          </a:xfrm>
          <a:prstGeom prst="rect">
            <a:avLst/>
          </a:prstGeom>
          <a:noFill/>
          <a:ln w="9525">
            <a:noFill/>
            <a:miter lim="800000"/>
            <a:headEnd/>
            <a:tailEnd/>
          </a:ln>
        </p:spPr>
        <p:txBody>
          <a:bodyPr wrap="square">
            <a:spAutoFit/>
          </a:bodyPr>
          <a:lstStyle/>
          <a:p>
            <a:r>
              <a:rPr lang="en-US" sz="4800" dirty="0"/>
              <a:t>Probability of </a:t>
            </a:r>
            <a:r>
              <a:rPr lang="en-US" sz="4800" dirty="0" smtClean="0"/>
              <a:t>spike</a:t>
            </a:r>
          </a:p>
          <a:p>
            <a:r>
              <a:rPr lang="en-US" sz="4800" dirty="0" smtClean="0"/>
              <a:t> in  step </a:t>
            </a:r>
            <a:r>
              <a:rPr lang="en-US" sz="4800" i="1" dirty="0" smtClean="0"/>
              <a:t>n</a:t>
            </a:r>
            <a:r>
              <a:rPr lang="en-US" sz="4800" dirty="0" smtClean="0"/>
              <a:t> </a:t>
            </a:r>
            <a:r>
              <a:rPr lang="en-US" sz="4800" b="1" dirty="0" smtClean="0"/>
              <a:t>AND</a:t>
            </a:r>
            <a:r>
              <a:rPr lang="en-US" sz="4800" dirty="0" smtClean="0"/>
              <a:t> step </a:t>
            </a:r>
            <a:r>
              <a:rPr lang="en-US" sz="4800" i="1" dirty="0" smtClean="0"/>
              <a:t>k</a:t>
            </a:r>
            <a:endParaRPr lang="en-US" sz="4800" i="1" dirty="0"/>
          </a:p>
        </p:txBody>
      </p:sp>
      <p:graphicFrame>
        <p:nvGraphicFramePr>
          <p:cNvPr id="278535" name="Object 76"/>
          <p:cNvGraphicFramePr>
            <a:graphicFrameLocks noChangeAspect="1"/>
          </p:cNvGraphicFramePr>
          <p:nvPr/>
        </p:nvGraphicFramePr>
        <p:xfrm>
          <a:off x="9323388" y="9555163"/>
          <a:ext cx="7729537" cy="1266825"/>
        </p:xfrm>
        <a:graphic>
          <a:graphicData uri="http://schemas.openxmlformats.org/presentationml/2006/ole">
            <mc:AlternateContent xmlns:mc="http://schemas.openxmlformats.org/markup-compatibility/2006">
              <mc:Choice xmlns:v="urn:schemas-microsoft-com:vml" Requires="v">
                <p:oleObj spid="_x0000_s237653" name="Equation" r:id="rId8" imgW="1854000" imgH="253800" progId="Equation.DSMT4">
                  <p:embed/>
                </p:oleObj>
              </mc:Choice>
              <mc:Fallback>
                <p:oleObj name="Equation" r:id="rId8" imgW="1854000" imgH="253800" progId="Equation.DSMT4">
                  <p:embed/>
                  <p:pic>
                    <p:nvPicPr>
                      <p:cNvPr id="0" name="Object 7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23388" y="9555163"/>
                        <a:ext cx="7729537"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sp>
        <p:nvSpPr>
          <p:cNvPr id="191" name="TextBox 190"/>
          <p:cNvSpPr txBox="1"/>
          <p:nvPr/>
        </p:nvSpPr>
        <p:spPr>
          <a:xfrm>
            <a:off x="9320490" y="8753475"/>
            <a:ext cx="10921580" cy="969496"/>
          </a:xfrm>
          <a:prstGeom prst="rect">
            <a:avLst/>
          </a:prstGeom>
          <a:noFill/>
        </p:spPr>
        <p:txBody>
          <a:bodyPr wrap="none" rtlCol="0">
            <a:spAutoFit/>
          </a:bodyPr>
          <a:lstStyle/>
          <a:p>
            <a:r>
              <a:rPr lang="en-US" dirty="0" smtClean="0"/>
              <a:t>Autocorrelation (continuous time)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85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9" name="Rectangle 2"/>
          <p:cNvSpPr>
            <a:spLocks noChangeArrowheads="1"/>
          </p:cNvSpPr>
          <p:nvPr/>
        </p:nvSpPr>
        <p:spPr bwMode="auto">
          <a:xfrm>
            <a:off x="82529" y="-47822"/>
            <a:ext cx="21607463" cy="12152315"/>
          </a:xfrm>
          <a:prstGeom prst="rect">
            <a:avLst/>
          </a:prstGeom>
          <a:noFill/>
          <a:ln w="9525">
            <a:solidFill>
              <a:schemeClr val="tx1"/>
            </a:solidFill>
            <a:miter lim="800000"/>
            <a:headEnd/>
            <a:tailEnd/>
          </a:ln>
        </p:spPr>
        <p:txBody>
          <a:bodyPr wrap="none" lIns="192911" tIns="96455" rIns="192911" bIns="96455" anchor="ctr"/>
          <a:lstStyle/>
          <a:p>
            <a:pPr algn="ctr">
              <a:lnSpc>
                <a:spcPct val="110000"/>
              </a:lnSpc>
            </a:pPr>
            <a:endParaRPr lang="fr-FR" sz="5100" dirty="0"/>
          </a:p>
        </p:txBody>
      </p:sp>
      <p:sp>
        <p:nvSpPr>
          <p:cNvPr id="7204" name="Line 18"/>
          <p:cNvSpPr>
            <a:spLocks noChangeShapeType="1"/>
          </p:cNvSpPr>
          <p:nvPr/>
        </p:nvSpPr>
        <p:spPr bwMode="auto">
          <a:xfrm>
            <a:off x="1955598" y="2120633"/>
            <a:ext cx="6295787" cy="2"/>
          </a:xfrm>
          <a:prstGeom prst="line">
            <a:avLst/>
          </a:prstGeom>
          <a:noFill/>
          <a:ln w="9525">
            <a:solidFill>
              <a:schemeClr val="tx1"/>
            </a:solidFill>
            <a:round/>
            <a:headEnd/>
            <a:tailEnd/>
          </a:ln>
        </p:spPr>
        <p:txBody>
          <a:bodyPr wrap="none" lIns="192911" tIns="96455" rIns="192911" bIns="96455" anchor="ctr"/>
          <a:lstStyle/>
          <a:p>
            <a:endParaRPr lang="en-US"/>
          </a:p>
        </p:txBody>
      </p:sp>
      <p:sp>
        <p:nvSpPr>
          <p:cNvPr id="7207" name="Line 21"/>
          <p:cNvSpPr>
            <a:spLocks noChangeShapeType="1"/>
          </p:cNvSpPr>
          <p:nvPr/>
        </p:nvSpPr>
        <p:spPr bwMode="auto">
          <a:xfrm>
            <a:off x="4606591" y="1738457"/>
            <a:ext cx="0" cy="410703"/>
          </a:xfrm>
          <a:prstGeom prst="line">
            <a:avLst/>
          </a:prstGeom>
          <a:noFill/>
          <a:ln w="57150">
            <a:solidFill>
              <a:schemeClr val="tx1"/>
            </a:solidFill>
            <a:round/>
            <a:headEnd/>
            <a:tailEnd/>
          </a:ln>
        </p:spPr>
        <p:txBody>
          <a:bodyPr wrap="none" lIns="192911" tIns="96455" rIns="192911" bIns="96455" anchor="ctr"/>
          <a:lstStyle/>
          <a:p>
            <a:endParaRPr lang="en-US"/>
          </a:p>
        </p:txBody>
      </p:sp>
      <p:sp>
        <p:nvSpPr>
          <p:cNvPr id="7208" name="Line 22"/>
          <p:cNvSpPr>
            <a:spLocks noChangeShapeType="1"/>
          </p:cNvSpPr>
          <p:nvPr/>
        </p:nvSpPr>
        <p:spPr bwMode="auto">
          <a:xfrm>
            <a:off x="2806380" y="1737842"/>
            <a:ext cx="0" cy="410703"/>
          </a:xfrm>
          <a:prstGeom prst="line">
            <a:avLst/>
          </a:prstGeom>
          <a:noFill/>
          <a:ln w="57150">
            <a:solidFill>
              <a:schemeClr val="tx1"/>
            </a:solidFill>
            <a:round/>
            <a:headEnd/>
            <a:tailEnd/>
          </a:ln>
        </p:spPr>
        <p:txBody>
          <a:bodyPr wrap="none" lIns="192911" tIns="96455" rIns="192911" bIns="96455" anchor="ctr"/>
          <a:lstStyle/>
          <a:p>
            <a:endParaRPr lang="en-US"/>
          </a:p>
        </p:txBody>
      </p:sp>
      <p:sp>
        <p:nvSpPr>
          <p:cNvPr id="7231" name="Line 45"/>
          <p:cNvSpPr>
            <a:spLocks noChangeShapeType="1"/>
          </p:cNvSpPr>
          <p:nvPr/>
        </p:nvSpPr>
        <p:spPr bwMode="auto">
          <a:xfrm>
            <a:off x="3657162" y="1737842"/>
            <a:ext cx="0" cy="410703"/>
          </a:xfrm>
          <a:prstGeom prst="line">
            <a:avLst/>
          </a:prstGeom>
          <a:noFill/>
          <a:ln w="57150">
            <a:solidFill>
              <a:schemeClr val="tx1"/>
            </a:solidFill>
            <a:round/>
            <a:headEnd/>
            <a:tailEnd/>
          </a:ln>
        </p:spPr>
        <p:txBody>
          <a:bodyPr wrap="none" lIns="192911" tIns="96455" rIns="192911" bIns="96455" anchor="ctr"/>
          <a:lstStyle/>
          <a:p>
            <a:endParaRPr lang="en-US"/>
          </a:p>
        </p:txBody>
      </p:sp>
      <p:sp>
        <p:nvSpPr>
          <p:cNvPr id="7232" name="Line 46"/>
          <p:cNvSpPr>
            <a:spLocks noChangeShapeType="1"/>
          </p:cNvSpPr>
          <p:nvPr/>
        </p:nvSpPr>
        <p:spPr bwMode="auto">
          <a:xfrm>
            <a:off x="5360603" y="1738457"/>
            <a:ext cx="0" cy="410703"/>
          </a:xfrm>
          <a:prstGeom prst="line">
            <a:avLst/>
          </a:prstGeom>
          <a:noFill/>
          <a:ln w="57150">
            <a:solidFill>
              <a:schemeClr val="tx1"/>
            </a:solidFill>
            <a:round/>
            <a:headEnd/>
            <a:tailEnd/>
          </a:ln>
        </p:spPr>
        <p:txBody>
          <a:bodyPr wrap="none" lIns="192911" tIns="96455" rIns="192911" bIns="96455" anchor="ctr"/>
          <a:lstStyle/>
          <a:p>
            <a:endParaRPr lang="en-US"/>
          </a:p>
        </p:txBody>
      </p:sp>
      <p:sp>
        <p:nvSpPr>
          <p:cNvPr id="7235" name="Freeform 49"/>
          <p:cNvSpPr>
            <a:spLocks/>
          </p:cNvSpPr>
          <p:nvPr/>
        </p:nvSpPr>
        <p:spPr bwMode="auto">
          <a:xfrm>
            <a:off x="1274974" y="2759588"/>
            <a:ext cx="5953775" cy="509423"/>
          </a:xfrm>
          <a:custGeom>
            <a:avLst/>
            <a:gdLst>
              <a:gd name="T0" fmla="*/ 0 w 861"/>
              <a:gd name="T1" fmla="*/ 17 h 196"/>
              <a:gd name="T2" fmla="*/ 226 w 861"/>
              <a:gd name="T3" fmla="*/ 2 h 196"/>
              <a:gd name="T4" fmla="*/ 861 w 861"/>
              <a:gd name="T5" fmla="*/ 31 h 196"/>
              <a:gd name="T6" fmla="*/ 0 60000 65536"/>
              <a:gd name="T7" fmla="*/ 0 60000 65536"/>
              <a:gd name="T8" fmla="*/ 0 60000 65536"/>
              <a:gd name="T9" fmla="*/ 0 w 861"/>
              <a:gd name="T10" fmla="*/ 0 h 196"/>
              <a:gd name="T11" fmla="*/ 861 w 861"/>
              <a:gd name="T12" fmla="*/ 196 h 196"/>
            </a:gdLst>
            <a:ahLst/>
            <a:cxnLst>
              <a:cxn ang="T6">
                <a:pos x="T0" y="T1"/>
              </a:cxn>
              <a:cxn ang="T7">
                <a:pos x="T2" y="T3"/>
              </a:cxn>
              <a:cxn ang="T8">
                <a:pos x="T4" y="T5"/>
              </a:cxn>
            </a:cxnLst>
            <a:rect l="T9" t="T10" r="T11" b="T12"/>
            <a:pathLst>
              <a:path w="861" h="196">
                <a:moveTo>
                  <a:pt x="0" y="106"/>
                </a:moveTo>
                <a:cubicBezTo>
                  <a:pt x="41" y="53"/>
                  <a:pt x="83" y="0"/>
                  <a:pt x="226" y="15"/>
                </a:cubicBezTo>
                <a:cubicBezTo>
                  <a:pt x="369" y="30"/>
                  <a:pt x="615" y="113"/>
                  <a:pt x="861" y="196"/>
                </a:cubicBezTo>
              </a:path>
            </a:pathLst>
          </a:custGeom>
          <a:noFill/>
          <a:ln w="9525">
            <a:solidFill>
              <a:srgbClr val="FF0000"/>
            </a:solidFill>
            <a:round/>
            <a:headEnd/>
            <a:tailEnd type="triangle" w="med" len="med"/>
          </a:ln>
        </p:spPr>
        <p:txBody>
          <a:bodyPr lIns="192911" tIns="96455" rIns="192911" bIns="96455"/>
          <a:lstStyle/>
          <a:p>
            <a:endParaRPr lang="en-US"/>
          </a:p>
        </p:txBody>
      </p:sp>
      <p:sp>
        <p:nvSpPr>
          <p:cNvPr id="7181" name="Text Box 52"/>
          <p:cNvSpPr txBox="1">
            <a:spLocks noChangeArrowheads="1"/>
          </p:cNvSpPr>
          <p:nvPr/>
        </p:nvSpPr>
        <p:spPr bwMode="auto">
          <a:xfrm>
            <a:off x="764503" y="4800181"/>
            <a:ext cx="13611158" cy="2549285"/>
          </a:xfrm>
          <a:prstGeom prst="rect">
            <a:avLst/>
          </a:prstGeom>
          <a:noFill/>
          <a:ln w="9525">
            <a:noFill/>
            <a:miter lim="800000"/>
            <a:headEnd/>
            <a:tailEnd/>
          </a:ln>
        </p:spPr>
        <p:txBody>
          <a:bodyPr wrap="none" lIns="192911" tIns="96455" rIns="192911" bIns="96455">
            <a:spAutoFit/>
          </a:bodyPr>
          <a:lstStyle/>
          <a:p>
            <a:r>
              <a:rPr lang="fr-CH" sz="5100" b="1" dirty="0" err="1" smtClean="0"/>
              <a:t>Assumption</a:t>
            </a:r>
            <a:r>
              <a:rPr lang="fr-CH" sz="5100" b="1" dirty="0" smtClean="0"/>
              <a:t>:  </a:t>
            </a:r>
            <a:r>
              <a:rPr lang="fr-CH" sz="5100" b="1" dirty="0" err="1" smtClean="0"/>
              <a:t>stochastic</a:t>
            </a:r>
            <a:r>
              <a:rPr lang="fr-CH" sz="5100" b="1" dirty="0" smtClean="0"/>
              <a:t> </a:t>
            </a:r>
            <a:r>
              <a:rPr lang="fr-CH" sz="5100" b="1" dirty="0" err="1" smtClean="0"/>
              <a:t>spiking</a:t>
            </a:r>
            <a:r>
              <a:rPr lang="fr-CH" sz="5100" b="1" dirty="0" smtClean="0"/>
              <a:t> (Poisson)</a:t>
            </a:r>
            <a:endParaRPr lang="fr-CH" sz="5100" dirty="0"/>
          </a:p>
          <a:p>
            <a:r>
              <a:rPr lang="fr-CH" sz="5100" dirty="0" smtClean="0"/>
              <a:t> </a:t>
            </a:r>
            <a:r>
              <a:rPr lang="fr-CH" sz="5100" dirty="0"/>
              <a:t>rate </a:t>
            </a:r>
            <a:endParaRPr lang="fr-CH" sz="3400" dirty="0"/>
          </a:p>
          <a:p>
            <a:r>
              <a:rPr lang="fr-CH" sz="5100" dirty="0"/>
              <a:t>  </a:t>
            </a:r>
            <a:endParaRPr lang="fr-FR" sz="3400" dirty="0"/>
          </a:p>
        </p:txBody>
      </p:sp>
      <p:graphicFrame>
        <p:nvGraphicFramePr>
          <p:cNvPr id="7171" name="Object 68"/>
          <p:cNvGraphicFramePr>
            <a:graphicFrameLocks noChangeAspect="1"/>
          </p:cNvGraphicFramePr>
          <p:nvPr/>
        </p:nvGraphicFramePr>
        <p:xfrm>
          <a:off x="1104818" y="3269012"/>
          <a:ext cx="5079254" cy="1403706"/>
        </p:xfrm>
        <a:graphic>
          <a:graphicData uri="http://schemas.openxmlformats.org/presentationml/2006/ole">
            <mc:AlternateContent xmlns:mc="http://schemas.openxmlformats.org/markup-compatibility/2006">
              <mc:Choice xmlns:v="urn:schemas-microsoft-com:vml" Requires="v">
                <p:oleObj spid="_x0000_s392364" name="Equation" r:id="rId4" imgW="1155600" imgH="355320" progId="Equation.DSMT4">
                  <p:embed/>
                </p:oleObj>
              </mc:Choice>
              <mc:Fallback>
                <p:oleObj name="Equation" r:id="rId4" imgW="1155600" imgH="355320" progId="Equation.DSMT4">
                  <p:embed/>
                  <p:pic>
                    <p:nvPicPr>
                      <p:cNvPr id="0" name="Object 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4818" y="3269012"/>
                        <a:ext cx="5079254" cy="1403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graphicFrame>
        <p:nvGraphicFramePr>
          <p:cNvPr id="378952" name="Object 72"/>
          <p:cNvGraphicFramePr>
            <a:graphicFrameLocks noChangeAspect="1"/>
          </p:cNvGraphicFramePr>
          <p:nvPr/>
        </p:nvGraphicFramePr>
        <p:xfrm>
          <a:off x="10803732" y="3013816"/>
          <a:ext cx="6470986" cy="1099896"/>
        </p:xfrm>
        <a:graphic>
          <a:graphicData uri="http://schemas.openxmlformats.org/presentationml/2006/ole">
            <mc:AlternateContent xmlns:mc="http://schemas.openxmlformats.org/markup-compatibility/2006">
              <mc:Choice xmlns:v="urn:schemas-microsoft-com:vml" Requires="v">
                <p:oleObj spid="_x0000_s392365" name="Equation" r:id="rId6" imgW="1460160" imgH="279360" progId="Equation.DSMT4">
                  <p:embed/>
                </p:oleObj>
              </mc:Choice>
              <mc:Fallback>
                <p:oleObj name="Equation" r:id="rId6" imgW="1460160" imgH="279360" progId="Equation.DSMT4">
                  <p:embed/>
                  <p:pic>
                    <p:nvPicPr>
                      <p:cNvPr id="0" name="Object 7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03732" y="3013816"/>
                        <a:ext cx="6470986" cy="1099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graphicFrame>
        <p:nvGraphicFramePr>
          <p:cNvPr id="7175" name="Object 76"/>
          <p:cNvGraphicFramePr>
            <a:graphicFrameLocks noChangeAspect="1"/>
          </p:cNvGraphicFramePr>
          <p:nvPr/>
        </p:nvGraphicFramePr>
        <p:xfrm>
          <a:off x="3657162" y="5657233"/>
          <a:ext cx="1508021" cy="801716"/>
        </p:xfrm>
        <a:graphic>
          <a:graphicData uri="http://schemas.openxmlformats.org/presentationml/2006/ole">
            <mc:AlternateContent xmlns:mc="http://schemas.openxmlformats.org/markup-compatibility/2006">
              <mc:Choice xmlns:v="urn:schemas-microsoft-com:vml" Requires="v">
                <p:oleObj spid="_x0000_s392366" name="Equation" r:id="rId8" imgW="342720" imgH="203040" progId="Equation.DSMT4">
                  <p:embed/>
                </p:oleObj>
              </mc:Choice>
              <mc:Fallback>
                <p:oleObj name="Equation" r:id="rId8" imgW="342720" imgH="203040" progId="Equation.DSMT4">
                  <p:embed/>
                  <p:pic>
                    <p:nvPicPr>
                      <p:cNvPr id="0" name="Object 7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57162" y="5657233"/>
                        <a:ext cx="1508021" cy="801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sp>
        <p:nvSpPr>
          <p:cNvPr id="70" name="Rectangle 69"/>
          <p:cNvSpPr/>
          <p:nvPr/>
        </p:nvSpPr>
        <p:spPr bwMode="auto">
          <a:xfrm>
            <a:off x="7400604" y="2503426"/>
            <a:ext cx="3062815" cy="178636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192911" tIns="96455" rIns="192911" bIns="96455" numCol="1" rtlCol="0" anchor="t" anchorCtr="0" compatLnSpc="1">
            <a:prstTxWarp prst="textNoShape">
              <a:avLst/>
            </a:prstTxWarp>
          </a:bodyPr>
          <a:lstStyle/>
          <a:p>
            <a:pPr defTabSz="1929110" eaLnBrk="0" hangingPunct="0"/>
            <a:endParaRPr lang="en-US" sz="5900" dirty="0" smtClean="0">
              <a:latin typeface="Times New Roman" pitchFamily="18" charset="0"/>
            </a:endParaRPr>
          </a:p>
        </p:txBody>
      </p:sp>
      <p:graphicFrame>
        <p:nvGraphicFramePr>
          <p:cNvPr id="3" name="Object 72"/>
          <p:cNvGraphicFramePr>
            <a:graphicFrameLocks noChangeAspect="1"/>
          </p:cNvGraphicFramePr>
          <p:nvPr/>
        </p:nvGraphicFramePr>
        <p:xfrm>
          <a:off x="7740916" y="2886219"/>
          <a:ext cx="2382190" cy="1305422"/>
        </p:xfrm>
        <a:graphic>
          <a:graphicData uri="http://schemas.openxmlformats.org/presentationml/2006/ole">
            <mc:AlternateContent xmlns:mc="http://schemas.openxmlformats.org/markup-compatibility/2006">
              <mc:Choice xmlns:v="urn:schemas-microsoft-com:vml" Requires="v">
                <p:oleObj spid="_x0000_s392367" name="Equation" r:id="rId10" imgW="330120" imgH="203040" progId="Equation.DSMT4">
                  <p:embed/>
                </p:oleObj>
              </mc:Choice>
              <mc:Fallback>
                <p:oleObj name="Equation" r:id="rId10" imgW="330120" imgH="203040" progId="Equation.DSMT4">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40916" y="2886219"/>
                        <a:ext cx="2382190" cy="130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graphicFrame>
        <p:nvGraphicFramePr>
          <p:cNvPr id="8" name="Object 72"/>
          <p:cNvGraphicFramePr>
            <a:graphicFrameLocks noChangeAspect="1"/>
          </p:cNvGraphicFramePr>
          <p:nvPr/>
        </p:nvGraphicFramePr>
        <p:xfrm>
          <a:off x="3827320" y="7239270"/>
          <a:ext cx="13898549" cy="1198353"/>
        </p:xfrm>
        <a:graphic>
          <a:graphicData uri="http://schemas.openxmlformats.org/presentationml/2006/ole">
            <mc:AlternateContent xmlns:mc="http://schemas.openxmlformats.org/markup-compatibility/2006">
              <mc:Choice xmlns:v="urn:schemas-microsoft-com:vml" Requires="v">
                <p:oleObj spid="_x0000_s392368" name="Equation" r:id="rId12" imgW="3136680" imgH="304560" progId="Equation.DSMT4">
                  <p:embed/>
                </p:oleObj>
              </mc:Choice>
              <mc:Fallback>
                <p:oleObj name="Equation" r:id="rId12" imgW="3136680" imgH="30456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27320" y="7239270"/>
                        <a:ext cx="13898549" cy="1198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graphicFrame>
        <p:nvGraphicFramePr>
          <p:cNvPr id="9" name="Object 72"/>
          <p:cNvGraphicFramePr>
            <a:graphicFrameLocks noChangeAspect="1"/>
          </p:cNvGraphicFramePr>
          <p:nvPr/>
        </p:nvGraphicFramePr>
        <p:xfrm>
          <a:off x="3648075" y="8642350"/>
          <a:ext cx="13730288" cy="1100138"/>
        </p:xfrm>
        <a:graphic>
          <a:graphicData uri="http://schemas.openxmlformats.org/presentationml/2006/ole">
            <mc:AlternateContent xmlns:mc="http://schemas.openxmlformats.org/markup-compatibility/2006">
              <mc:Choice xmlns:v="urn:schemas-microsoft-com:vml" Requires="v">
                <p:oleObj spid="_x0000_s392369" name="Equation" r:id="rId14" imgW="3098520" imgH="279360" progId="Equation.DSMT4">
                  <p:embed/>
                </p:oleObj>
              </mc:Choice>
              <mc:Fallback>
                <p:oleObj name="Equation" r:id="rId14" imgW="3098520" imgH="279360" progId="Equation.DSMT4">
                  <p:embed/>
                  <p:pic>
                    <p:nvPicPr>
                      <p:cNvPr id="0"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48075" y="8642350"/>
                        <a:ext cx="13730288"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sp>
        <p:nvSpPr>
          <p:cNvPr id="76" name="TextBox 75"/>
          <p:cNvSpPr txBox="1"/>
          <p:nvPr/>
        </p:nvSpPr>
        <p:spPr>
          <a:xfrm>
            <a:off x="424192" y="6473684"/>
            <a:ext cx="8364530" cy="1071957"/>
          </a:xfrm>
          <a:prstGeom prst="rect">
            <a:avLst/>
          </a:prstGeom>
          <a:noFill/>
        </p:spPr>
        <p:txBody>
          <a:bodyPr wrap="none" lIns="192911" tIns="96455" rIns="192911" bIns="96455" rtlCol="0">
            <a:spAutoFit/>
          </a:bodyPr>
          <a:lstStyle/>
          <a:p>
            <a:r>
              <a:rPr lang="en-US" dirty="0" smtClean="0"/>
              <a:t>Autocorrelation of output</a:t>
            </a:r>
            <a:endParaRPr lang="en-US" dirty="0"/>
          </a:p>
        </p:txBody>
      </p:sp>
      <p:sp>
        <p:nvSpPr>
          <p:cNvPr id="77" name="TextBox 76"/>
          <p:cNvSpPr txBox="1"/>
          <p:nvPr/>
        </p:nvSpPr>
        <p:spPr>
          <a:xfrm>
            <a:off x="9612637" y="9963932"/>
            <a:ext cx="11208257" cy="1071957"/>
          </a:xfrm>
          <a:prstGeom prst="rect">
            <a:avLst/>
          </a:prstGeom>
          <a:noFill/>
        </p:spPr>
        <p:txBody>
          <a:bodyPr wrap="none" lIns="192911" tIns="96455" rIns="192911" bIns="96455" rtlCol="0">
            <a:spAutoFit/>
          </a:bodyPr>
          <a:lstStyle/>
          <a:p>
            <a:r>
              <a:rPr lang="en-US" dirty="0" smtClean="0">
                <a:solidFill>
                  <a:srgbClr val="FF0000"/>
                </a:solidFill>
              </a:rPr>
              <a:t>Autocorrelation of input (Poisson)</a:t>
            </a:r>
            <a:endParaRPr lang="en-US" dirty="0">
              <a:solidFill>
                <a:srgbClr val="FF0000"/>
              </a:solidFill>
            </a:endParaRPr>
          </a:p>
        </p:txBody>
      </p:sp>
      <p:cxnSp>
        <p:nvCxnSpPr>
          <p:cNvPr id="79" name="Straight Connector 78"/>
          <p:cNvCxnSpPr/>
          <p:nvPr/>
        </p:nvCxnSpPr>
        <p:spPr bwMode="auto">
          <a:xfrm>
            <a:off x="10803732" y="9791220"/>
            <a:ext cx="5104692" cy="0"/>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81" name="Straight Arrow Connector 80"/>
          <p:cNvCxnSpPr/>
          <p:nvPr/>
        </p:nvCxnSpPr>
        <p:spPr bwMode="auto">
          <a:xfrm>
            <a:off x="11314201" y="2631024"/>
            <a:ext cx="6976413" cy="281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3" name="Straight Arrow Connector 82"/>
          <p:cNvCxnSpPr/>
          <p:nvPr/>
        </p:nvCxnSpPr>
        <p:spPr bwMode="auto">
          <a:xfrm rot="5400000" flipH="1" flipV="1">
            <a:off x="10803811" y="2120165"/>
            <a:ext cx="1020780" cy="375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84" name="Freeform 83"/>
          <p:cNvSpPr/>
          <p:nvPr/>
        </p:nvSpPr>
        <p:spPr bwMode="auto">
          <a:xfrm>
            <a:off x="11835729" y="1914544"/>
            <a:ext cx="1193250" cy="745664"/>
          </a:xfrm>
          <a:custGeom>
            <a:avLst/>
            <a:gdLst>
              <a:gd name="connsiteX0" fmla="*/ 0 w 504968"/>
              <a:gd name="connsiteY0" fmla="*/ 420806 h 420806"/>
              <a:gd name="connsiteX1" fmla="*/ 122830 w 504968"/>
              <a:gd name="connsiteY1" fmla="*/ 52316 h 420806"/>
              <a:gd name="connsiteX2" fmla="*/ 504968 w 504968"/>
              <a:gd name="connsiteY2" fmla="*/ 106907 h 420806"/>
            </a:gdLst>
            <a:ahLst/>
            <a:cxnLst>
              <a:cxn ang="0">
                <a:pos x="connsiteX0" y="connsiteY0"/>
              </a:cxn>
              <a:cxn ang="0">
                <a:pos x="connsiteX1" y="connsiteY1"/>
              </a:cxn>
              <a:cxn ang="0">
                <a:pos x="connsiteX2" y="connsiteY2"/>
              </a:cxn>
            </a:cxnLst>
            <a:rect l="l" t="t" r="r" b="b"/>
            <a:pathLst>
              <a:path w="504968" h="420806">
                <a:moveTo>
                  <a:pt x="0" y="420806"/>
                </a:moveTo>
                <a:cubicBezTo>
                  <a:pt x="19334" y="262719"/>
                  <a:pt x="38669" y="104632"/>
                  <a:pt x="122830" y="52316"/>
                </a:cubicBezTo>
                <a:cubicBezTo>
                  <a:pt x="206991" y="0"/>
                  <a:pt x="355979" y="53453"/>
                  <a:pt x="504968" y="106907"/>
                </a:cubicBezTo>
              </a:path>
            </a:pathLst>
          </a:custGeom>
          <a:noFill/>
          <a:ln w="9525" cap="flat" cmpd="sng" algn="ctr">
            <a:solidFill>
              <a:schemeClr val="tx1"/>
            </a:solidFill>
            <a:prstDash val="solid"/>
            <a:round/>
            <a:headEnd type="none" w="med" len="med"/>
            <a:tailEnd type="none" w="med" len="med"/>
          </a:ln>
          <a:effectLst/>
        </p:spPr>
        <p:txBody>
          <a:bodyPr vert="horz" wrap="square" lIns="192911" tIns="96455" rIns="192911" bIns="96455" numCol="1" rtlCol="0" anchor="t" anchorCtr="0" compatLnSpc="1">
            <a:prstTxWarp prst="textNoShape">
              <a:avLst/>
            </a:prstTxWarp>
          </a:bodyPr>
          <a:lstStyle/>
          <a:p>
            <a:pPr defTabSz="1929110" eaLnBrk="0" hangingPunct="0"/>
            <a:endParaRPr lang="en-US" sz="5900" dirty="0" smtClean="0">
              <a:latin typeface="Times New Roman" pitchFamily="18" charset="0"/>
            </a:endParaRPr>
          </a:p>
        </p:txBody>
      </p:sp>
      <p:sp>
        <p:nvSpPr>
          <p:cNvPr id="86" name="Freeform 85"/>
          <p:cNvSpPr/>
          <p:nvPr/>
        </p:nvSpPr>
        <p:spPr bwMode="auto">
          <a:xfrm>
            <a:off x="13061227" y="1422810"/>
            <a:ext cx="1386748" cy="681173"/>
          </a:xfrm>
          <a:custGeom>
            <a:avLst/>
            <a:gdLst>
              <a:gd name="connsiteX0" fmla="*/ 0 w 586854"/>
              <a:gd name="connsiteY0" fmla="*/ 384411 h 384411"/>
              <a:gd name="connsiteX1" fmla="*/ 177421 w 586854"/>
              <a:gd name="connsiteY1" fmla="*/ 15922 h 384411"/>
              <a:gd name="connsiteX2" fmla="*/ 586854 w 586854"/>
              <a:gd name="connsiteY2" fmla="*/ 288877 h 384411"/>
            </a:gdLst>
            <a:ahLst/>
            <a:cxnLst>
              <a:cxn ang="0">
                <a:pos x="connsiteX0" y="connsiteY0"/>
              </a:cxn>
              <a:cxn ang="0">
                <a:pos x="connsiteX1" y="connsiteY1"/>
              </a:cxn>
              <a:cxn ang="0">
                <a:pos x="connsiteX2" y="connsiteY2"/>
              </a:cxn>
            </a:cxnLst>
            <a:rect l="l" t="t" r="r" b="b"/>
            <a:pathLst>
              <a:path w="586854" h="384411">
                <a:moveTo>
                  <a:pt x="0" y="384411"/>
                </a:moveTo>
                <a:cubicBezTo>
                  <a:pt x="39806" y="208127"/>
                  <a:pt x="79612" y="31844"/>
                  <a:pt x="177421" y="15922"/>
                </a:cubicBezTo>
                <a:cubicBezTo>
                  <a:pt x="275230" y="0"/>
                  <a:pt x="431042" y="144438"/>
                  <a:pt x="586854" y="288877"/>
                </a:cubicBezTo>
              </a:path>
            </a:pathLst>
          </a:custGeom>
          <a:noFill/>
          <a:ln w="9525" cap="flat" cmpd="sng" algn="ctr">
            <a:solidFill>
              <a:schemeClr val="tx1"/>
            </a:solidFill>
            <a:prstDash val="solid"/>
            <a:round/>
            <a:headEnd type="none" w="med" len="med"/>
            <a:tailEnd type="none" w="med" len="med"/>
          </a:ln>
          <a:effectLst/>
        </p:spPr>
        <p:txBody>
          <a:bodyPr vert="horz" wrap="square" lIns="192911" tIns="96455" rIns="192911" bIns="96455" numCol="1" rtlCol="0" anchor="t" anchorCtr="0" compatLnSpc="1">
            <a:prstTxWarp prst="textNoShape">
              <a:avLst/>
            </a:prstTxWarp>
          </a:bodyPr>
          <a:lstStyle/>
          <a:p>
            <a:pPr defTabSz="1929110" eaLnBrk="0" hangingPunct="0"/>
            <a:endParaRPr lang="en-US" sz="5900" dirty="0" smtClean="0">
              <a:latin typeface="Times New Roman" pitchFamily="18" charset="0"/>
            </a:endParaRPr>
          </a:p>
        </p:txBody>
      </p:sp>
      <p:sp>
        <p:nvSpPr>
          <p:cNvPr id="87" name="Freeform 86"/>
          <p:cNvSpPr/>
          <p:nvPr/>
        </p:nvSpPr>
        <p:spPr bwMode="auto">
          <a:xfrm>
            <a:off x="14377016" y="1227453"/>
            <a:ext cx="1020938" cy="637988"/>
          </a:xfrm>
          <a:custGeom>
            <a:avLst/>
            <a:gdLst>
              <a:gd name="connsiteX0" fmla="*/ 0 w 586854"/>
              <a:gd name="connsiteY0" fmla="*/ 384411 h 384411"/>
              <a:gd name="connsiteX1" fmla="*/ 177421 w 586854"/>
              <a:gd name="connsiteY1" fmla="*/ 15922 h 384411"/>
              <a:gd name="connsiteX2" fmla="*/ 586854 w 586854"/>
              <a:gd name="connsiteY2" fmla="*/ 288877 h 384411"/>
            </a:gdLst>
            <a:ahLst/>
            <a:cxnLst>
              <a:cxn ang="0">
                <a:pos x="connsiteX0" y="connsiteY0"/>
              </a:cxn>
              <a:cxn ang="0">
                <a:pos x="connsiteX1" y="connsiteY1"/>
              </a:cxn>
              <a:cxn ang="0">
                <a:pos x="connsiteX2" y="connsiteY2"/>
              </a:cxn>
            </a:cxnLst>
            <a:rect l="l" t="t" r="r" b="b"/>
            <a:pathLst>
              <a:path w="586854" h="384411">
                <a:moveTo>
                  <a:pt x="0" y="384411"/>
                </a:moveTo>
                <a:cubicBezTo>
                  <a:pt x="39806" y="208127"/>
                  <a:pt x="79612" y="31844"/>
                  <a:pt x="177421" y="15922"/>
                </a:cubicBezTo>
                <a:cubicBezTo>
                  <a:pt x="275230" y="0"/>
                  <a:pt x="431042" y="144438"/>
                  <a:pt x="586854" y="288877"/>
                </a:cubicBezTo>
              </a:path>
            </a:pathLst>
          </a:custGeom>
          <a:noFill/>
          <a:ln w="9525" cap="flat" cmpd="sng" algn="ctr">
            <a:solidFill>
              <a:schemeClr val="tx1"/>
            </a:solidFill>
            <a:prstDash val="solid"/>
            <a:round/>
            <a:headEnd type="none" w="med" len="med"/>
            <a:tailEnd type="none" w="med" len="med"/>
          </a:ln>
          <a:effectLst/>
        </p:spPr>
        <p:txBody>
          <a:bodyPr vert="horz" wrap="square" lIns="192911" tIns="96455" rIns="192911" bIns="96455" numCol="1" rtlCol="0" anchor="t" anchorCtr="0" compatLnSpc="1">
            <a:prstTxWarp prst="textNoShape">
              <a:avLst/>
            </a:prstTxWarp>
          </a:bodyPr>
          <a:lstStyle/>
          <a:p>
            <a:pPr defTabSz="1929110" eaLnBrk="0" hangingPunct="0"/>
            <a:endParaRPr lang="en-US" sz="5900" dirty="0" smtClean="0">
              <a:latin typeface="Times New Roman" pitchFamily="18" charset="0"/>
            </a:endParaRPr>
          </a:p>
        </p:txBody>
      </p:sp>
      <p:sp>
        <p:nvSpPr>
          <p:cNvPr id="88" name="Freeform 87"/>
          <p:cNvSpPr/>
          <p:nvPr/>
        </p:nvSpPr>
        <p:spPr bwMode="auto">
          <a:xfrm>
            <a:off x="15415475" y="1268675"/>
            <a:ext cx="2289746" cy="1362349"/>
          </a:xfrm>
          <a:custGeom>
            <a:avLst/>
            <a:gdLst>
              <a:gd name="connsiteX0" fmla="*/ 0 w 968991"/>
              <a:gd name="connsiteY0" fmla="*/ 263857 h 768824"/>
              <a:gd name="connsiteX1" fmla="*/ 109182 w 968991"/>
              <a:gd name="connsiteY1" fmla="*/ 18197 h 768824"/>
              <a:gd name="connsiteX2" fmla="*/ 354842 w 968991"/>
              <a:gd name="connsiteY2" fmla="*/ 373039 h 768824"/>
              <a:gd name="connsiteX3" fmla="*/ 600501 w 968991"/>
              <a:gd name="connsiteY3" fmla="*/ 605051 h 768824"/>
              <a:gd name="connsiteX4" fmla="*/ 968991 w 968991"/>
              <a:gd name="connsiteY4" fmla="*/ 768824 h 768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991" h="768824">
                <a:moveTo>
                  <a:pt x="0" y="263857"/>
                </a:moveTo>
                <a:cubicBezTo>
                  <a:pt x="25021" y="131928"/>
                  <a:pt x="50042" y="0"/>
                  <a:pt x="109182" y="18197"/>
                </a:cubicBezTo>
                <a:cubicBezTo>
                  <a:pt x="168322" y="36394"/>
                  <a:pt x="272956" y="275230"/>
                  <a:pt x="354842" y="373039"/>
                </a:cubicBezTo>
                <a:cubicBezTo>
                  <a:pt x="436728" y="470848"/>
                  <a:pt x="498143" y="539087"/>
                  <a:pt x="600501" y="605051"/>
                </a:cubicBezTo>
                <a:cubicBezTo>
                  <a:pt x="702859" y="671015"/>
                  <a:pt x="835925" y="719919"/>
                  <a:pt x="968991" y="768824"/>
                </a:cubicBezTo>
              </a:path>
            </a:pathLst>
          </a:custGeom>
          <a:noFill/>
          <a:ln w="9525" cap="flat" cmpd="sng" algn="ctr">
            <a:solidFill>
              <a:schemeClr val="tx1"/>
            </a:solidFill>
            <a:prstDash val="solid"/>
            <a:round/>
            <a:headEnd type="none" w="med" len="med"/>
            <a:tailEnd type="none" w="med" len="med"/>
          </a:ln>
          <a:effectLst/>
        </p:spPr>
        <p:txBody>
          <a:bodyPr vert="horz" wrap="square" lIns="192911" tIns="96455" rIns="192911" bIns="96455" numCol="1" rtlCol="0" anchor="t" anchorCtr="0" compatLnSpc="1">
            <a:prstTxWarp prst="textNoShape">
              <a:avLst/>
            </a:prstTxWarp>
          </a:bodyPr>
          <a:lstStyle/>
          <a:p>
            <a:pPr defTabSz="1929110" eaLnBrk="0" hangingPunct="0"/>
            <a:endParaRPr lang="en-US" sz="5900" dirty="0" smtClean="0">
              <a:latin typeface="Times New Roman" pitchFamily="18" charset="0"/>
            </a:endParaRPr>
          </a:p>
        </p:txBody>
      </p:sp>
      <p:sp>
        <p:nvSpPr>
          <p:cNvPr id="31" name="TextBox 30"/>
          <p:cNvSpPr txBox="1"/>
          <p:nvPr/>
        </p:nvSpPr>
        <p:spPr>
          <a:xfrm>
            <a:off x="6636267" y="11035889"/>
            <a:ext cx="6392712" cy="969496"/>
          </a:xfrm>
          <a:prstGeom prst="rect">
            <a:avLst/>
          </a:prstGeom>
          <a:solidFill>
            <a:srgbClr val="FFFF00"/>
          </a:solidFill>
        </p:spPr>
        <p:txBody>
          <a:bodyPr wrap="none" rtlCol="0">
            <a:spAutoFit/>
          </a:bodyPr>
          <a:lstStyle/>
          <a:p>
            <a:r>
              <a:rPr lang="en-US" dirty="0" smtClean="0"/>
              <a:t>We integrate twice!</a:t>
            </a:r>
            <a:endParaRPr lang="en-US" dirty="0"/>
          </a:p>
        </p:txBody>
      </p:sp>
      <p:cxnSp>
        <p:nvCxnSpPr>
          <p:cNvPr id="33" name="Straight Arrow Connector 32"/>
          <p:cNvCxnSpPr/>
          <p:nvPr/>
        </p:nvCxnSpPr>
        <p:spPr>
          <a:xfrm flipV="1">
            <a:off x="7740916" y="9742741"/>
            <a:ext cx="0" cy="129314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9" name="Title 3"/>
          <p:cNvSpPr txBox="1">
            <a:spLocks/>
          </p:cNvSpPr>
          <p:nvPr/>
        </p:nvSpPr>
        <p:spPr>
          <a:xfrm>
            <a:off x="697827" y="-38773"/>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smtClean="0">
                <a:solidFill>
                  <a:srgbClr val="FF0000"/>
                </a:solidFill>
                <a:latin typeface="Impact" charset="0"/>
                <a:ea typeface="ＭＳ Ｐゴシック" charset="0"/>
                <a:cs typeface="Impact" charset="0"/>
              </a:rPr>
              <a:t>11</a:t>
            </a:r>
            <a:r>
              <a:rPr lang="en-US" sz="6600" noProof="0" dirty="0" smtClean="0">
                <a:solidFill>
                  <a:srgbClr val="FF0000"/>
                </a:solidFill>
                <a:latin typeface="Impact" charset="0"/>
                <a:ea typeface="ＭＳ Ｐゴシック" charset="0"/>
                <a:cs typeface="Impact" charset="0"/>
              </a:rPr>
              <a:t>.2</a:t>
            </a:r>
            <a:r>
              <a:rPr lang="en-US" sz="6600" dirty="0" smtClean="0">
                <a:solidFill>
                  <a:srgbClr val="FF0000"/>
                </a:solidFill>
                <a:latin typeface="Impact" charset="0"/>
                <a:ea typeface="ＭＳ Ｐゴシック" charset="0"/>
                <a:cs typeface="Impact" charset="0"/>
              </a:rPr>
              <a:t>. Autocorrelation of Poisson: units</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30" name="Straight Connector 29"/>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Rectangle 2"/>
          <p:cNvSpPr>
            <a:spLocks noChangeArrowheads="1"/>
          </p:cNvSpPr>
          <p:nvPr/>
        </p:nvSpPr>
        <p:spPr bwMode="auto">
          <a:xfrm>
            <a:off x="82529" y="-47822"/>
            <a:ext cx="21607463" cy="12152315"/>
          </a:xfrm>
          <a:prstGeom prst="rect">
            <a:avLst/>
          </a:prstGeom>
          <a:noFill/>
          <a:ln w="9525">
            <a:solidFill>
              <a:schemeClr val="tx1"/>
            </a:solidFill>
            <a:miter lim="800000"/>
            <a:headEnd/>
            <a:tailEnd/>
          </a:ln>
        </p:spPr>
        <p:txBody>
          <a:bodyPr wrap="none" lIns="192911" tIns="96455" rIns="192911" bIns="96455" anchor="ctr"/>
          <a:lstStyle/>
          <a:p>
            <a:pPr algn="ctr">
              <a:lnSpc>
                <a:spcPct val="110000"/>
              </a:lnSpc>
            </a:pPr>
            <a:endParaRPr lang="fr-FR" sz="5100" dirty="0"/>
          </a:p>
        </p:txBody>
      </p:sp>
      <p:grpSp>
        <p:nvGrpSpPr>
          <p:cNvPr id="2" name="Group 3"/>
          <p:cNvGrpSpPr>
            <a:grpSpLocks/>
          </p:cNvGrpSpPr>
          <p:nvPr/>
        </p:nvGrpSpPr>
        <p:grpSpPr bwMode="auto">
          <a:xfrm>
            <a:off x="2295794" y="1738457"/>
            <a:ext cx="5784498" cy="2447341"/>
            <a:chOff x="612" y="2840"/>
            <a:chExt cx="1542" cy="870"/>
          </a:xfrm>
        </p:grpSpPr>
        <p:sp>
          <p:nvSpPr>
            <p:cNvPr id="6169" name="Oval 4"/>
            <p:cNvSpPr>
              <a:spLocks noChangeArrowheads="1"/>
            </p:cNvSpPr>
            <p:nvPr/>
          </p:nvSpPr>
          <p:spPr bwMode="auto">
            <a:xfrm>
              <a:off x="754" y="3073"/>
              <a:ext cx="72"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6170" name="Oval 5"/>
            <p:cNvSpPr>
              <a:spLocks noChangeArrowheads="1"/>
            </p:cNvSpPr>
            <p:nvPr/>
          </p:nvSpPr>
          <p:spPr bwMode="auto">
            <a:xfrm>
              <a:off x="826" y="3146"/>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6171" name="Oval 6"/>
            <p:cNvSpPr>
              <a:spLocks noChangeArrowheads="1"/>
            </p:cNvSpPr>
            <p:nvPr/>
          </p:nvSpPr>
          <p:spPr bwMode="auto">
            <a:xfrm>
              <a:off x="897" y="3110"/>
              <a:ext cx="72"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6172" name="Oval 7"/>
            <p:cNvSpPr>
              <a:spLocks noChangeArrowheads="1"/>
            </p:cNvSpPr>
            <p:nvPr/>
          </p:nvSpPr>
          <p:spPr bwMode="auto">
            <a:xfrm>
              <a:off x="862" y="3583"/>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6173" name="Oval 8"/>
            <p:cNvSpPr>
              <a:spLocks noChangeArrowheads="1"/>
            </p:cNvSpPr>
            <p:nvPr/>
          </p:nvSpPr>
          <p:spPr bwMode="auto">
            <a:xfrm>
              <a:off x="1112" y="3292"/>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6174" name="Oval 9"/>
            <p:cNvSpPr>
              <a:spLocks noChangeArrowheads="1"/>
            </p:cNvSpPr>
            <p:nvPr/>
          </p:nvSpPr>
          <p:spPr bwMode="auto">
            <a:xfrm>
              <a:off x="1004" y="3219"/>
              <a:ext cx="72"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6175" name="Oval 10"/>
            <p:cNvSpPr>
              <a:spLocks noChangeArrowheads="1"/>
            </p:cNvSpPr>
            <p:nvPr/>
          </p:nvSpPr>
          <p:spPr bwMode="auto">
            <a:xfrm>
              <a:off x="826" y="3328"/>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6176" name="Oval 11"/>
            <p:cNvSpPr>
              <a:spLocks noChangeArrowheads="1"/>
            </p:cNvSpPr>
            <p:nvPr/>
          </p:nvSpPr>
          <p:spPr bwMode="auto">
            <a:xfrm>
              <a:off x="897" y="3255"/>
              <a:ext cx="72"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6177" name="Oval 12"/>
            <p:cNvSpPr>
              <a:spLocks noChangeArrowheads="1"/>
            </p:cNvSpPr>
            <p:nvPr/>
          </p:nvSpPr>
          <p:spPr bwMode="auto">
            <a:xfrm>
              <a:off x="969" y="3510"/>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6178" name="Oval 13"/>
            <p:cNvSpPr>
              <a:spLocks noChangeArrowheads="1"/>
            </p:cNvSpPr>
            <p:nvPr/>
          </p:nvSpPr>
          <p:spPr bwMode="auto">
            <a:xfrm>
              <a:off x="1040" y="3401"/>
              <a:ext cx="72"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6179" name="Oval 14"/>
            <p:cNvSpPr>
              <a:spLocks noChangeArrowheads="1"/>
            </p:cNvSpPr>
            <p:nvPr/>
          </p:nvSpPr>
          <p:spPr bwMode="auto">
            <a:xfrm>
              <a:off x="647" y="3401"/>
              <a:ext cx="72"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6180" name="Oval 15"/>
            <p:cNvSpPr>
              <a:spLocks noChangeArrowheads="1"/>
            </p:cNvSpPr>
            <p:nvPr/>
          </p:nvSpPr>
          <p:spPr bwMode="auto">
            <a:xfrm>
              <a:off x="612" y="3219"/>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6181" name="Oval 16"/>
            <p:cNvSpPr>
              <a:spLocks noChangeArrowheads="1"/>
            </p:cNvSpPr>
            <p:nvPr/>
          </p:nvSpPr>
          <p:spPr bwMode="auto">
            <a:xfrm>
              <a:off x="719" y="3474"/>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6182" name="Oval 17"/>
            <p:cNvSpPr>
              <a:spLocks noChangeArrowheads="1"/>
            </p:cNvSpPr>
            <p:nvPr/>
          </p:nvSpPr>
          <p:spPr bwMode="auto">
            <a:xfrm>
              <a:off x="683" y="3292"/>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6183" name="Line 18"/>
            <p:cNvSpPr>
              <a:spLocks noChangeShapeType="1"/>
            </p:cNvSpPr>
            <p:nvPr/>
          </p:nvSpPr>
          <p:spPr bwMode="auto">
            <a:xfrm flipV="1">
              <a:off x="1156" y="2976"/>
              <a:ext cx="409" cy="10"/>
            </a:xfrm>
            <a:prstGeom prst="line">
              <a:avLst/>
            </a:prstGeom>
            <a:noFill/>
            <a:ln w="9525">
              <a:solidFill>
                <a:schemeClr val="tx1"/>
              </a:solidFill>
              <a:round/>
              <a:headEnd/>
              <a:tailEnd/>
            </a:ln>
          </p:spPr>
          <p:txBody>
            <a:bodyPr wrap="none" anchor="ctr"/>
            <a:lstStyle/>
            <a:p>
              <a:endParaRPr lang="en-US"/>
            </a:p>
          </p:txBody>
        </p:sp>
        <p:sp>
          <p:nvSpPr>
            <p:cNvPr id="6184" name="Line 19"/>
            <p:cNvSpPr>
              <a:spLocks noChangeShapeType="1"/>
            </p:cNvSpPr>
            <p:nvPr/>
          </p:nvSpPr>
          <p:spPr bwMode="auto">
            <a:xfrm flipV="1">
              <a:off x="1156" y="3474"/>
              <a:ext cx="448" cy="1"/>
            </a:xfrm>
            <a:prstGeom prst="line">
              <a:avLst/>
            </a:prstGeom>
            <a:noFill/>
            <a:ln w="9525">
              <a:solidFill>
                <a:schemeClr val="tx1"/>
              </a:solidFill>
              <a:round/>
              <a:headEnd/>
              <a:tailEnd/>
            </a:ln>
          </p:spPr>
          <p:txBody>
            <a:bodyPr wrap="none" anchor="ctr"/>
            <a:lstStyle/>
            <a:p>
              <a:endParaRPr lang="en-US"/>
            </a:p>
          </p:txBody>
        </p:sp>
        <p:sp>
          <p:nvSpPr>
            <p:cNvPr id="6185" name="Line 20"/>
            <p:cNvSpPr>
              <a:spLocks noChangeShapeType="1"/>
            </p:cNvSpPr>
            <p:nvPr/>
          </p:nvSpPr>
          <p:spPr bwMode="auto">
            <a:xfrm flipV="1">
              <a:off x="1202" y="3656"/>
              <a:ext cx="402" cy="1"/>
            </a:xfrm>
            <a:prstGeom prst="line">
              <a:avLst/>
            </a:prstGeom>
            <a:noFill/>
            <a:ln w="9525">
              <a:solidFill>
                <a:schemeClr val="tx1"/>
              </a:solidFill>
              <a:round/>
              <a:headEnd/>
              <a:tailEnd/>
            </a:ln>
          </p:spPr>
          <p:txBody>
            <a:bodyPr wrap="none" anchor="ctr"/>
            <a:lstStyle/>
            <a:p>
              <a:endParaRPr lang="en-US"/>
            </a:p>
          </p:txBody>
        </p:sp>
        <p:sp>
          <p:nvSpPr>
            <p:cNvPr id="6186" name="Line 21"/>
            <p:cNvSpPr>
              <a:spLocks noChangeShapeType="1"/>
            </p:cNvSpPr>
            <p:nvPr/>
          </p:nvSpPr>
          <p:spPr bwMode="auto">
            <a:xfrm>
              <a:off x="1228" y="2840"/>
              <a:ext cx="0" cy="146"/>
            </a:xfrm>
            <a:prstGeom prst="line">
              <a:avLst/>
            </a:prstGeom>
            <a:noFill/>
            <a:ln w="57150">
              <a:solidFill>
                <a:schemeClr val="tx1"/>
              </a:solidFill>
              <a:round/>
              <a:headEnd/>
              <a:tailEnd/>
            </a:ln>
          </p:spPr>
          <p:txBody>
            <a:bodyPr wrap="none" anchor="ctr"/>
            <a:lstStyle/>
            <a:p>
              <a:endParaRPr lang="en-US"/>
            </a:p>
          </p:txBody>
        </p:sp>
        <p:sp>
          <p:nvSpPr>
            <p:cNvPr id="6187" name="Line 22"/>
            <p:cNvSpPr>
              <a:spLocks noChangeShapeType="1"/>
            </p:cNvSpPr>
            <p:nvPr/>
          </p:nvSpPr>
          <p:spPr bwMode="auto">
            <a:xfrm>
              <a:off x="1354" y="3328"/>
              <a:ext cx="0" cy="146"/>
            </a:xfrm>
            <a:prstGeom prst="line">
              <a:avLst/>
            </a:prstGeom>
            <a:noFill/>
            <a:ln w="57150">
              <a:solidFill>
                <a:schemeClr val="tx1"/>
              </a:solidFill>
              <a:round/>
              <a:headEnd/>
              <a:tailEnd/>
            </a:ln>
          </p:spPr>
          <p:txBody>
            <a:bodyPr wrap="none" anchor="ctr"/>
            <a:lstStyle/>
            <a:p>
              <a:endParaRPr lang="en-US"/>
            </a:p>
          </p:txBody>
        </p:sp>
        <p:sp>
          <p:nvSpPr>
            <p:cNvPr id="6188" name="Line 23"/>
            <p:cNvSpPr>
              <a:spLocks noChangeShapeType="1"/>
            </p:cNvSpPr>
            <p:nvPr/>
          </p:nvSpPr>
          <p:spPr bwMode="auto">
            <a:xfrm>
              <a:off x="1426" y="3328"/>
              <a:ext cx="0" cy="146"/>
            </a:xfrm>
            <a:prstGeom prst="line">
              <a:avLst/>
            </a:prstGeom>
            <a:noFill/>
            <a:ln w="57150">
              <a:solidFill>
                <a:schemeClr val="tx1"/>
              </a:solidFill>
              <a:round/>
              <a:headEnd/>
              <a:tailEnd/>
            </a:ln>
          </p:spPr>
          <p:txBody>
            <a:bodyPr wrap="none" anchor="ctr"/>
            <a:lstStyle/>
            <a:p>
              <a:endParaRPr lang="en-US"/>
            </a:p>
          </p:txBody>
        </p:sp>
        <p:sp>
          <p:nvSpPr>
            <p:cNvPr id="6189" name="Line 24"/>
            <p:cNvSpPr>
              <a:spLocks noChangeShapeType="1"/>
            </p:cNvSpPr>
            <p:nvPr/>
          </p:nvSpPr>
          <p:spPr bwMode="auto">
            <a:xfrm>
              <a:off x="1533" y="3510"/>
              <a:ext cx="0" cy="146"/>
            </a:xfrm>
            <a:prstGeom prst="line">
              <a:avLst/>
            </a:prstGeom>
            <a:noFill/>
            <a:ln w="57150">
              <a:solidFill>
                <a:schemeClr val="tx1"/>
              </a:solidFill>
              <a:round/>
              <a:headEnd/>
              <a:tailEnd/>
            </a:ln>
          </p:spPr>
          <p:txBody>
            <a:bodyPr wrap="none" anchor="ctr"/>
            <a:lstStyle/>
            <a:p>
              <a:endParaRPr lang="en-US"/>
            </a:p>
          </p:txBody>
        </p:sp>
        <p:sp>
          <p:nvSpPr>
            <p:cNvPr id="6190" name="Line 25"/>
            <p:cNvSpPr>
              <a:spLocks noChangeShapeType="1"/>
            </p:cNvSpPr>
            <p:nvPr/>
          </p:nvSpPr>
          <p:spPr bwMode="auto">
            <a:xfrm>
              <a:off x="862" y="3401"/>
              <a:ext cx="35" cy="182"/>
            </a:xfrm>
            <a:prstGeom prst="line">
              <a:avLst/>
            </a:prstGeom>
            <a:noFill/>
            <a:ln w="9525">
              <a:solidFill>
                <a:srgbClr val="FF0000"/>
              </a:solidFill>
              <a:round/>
              <a:headEnd/>
              <a:tailEnd/>
            </a:ln>
          </p:spPr>
          <p:txBody>
            <a:bodyPr wrap="none" anchor="ctr"/>
            <a:lstStyle/>
            <a:p>
              <a:endParaRPr lang="en-US"/>
            </a:p>
          </p:txBody>
        </p:sp>
        <p:sp>
          <p:nvSpPr>
            <p:cNvPr id="6191" name="Line 26"/>
            <p:cNvSpPr>
              <a:spLocks noChangeShapeType="1"/>
            </p:cNvSpPr>
            <p:nvPr/>
          </p:nvSpPr>
          <p:spPr bwMode="auto">
            <a:xfrm>
              <a:off x="969" y="3328"/>
              <a:ext cx="107" cy="109"/>
            </a:xfrm>
            <a:prstGeom prst="line">
              <a:avLst/>
            </a:prstGeom>
            <a:noFill/>
            <a:ln w="9525">
              <a:solidFill>
                <a:srgbClr val="FF0000"/>
              </a:solidFill>
              <a:round/>
              <a:headEnd/>
              <a:tailEnd/>
            </a:ln>
          </p:spPr>
          <p:txBody>
            <a:bodyPr wrap="none" anchor="ctr"/>
            <a:lstStyle/>
            <a:p>
              <a:endParaRPr lang="en-US"/>
            </a:p>
          </p:txBody>
        </p:sp>
        <p:sp>
          <p:nvSpPr>
            <p:cNvPr id="6192" name="Line 27"/>
            <p:cNvSpPr>
              <a:spLocks noChangeShapeType="1"/>
            </p:cNvSpPr>
            <p:nvPr/>
          </p:nvSpPr>
          <p:spPr bwMode="auto">
            <a:xfrm flipV="1">
              <a:off x="754" y="3437"/>
              <a:ext cx="286" cy="73"/>
            </a:xfrm>
            <a:prstGeom prst="line">
              <a:avLst/>
            </a:prstGeom>
            <a:noFill/>
            <a:ln w="9525">
              <a:solidFill>
                <a:srgbClr val="FF0000"/>
              </a:solidFill>
              <a:round/>
              <a:headEnd/>
              <a:tailEnd/>
            </a:ln>
          </p:spPr>
          <p:txBody>
            <a:bodyPr wrap="none" anchor="ctr"/>
            <a:lstStyle/>
            <a:p>
              <a:endParaRPr lang="en-US"/>
            </a:p>
          </p:txBody>
        </p:sp>
        <p:sp>
          <p:nvSpPr>
            <p:cNvPr id="6193" name="Line 28"/>
            <p:cNvSpPr>
              <a:spLocks noChangeShapeType="1"/>
            </p:cNvSpPr>
            <p:nvPr/>
          </p:nvSpPr>
          <p:spPr bwMode="auto">
            <a:xfrm>
              <a:off x="862" y="3401"/>
              <a:ext cx="142" cy="146"/>
            </a:xfrm>
            <a:prstGeom prst="line">
              <a:avLst/>
            </a:prstGeom>
            <a:noFill/>
            <a:ln w="9525">
              <a:solidFill>
                <a:srgbClr val="FF0000"/>
              </a:solidFill>
              <a:round/>
              <a:headEnd/>
              <a:tailEnd/>
            </a:ln>
          </p:spPr>
          <p:txBody>
            <a:bodyPr wrap="none" anchor="ctr"/>
            <a:lstStyle/>
            <a:p>
              <a:endParaRPr lang="en-US"/>
            </a:p>
          </p:txBody>
        </p:sp>
        <p:sp>
          <p:nvSpPr>
            <p:cNvPr id="6194" name="Line 29"/>
            <p:cNvSpPr>
              <a:spLocks noChangeShapeType="1"/>
            </p:cNvSpPr>
            <p:nvPr/>
          </p:nvSpPr>
          <p:spPr bwMode="auto">
            <a:xfrm>
              <a:off x="719" y="3365"/>
              <a:ext cx="35" cy="109"/>
            </a:xfrm>
            <a:prstGeom prst="line">
              <a:avLst/>
            </a:prstGeom>
            <a:noFill/>
            <a:ln w="9525">
              <a:solidFill>
                <a:srgbClr val="FF0000"/>
              </a:solidFill>
              <a:round/>
              <a:headEnd/>
              <a:tailEnd/>
            </a:ln>
          </p:spPr>
          <p:txBody>
            <a:bodyPr wrap="none" anchor="ctr"/>
            <a:lstStyle/>
            <a:p>
              <a:endParaRPr lang="en-US"/>
            </a:p>
          </p:txBody>
        </p:sp>
        <p:sp>
          <p:nvSpPr>
            <p:cNvPr id="6195" name="Line 30"/>
            <p:cNvSpPr>
              <a:spLocks noChangeShapeType="1"/>
            </p:cNvSpPr>
            <p:nvPr/>
          </p:nvSpPr>
          <p:spPr bwMode="auto">
            <a:xfrm>
              <a:off x="1040" y="3292"/>
              <a:ext cx="36" cy="109"/>
            </a:xfrm>
            <a:prstGeom prst="line">
              <a:avLst/>
            </a:prstGeom>
            <a:noFill/>
            <a:ln w="9525">
              <a:solidFill>
                <a:srgbClr val="FF0000"/>
              </a:solidFill>
              <a:round/>
              <a:headEnd/>
              <a:tailEnd/>
            </a:ln>
          </p:spPr>
          <p:txBody>
            <a:bodyPr wrap="none" anchor="ctr"/>
            <a:lstStyle/>
            <a:p>
              <a:endParaRPr lang="en-US"/>
            </a:p>
          </p:txBody>
        </p:sp>
        <p:sp>
          <p:nvSpPr>
            <p:cNvPr id="6196" name="Line 31"/>
            <p:cNvSpPr>
              <a:spLocks noChangeShapeType="1"/>
            </p:cNvSpPr>
            <p:nvPr/>
          </p:nvSpPr>
          <p:spPr bwMode="auto">
            <a:xfrm>
              <a:off x="933" y="3146"/>
              <a:ext cx="107" cy="109"/>
            </a:xfrm>
            <a:prstGeom prst="line">
              <a:avLst/>
            </a:prstGeom>
            <a:noFill/>
            <a:ln w="9525">
              <a:solidFill>
                <a:srgbClr val="FF0000"/>
              </a:solidFill>
              <a:round/>
              <a:headEnd/>
              <a:tailEnd/>
            </a:ln>
          </p:spPr>
          <p:txBody>
            <a:bodyPr wrap="none" anchor="ctr"/>
            <a:lstStyle/>
            <a:p>
              <a:endParaRPr lang="en-US"/>
            </a:p>
          </p:txBody>
        </p:sp>
        <p:sp>
          <p:nvSpPr>
            <p:cNvPr id="6197" name="Line 32"/>
            <p:cNvSpPr>
              <a:spLocks noChangeShapeType="1"/>
            </p:cNvSpPr>
            <p:nvPr/>
          </p:nvSpPr>
          <p:spPr bwMode="auto">
            <a:xfrm flipH="1">
              <a:off x="754" y="3219"/>
              <a:ext cx="108" cy="109"/>
            </a:xfrm>
            <a:prstGeom prst="line">
              <a:avLst/>
            </a:prstGeom>
            <a:noFill/>
            <a:ln w="9525">
              <a:solidFill>
                <a:srgbClr val="FF0000"/>
              </a:solidFill>
              <a:round/>
              <a:headEnd/>
              <a:tailEnd/>
            </a:ln>
          </p:spPr>
          <p:txBody>
            <a:bodyPr wrap="none" anchor="ctr"/>
            <a:lstStyle/>
            <a:p>
              <a:endParaRPr lang="en-US"/>
            </a:p>
          </p:txBody>
        </p:sp>
        <p:sp>
          <p:nvSpPr>
            <p:cNvPr id="6198" name="Line 33"/>
            <p:cNvSpPr>
              <a:spLocks noChangeShapeType="1"/>
            </p:cNvSpPr>
            <p:nvPr/>
          </p:nvSpPr>
          <p:spPr bwMode="auto">
            <a:xfrm flipH="1">
              <a:off x="647" y="3146"/>
              <a:ext cx="107" cy="109"/>
            </a:xfrm>
            <a:prstGeom prst="line">
              <a:avLst/>
            </a:prstGeom>
            <a:noFill/>
            <a:ln w="9525">
              <a:solidFill>
                <a:srgbClr val="FF0000"/>
              </a:solidFill>
              <a:round/>
              <a:headEnd/>
              <a:tailEnd/>
            </a:ln>
          </p:spPr>
          <p:txBody>
            <a:bodyPr wrap="none" anchor="ctr"/>
            <a:lstStyle/>
            <a:p>
              <a:endParaRPr lang="en-US"/>
            </a:p>
          </p:txBody>
        </p:sp>
        <p:sp>
          <p:nvSpPr>
            <p:cNvPr id="6199" name="Line 34"/>
            <p:cNvSpPr>
              <a:spLocks noChangeShapeType="1"/>
            </p:cNvSpPr>
            <p:nvPr/>
          </p:nvSpPr>
          <p:spPr bwMode="auto">
            <a:xfrm>
              <a:off x="647" y="3292"/>
              <a:ext cx="36" cy="145"/>
            </a:xfrm>
            <a:prstGeom prst="line">
              <a:avLst/>
            </a:prstGeom>
            <a:noFill/>
            <a:ln w="9525">
              <a:solidFill>
                <a:srgbClr val="FF0000"/>
              </a:solidFill>
              <a:round/>
              <a:headEnd/>
              <a:tailEnd/>
            </a:ln>
          </p:spPr>
          <p:txBody>
            <a:bodyPr wrap="none" anchor="ctr"/>
            <a:lstStyle/>
            <a:p>
              <a:endParaRPr lang="en-US"/>
            </a:p>
          </p:txBody>
        </p:sp>
        <p:sp>
          <p:nvSpPr>
            <p:cNvPr id="6200" name="Line 35"/>
            <p:cNvSpPr>
              <a:spLocks noChangeShapeType="1"/>
            </p:cNvSpPr>
            <p:nvPr/>
          </p:nvSpPr>
          <p:spPr bwMode="auto">
            <a:xfrm flipV="1">
              <a:off x="754" y="3292"/>
              <a:ext cx="143" cy="36"/>
            </a:xfrm>
            <a:prstGeom prst="line">
              <a:avLst/>
            </a:prstGeom>
            <a:noFill/>
            <a:ln w="9525">
              <a:solidFill>
                <a:srgbClr val="FF0000"/>
              </a:solidFill>
              <a:round/>
              <a:headEnd/>
              <a:tailEnd/>
            </a:ln>
          </p:spPr>
          <p:txBody>
            <a:bodyPr wrap="none" anchor="ctr"/>
            <a:lstStyle/>
            <a:p>
              <a:endParaRPr lang="en-US"/>
            </a:p>
          </p:txBody>
        </p:sp>
        <p:sp>
          <p:nvSpPr>
            <p:cNvPr id="6201" name="Line 36"/>
            <p:cNvSpPr>
              <a:spLocks noChangeShapeType="1"/>
            </p:cNvSpPr>
            <p:nvPr/>
          </p:nvSpPr>
          <p:spPr bwMode="auto">
            <a:xfrm flipH="1">
              <a:off x="897" y="3328"/>
              <a:ext cx="250" cy="37"/>
            </a:xfrm>
            <a:prstGeom prst="line">
              <a:avLst/>
            </a:prstGeom>
            <a:noFill/>
            <a:ln w="9525">
              <a:solidFill>
                <a:srgbClr val="FF0000"/>
              </a:solidFill>
              <a:round/>
              <a:headEnd/>
              <a:tailEnd/>
            </a:ln>
          </p:spPr>
          <p:txBody>
            <a:bodyPr wrap="none" anchor="ctr"/>
            <a:lstStyle/>
            <a:p>
              <a:endParaRPr lang="en-US"/>
            </a:p>
          </p:txBody>
        </p:sp>
        <p:sp>
          <p:nvSpPr>
            <p:cNvPr id="6202" name="Line 37"/>
            <p:cNvSpPr>
              <a:spLocks noChangeShapeType="1"/>
            </p:cNvSpPr>
            <p:nvPr/>
          </p:nvSpPr>
          <p:spPr bwMode="auto">
            <a:xfrm>
              <a:off x="754" y="3510"/>
              <a:ext cx="143" cy="73"/>
            </a:xfrm>
            <a:prstGeom prst="line">
              <a:avLst/>
            </a:prstGeom>
            <a:noFill/>
            <a:ln w="9525">
              <a:solidFill>
                <a:srgbClr val="FF0000"/>
              </a:solidFill>
              <a:round/>
              <a:headEnd/>
              <a:tailEnd/>
            </a:ln>
          </p:spPr>
          <p:txBody>
            <a:bodyPr wrap="none" anchor="ctr"/>
            <a:lstStyle/>
            <a:p>
              <a:endParaRPr lang="en-US"/>
            </a:p>
          </p:txBody>
        </p:sp>
        <p:sp>
          <p:nvSpPr>
            <p:cNvPr id="6203" name="Line 38"/>
            <p:cNvSpPr>
              <a:spLocks noChangeShapeType="1"/>
            </p:cNvSpPr>
            <p:nvPr/>
          </p:nvSpPr>
          <p:spPr bwMode="auto">
            <a:xfrm>
              <a:off x="790" y="3146"/>
              <a:ext cx="72" cy="37"/>
            </a:xfrm>
            <a:prstGeom prst="line">
              <a:avLst/>
            </a:prstGeom>
            <a:noFill/>
            <a:ln w="9525">
              <a:solidFill>
                <a:srgbClr val="FF0000"/>
              </a:solidFill>
              <a:round/>
              <a:headEnd/>
              <a:tailEnd/>
            </a:ln>
          </p:spPr>
          <p:txBody>
            <a:bodyPr wrap="none" anchor="ctr"/>
            <a:lstStyle/>
            <a:p>
              <a:endParaRPr lang="en-US"/>
            </a:p>
          </p:txBody>
        </p:sp>
        <p:sp>
          <p:nvSpPr>
            <p:cNvPr id="6204" name="Line 39"/>
            <p:cNvSpPr>
              <a:spLocks noChangeShapeType="1"/>
            </p:cNvSpPr>
            <p:nvPr/>
          </p:nvSpPr>
          <p:spPr bwMode="auto">
            <a:xfrm>
              <a:off x="647" y="3255"/>
              <a:ext cx="250" cy="37"/>
            </a:xfrm>
            <a:prstGeom prst="line">
              <a:avLst/>
            </a:prstGeom>
            <a:noFill/>
            <a:ln w="9525">
              <a:solidFill>
                <a:srgbClr val="FF0000"/>
              </a:solidFill>
              <a:round/>
              <a:headEnd/>
              <a:tailEnd/>
            </a:ln>
          </p:spPr>
          <p:txBody>
            <a:bodyPr wrap="none" anchor="ctr"/>
            <a:lstStyle/>
            <a:p>
              <a:endParaRPr lang="en-US"/>
            </a:p>
          </p:txBody>
        </p:sp>
        <p:sp>
          <p:nvSpPr>
            <p:cNvPr id="6205" name="Line 40"/>
            <p:cNvSpPr>
              <a:spLocks noChangeShapeType="1"/>
            </p:cNvSpPr>
            <p:nvPr/>
          </p:nvSpPr>
          <p:spPr bwMode="auto">
            <a:xfrm flipV="1">
              <a:off x="754" y="3365"/>
              <a:ext cx="108" cy="145"/>
            </a:xfrm>
            <a:prstGeom prst="line">
              <a:avLst/>
            </a:prstGeom>
            <a:noFill/>
            <a:ln w="9525">
              <a:solidFill>
                <a:srgbClr val="FF0000"/>
              </a:solidFill>
              <a:round/>
              <a:headEnd/>
              <a:tailEnd/>
            </a:ln>
          </p:spPr>
          <p:txBody>
            <a:bodyPr wrap="none" anchor="ctr"/>
            <a:lstStyle/>
            <a:p>
              <a:endParaRPr lang="en-US"/>
            </a:p>
          </p:txBody>
        </p:sp>
        <p:sp>
          <p:nvSpPr>
            <p:cNvPr id="6206" name="Line 41"/>
            <p:cNvSpPr>
              <a:spLocks noChangeShapeType="1"/>
            </p:cNvSpPr>
            <p:nvPr/>
          </p:nvSpPr>
          <p:spPr bwMode="auto">
            <a:xfrm flipV="1">
              <a:off x="683" y="3365"/>
              <a:ext cx="179" cy="72"/>
            </a:xfrm>
            <a:prstGeom prst="line">
              <a:avLst/>
            </a:prstGeom>
            <a:noFill/>
            <a:ln w="9525">
              <a:solidFill>
                <a:srgbClr val="FF0000"/>
              </a:solidFill>
              <a:round/>
              <a:headEnd/>
              <a:tailEnd/>
            </a:ln>
          </p:spPr>
          <p:txBody>
            <a:bodyPr wrap="none" anchor="ctr"/>
            <a:lstStyle/>
            <a:p>
              <a:endParaRPr lang="en-US"/>
            </a:p>
          </p:txBody>
        </p:sp>
        <p:sp>
          <p:nvSpPr>
            <p:cNvPr id="6207" name="Line 42"/>
            <p:cNvSpPr>
              <a:spLocks noChangeShapeType="1"/>
            </p:cNvSpPr>
            <p:nvPr/>
          </p:nvSpPr>
          <p:spPr bwMode="auto">
            <a:xfrm flipH="1">
              <a:off x="1076" y="3339"/>
              <a:ext cx="35" cy="98"/>
            </a:xfrm>
            <a:prstGeom prst="line">
              <a:avLst/>
            </a:prstGeom>
            <a:noFill/>
            <a:ln w="9525">
              <a:solidFill>
                <a:srgbClr val="FF0000"/>
              </a:solidFill>
              <a:round/>
              <a:headEnd/>
              <a:tailEnd/>
            </a:ln>
          </p:spPr>
          <p:txBody>
            <a:bodyPr wrap="none" anchor="ctr"/>
            <a:lstStyle/>
            <a:p>
              <a:endParaRPr lang="en-US"/>
            </a:p>
          </p:txBody>
        </p:sp>
        <p:sp>
          <p:nvSpPr>
            <p:cNvPr id="6208" name="Line 43"/>
            <p:cNvSpPr>
              <a:spLocks noChangeShapeType="1"/>
            </p:cNvSpPr>
            <p:nvPr/>
          </p:nvSpPr>
          <p:spPr bwMode="auto">
            <a:xfrm>
              <a:off x="862" y="3365"/>
              <a:ext cx="250" cy="72"/>
            </a:xfrm>
            <a:prstGeom prst="line">
              <a:avLst/>
            </a:prstGeom>
            <a:noFill/>
            <a:ln w="9525">
              <a:solidFill>
                <a:srgbClr val="FF0000"/>
              </a:solidFill>
              <a:round/>
              <a:headEnd/>
              <a:tailEnd/>
            </a:ln>
          </p:spPr>
          <p:txBody>
            <a:bodyPr wrap="none" anchor="ctr"/>
            <a:lstStyle/>
            <a:p>
              <a:endParaRPr lang="en-US"/>
            </a:p>
          </p:txBody>
        </p:sp>
        <p:sp>
          <p:nvSpPr>
            <p:cNvPr id="6209" name="Line 44"/>
            <p:cNvSpPr>
              <a:spLocks noChangeShapeType="1"/>
            </p:cNvSpPr>
            <p:nvPr/>
          </p:nvSpPr>
          <p:spPr bwMode="auto">
            <a:xfrm flipV="1">
              <a:off x="1156" y="3166"/>
              <a:ext cx="409" cy="10"/>
            </a:xfrm>
            <a:prstGeom prst="line">
              <a:avLst/>
            </a:prstGeom>
            <a:noFill/>
            <a:ln w="9525">
              <a:solidFill>
                <a:schemeClr val="tx1"/>
              </a:solidFill>
              <a:round/>
              <a:headEnd/>
              <a:tailEnd/>
            </a:ln>
          </p:spPr>
          <p:txBody>
            <a:bodyPr wrap="none" anchor="ctr"/>
            <a:lstStyle/>
            <a:p>
              <a:endParaRPr lang="en-US"/>
            </a:p>
          </p:txBody>
        </p:sp>
        <p:sp>
          <p:nvSpPr>
            <p:cNvPr id="6210" name="Line 45"/>
            <p:cNvSpPr>
              <a:spLocks noChangeShapeType="1"/>
            </p:cNvSpPr>
            <p:nvPr/>
          </p:nvSpPr>
          <p:spPr bwMode="auto">
            <a:xfrm>
              <a:off x="1292" y="3030"/>
              <a:ext cx="0" cy="146"/>
            </a:xfrm>
            <a:prstGeom prst="line">
              <a:avLst/>
            </a:prstGeom>
            <a:noFill/>
            <a:ln w="57150">
              <a:solidFill>
                <a:schemeClr val="tx1"/>
              </a:solidFill>
              <a:round/>
              <a:headEnd/>
              <a:tailEnd/>
            </a:ln>
          </p:spPr>
          <p:txBody>
            <a:bodyPr wrap="none" anchor="ctr"/>
            <a:lstStyle/>
            <a:p>
              <a:endParaRPr lang="en-US"/>
            </a:p>
          </p:txBody>
        </p:sp>
        <p:sp>
          <p:nvSpPr>
            <p:cNvPr id="6211" name="Line 46"/>
            <p:cNvSpPr>
              <a:spLocks noChangeShapeType="1"/>
            </p:cNvSpPr>
            <p:nvPr/>
          </p:nvSpPr>
          <p:spPr bwMode="auto">
            <a:xfrm>
              <a:off x="1429" y="2840"/>
              <a:ext cx="0" cy="146"/>
            </a:xfrm>
            <a:prstGeom prst="line">
              <a:avLst/>
            </a:prstGeom>
            <a:noFill/>
            <a:ln w="57150">
              <a:solidFill>
                <a:schemeClr val="tx1"/>
              </a:solidFill>
              <a:round/>
              <a:headEnd/>
              <a:tailEnd/>
            </a:ln>
          </p:spPr>
          <p:txBody>
            <a:bodyPr wrap="none" anchor="ctr"/>
            <a:lstStyle/>
            <a:p>
              <a:endParaRPr lang="en-US"/>
            </a:p>
          </p:txBody>
        </p:sp>
        <p:sp>
          <p:nvSpPr>
            <p:cNvPr id="6212" name="Oval 47"/>
            <p:cNvSpPr>
              <a:spLocks noChangeArrowheads="1"/>
            </p:cNvSpPr>
            <p:nvPr/>
          </p:nvSpPr>
          <p:spPr bwMode="auto">
            <a:xfrm>
              <a:off x="1946" y="3249"/>
              <a:ext cx="208" cy="226"/>
            </a:xfrm>
            <a:prstGeom prst="ellipse">
              <a:avLst/>
            </a:prstGeom>
            <a:solidFill>
              <a:srgbClr val="FFFF00"/>
            </a:solidFill>
            <a:ln w="9525">
              <a:solidFill>
                <a:schemeClr val="tx1"/>
              </a:solidFill>
              <a:round/>
              <a:headEnd/>
              <a:tailEnd/>
            </a:ln>
          </p:spPr>
          <p:txBody>
            <a:bodyPr wrap="none" anchor="ctr"/>
            <a:lstStyle/>
            <a:p>
              <a:endParaRPr lang="en-US"/>
            </a:p>
          </p:txBody>
        </p:sp>
        <p:sp>
          <p:nvSpPr>
            <p:cNvPr id="6213" name="Freeform 48"/>
            <p:cNvSpPr>
              <a:spLocks/>
            </p:cNvSpPr>
            <p:nvPr/>
          </p:nvSpPr>
          <p:spPr bwMode="auto">
            <a:xfrm>
              <a:off x="930" y="2946"/>
              <a:ext cx="1043" cy="348"/>
            </a:xfrm>
            <a:custGeom>
              <a:avLst/>
              <a:gdLst>
                <a:gd name="T0" fmla="*/ 0 w 1043"/>
                <a:gd name="T1" fmla="*/ 167 h 348"/>
                <a:gd name="T2" fmla="*/ 453 w 1043"/>
                <a:gd name="T3" fmla="*/ 30 h 348"/>
                <a:gd name="T4" fmla="*/ 1043 w 1043"/>
                <a:gd name="T5" fmla="*/ 348 h 348"/>
                <a:gd name="T6" fmla="*/ 0 60000 65536"/>
                <a:gd name="T7" fmla="*/ 0 60000 65536"/>
                <a:gd name="T8" fmla="*/ 0 60000 65536"/>
                <a:gd name="T9" fmla="*/ 0 w 1043"/>
                <a:gd name="T10" fmla="*/ 0 h 348"/>
                <a:gd name="T11" fmla="*/ 1043 w 1043"/>
                <a:gd name="T12" fmla="*/ 348 h 348"/>
              </a:gdLst>
              <a:ahLst/>
              <a:cxnLst>
                <a:cxn ang="T6">
                  <a:pos x="T0" y="T1"/>
                </a:cxn>
                <a:cxn ang="T7">
                  <a:pos x="T2" y="T3"/>
                </a:cxn>
                <a:cxn ang="T8">
                  <a:pos x="T4" y="T5"/>
                </a:cxn>
              </a:cxnLst>
              <a:rect l="T9" t="T10" r="T11" b="T12"/>
              <a:pathLst>
                <a:path w="1043" h="348">
                  <a:moveTo>
                    <a:pt x="0" y="167"/>
                  </a:moveTo>
                  <a:cubicBezTo>
                    <a:pt x="139" y="83"/>
                    <a:pt x="279" y="0"/>
                    <a:pt x="453" y="30"/>
                  </a:cubicBezTo>
                  <a:cubicBezTo>
                    <a:pt x="627" y="60"/>
                    <a:pt x="945" y="295"/>
                    <a:pt x="1043" y="348"/>
                  </a:cubicBezTo>
                </a:path>
              </a:pathLst>
            </a:custGeom>
            <a:noFill/>
            <a:ln w="9525">
              <a:solidFill>
                <a:srgbClr val="FF0000"/>
              </a:solidFill>
              <a:round/>
              <a:headEnd/>
              <a:tailEnd type="triangle" w="med" len="med"/>
            </a:ln>
          </p:spPr>
          <p:txBody>
            <a:bodyPr/>
            <a:lstStyle/>
            <a:p>
              <a:endParaRPr lang="en-US"/>
            </a:p>
          </p:txBody>
        </p:sp>
        <p:sp>
          <p:nvSpPr>
            <p:cNvPr id="6214" name="Freeform 49"/>
            <p:cNvSpPr>
              <a:spLocks/>
            </p:cNvSpPr>
            <p:nvPr/>
          </p:nvSpPr>
          <p:spPr bwMode="auto">
            <a:xfrm>
              <a:off x="1066" y="3203"/>
              <a:ext cx="861" cy="136"/>
            </a:xfrm>
            <a:custGeom>
              <a:avLst/>
              <a:gdLst>
                <a:gd name="T0" fmla="*/ 0 w 861"/>
                <a:gd name="T1" fmla="*/ 8 h 196"/>
                <a:gd name="T2" fmla="*/ 226 w 861"/>
                <a:gd name="T3" fmla="*/ 1 h 196"/>
                <a:gd name="T4" fmla="*/ 861 w 861"/>
                <a:gd name="T5" fmla="*/ 15 h 196"/>
                <a:gd name="T6" fmla="*/ 0 60000 65536"/>
                <a:gd name="T7" fmla="*/ 0 60000 65536"/>
                <a:gd name="T8" fmla="*/ 0 60000 65536"/>
                <a:gd name="T9" fmla="*/ 0 w 861"/>
                <a:gd name="T10" fmla="*/ 0 h 196"/>
                <a:gd name="T11" fmla="*/ 861 w 861"/>
                <a:gd name="T12" fmla="*/ 196 h 196"/>
              </a:gdLst>
              <a:ahLst/>
              <a:cxnLst>
                <a:cxn ang="T6">
                  <a:pos x="T0" y="T1"/>
                </a:cxn>
                <a:cxn ang="T7">
                  <a:pos x="T2" y="T3"/>
                </a:cxn>
                <a:cxn ang="T8">
                  <a:pos x="T4" y="T5"/>
                </a:cxn>
              </a:cxnLst>
              <a:rect l="T9" t="T10" r="T11" b="T12"/>
              <a:pathLst>
                <a:path w="861" h="196">
                  <a:moveTo>
                    <a:pt x="0" y="106"/>
                  </a:moveTo>
                  <a:cubicBezTo>
                    <a:pt x="41" y="53"/>
                    <a:pt x="83" y="0"/>
                    <a:pt x="226" y="15"/>
                  </a:cubicBezTo>
                  <a:cubicBezTo>
                    <a:pt x="369" y="30"/>
                    <a:pt x="615" y="113"/>
                    <a:pt x="861" y="196"/>
                  </a:cubicBezTo>
                </a:path>
              </a:pathLst>
            </a:custGeom>
            <a:noFill/>
            <a:ln w="9525">
              <a:solidFill>
                <a:srgbClr val="FF0000"/>
              </a:solidFill>
              <a:round/>
              <a:headEnd/>
              <a:tailEnd type="triangle" w="med" len="med"/>
            </a:ln>
          </p:spPr>
          <p:txBody>
            <a:bodyPr/>
            <a:lstStyle/>
            <a:p>
              <a:endParaRPr lang="en-US"/>
            </a:p>
          </p:txBody>
        </p:sp>
        <p:sp>
          <p:nvSpPr>
            <p:cNvPr id="6215" name="Freeform 50"/>
            <p:cNvSpPr>
              <a:spLocks/>
            </p:cNvSpPr>
            <p:nvPr/>
          </p:nvSpPr>
          <p:spPr bwMode="auto">
            <a:xfrm>
              <a:off x="748" y="3475"/>
              <a:ext cx="1270" cy="235"/>
            </a:xfrm>
            <a:custGeom>
              <a:avLst/>
              <a:gdLst>
                <a:gd name="T0" fmla="*/ 0 w 1270"/>
                <a:gd name="T1" fmla="*/ 46 h 235"/>
                <a:gd name="T2" fmla="*/ 590 w 1270"/>
                <a:gd name="T3" fmla="*/ 227 h 235"/>
                <a:gd name="T4" fmla="*/ 1270 w 1270"/>
                <a:gd name="T5" fmla="*/ 0 h 235"/>
                <a:gd name="T6" fmla="*/ 0 60000 65536"/>
                <a:gd name="T7" fmla="*/ 0 60000 65536"/>
                <a:gd name="T8" fmla="*/ 0 60000 65536"/>
                <a:gd name="T9" fmla="*/ 0 w 1270"/>
                <a:gd name="T10" fmla="*/ 0 h 235"/>
                <a:gd name="T11" fmla="*/ 1270 w 1270"/>
                <a:gd name="T12" fmla="*/ 235 h 235"/>
              </a:gdLst>
              <a:ahLst/>
              <a:cxnLst>
                <a:cxn ang="T6">
                  <a:pos x="T0" y="T1"/>
                </a:cxn>
                <a:cxn ang="T7">
                  <a:pos x="T2" y="T3"/>
                </a:cxn>
                <a:cxn ang="T8">
                  <a:pos x="T4" y="T5"/>
                </a:cxn>
              </a:cxnLst>
              <a:rect l="T9" t="T10" r="T11" b="T12"/>
              <a:pathLst>
                <a:path w="1270" h="235">
                  <a:moveTo>
                    <a:pt x="0" y="46"/>
                  </a:moveTo>
                  <a:cubicBezTo>
                    <a:pt x="189" y="140"/>
                    <a:pt x="378" y="235"/>
                    <a:pt x="590" y="227"/>
                  </a:cubicBezTo>
                  <a:cubicBezTo>
                    <a:pt x="802" y="219"/>
                    <a:pt x="1036" y="109"/>
                    <a:pt x="1270" y="0"/>
                  </a:cubicBezTo>
                </a:path>
              </a:pathLst>
            </a:custGeom>
            <a:noFill/>
            <a:ln w="9525">
              <a:solidFill>
                <a:srgbClr val="FF0000"/>
              </a:solidFill>
              <a:round/>
              <a:headEnd/>
              <a:tailEnd type="triangle" w="med" len="med"/>
            </a:ln>
          </p:spPr>
          <p:txBody>
            <a:bodyPr/>
            <a:lstStyle/>
            <a:p>
              <a:endParaRPr lang="en-US"/>
            </a:p>
          </p:txBody>
        </p:sp>
        <p:sp>
          <p:nvSpPr>
            <p:cNvPr id="6216" name="Freeform 51"/>
            <p:cNvSpPr>
              <a:spLocks/>
            </p:cNvSpPr>
            <p:nvPr/>
          </p:nvSpPr>
          <p:spPr bwMode="auto">
            <a:xfrm>
              <a:off x="1111" y="3385"/>
              <a:ext cx="816" cy="151"/>
            </a:xfrm>
            <a:custGeom>
              <a:avLst/>
              <a:gdLst>
                <a:gd name="T0" fmla="*/ 0 w 816"/>
                <a:gd name="T1" fmla="*/ 90 h 151"/>
                <a:gd name="T2" fmla="*/ 272 w 816"/>
                <a:gd name="T3" fmla="*/ 136 h 151"/>
                <a:gd name="T4" fmla="*/ 816 w 816"/>
                <a:gd name="T5" fmla="*/ 0 h 151"/>
                <a:gd name="T6" fmla="*/ 0 60000 65536"/>
                <a:gd name="T7" fmla="*/ 0 60000 65536"/>
                <a:gd name="T8" fmla="*/ 0 60000 65536"/>
                <a:gd name="T9" fmla="*/ 0 w 816"/>
                <a:gd name="T10" fmla="*/ 0 h 151"/>
                <a:gd name="T11" fmla="*/ 816 w 816"/>
                <a:gd name="T12" fmla="*/ 151 h 151"/>
              </a:gdLst>
              <a:ahLst/>
              <a:cxnLst>
                <a:cxn ang="T6">
                  <a:pos x="T0" y="T1"/>
                </a:cxn>
                <a:cxn ang="T7">
                  <a:pos x="T2" y="T3"/>
                </a:cxn>
                <a:cxn ang="T8">
                  <a:pos x="T4" y="T5"/>
                </a:cxn>
              </a:cxnLst>
              <a:rect l="T9" t="T10" r="T11" b="T12"/>
              <a:pathLst>
                <a:path w="816" h="151">
                  <a:moveTo>
                    <a:pt x="0" y="90"/>
                  </a:moveTo>
                  <a:cubicBezTo>
                    <a:pt x="68" y="120"/>
                    <a:pt x="136" y="151"/>
                    <a:pt x="272" y="136"/>
                  </a:cubicBezTo>
                  <a:cubicBezTo>
                    <a:pt x="408" y="121"/>
                    <a:pt x="612" y="60"/>
                    <a:pt x="816" y="0"/>
                  </a:cubicBezTo>
                </a:path>
              </a:pathLst>
            </a:custGeom>
            <a:noFill/>
            <a:ln w="9525">
              <a:solidFill>
                <a:srgbClr val="FF0000"/>
              </a:solidFill>
              <a:round/>
              <a:headEnd/>
              <a:tailEnd type="triangle" w="med" len="med"/>
            </a:ln>
          </p:spPr>
          <p:txBody>
            <a:bodyPr/>
            <a:lstStyle/>
            <a:p>
              <a:endParaRPr lang="en-US"/>
            </a:p>
          </p:txBody>
        </p:sp>
      </p:grpSp>
      <p:sp>
        <p:nvSpPr>
          <p:cNvPr id="6155" name="Text Box 52"/>
          <p:cNvSpPr txBox="1">
            <a:spLocks noChangeArrowheads="1"/>
          </p:cNvSpPr>
          <p:nvPr/>
        </p:nvSpPr>
        <p:spPr bwMode="auto">
          <a:xfrm>
            <a:off x="9907173" y="1519040"/>
            <a:ext cx="8056753" cy="1764454"/>
          </a:xfrm>
          <a:prstGeom prst="rect">
            <a:avLst/>
          </a:prstGeom>
          <a:noFill/>
          <a:ln w="9525">
            <a:noFill/>
            <a:miter lim="800000"/>
            <a:headEnd/>
            <a:tailEnd/>
          </a:ln>
        </p:spPr>
        <p:txBody>
          <a:bodyPr wrap="none" lIns="192911" tIns="96455" rIns="192911" bIns="96455">
            <a:spAutoFit/>
          </a:bodyPr>
          <a:lstStyle/>
          <a:p>
            <a:r>
              <a:rPr lang="fr-CH" sz="5100" b="1" dirty="0" err="1"/>
              <a:t>Stochastic</a:t>
            </a:r>
            <a:r>
              <a:rPr lang="fr-CH" sz="5100" b="1" dirty="0"/>
              <a:t> </a:t>
            </a:r>
            <a:r>
              <a:rPr lang="fr-CH" sz="5100" b="1" dirty="0" err="1"/>
              <a:t>spike</a:t>
            </a:r>
            <a:r>
              <a:rPr lang="fr-CH" sz="5100" b="1" dirty="0"/>
              <a:t> </a:t>
            </a:r>
            <a:r>
              <a:rPr lang="fr-CH" sz="5100" b="1" dirty="0" err="1"/>
              <a:t>arrival</a:t>
            </a:r>
            <a:r>
              <a:rPr lang="fr-CH" sz="5100" dirty="0"/>
              <a:t>: </a:t>
            </a:r>
          </a:p>
          <a:p>
            <a:r>
              <a:rPr lang="fr-CH" sz="5100" dirty="0"/>
              <a:t>  excitation, total rate </a:t>
            </a:r>
            <a:endParaRPr lang="fr-FR" sz="3400" dirty="0"/>
          </a:p>
        </p:txBody>
      </p:sp>
      <p:graphicFrame>
        <p:nvGraphicFramePr>
          <p:cNvPr id="6146" name="Object 53"/>
          <p:cNvGraphicFramePr>
            <a:graphicFrameLocks noChangeAspect="1"/>
          </p:cNvGraphicFramePr>
          <p:nvPr/>
        </p:nvGraphicFramePr>
        <p:xfrm>
          <a:off x="6092105" y="4723087"/>
          <a:ext cx="7708914" cy="1552796"/>
        </p:xfrm>
        <a:graphic>
          <a:graphicData uri="http://schemas.openxmlformats.org/presentationml/2006/ole">
            <mc:AlternateContent xmlns:mc="http://schemas.openxmlformats.org/markup-compatibility/2006">
              <mc:Choice xmlns:v="urn:schemas-microsoft-com:vml" Requires="v">
                <p:oleObj spid="_x0000_s391359" name="Equation" r:id="rId4" imgW="1752480" imgH="393480" progId="Equation.3">
                  <p:embed/>
                </p:oleObj>
              </mc:Choice>
              <mc:Fallback>
                <p:oleObj name="Equation" r:id="rId4" imgW="1752480" imgH="393480" progId="Equation.3">
                  <p:embed/>
                  <p:pic>
                    <p:nvPicPr>
                      <p:cNvPr id="0" name="Object 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2105" y="4723087"/>
                        <a:ext cx="7708914" cy="1552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grpSp>
        <p:nvGrpSpPr>
          <p:cNvPr id="3" name="Group 54"/>
          <p:cNvGrpSpPr>
            <a:grpSpLocks/>
          </p:cNvGrpSpPr>
          <p:nvPr/>
        </p:nvGrpSpPr>
        <p:grpSpPr bwMode="auto">
          <a:xfrm>
            <a:off x="15023941" y="8816054"/>
            <a:ext cx="6125865" cy="2874922"/>
            <a:chOff x="3005" y="3134"/>
            <a:chExt cx="2188" cy="1022"/>
          </a:xfrm>
        </p:grpSpPr>
        <p:sp>
          <p:nvSpPr>
            <p:cNvPr id="6164" name="Text Box 55"/>
            <p:cNvSpPr txBox="1">
              <a:spLocks noChangeArrowheads="1"/>
            </p:cNvSpPr>
            <p:nvPr/>
          </p:nvSpPr>
          <p:spPr bwMode="auto">
            <a:xfrm>
              <a:off x="3014" y="3134"/>
              <a:ext cx="196" cy="312"/>
            </a:xfrm>
            <a:prstGeom prst="rect">
              <a:avLst/>
            </a:prstGeom>
            <a:noFill/>
            <a:ln w="9525">
              <a:noFill/>
              <a:miter lim="800000"/>
              <a:headEnd/>
              <a:tailEnd/>
            </a:ln>
          </p:spPr>
          <p:txBody>
            <a:bodyPr wrap="none">
              <a:spAutoFit/>
            </a:bodyPr>
            <a:lstStyle/>
            <a:p>
              <a:r>
                <a:rPr lang="fr-CH" sz="5100" i="1" dirty="0"/>
                <a:t>u</a:t>
              </a:r>
              <a:endParaRPr lang="fr-FR" sz="5100" i="1" dirty="0"/>
            </a:p>
          </p:txBody>
        </p:sp>
        <p:sp>
          <p:nvSpPr>
            <p:cNvPr id="6165" name="Line 56"/>
            <p:cNvSpPr>
              <a:spLocks noChangeShapeType="1"/>
            </p:cNvSpPr>
            <p:nvPr/>
          </p:nvSpPr>
          <p:spPr bwMode="auto">
            <a:xfrm>
              <a:off x="3243" y="4156"/>
              <a:ext cx="1950" cy="0"/>
            </a:xfrm>
            <a:prstGeom prst="line">
              <a:avLst/>
            </a:prstGeom>
            <a:noFill/>
            <a:ln w="9525">
              <a:solidFill>
                <a:schemeClr val="tx1"/>
              </a:solidFill>
              <a:round/>
              <a:headEnd/>
              <a:tailEnd type="triangle" w="med" len="med"/>
            </a:ln>
          </p:spPr>
          <p:txBody>
            <a:bodyPr wrap="none" anchor="ctr"/>
            <a:lstStyle/>
            <a:p>
              <a:endParaRPr lang="en-US"/>
            </a:p>
          </p:txBody>
        </p:sp>
        <p:sp>
          <p:nvSpPr>
            <p:cNvPr id="6166" name="Line 57"/>
            <p:cNvSpPr>
              <a:spLocks noChangeShapeType="1"/>
            </p:cNvSpPr>
            <p:nvPr/>
          </p:nvSpPr>
          <p:spPr bwMode="auto">
            <a:xfrm flipV="1">
              <a:off x="3243" y="3294"/>
              <a:ext cx="0" cy="862"/>
            </a:xfrm>
            <a:prstGeom prst="line">
              <a:avLst/>
            </a:prstGeom>
            <a:noFill/>
            <a:ln w="9525">
              <a:solidFill>
                <a:schemeClr val="tx1"/>
              </a:solidFill>
              <a:round/>
              <a:headEnd/>
              <a:tailEnd type="triangle" w="med" len="med"/>
            </a:ln>
          </p:spPr>
          <p:txBody>
            <a:bodyPr wrap="none" anchor="ctr"/>
            <a:lstStyle/>
            <a:p>
              <a:endParaRPr lang="en-US"/>
            </a:p>
          </p:txBody>
        </p:sp>
        <p:sp>
          <p:nvSpPr>
            <p:cNvPr id="6167" name="Freeform 58"/>
            <p:cNvSpPr>
              <a:spLocks/>
            </p:cNvSpPr>
            <p:nvPr/>
          </p:nvSpPr>
          <p:spPr bwMode="auto">
            <a:xfrm>
              <a:off x="3243" y="3448"/>
              <a:ext cx="1872" cy="391"/>
            </a:xfrm>
            <a:custGeom>
              <a:avLst/>
              <a:gdLst>
                <a:gd name="T0" fmla="*/ 0 w 1872"/>
                <a:gd name="T1" fmla="*/ 95 h 391"/>
                <a:gd name="T2" fmla="*/ 16 w 1872"/>
                <a:gd name="T3" fmla="*/ 127 h 391"/>
                <a:gd name="T4" fmla="*/ 40 w 1872"/>
                <a:gd name="T5" fmla="*/ 151 h 391"/>
                <a:gd name="T6" fmla="*/ 88 w 1872"/>
                <a:gd name="T7" fmla="*/ 207 h 391"/>
                <a:gd name="T8" fmla="*/ 120 w 1872"/>
                <a:gd name="T9" fmla="*/ 207 h 391"/>
                <a:gd name="T10" fmla="*/ 144 w 1872"/>
                <a:gd name="T11" fmla="*/ 199 h 391"/>
                <a:gd name="T12" fmla="*/ 200 w 1872"/>
                <a:gd name="T13" fmla="*/ 295 h 391"/>
                <a:gd name="T14" fmla="*/ 280 w 1872"/>
                <a:gd name="T15" fmla="*/ 207 h 391"/>
                <a:gd name="T16" fmla="*/ 320 w 1872"/>
                <a:gd name="T17" fmla="*/ 263 h 391"/>
                <a:gd name="T18" fmla="*/ 376 w 1872"/>
                <a:gd name="T19" fmla="*/ 279 h 391"/>
                <a:gd name="T20" fmla="*/ 400 w 1872"/>
                <a:gd name="T21" fmla="*/ 295 h 391"/>
                <a:gd name="T22" fmla="*/ 408 w 1872"/>
                <a:gd name="T23" fmla="*/ 271 h 391"/>
                <a:gd name="T24" fmla="*/ 456 w 1872"/>
                <a:gd name="T25" fmla="*/ 351 h 391"/>
                <a:gd name="T26" fmla="*/ 480 w 1872"/>
                <a:gd name="T27" fmla="*/ 359 h 391"/>
                <a:gd name="T28" fmla="*/ 528 w 1872"/>
                <a:gd name="T29" fmla="*/ 391 h 391"/>
                <a:gd name="T30" fmla="*/ 624 w 1872"/>
                <a:gd name="T31" fmla="*/ 319 h 391"/>
                <a:gd name="T32" fmla="*/ 736 w 1872"/>
                <a:gd name="T33" fmla="*/ 295 h 391"/>
                <a:gd name="T34" fmla="*/ 760 w 1872"/>
                <a:gd name="T35" fmla="*/ 303 h 391"/>
                <a:gd name="T36" fmla="*/ 792 w 1872"/>
                <a:gd name="T37" fmla="*/ 255 h 391"/>
                <a:gd name="T38" fmla="*/ 816 w 1872"/>
                <a:gd name="T39" fmla="*/ 239 h 391"/>
                <a:gd name="T40" fmla="*/ 832 w 1872"/>
                <a:gd name="T41" fmla="*/ 119 h 391"/>
                <a:gd name="T42" fmla="*/ 856 w 1872"/>
                <a:gd name="T43" fmla="*/ 111 h 391"/>
                <a:gd name="T44" fmla="*/ 928 w 1872"/>
                <a:gd name="T45" fmla="*/ 79 h 391"/>
                <a:gd name="T46" fmla="*/ 944 w 1872"/>
                <a:gd name="T47" fmla="*/ 39 h 391"/>
                <a:gd name="T48" fmla="*/ 992 w 1872"/>
                <a:gd name="T49" fmla="*/ 79 h 391"/>
                <a:gd name="T50" fmla="*/ 1016 w 1872"/>
                <a:gd name="T51" fmla="*/ 87 h 391"/>
                <a:gd name="T52" fmla="*/ 1088 w 1872"/>
                <a:gd name="T53" fmla="*/ 119 h 391"/>
                <a:gd name="T54" fmla="*/ 1120 w 1872"/>
                <a:gd name="T55" fmla="*/ 159 h 391"/>
                <a:gd name="T56" fmla="*/ 1176 w 1872"/>
                <a:gd name="T57" fmla="*/ 215 h 391"/>
                <a:gd name="T58" fmla="*/ 1208 w 1872"/>
                <a:gd name="T59" fmla="*/ 207 h 391"/>
                <a:gd name="T60" fmla="*/ 1216 w 1872"/>
                <a:gd name="T61" fmla="*/ 183 h 391"/>
                <a:gd name="T62" fmla="*/ 1280 w 1872"/>
                <a:gd name="T63" fmla="*/ 127 h 391"/>
                <a:gd name="T64" fmla="*/ 1344 w 1872"/>
                <a:gd name="T65" fmla="*/ 111 h 391"/>
                <a:gd name="T66" fmla="*/ 1376 w 1872"/>
                <a:gd name="T67" fmla="*/ 143 h 391"/>
                <a:gd name="T68" fmla="*/ 1400 w 1872"/>
                <a:gd name="T69" fmla="*/ 127 h 391"/>
                <a:gd name="T70" fmla="*/ 1448 w 1872"/>
                <a:gd name="T71" fmla="*/ 175 h 391"/>
                <a:gd name="T72" fmla="*/ 1528 w 1872"/>
                <a:gd name="T73" fmla="*/ 239 h 391"/>
                <a:gd name="T74" fmla="*/ 1624 w 1872"/>
                <a:gd name="T75" fmla="*/ 239 h 391"/>
                <a:gd name="T76" fmla="*/ 1640 w 1872"/>
                <a:gd name="T77" fmla="*/ 263 h 391"/>
                <a:gd name="T78" fmla="*/ 1656 w 1872"/>
                <a:gd name="T79" fmla="*/ 239 h 391"/>
                <a:gd name="T80" fmla="*/ 1672 w 1872"/>
                <a:gd name="T81" fmla="*/ 263 h 391"/>
                <a:gd name="T82" fmla="*/ 1720 w 1872"/>
                <a:gd name="T83" fmla="*/ 287 h 391"/>
                <a:gd name="T84" fmla="*/ 1784 w 1872"/>
                <a:gd name="T85" fmla="*/ 279 h 391"/>
                <a:gd name="T86" fmla="*/ 1792 w 1872"/>
                <a:gd name="T87" fmla="*/ 255 h 391"/>
                <a:gd name="T88" fmla="*/ 1872 w 1872"/>
                <a:gd name="T89" fmla="*/ 223 h 39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872"/>
                <a:gd name="T136" fmla="*/ 0 h 391"/>
                <a:gd name="T137" fmla="*/ 1872 w 1872"/>
                <a:gd name="T138" fmla="*/ 391 h 39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872" h="391">
                  <a:moveTo>
                    <a:pt x="0" y="95"/>
                  </a:moveTo>
                  <a:cubicBezTo>
                    <a:pt x="5" y="106"/>
                    <a:pt x="9" y="117"/>
                    <a:pt x="16" y="127"/>
                  </a:cubicBezTo>
                  <a:cubicBezTo>
                    <a:pt x="23" y="136"/>
                    <a:pt x="34" y="142"/>
                    <a:pt x="40" y="151"/>
                  </a:cubicBezTo>
                  <a:cubicBezTo>
                    <a:pt x="61" y="182"/>
                    <a:pt x="43" y="192"/>
                    <a:pt x="88" y="207"/>
                  </a:cubicBezTo>
                  <a:cubicBezTo>
                    <a:pt x="144" y="151"/>
                    <a:pt x="89" y="192"/>
                    <a:pt x="120" y="207"/>
                  </a:cubicBezTo>
                  <a:cubicBezTo>
                    <a:pt x="128" y="211"/>
                    <a:pt x="136" y="202"/>
                    <a:pt x="144" y="199"/>
                  </a:cubicBezTo>
                  <a:cubicBezTo>
                    <a:pt x="166" y="232"/>
                    <a:pt x="188" y="258"/>
                    <a:pt x="200" y="295"/>
                  </a:cubicBezTo>
                  <a:cubicBezTo>
                    <a:pt x="232" y="273"/>
                    <a:pt x="258" y="239"/>
                    <a:pt x="280" y="207"/>
                  </a:cubicBezTo>
                  <a:cubicBezTo>
                    <a:pt x="372" y="230"/>
                    <a:pt x="245" y="188"/>
                    <a:pt x="320" y="263"/>
                  </a:cubicBezTo>
                  <a:cubicBezTo>
                    <a:pt x="334" y="277"/>
                    <a:pt x="357" y="274"/>
                    <a:pt x="376" y="279"/>
                  </a:cubicBezTo>
                  <a:cubicBezTo>
                    <a:pt x="384" y="284"/>
                    <a:pt x="391" y="297"/>
                    <a:pt x="400" y="295"/>
                  </a:cubicBezTo>
                  <a:cubicBezTo>
                    <a:pt x="408" y="293"/>
                    <a:pt x="400" y="269"/>
                    <a:pt x="408" y="271"/>
                  </a:cubicBezTo>
                  <a:cubicBezTo>
                    <a:pt x="436" y="278"/>
                    <a:pt x="440" y="335"/>
                    <a:pt x="456" y="351"/>
                  </a:cubicBezTo>
                  <a:cubicBezTo>
                    <a:pt x="462" y="357"/>
                    <a:pt x="473" y="355"/>
                    <a:pt x="480" y="359"/>
                  </a:cubicBezTo>
                  <a:cubicBezTo>
                    <a:pt x="497" y="368"/>
                    <a:pt x="528" y="391"/>
                    <a:pt x="528" y="391"/>
                  </a:cubicBezTo>
                  <a:cubicBezTo>
                    <a:pt x="584" y="382"/>
                    <a:pt x="606" y="373"/>
                    <a:pt x="624" y="319"/>
                  </a:cubicBezTo>
                  <a:cubicBezTo>
                    <a:pt x="668" y="330"/>
                    <a:pt x="717" y="351"/>
                    <a:pt x="736" y="295"/>
                  </a:cubicBezTo>
                  <a:cubicBezTo>
                    <a:pt x="744" y="298"/>
                    <a:pt x="753" y="308"/>
                    <a:pt x="760" y="303"/>
                  </a:cubicBezTo>
                  <a:cubicBezTo>
                    <a:pt x="776" y="292"/>
                    <a:pt x="776" y="266"/>
                    <a:pt x="792" y="255"/>
                  </a:cubicBezTo>
                  <a:cubicBezTo>
                    <a:pt x="800" y="250"/>
                    <a:pt x="808" y="244"/>
                    <a:pt x="816" y="239"/>
                  </a:cubicBezTo>
                  <a:cubicBezTo>
                    <a:pt x="826" y="200"/>
                    <a:pt x="819" y="157"/>
                    <a:pt x="832" y="119"/>
                  </a:cubicBezTo>
                  <a:cubicBezTo>
                    <a:pt x="835" y="111"/>
                    <a:pt x="848" y="114"/>
                    <a:pt x="856" y="111"/>
                  </a:cubicBezTo>
                  <a:cubicBezTo>
                    <a:pt x="897" y="96"/>
                    <a:pt x="892" y="97"/>
                    <a:pt x="928" y="79"/>
                  </a:cubicBezTo>
                  <a:cubicBezTo>
                    <a:pt x="933" y="66"/>
                    <a:pt x="935" y="50"/>
                    <a:pt x="944" y="39"/>
                  </a:cubicBezTo>
                  <a:cubicBezTo>
                    <a:pt x="976" y="0"/>
                    <a:pt x="982" y="69"/>
                    <a:pt x="992" y="79"/>
                  </a:cubicBezTo>
                  <a:cubicBezTo>
                    <a:pt x="998" y="85"/>
                    <a:pt x="1008" y="84"/>
                    <a:pt x="1016" y="87"/>
                  </a:cubicBezTo>
                  <a:cubicBezTo>
                    <a:pt x="1042" y="121"/>
                    <a:pt x="1047" y="133"/>
                    <a:pt x="1088" y="119"/>
                  </a:cubicBezTo>
                  <a:cubicBezTo>
                    <a:pt x="1108" y="199"/>
                    <a:pt x="1078" y="117"/>
                    <a:pt x="1120" y="159"/>
                  </a:cubicBezTo>
                  <a:cubicBezTo>
                    <a:pt x="1184" y="223"/>
                    <a:pt x="1122" y="197"/>
                    <a:pt x="1176" y="215"/>
                  </a:cubicBezTo>
                  <a:cubicBezTo>
                    <a:pt x="1187" y="212"/>
                    <a:pt x="1199" y="214"/>
                    <a:pt x="1208" y="207"/>
                  </a:cubicBezTo>
                  <a:cubicBezTo>
                    <a:pt x="1215" y="202"/>
                    <a:pt x="1212" y="191"/>
                    <a:pt x="1216" y="183"/>
                  </a:cubicBezTo>
                  <a:cubicBezTo>
                    <a:pt x="1231" y="154"/>
                    <a:pt x="1250" y="137"/>
                    <a:pt x="1280" y="127"/>
                  </a:cubicBezTo>
                  <a:cubicBezTo>
                    <a:pt x="1319" y="166"/>
                    <a:pt x="1321" y="157"/>
                    <a:pt x="1344" y="111"/>
                  </a:cubicBezTo>
                  <a:cubicBezTo>
                    <a:pt x="1355" y="122"/>
                    <a:pt x="1361" y="139"/>
                    <a:pt x="1376" y="143"/>
                  </a:cubicBezTo>
                  <a:cubicBezTo>
                    <a:pt x="1385" y="146"/>
                    <a:pt x="1391" y="123"/>
                    <a:pt x="1400" y="127"/>
                  </a:cubicBezTo>
                  <a:cubicBezTo>
                    <a:pt x="1421" y="136"/>
                    <a:pt x="1448" y="175"/>
                    <a:pt x="1448" y="175"/>
                  </a:cubicBezTo>
                  <a:cubicBezTo>
                    <a:pt x="1501" y="157"/>
                    <a:pt x="1501" y="203"/>
                    <a:pt x="1528" y="239"/>
                  </a:cubicBezTo>
                  <a:cubicBezTo>
                    <a:pt x="1552" y="312"/>
                    <a:pt x="1578" y="262"/>
                    <a:pt x="1624" y="239"/>
                  </a:cubicBezTo>
                  <a:cubicBezTo>
                    <a:pt x="1643" y="181"/>
                    <a:pt x="1619" y="242"/>
                    <a:pt x="1640" y="263"/>
                  </a:cubicBezTo>
                  <a:cubicBezTo>
                    <a:pt x="1647" y="270"/>
                    <a:pt x="1651" y="247"/>
                    <a:pt x="1656" y="239"/>
                  </a:cubicBezTo>
                  <a:cubicBezTo>
                    <a:pt x="1661" y="247"/>
                    <a:pt x="1663" y="260"/>
                    <a:pt x="1672" y="263"/>
                  </a:cubicBezTo>
                  <a:cubicBezTo>
                    <a:pt x="1729" y="279"/>
                    <a:pt x="1703" y="220"/>
                    <a:pt x="1720" y="287"/>
                  </a:cubicBezTo>
                  <a:cubicBezTo>
                    <a:pt x="1741" y="284"/>
                    <a:pt x="1764" y="288"/>
                    <a:pt x="1784" y="279"/>
                  </a:cubicBezTo>
                  <a:cubicBezTo>
                    <a:pt x="1792" y="276"/>
                    <a:pt x="1787" y="261"/>
                    <a:pt x="1792" y="255"/>
                  </a:cubicBezTo>
                  <a:cubicBezTo>
                    <a:pt x="1813" y="230"/>
                    <a:pt x="1841" y="223"/>
                    <a:pt x="1872" y="223"/>
                  </a:cubicBezTo>
                </a:path>
              </a:pathLst>
            </a:custGeom>
            <a:noFill/>
            <a:ln w="9525">
              <a:solidFill>
                <a:schemeClr val="tx1"/>
              </a:solidFill>
              <a:round/>
              <a:headEnd/>
              <a:tailEnd/>
            </a:ln>
          </p:spPr>
          <p:txBody>
            <a:bodyPr/>
            <a:lstStyle/>
            <a:p>
              <a:endParaRPr lang="en-US"/>
            </a:p>
          </p:txBody>
        </p:sp>
        <p:sp>
          <p:nvSpPr>
            <p:cNvPr id="6168" name="Line 59"/>
            <p:cNvSpPr>
              <a:spLocks noChangeShapeType="1"/>
            </p:cNvSpPr>
            <p:nvPr/>
          </p:nvSpPr>
          <p:spPr bwMode="auto">
            <a:xfrm>
              <a:off x="3242" y="3657"/>
              <a:ext cx="1860" cy="0"/>
            </a:xfrm>
            <a:prstGeom prst="line">
              <a:avLst/>
            </a:prstGeom>
            <a:noFill/>
            <a:ln w="9525">
              <a:solidFill>
                <a:schemeClr val="accent2"/>
              </a:solidFill>
              <a:round/>
              <a:headEnd/>
              <a:tailEnd/>
            </a:ln>
          </p:spPr>
          <p:txBody>
            <a:bodyPr/>
            <a:lstStyle/>
            <a:p>
              <a:endParaRPr lang="en-US"/>
            </a:p>
          </p:txBody>
        </p:sp>
        <p:graphicFrame>
          <p:nvGraphicFramePr>
            <p:cNvPr id="6152" name="Object 60"/>
            <p:cNvGraphicFramePr>
              <a:graphicFrameLocks noChangeAspect="1"/>
            </p:cNvGraphicFramePr>
            <p:nvPr/>
          </p:nvGraphicFramePr>
          <p:xfrm>
            <a:off x="3005" y="3475"/>
            <a:ext cx="193" cy="268"/>
          </p:xfrm>
          <a:graphic>
            <a:graphicData uri="http://schemas.openxmlformats.org/presentationml/2006/ole">
              <mc:AlternateContent xmlns:mc="http://schemas.openxmlformats.org/markup-compatibility/2006">
                <mc:Choice xmlns:v="urn:schemas-microsoft-com:vml" Requires="v">
                  <p:oleObj spid="_x0000_s391360" name="Equation" r:id="rId6" imgW="164880" imgH="190440" progId="Equation.3">
                    <p:embed/>
                  </p:oleObj>
                </mc:Choice>
                <mc:Fallback>
                  <p:oleObj name="Equation" r:id="rId6" imgW="164880" imgH="190440" progId="Equation.3">
                    <p:embed/>
                    <p:pic>
                      <p:nvPicPr>
                        <p:cNvPr id="0" name="Object 6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05" y="3475"/>
                          <a:ext cx="193"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grpSp>
      <p:sp>
        <p:nvSpPr>
          <p:cNvPr id="6157" name="Text Box 65"/>
          <p:cNvSpPr txBox="1">
            <a:spLocks noChangeArrowheads="1"/>
          </p:cNvSpPr>
          <p:nvPr/>
        </p:nvSpPr>
        <p:spPr bwMode="auto">
          <a:xfrm>
            <a:off x="6718572" y="3907307"/>
            <a:ext cx="7801875" cy="979624"/>
          </a:xfrm>
          <a:prstGeom prst="rect">
            <a:avLst/>
          </a:prstGeom>
          <a:noFill/>
          <a:ln w="9525">
            <a:noFill/>
            <a:miter lim="800000"/>
            <a:headEnd/>
            <a:tailEnd/>
          </a:ln>
        </p:spPr>
        <p:txBody>
          <a:bodyPr wrap="none" lIns="192911" tIns="96455" rIns="192911" bIns="96455">
            <a:spAutoFit/>
          </a:bodyPr>
          <a:lstStyle/>
          <a:p>
            <a:r>
              <a:rPr lang="fr-CH" sz="5100" b="1" dirty="0" err="1"/>
              <a:t>Synaptic</a:t>
            </a:r>
            <a:r>
              <a:rPr lang="fr-CH" sz="5100" b="1" dirty="0"/>
              <a:t> </a:t>
            </a:r>
            <a:r>
              <a:rPr lang="fr-CH" sz="5100" b="1" dirty="0" err="1"/>
              <a:t>current</a:t>
            </a:r>
            <a:r>
              <a:rPr lang="fr-CH" sz="5100" b="1" dirty="0"/>
              <a:t> pulses</a:t>
            </a:r>
            <a:endParaRPr lang="fr-FR" sz="5100" b="1" dirty="0"/>
          </a:p>
        </p:txBody>
      </p:sp>
      <p:sp>
        <p:nvSpPr>
          <p:cNvPr id="6158" name="Text Box 66"/>
          <p:cNvSpPr txBox="1">
            <a:spLocks noChangeArrowheads="1"/>
          </p:cNvSpPr>
          <p:nvPr/>
        </p:nvSpPr>
        <p:spPr bwMode="auto">
          <a:xfrm>
            <a:off x="411151" y="1"/>
            <a:ext cx="15794448" cy="1071957"/>
          </a:xfrm>
          <a:prstGeom prst="rect">
            <a:avLst/>
          </a:prstGeom>
          <a:noFill/>
          <a:ln w="9525">
            <a:solidFill>
              <a:srgbClr val="FF0000"/>
            </a:solidFill>
            <a:miter lim="800000"/>
            <a:headEnd/>
            <a:tailEnd/>
          </a:ln>
        </p:spPr>
        <p:txBody>
          <a:bodyPr wrap="none" lIns="192911" tIns="96455" rIns="192911" bIns="96455">
            <a:spAutoFit/>
          </a:bodyPr>
          <a:lstStyle/>
          <a:p>
            <a:r>
              <a:rPr lang="fr-CH" dirty="0" err="1">
                <a:solidFill>
                  <a:srgbClr val="FF0000"/>
                </a:solidFill>
              </a:rPr>
              <a:t>Exercise</a:t>
            </a:r>
            <a:r>
              <a:rPr lang="fr-CH" dirty="0">
                <a:solidFill>
                  <a:srgbClr val="FF0000"/>
                </a:solidFill>
              </a:rPr>
              <a:t> </a:t>
            </a:r>
            <a:r>
              <a:rPr lang="fr-CH" dirty="0" smtClean="0">
                <a:solidFill>
                  <a:srgbClr val="FF0000"/>
                </a:solidFill>
              </a:rPr>
              <a:t>2 </a:t>
            </a:r>
            <a:r>
              <a:rPr lang="fr-CH" b="1" dirty="0" err="1" smtClean="0">
                <a:solidFill>
                  <a:srgbClr val="FF0000"/>
                </a:solidFill>
              </a:rPr>
              <a:t>Homework</a:t>
            </a:r>
            <a:r>
              <a:rPr lang="fr-CH" b="1" dirty="0" smtClean="0">
                <a:solidFill>
                  <a:srgbClr val="FF0000"/>
                </a:solidFill>
              </a:rPr>
              <a:t>: </a:t>
            </a:r>
            <a:r>
              <a:rPr lang="fr-CH" dirty="0" err="1" smtClean="0">
                <a:solidFill>
                  <a:srgbClr val="FF0000"/>
                </a:solidFill>
              </a:rPr>
              <a:t>stochastic</a:t>
            </a:r>
            <a:r>
              <a:rPr lang="fr-CH" dirty="0" smtClean="0">
                <a:solidFill>
                  <a:srgbClr val="FF0000"/>
                </a:solidFill>
              </a:rPr>
              <a:t> </a:t>
            </a:r>
            <a:r>
              <a:rPr lang="fr-CH" dirty="0" err="1">
                <a:solidFill>
                  <a:srgbClr val="FF0000"/>
                </a:solidFill>
              </a:rPr>
              <a:t>spike</a:t>
            </a:r>
            <a:r>
              <a:rPr lang="fr-CH" dirty="0">
                <a:solidFill>
                  <a:srgbClr val="FF0000"/>
                </a:solidFill>
              </a:rPr>
              <a:t> </a:t>
            </a:r>
            <a:r>
              <a:rPr lang="fr-CH" dirty="0" err="1" smtClean="0">
                <a:solidFill>
                  <a:srgbClr val="FF0000"/>
                </a:solidFill>
              </a:rPr>
              <a:t>arrival</a:t>
            </a:r>
            <a:endParaRPr lang="fr-FR" dirty="0">
              <a:solidFill>
                <a:srgbClr val="FF0000"/>
              </a:solidFill>
            </a:endParaRPr>
          </a:p>
        </p:txBody>
      </p:sp>
      <p:sp>
        <p:nvSpPr>
          <p:cNvPr id="6159" name="Text Box 71"/>
          <p:cNvSpPr txBox="1">
            <a:spLocks noChangeArrowheads="1"/>
          </p:cNvSpPr>
          <p:nvPr/>
        </p:nvSpPr>
        <p:spPr bwMode="auto">
          <a:xfrm>
            <a:off x="375131" y="7603636"/>
            <a:ext cx="14880095" cy="1487455"/>
          </a:xfrm>
          <a:prstGeom prst="rect">
            <a:avLst/>
          </a:prstGeom>
          <a:noFill/>
          <a:ln w="9525">
            <a:noFill/>
            <a:miter lim="800000"/>
            <a:headEnd/>
            <a:tailEnd/>
          </a:ln>
        </p:spPr>
        <p:txBody>
          <a:bodyPr wrap="none" lIns="192911" tIns="96455" rIns="192911" bIns="96455">
            <a:spAutoFit/>
          </a:bodyPr>
          <a:lstStyle/>
          <a:p>
            <a:pPr marL="964555" indent="-964555"/>
            <a:endParaRPr lang="fr-CH" sz="4200" dirty="0"/>
          </a:p>
          <a:p>
            <a:pPr marL="964555" indent="-964555">
              <a:buFontTx/>
              <a:buAutoNum type="arabicPeriod"/>
            </a:pPr>
            <a:r>
              <a:rPr lang="fr-CH" sz="4200" dirty="0"/>
              <a:t>Assume </a:t>
            </a:r>
            <a:r>
              <a:rPr lang="fr-CH" sz="4200" dirty="0" err="1"/>
              <a:t>that</a:t>
            </a:r>
            <a:r>
              <a:rPr lang="fr-CH" sz="4200" dirty="0"/>
              <a:t> for t&gt;0 </a:t>
            </a:r>
            <a:r>
              <a:rPr lang="fr-CH" sz="4200" dirty="0" err="1"/>
              <a:t>spikes</a:t>
            </a:r>
            <a:r>
              <a:rPr lang="fr-CH" sz="4200" dirty="0"/>
              <a:t> arrive </a:t>
            </a:r>
            <a:r>
              <a:rPr lang="fr-CH" sz="4200" dirty="0" err="1"/>
              <a:t>stochastically</a:t>
            </a:r>
            <a:r>
              <a:rPr lang="fr-CH" sz="4200" dirty="0"/>
              <a:t> </a:t>
            </a:r>
            <a:r>
              <a:rPr lang="fr-CH" sz="4200" dirty="0" err="1"/>
              <a:t>with</a:t>
            </a:r>
            <a:r>
              <a:rPr lang="fr-CH" sz="4200" dirty="0"/>
              <a:t> rate</a:t>
            </a:r>
            <a:r>
              <a:rPr lang="fr-CH" sz="3400" dirty="0"/>
              <a:t> </a:t>
            </a:r>
            <a:endParaRPr lang="fr-FR" sz="3400" dirty="0"/>
          </a:p>
        </p:txBody>
      </p:sp>
      <p:sp>
        <p:nvSpPr>
          <p:cNvPr id="6160" name="Text Box 72"/>
          <p:cNvSpPr txBox="1">
            <a:spLocks noChangeArrowheads="1"/>
          </p:cNvSpPr>
          <p:nvPr/>
        </p:nvSpPr>
        <p:spPr bwMode="auto">
          <a:xfrm>
            <a:off x="885307" y="8787923"/>
            <a:ext cx="6994924" cy="841125"/>
          </a:xfrm>
          <a:prstGeom prst="rect">
            <a:avLst/>
          </a:prstGeom>
          <a:noFill/>
          <a:ln w="9525">
            <a:noFill/>
            <a:miter lim="800000"/>
            <a:headEnd/>
            <a:tailEnd/>
          </a:ln>
        </p:spPr>
        <p:txBody>
          <a:bodyPr wrap="none" lIns="192911" tIns="96455" rIns="192911" bIns="96455">
            <a:spAutoFit/>
          </a:bodyPr>
          <a:lstStyle/>
          <a:p>
            <a:pPr marL="964555" indent="-964555">
              <a:buFontTx/>
              <a:buChar char="-"/>
            </a:pPr>
            <a:r>
              <a:rPr lang="fr-CH" sz="4200" dirty="0" err="1"/>
              <a:t>Calculate</a:t>
            </a:r>
            <a:r>
              <a:rPr lang="fr-CH" sz="4200" dirty="0"/>
              <a:t> </a:t>
            </a:r>
            <a:r>
              <a:rPr lang="fr-CH" sz="4200" dirty="0" err="1"/>
              <a:t>mean</a:t>
            </a:r>
            <a:r>
              <a:rPr lang="fr-CH" sz="4200" dirty="0"/>
              <a:t> voltage</a:t>
            </a:r>
            <a:endParaRPr lang="fr-FR" sz="3400" dirty="0"/>
          </a:p>
        </p:txBody>
      </p:sp>
      <p:sp>
        <p:nvSpPr>
          <p:cNvPr id="6161" name="Text Box 74"/>
          <p:cNvSpPr txBox="1">
            <a:spLocks noChangeArrowheads="1"/>
          </p:cNvSpPr>
          <p:nvPr/>
        </p:nvSpPr>
        <p:spPr bwMode="auto">
          <a:xfrm>
            <a:off x="592706" y="9710598"/>
            <a:ext cx="6990756" cy="2133786"/>
          </a:xfrm>
          <a:prstGeom prst="rect">
            <a:avLst/>
          </a:prstGeom>
          <a:noFill/>
          <a:ln w="9525">
            <a:noFill/>
            <a:miter lim="800000"/>
            <a:headEnd/>
            <a:tailEnd/>
          </a:ln>
        </p:spPr>
        <p:txBody>
          <a:bodyPr wrap="none" lIns="192911" tIns="96455" rIns="192911" bIns="96455">
            <a:spAutoFit/>
          </a:bodyPr>
          <a:lstStyle/>
          <a:p>
            <a:pPr marL="964555" indent="-964555"/>
            <a:r>
              <a:rPr lang="fr-CH" sz="4200" dirty="0"/>
              <a:t>2. Assume </a:t>
            </a:r>
            <a:r>
              <a:rPr lang="fr-CH" sz="4200" dirty="0" err="1"/>
              <a:t>autocorrelation</a:t>
            </a:r>
            <a:r>
              <a:rPr lang="fr-CH" sz="4200" dirty="0"/>
              <a:t>  </a:t>
            </a:r>
          </a:p>
          <a:p>
            <a:pPr marL="964555" indent="-964555"/>
            <a:r>
              <a:rPr lang="fr-CH" sz="4200" dirty="0"/>
              <a:t> </a:t>
            </a:r>
          </a:p>
          <a:p>
            <a:pPr marL="964555" indent="-964555"/>
            <a:r>
              <a:rPr lang="fr-CH" sz="4200" dirty="0"/>
              <a:t>                        - </a:t>
            </a:r>
            <a:r>
              <a:rPr lang="fr-CH" sz="4200" dirty="0" err="1"/>
              <a:t>Calculate</a:t>
            </a:r>
            <a:r>
              <a:rPr lang="fr-CH" sz="4200" dirty="0"/>
              <a:t>   </a:t>
            </a:r>
            <a:endParaRPr lang="fr-FR" sz="3400" dirty="0"/>
          </a:p>
        </p:txBody>
      </p:sp>
      <p:graphicFrame>
        <p:nvGraphicFramePr>
          <p:cNvPr id="6147" name="Object 75"/>
          <p:cNvGraphicFramePr>
            <a:graphicFrameLocks noChangeAspect="1"/>
          </p:cNvGraphicFramePr>
          <p:nvPr/>
        </p:nvGraphicFramePr>
        <p:xfrm>
          <a:off x="12075423" y="6076157"/>
          <a:ext cx="5585678" cy="1403706"/>
        </p:xfrm>
        <a:graphic>
          <a:graphicData uri="http://schemas.openxmlformats.org/presentationml/2006/ole">
            <mc:AlternateContent xmlns:mc="http://schemas.openxmlformats.org/markup-compatibility/2006">
              <mc:Choice xmlns:v="urn:schemas-microsoft-com:vml" Requires="v">
                <p:oleObj spid="_x0000_s391361" name="Equation" r:id="rId8" imgW="1269720" imgH="355320" progId="Equation.DSMT4">
                  <p:embed/>
                </p:oleObj>
              </mc:Choice>
              <mc:Fallback>
                <p:oleObj name="Equation" r:id="rId8" imgW="1269720" imgH="355320" progId="Equation.DSMT4">
                  <p:embed/>
                  <p:pic>
                    <p:nvPicPr>
                      <p:cNvPr id="0" name="Object 7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075423" y="6076157"/>
                        <a:ext cx="5585678" cy="1403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graphicFrame>
        <p:nvGraphicFramePr>
          <p:cNvPr id="6148" name="Object 76"/>
          <p:cNvGraphicFramePr>
            <a:graphicFrameLocks noChangeAspect="1"/>
          </p:cNvGraphicFramePr>
          <p:nvPr/>
        </p:nvGraphicFramePr>
        <p:xfrm>
          <a:off x="6966158" y="9468677"/>
          <a:ext cx="7371295" cy="1001441"/>
        </p:xfrm>
        <a:graphic>
          <a:graphicData uri="http://schemas.openxmlformats.org/presentationml/2006/ole">
            <mc:AlternateContent xmlns:mc="http://schemas.openxmlformats.org/markup-compatibility/2006">
              <mc:Choice xmlns:v="urn:schemas-microsoft-com:vml" Requires="v">
                <p:oleObj spid="_x0000_s391362" name="Equation" r:id="rId10" imgW="1676160" imgH="253800" progId="Equation.DSMT4">
                  <p:embed/>
                </p:oleObj>
              </mc:Choice>
              <mc:Fallback>
                <p:oleObj name="Equation" r:id="rId10" imgW="1676160" imgH="253800" progId="Equation.DSMT4">
                  <p:embed/>
                  <p:pic>
                    <p:nvPicPr>
                      <p:cNvPr id="0" name="Object 7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66158" y="9468677"/>
                        <a:ext cx="7371295" cy="1001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graphicFrame>
        <p:nvGraphicFramePr>
          <p:cNvPr id="6149" name="Object 77"/>
          <p:cNvGraphicFramePr>
            <a:graphicFrameLocks noChangeAspect="1"/>
          </p:cNvGraphicFramePr>
          <p:nvPr/>
        </p:nvGraphicFramePr>
        <p:xfrm>
          <a:off x="7911485" y="10838626"/>
          <a:ext cx="3124828" cy="852349"/>
        </p:xfrm>
        <a:graphic>
          <a:graphicData uri="http://schemas.openxmlformats.org/presentationml/2006/ole">
            <mc:AlternateContent xmlns:mc="http://schemas.openxmlformats.org/markup-compatibility/2006">
              <mc:Choice xmlns:v="urn:schemas-microsoft-com:vml" Requires="v">
                <p:oleObj spid="_x0000_s391363" name="Equation" r:id="rId12" imgW="711000" imgH="215640" progId="Equation.3">
                  <p:embed/>
                </p:oleObj>
              </mc:Choice>
              <mc:Fallback>
                <p:oleObj name="Equation" r:id="rId12" imgW="711000" imgH="215640" progId="Equation.3">
                  <p:embed/>
                  <p:pic>
                    <p:nvPicPr>
                      <p:cNvPr id="0" name="Object 7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11485" y="10838626"/>
                        <a:ext cx="3124828" cy="85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graphicFrame>
        <p:nvGraphicFramePr>
          <p:cNvPr id="6150" name="Object 78"/>
          <p:cNvGraphicFramePr>
            <a:graphicFrameLocks noChangeAspect="1"/>
          </p:cNvGraphicFramePr>
          <p:nvPr/>
        </p:nvGraphicFramePr>
        <p:xfrm>
          <a:off x="16625743" y="2503602"/>
          <a:ext cx="2517121" cy="852351"/>
        </p:xfrm>
        <a:graphic>
          <a:graphicData uri="http://schemas.openxmlformats.org/presentationml/2006/ole">
            <mc:AlternateContent xmlns:mc="http://schemas.openxmlformats.org/markup-compatibility/2006">
              <mc:Choice xmlns:v="urn:schemas-microsoft-com:vml" Requires="v">
                <p:oleObj spid="_x0000_s391364" name="Equation" r:id="rId14" imgW="571320" imgH="215640" progId="Equation.3">
                  <p:embed/>
                </p:oleObj>
              </mc:Choice>
              <mc:Fallback>
                <p:oleObj name="Equation" r:id="rId14" imgW="571320" imgH="215640" progId="Equation.3">
                  <p:embed/>
                  <p:pic>
                    <p:nvPicPr>
                      <p:cNvPr id="0" name="Object 7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625743" y="2503602"/>
                        <a:ext cx="2517121" cy="852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sp>
        <p:nvSpPr>
          <p:cNvPr id="6162" name="Rectangle 79"/>
          <p:cNvSpPr>
            <a:spLocks noChangeArrowheads="1"/>
          </p:cNvSpPr>
          <p:nvPr/>
        </p:nvSpPr>
        <p:spPr bwMode="auto">
          <a:xfrm>
            <a:off x="337618" y="1392454"/>
            <a:ext cx="21269846" cy="10506686"/>
          </a:xfrm>
          <a:prstGeom prst="rect">
            <a:avLst/>
          </a:prstGeom>
          <a:solidFill>
            <a:srgbClr val="FF9933">
              <a:alpha val="27843"/>
            </a:srgbClr>
          </a:solidFill>
          <a:ln w="76200">
            <a:solidFill>
              <a:srgbClr val="FF0000"/>
            </a:solidFill>
            <a:prstDash val="lgDash"/>
            <a:miter lim="800000"/>
            <a:headEnd/>
            <a:tailEnd/>
          </a:ln>
        </p:spPr>
        <p:txBody>
          <a:bodyPr wrap="none" lIns="192911" tIns="96455" rIns="192911" bIns="96455" anchor="ctr"/>
          <a:lstStyle/>
          <a:p>
            <a:endParaRPr lang="en-US"/>
          </a:p>
        </p:txBody>
      </p:sp>
      <p:graphicFrame>
        <p:nvGraphicFramePr>
          <p:cNvPr id="6151" name="Object 81"/>
          <p:cNvGraphicFramePr>
            <a:graphicFrameLocks noChangeAspect="1"/>
          </p:cNvGraphicFramePr>
          <p:nvPr/>
        </p:nvGraphicFramePr>
        <p:xfrm>
          <a:off x="15537868" y="8245008"/>
          <a:ext cx="667731" cy="652624"/>
        </p:xfrm>
        <a:graphic>
          <a:graphicData uri="http://schemas.openxmlformats.org/presentationml/2006/ole">
            <mc:AlternateContent xmlns:mc="http://schemas.openxmlformats.org/markup-compatibility/2006">
              <mc:Choice xmlns:v="urn:schemas-microsoft-com:vml" Requires="v">
                <p:oleObj spid="_x0000_s391365" name="Equation" r:id="rId16" imgW="152280" imgH="164880" progId="Equation.3">
                  <p:embed/>
                </p:oleObj>
              </mc:Choice>
              <mc:Fallback>
                <p:oleObj name="Equation" r:id="rId16" imgW="152280" imgH="164880" progId="Equation.3">
                  <p:embed/>
                  <p:pic>
                    <p:nvPicPr>
                      <p:cNvPr id="0" name="Object 8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537868" y="8245008"/>
                        <a:ext cx="667731" cy="652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4" name="Line 18"/>
          <p:cNvSpPr>
            <a:spLocks noChangeShapeType="1"/>
          </p:cNvSpPr>
          <p:nvPr/>
        </p:nvSpPr>
        <p:spPr bwMode="auto">
          <a:xfrm>
            <a:off x="2184198" y="2120633"/>
            <a:ext cx="6295787" cy="2"/>
          </a:xfrm>
          <a:prstGeom prst="line">
            <a:avLst/>
          </a:prstGeom>
          <a:noFill/>
          <a:ln w="9525">
            <a:solidFill>
              <a:schemeClr val="tx1"/>
            </a:solidFill>
            <a:round/>
            <a:headEnd/>
            <a:tailEnd/>
          </a:ln>
        </p:spPr>
        <p:txBody>
          <a:bodyPr wrap="none" lIns="192911" tIns="96455" rIns="192911" bIns="96455" anchor="ctr"/>
          <a:lstStyle/>
          <a:p>
            <a:endParaRPr lang="en-US"/>
          </a:p>
        </p:txBody>
      </p:sp>
      <p:sp>
        <p:nvSpPr>
          <p:cNvPr id="7207" name="Line 21"/>
          <p:cNvSpPr>
            <a:spLocks noChangeShapeType="1"/>
          </p:cNvSpPr>
          <p:nvPr/>
        </p:nvSpPr>
        <p:spPr bwMode="auto">
          <a:xfrm>
            <a:off x="4835191" y="1738457"/>
            <a:ext cx="0" cy="410703"/>
          </a:xfrm>
          <a:prstGeom prst="line">
            <a:avLst/>
          </a:prstGeom>
          <a:noFill/>
          <a:ln w="57150">
            <a:solidFill>
              <a:schemeClr val="tx1"/>
            </a:solidFill>
            <a:round/>
            <a:headEnd/>
            <a:tailEnd/>
          </a:ln>
        </p:spPr>
        <p:txBody>
          <a:bodyPr wrap="none" lIns="192911" tIns="96455" rIns="192911" bIns="96455" anchor="ctr"/>
          <a:lstStyle/>
          <a:p>
            <a:endParaRPr lang="en-US"/>
          </a:p>
        </p:txBody>
      </p:sp>
      <p:sp>
        <p:nvSpPr>
          <p:cNvPr id="7208" name="Line 22"/>
          <p:cNvSpPr>
            <a:spLocks noChangeShapeType="1"/>
          </p:cNvSpPr>
          <p:nvPr/>
        </p:nvSpPr>
        <p:spPr bwMode="auto">
          <a:xfrm>
            <a:off x="3034980" y="1737842"/>
            <a:ext cx="0" cy="410703"/>
          </a:xfrm>
          <a:prstGeom prst="line">
            <a:avLst/>
          </a:prstGeom>
          <a:noFill/>
          <a:ln w="57150">
            <a:solidFill>
              <a:schemeClr val="tx1"/>
            </a:solidFill>
            <a:round/>
            <a:headEnd/>
            <a:tailEnd/>
          </a:ln>
        </p:spPr>
        <p:txBody>
          <a:bodyPr wrap="none" lIns="192911" tIns="96455" rIns="192911" bIns="96455" anchor="ctr"/>
          <a:lstStyle/>
          <a:p>
            <a:endParaRPr lang="en-US"/>
          </a:p>
        </p:txBody>
      </p:sp>
      <p:sp>
        <p:nvSpPr>
          <p:cNvPr id="7231" name="Line 45"/>
          <p:cNvSpPr>
            <a:spLocks noChangeShapeType="1"/>
          </p:cNvSpPr>
          <p:nvPr/>
        </p:nvSpPr>
        <p:spPr bwMode="auto">
          <a:xfrm>
            <a:off x="3885762" y="1737842"/>
            <a:ext cx="0" cy="410703"/>
          </a:xfrm>
          <a:prstGeom prst="line">
            <a:avLst/>
          </a:prstGeom>
          <a:noFill/>
          <a:ln w="57150">
            <a:solidFill>
              <a:schemeClr val="tx1"/>
            </a:solidFill>
            <a:round/>
            <a:headEnd/>
            <a:tailEnd/>
          </a:ln>
        </p:spPr>
        <p:txBody>
          <a:bodyPr wrap="none" lIns="192911" tIns="96455" rIns="192911" bIns="96455" anchor="ctr"/>
          <a:lstStyle/>
          <a:p>
            <a:endParaRPr lang="en-US"/>
          </a:p>
        </p:txBody>
      </p:sp>
      <p:sp>
        <p:nvSpPr>
          <p:cNvPr id="7232" name="Line 46"/>
          <p:cNvSpPr>
            <a:spLocks noChangeShapeType="1"/>
          </p:cNvSpPr>
          <p:nvPr/>
        </p:nvSpPr>
        <p:spPr bwMode="auto">
          <a:xfrm>
            <a:off x="5589203" y="1738457"/>
            <a:ext cx="0" cy="410703"/>
          </a:xfrm>
          <a:prstGeom prst="line">
            <a:avLst/>
          </a:prstGeom>
          <a:noFill/>
          <a:ln w="57150">
            <a:solidFill>
              <a:schemeClr val="tx1"/>
            </a:solidFill>
            <a:round/>
            <a:headEnd/>
            <a:tailEnd/>
          </a:ln>
        </p:spPr>
        <p:txBody>
          <a:bodyPr wrap="none" lIns="192911" tIns="96455" rIns="192911" bIns="96455" anchor="ctr"/>
          <a:lstStyle/>
          <a:p>
            <a:endParaRPr lang="en-US"/>
          </a:p>
        </p:txBody>
      </p:sp>
      <p:sp>
        <p:nvSpPr>
          <p:cNvPr id="7183" name="Text Box 65"/>
          <p:cNvSpPr txBox="1">
            <a:spLocks noChangeArrowheads="1"/>
          </p:cNvSpPr>
          <p:nvPr/>
        </p:nvSpPr>
        <p:spPr bwMode="auto">
          <a:xfrm>
            <a:off x="1287788" y="-1694319"/>
            <a:ext cx="20111335" cy="1071957"/>
          </a:xfrm>
          <a:prstGeom prst="rect">
            <a:avLst/>
          </a:prstGeom>
          <a:noFill/>
          <a:ln w="9525">
            <a:solidFill>
              <a:srgbClr val="FF0000"/>
            </a:solidFill>
            <a:miter lim="800000"/>
            <a:headEnd/>
            <a:tailEnd/>
          </a:ln>
        </p:spPr>
        <p:txBody>
          <a:bodyPr wrap="none" lIns="192911" tIns="96455" rIns="192911" bIns="96455">
            <a:spAutoFit/>
          </a:bodyPr>
          <a:lstStyle/>
          <a:p>
            <a:r>
              <a:rPr lang="fr-CH" dirty="0" smtClean="0">
                <a:solidFill>
                  <a:srgbClr val="FF0000"/>
                </a:solidFill>
              </a:rPr>
              <a:t>Poisson </a:t>
            </a:r>
            <a:r>
              <a:rPr lang="fr-CH" dirty="0" err="1" smtClean="0">
                <a:solidFill>
                  <a:srgbClr val="FF0000"/>
                </a:solidFill>
              </a:rPr>
              <a:t>spike</a:t>
            </a:r>
            <a:r>
              <a:rPr lang="fr-CH" dirty="0" smtClean="0">
                <a:solidFill>
                  <a:srgbClr val="FF0000"/>
                </a:solidFill>
              </a:rPr>
              <a:t> </a:t>
            </a:r>
            <a:r>
              <a:rPr lang="fr-CH" dirty="0" err="1" smtClean="0">
                <a:solidFill>
                  <a:srgbClr val="FF0000"/>
                </a:solidFill>
              </a:rPr>
              <a:t>arrival</a:t>
            </a:r>
            <a:r>
              <a:rPr lang="fr-CH" dirty="0" smtClean="0">
                <a:solidFill>
                  <a:srgbClr val="FF0000"/>
                </a:solidFill>
              </a:rPr>
              <a:t>: </a:t>
            </a:r>
            <a:r>
              <a:rPr lang="fr-CH" sz="4800" b="1" dirty="0" err="1" smtClean="0">
                <a:solidFill>
                  <a:srgbClr val="FF0000"/>
                </a:solidFill>
              </a:rPr>
              <a:t>Mean</a:t>
            </a:r>
            <a:r>
              <a:rPr lang="fr-CH" sz="4800" b="1" dirty="0" smtClean="0">
                <a:solidFill>
                  <a:srgbClr val="FF0000"/>
                </a:solidFill>
              </a:rPr>
              <a:t> and </a:t>
            </a:r>
            <a:r>
              <a:rPr lang="fr-CH" sz="4800" b="1" dirty="0" err="1" smtClean="0">
                <a:solidFill>
                  <a:srgbClr val="FF0000"/>
                </a:solidFill>
              </a:rPr>
              <a:t>autocorrelation</a:t>
            </a:r>
            <a:r>
              <a:rPr lang="fr-CH" sz="4800" b="1" dirty="0" smtClean="0">
                <a:solidFill>
                  <a:srgbClr val="FF0000"/>
                </a:solidFill>
              </a:rPr>
              <a:t> of </a:t>
            </a:r>
            <a:r>
              <a:rPr lang="fr-CH" sz="4800" b="1" dirty="0" err="1" smtClean="0">
                <a:solidFill>
                  <a:srgbClr val="FF0000"/>
                </a:solidFill>
              </a:rPr>
              <a:t>filtered</a:t>
            </a:r>
            <a:r>
              <a:rPr lang="fr-CH" sz="4800" b="1" dirty="0" smtClean="0">
                <a:solidFill>
                  <a:srgbClr val="FF0000"/>
                </a:solidFill>
              </a:rPr>
              <a:t> signal </a:t>
            </a:r>
            <a:endParaRPr lang="fr-FR" sz="4800" b="1" dirty="0">
              <a:solidFill>
                <a:srgbClr val="FF0000"/>
              </a:solidFill>
            </a:endParaRPr>
          </a:p>
        </p:txBody>
      </p:sp>
      <p:sp>
        <p:nvSpPr>
          <p:cNvPr id="70" name="Rectangle 69"/>
          <p:cNvSpPr/>
          <p:nvPr/>
        </p:nvSpPr>
        <p:spPr bwMode="auto">
          <a:xfrm>
            <a:off x="7916077" y="1275671"/>
            <a:ext cx="3062815" cy="178636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192911" tIns="96455" rIns="192911" bIns="96455" numCol="1" rtlCol="0" anchor="t" anchorCtr="0" compatLnSpc="1">
            <a:prstTxWarp prst="textNoShape">
              <a:avLst/>
            </a:prstTxWarp>
          </a:bodyPr>
          <a:lstStyle/>
          <a:p>
            <a:pPr defTabSz="1929110" eaLnBrk="0" hangingPunct="0"/>
            <a:endParaRPr lang="en-US" sz="5900" dirty="0" smtClean="0">
              <a:latin typeface="Times New Roman" pitchFamily="18" charset="0"/>
            </a:endParaRPr>
          </a:p>
        </p:txBody>
      </p:sp>
      <p:graphicFrame>
        <p:nvGraphicFramePr>
          <p:cNvPr id="3" name="Object 72"/>
          <p:cNvGraphicFramePr>
            <a:graphicFrameLocks noChangeAspect="1"/>
          </p:cNvGraphicFramePr>
          <p:nvPr>
            <p:extLst/>
          </p:nvPr>
        </p:nvGraphicFramePr>
        <p:xfrm>
          <a:off x="8172030" y="1444164"/>
          <a:ext cx="2382190" cy="1305422"/>
        </p:xfrm>
        <a:graphic>
          <a:graphicData uri="http://schemas.openxmlformats.org/presentationml/2006/ole">
            <mc:AlternateContent xmlns:mc="http://schemas.openxmlformats.org/markup-compatibility/2006">
              <mc:Choice xmlns:v="urn:schemas-microsoft-com:vml" Requires="v">
                <p:oleObj spid="_x0000_s396296" name="Equation" r:id="rId4" imgW="330120" imgH="203040" progId="Equation.DSMT4">
                  <p:embed/>
                </p:oleObj>
              </mc:Choice>
              <mc:Fallback>
                <p:oleObj name="Equation" r:id="rId4" imgW="330120" imgH="203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2030" y="1444164"/>
                        <a:ext cx="2382190" cy="130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cxnSp>
        <p:nvCxnSpPr>
          <p:cNvPr id="81" name="Straight Arrow Connector 80"/>
          <p:cNvCxnSpPr/>
          <p:nvPr/>
        </p:nvCxnSpPr>
        <p:spPr bwMode="auto">
          <a:xfrm>
            <a:off x="13255703" y="3007222"/>
            <a:ext cx="6976413" cy="281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3" name="Straight Arrow Connector 82"/>
          <p:cNvCxnSpPr/>
          <p:nvPr/>
        </p:nvCxnSpPr>
        <p:spPr bwMode="auto">
          <a:xfrm rot="5400000" flipH="1" flipV="1">
            <a:off x="12745313" y="2496363"/>
            <a:ext cx="1020780" cy="375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84" name="Freeform 83"/>
          <p:cNvSpPr/>
          <p:nvPr/>
        </p:nvSpPr>
        <p:spPr bwMode="auto">
          <a:xfrm>
            <a:off x="13777231" y="2290742"/>
            <a:ext cx="1193250" cy="745664"/>
          </a:xfrm>
          <a:custGeom>
            <a:avLst/>
            <a:gdLst>
              <a:gd name="connsiteX0" fmla="*/ 0 w 504968"/>
              <a:gd name="connsiteY0" fmla="*/ 420806 h 420806"/>
              <a:gd name="connsiteX1" fmla="*/ 122830 w 504968"/>
              <a:gd name="connsiteY1" fmla="*/ 52316 h 420806"/>
              <a:gd name="connsiteX2" fmla="*/ 504968 w 504968"/>
              <a:gd name="connsiteY2" fmla="*/ 106907 h 420806"/>
            </a:gdLst>
            <a:ahLst/>
            <a:cxnLst>
              <a:cxn ang="0">
                <a:pos x="connsiteX0" y="connsiteY0"/>
              </a:cxn>
              <a:cxn ang="0">
                <a:pos x="connsiteX1" y="connsiteY1"/>
              </a:cxn>
              <a:cxn ang="0">
                <a:pos x="connsiteX2" y="connsiteY2"/>
              </a:cxn>
            </a:cxnLst>
            <a:rect l="l" t="t" r="r" b="b"/>
            <a:pathLst>
              <a:path w="504968" h="420806">
                <a:moveTo>
                  <a:pt x="0" y="420806"/>
                </a:moveTo>
                <a:cubicBezTo>
                  <a:pt x="19334" y="262719"/>
                  <a:pt x="38669" y="104632"/>
                  <a:pt x="122830" y="52316"/>
                </a:cubicBezTo>
                <a:cubicBezTo>
                  <a:pt x="206991" y="0"/>
                  <a:pt x="355979" y="53453"/>
                  <a:pt x="504968" y="106907"/>
                </a:cubicBezTo>
              </a:path>
            </a:pathLst>
          </a:custGeom>
          <a:noFill/>
          <a:ln w="9525" cap="flat" cmpd="sng" algn="ctr">
            <a:solidFill>
              <a:schemeClr val="tx1"/>
            </a:solidFill>
            <a:prstDash val="solid"/>
            <a:round/>
            <a:headEnd type="none" w="med" len="med"/>
            <a:tailEnd type="none" w="med" len="med"/>
          </a:ln>
          <a:effectLst/>
        </p:spPr>
        <p:txBody>
          <a:bodyPr vert="horz" wrap="square" lIns="192911" tIns="96455" rIns="192911" bIns="96455" numCol="1" rtlCol="0" anchor="t" anchorCtr="0" compatLnSpc="1">
            <a:prstTxWarp prst="textNoShape">
              <a:avLst/>
            </a:prstTxWarp>
          </a:bodyPr>
          <a:lstStyle/>
          <a:p>
            <a:pPr defTabSz="1929110" eaLnBrk="0" hangingPunct="0"/>
            <a:endParaRPr lang="en-US" sz="5900" dirty="0" smtClean="0">
              <a:latin typeface="Times New Roman" pitchFamily="18" charset="0"/>
            </a:endParaRPr>
          </a:p>
        </p:txBody>
      </p:sp>
      <p:sp>
        <p:nvSpPr>
          <p:cNvPr id="86" name="Freeform 85"/>
          <p:cNvSpPr/>
          <p:nvPr/>
        </p:nvSpPr>
        <p:spPr bwMode="auto">
          <a:xfrm>
            <a:off x="15002729" y="1799008"/>
            <a:ext cx="1386748" cy="681173"/>
          </a:xfrm>
          <a:custGeom>
            <a:avLst/>
            <a:gdLst>
              <a:gd name="connsiteX0" fmla="*/ 0 w 586854"/>
              <a:gd name="connsiteY0" fmla="*/ 384411 h 384411"/>
              <a:gd name="connsiteX1" fmla="*/ 177421 w 586854"/>
              <a:gd name="connsiteY1" fmla="*/ 15922 h 384411"/>
              <a:gd name="connsiteX2" fmla="*/ 586854 w 586854"/>
              <a:gd name="connsiteY2" fmla="*/ 288877 h 384411"/>
            </a:gdLst>
            <a:ahLst/>
            <a:cxnLst>
              <a:cxn ang="0">
                <a:pos x="connsiteX0" y="connsiteY0"/>
              </a:cxn>
              <a:cxn ang="0">
                <a:pos x="connsiteX1" y="connsiteY1"/>
              </a:cxn>
              <a:cxn ang="0">
                <a:pos x="connsiteX2" y="connsiteY2"/>
              </a:cxn>
            </a:cxnLst>
            <a:rect l="l" t="t" r="r" b="b"/>
            <a:pathLst>
              <a:path w="586854" h="384411">
                <a:moveTo>
                  <a:pt x="0" y="384411"/>
                </a:moveTo>
                <a:cubicBezTo>
                  <a:pt x="39806" y="208127"/>
                  <a:pt x="79612" y="31844"/>
                  <a:pt x="177421" y="15922"/>
                </a:cubicBezTo>
                <a:cubicBezTo>
                  <a:pt x="275230" y="0"/>
                  <a:pt x="431042" y="144438"/>
                  <a:pt x="586854" y="288877"/>
                </a:cubicBezTo>
              </a:path>
            </a:pathLst>
          </a:custGeom>
          <a:noFill/>
          <a:ln w="9525" cap="flat" cmpd="sng" algn="ctr">
            <a:solidFill>
              <a:schemeClr val="tx1"/>
            </a:solidFill>
            <a:prstDash val="solid"/>
            <a:round/>
            <a:headEnd type="none" w="med" len="med"/>
            <a:tailEnd type="none" w="med" len="med"/>
          </a:ln>
          <a:effectLst/>
        </p:spPr>
        <p:txBody>
          <a:bodyPr vert="horz" wrap="square" lIns="192911" tIns="96455" rIns="192911" bIns="96455" numCol="1" rtlCol="0" anchor="t" anchorCtr="0" compatLnSpc="1">
            <a:prstTxWarp prst="textNoShape">
              <a:avLst/>
            </a:prstTxWarp>
          </a:bodyPr>
          <a:lstStyle/>
          <a:p>
            <a:pPr defTabSz="1929110" eaLnBrk="0" hangingPunct="0"/>
            <a:endParaRPr lang="en-US" sz="5900" dirty="0" smtClean="0">
              <a:latin typeface="Times New Roman" pitchFamily="18" charset="0"/>
            </a:endParaRPr>
          </a:p>
        </p:txBody>
      </p:sp>
      <p:sp>
        <p:nvSpPr>
          <p:cNvPr id="87" name="Freeform 86"/>
          <p:cNvSpPr/>
          <p:nvPr/>
        </p:nvSpPr>
        <p:spPr bwMode="auto">
          <a:xfrm>
            <a:off x="16318518" y="1603651"/>
            <a:ext cx="1020938" cy="637988"/>
          </a:xfrm>
          <a:custGeom>
            <a:avLst/>
            <a:gdLst>
              <a:gd name="connsiteX0" fmla="*/ 0 w 586854"/>
              <a:gd name="connsiteY0" fmla="*/ 384411 h 384411"/>
              <a:gd name="connsiteX1" fmla="*/ 177421 w 586854"/>
              <a:gd name="connsiteY1" fmla="*/ 15922 h 384411"/>
              <a:gd name="connsiteX2" fmla="*/ 586854 w 586854"/>
              <a:gd name="connsiteY2" fmla="*/ 288877 h 384411"/>
            </a:gdLst>
            <a:ahLst/>
            <a:cxnLst>
              <a:cxn ang="0">
                <a:pos x="connsiteX0" y="connsiteY0"/>
              </a:cxn>
              <a:cxn ang="0">
                <a:pos x="connsiteX1" y="connsiteY1"/>
              </a:cxn>
              <a:cxn ang="0">
                <a:pos x="connsiteX2" y="connsiteY2"/>
              </a:cxn>
            </a:cxnLst>
            <a:rect l="l" t="t" r="r" b="b"/>
            <a:pathLst>
              <a:path w="586854" h="384411">
                <a:moveTo>
                  <a:pt x="0" y="384411"/>
                </a:moveTo>
                <a:cubicBezTo>
                  <a:pt x="39806" y="208127"/>
                  <a:pt x="79612" y="31844"/>
                  <a:pt x="177421" y="15922"/>
                </a:cubicBezTo>
                <a:cubicBezTo>
                  <a:pt x="275230" y="0"/>
                  <a:pt x="431042" y="144438"/>
                  <a:pt x="586854" y="288877"/>
                </a:cubicBezTo>
              </a:path>
            </a:pathLst>
          </a:custGeom>
          <a:noFill/>
          <a:ln w="9525" cap="flat" cmpd="sng" algn="ctr">
            <a:solidFill>
              <a:schemeClr val="tx1"/>
            </a:solidFill>
            <a:prstDash val="solid"/>
            <a:round/>
            <a:headEnd type="none" w="med" len="med"/>
            <a:tailEnd type="none" w="med" len="med"/>
          </a:ln>
          <a:effectLst/>
        </p:spPr>
        <p:txBody>
          <a:bodyPr vert="horz" wrap="square" lIns="192911" tIns="96455" rIns="192911" bIns="96455" numCol="1" rtlCol="0" anchor="t" anchorCtr="0" compatLnSpc="1">
            <a:prstTxWarp prst="textNoShape">
              <a:avLst/>
            </a:prstTxWarp>
          </a:bodyPr>
          <a:lstStyle/>
          <a:p>
            <a:pPr defTabSz="1929110" eaLnBrk="0" hangingPunct="0"/>
            <a:endParaRPr lang="en-US" sz="5900" dirty="0" smtClean="0">
              <a:latin typeface="Times New Roman" pitchFamily="18" charset="0"/>
            </a:endParaRPr>
          </a:p>
        </p:txBody>
      </p:sp>
      <p:sp>
        <p:nvSpPr>
          <p:cNvPr id="88" name="Freeform 87"/>
          <p:cNvSpPr/>
          <p:nvPr/>
        </p:nvSpPr>
        <p:spPr bwMode="auto">
          <a:xfrm>
            <a:off x="17356977" y="1644873"/>
            <a:ext cx="2289746" cy="1362349"/>
          </a:xfrm>
          <a:custGeom>
            <a:avLst/>
            <a:gdLst>
              <a:gd name="connsiteX0" fmla="*/ 0 w 968991"/>
              <a:gd name="connsiteY0" fmla="*/ 263857 h 768824"/>
              <a:gd name="connsiteX1" fmla="*/ 109182 w 968991"/>
              <a:gd name="connsiteY1" fmla="*/ 18197 h 768824"/>
              <a:gd name="connsiteX2" fmla="*/ 354842 w 968991"/>
              <a:gd name="connsiteY2" fmla="*/ 373039 h 768824"/>
              <a:gd name="connsiteX3" fmla="*/ 600501 w 968991"/>
              <a:gd name="connsiteY3" fmla="*/ 605051 h 768824"/>
              <a:gd name="connsiteX4" fmla="*/ 968991 w 968991"/>
              <a:gd name="connsiteY4" fmla="*/ 768824 h 768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991" h="768824">
                <a:moveTo>
                  <a:pt x="0" y="263857"/>
                </a:moveTo>
                <a:cubicBezTo>
                  <a:pt x="25021" y="131928"/>
                  <a:pt x="50042" y="0"/>
                  <a:pt x="109182" y="18197"/>
                </a:cubicBezTo>
                <a:cubicBezTo>
                  <a:pt x="168322" y="36394"/>
                  <a:pt x="272956" y="275230"/>
                  <a:pt x="354842" y="373039"/>
                </a:cubicBezTo>
                <a:cubicBezTo>
                  <a:pt x="436728" y="470848"/>
                  <a:pt x="498143" y="539087"/>
                  <a:pt x="600501" y="605051"/>
                </a:cubicBezTo>
                <a:cubicBezTo>
                  <a:pt x="702859" y="671015"/>
                  <a:pt x="835925" y="719919"/>
                  <a:pt x="968991" y="768824"/>
                </a:cubicBezTo>
              </a:path>
            </a:pathLst>
          </a:custGeom>
          <a:noFill/>
          <a:ln w="9525" cap="flat" cmpd="sng" algn="ctr">
            <a:solidFill>
              <a:schemeClr val="tx1"/>
            </a:solidFill>
            <a:prstDash val="solid"/>
            <a:round/>
            <a:headEnd type="none" w="med" len="med"/>
            <a:tailEnd type="none" w="med" len="med"/>
          </a:ln>
          <a:effectLst/>
        </p:spPr>
        <p:txBody>
          <a:bodyPr vert="horz" wrap="square" lIns="192911" tIns="96455" rIns="192911" bIns="96455" numCol="1" rtlCol="0" anchor="t" anchorCtr="0" compatLnSpc="1">
            <a:prstTxWarp prst="textNoShape">
              <a:avLst/>
            </a:prstTxWarp>
          </a:bodyPr>
          <a:lstStyle/>
          <a:p>
            <a:pPr defTabSz="1929110" eaLnBrk="0" hangingPunct="0"/>
            <a:endParaRPr lang="en-US" sz="5900" dirty="0" smtClean="0">
              <a:latin typeface="Times New Roman" pitchFamily="18" charset="0"/>
            </a:endParaRPr>
          </a:p>
        </p:txBody>
      </p:sp>
      <p:sp>
        <p:nvSpPr>
          <p:cNvPr id="32" name="Title 3"/>
          <p:cNvSpPr txBox="1">
            <a:spLocks/>
          </p:cNvSpPr>
          <p:nvPr/>
        </p:nvSpPr>
        <p:spPr>
          <a:xfrm>
            <a:off x="421104" y="-38773"/>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a:latin typeface="Impact" charset="0"/>
                <a:ea typeface="ＭＳ Ｐゴシック" charset="0"/>
                <a:cs typeface="Impact" charset="0"/>
              </a:rPr>
              <a:t> </a:t>
            </a:r>
            <a:r>
              <a:rPr lang="en-US" sz="6600" dirty="0" smtClean="0">
                <a:latin typeface="Impact" charset="0"/>
                <a:ea typeface="ＭＳ Ｐゴシック" charset="0"/>
                <a:cs typeface="Impact" charset="0"/>
              </a:rPr>
              <a:t>   </a:t>
            </a:r>
            <a:r>
              <a:rPr lang="en-US" sz="6000" noProof="0" dirty="0" smtClean="0">
                <a:solidFill>
                  <a:srgbClr val="FF0000"/>
                </a:solidFill>
                <a:latin typeface="Impact" charset="0"/>
                <a:ea typeface="ＭＳ Ｐゴシック" charset="0"/>
                <a:cs typeface="Impact" charset="0"/>
              </a:rPr>
              <a:t>11.2 </a:t>
            </a:r>
            <a:r>
              <a:rPr lang="en-US" sz="6000" dirty="0" smtClean="0">
                <a:solidFill>
                  <a:srgbClr val="FF0000"/>
                </a:solidFill>
                <a:latin typeface="Impact" charset="0"/>
                <a:ea typeface="ＭＳ Ｐゴシック" charset="0"/>
                <a:cs typeface="Impact" charset="0"/>
              </a:rPr>
              <a:t> Conclusion:  </a:t>
            </a:r>
            <a:r>
              <a:rPr lang="en-US" sz="4800" dirty="0" smtClean="0">
                <a:solidFill>
                  <a:srgbClr val="FF0000"/>
                </a:solidFill>
                <a:latin typeface="Impact" charset="0"/>
                <a:ea typeface="ＭＳ Ｐゴシック" charset="0"/>
                <a:cs typeface="Impact" charset="0"/>
              </a:rPr>
              <a:t>Mean </a:t>
            </a:r>
            <a:r>
              <a:rPr lang="en-US" sz="4800" dirty="0" smtClean="0">
                <a:solidFill>
                  <a:srgbClr val="FF0000"/>
                </a:solidFill>
                <a:latin typeface="Impact" charset="0"/>
                <a:ea typeface="ＭＳ Ｐゴシック" charset="0"/>
                <a:cs typeface="Impact" charset="0"/>
              </a:rPr>
              <a:t>and autocorrelation of </a:t>
            </a:r>
            <a:r>
              <a:rPr lang="en-US" sz="4800" dirty="0" smtClean="0">
                <a:solidFill>
                  <a:srgbClr val="FF0000"/>
                </a:solidFill>
                <a:latin typeface="Impact" charset="0"/>
                <a:ea typeface="ＭＳ Ｐゴシック" charset="0"/>
                <a:cs typeface="Impact" charset="0"/>
              </a:rPr>
              <a:t>the Poisson Process. </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33" name="Straight Connector 32"/>
          <p:cNvCxnSpPr/>
          <p:nvPr/>
        </p:nvCxnSpPr>
        <p:spPr>
          <a:xfrm>
            <a:off x="13287"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1487606" y="3957851"/>
            <a:ext cx="18749043" cy="8094524"/>
          </a:xfrm>
          <a:prstGeom prst="rect">
            <a:avLst/>
          </a:prstGeom>
          <a:noFill/>
        </p:spPr>
        <p:txBody>
          <a:bodyPr wrap="none" rtlCol="0">
            <a:spAutoFit/>
          </a:bodyPr>
          <a:lstStyle/>
          <a:p>
            <a:r>
              <a:rPr lang="en-US" sz="4000" dirty="0" smtClean="0"/>
              <a:t>Second approach to calculate autocorrelations.</a:t>
            </a:r>
          </a:p>
          <a:p>
            <a:endParaRPr lang="en-US" sz="4000" dirty="0" smtClean="0"/>
          </a:p>
          <a:p>
            <a:r>
              <a:rPr lang="en-US" sz="4000" dirty="0" smtClean="0"/>
              <a:t>A spike train </a:t>
            </a:r>
            <a:r>
              <a:rPr lang="en-US" sz="4000" i="1" dirty="0" smtClean="0"/>
              <a:t>S(t)</a:t>
            </a:r>
            <a:r>
              <a:rPr lang="en-US" sz="4000" dirty="0" smtClean="0"/>
              <a:t> is formulated as a sequence of delta functions generated </a:t>
            </a:r>
          </a:p>
          <a:p>
            <a:r>
              <a:rPr lang="en-US" sz="4000" dirty="0" smtClean="0"/>
              <a:t>by a Poisson process</a:t>
            </a:r>
          </a:p>
          <a:p>
            <a:r>
              <a:rPr lang="en-US" sz="4000" dirty="0" smtClean="0"/>
              <a:t>The expectation &lt;</a:t>
            </a:r>
            <a:r>
              <a:rPr lang="en-US" sz="4000" i="1" dirty="0" smtClean="0"/>
              <a:t>S(t)</a:t>
            </a:r>
            <a:r>
              <a:rPr lang="en-US" sz="4000" dirty="0" smtClean="0"/>
              <a:t>&gt; of </a:t>
            </a:r>
            <a:r>
              <a:rPr lang="en-US" sz="4000" i="1" dirty="0" smtClean="0"/>
              <a:t>S(t) </a:t>
            </a:r>
            <a:r>
              <a:rPr lang="en-US" sz="4000" dirty="0" smtClean="0"/>
              <a:t>at time t is the instantaneous ‘rate’ </a:t>
            </a:r>
            <a:r>
              <a:rPr lang="en-US" sz="4000" dirty="0" smtClean="0">
                <a:latin typeface="Symbol" panose="05050102010706020507" pitchFamily="18" charset="2"/>
              </a:rPr>
              <a:t>n</a:t>
            </a:r>
            <a:r>
              <a:rPr lang="en-US" sz="4000" dirty="0" smtClean="0"/>
              <a:t>(t), </a:t>
            </a:r>
          </a:p>
          <a:p>
            <a:r>
              <a:rPr lang="en-US" sz="4000" dirty="0" smtClean="0"/>
              <a:t>given by the rate </a:t>
            </a:r>
            <a:r>
              <a:rPr lang="en-US" sz="4000" dirty="0" smtClean="0">
                <a:latin typeface="Symbol" panose="05050102010706020507" pitchFamily="18" charset="2"/>
              </a:rPr>
              <a:t>r</a:t>
            </a:r>
            <a:r>
              <a:rPr lang="en-US" sz="4000" dirty="0" smtClean="0"/>
              <a:t>(t) of the Poisson process.</a:t>
            </a:r>
          </a:p>
          <a:p>
            <a:r>
              <a:rPr lang="en-US" sz="4000" dirty="0" smtClean="0"/>
              <a:t>The auto-correlation of the Poisson Process &lt;S(t)S(t’)&gt; is </a:t>
            </a:r>
          </a:p>
          <a:p>
            <a:r>
              <a:rPr lang="en-US" sz="4000" dirty="0" smtClean="0"/>
              <a:t>   &lt;S(t)S(t’)&gt; = </a:t>
            </a:r>
            <a:r>
              <a:rPr lang="en-US" sz="4000" dirty="0">
                <a:latin typeface="Symbol" panose="05050102010706020507" pitchFamily="18" charset="2"/>
              </a:rPr>
              <a:t>n</a:t>
            </a:r>
            <a:r>
              <a:rPr lang="en-US" sz="4000" dirty="0"/>
              <a:t>(t</a:t>
            </a:r>
            <a:r>
              <a:rPr lang="en-US" sz="4000" dirty="0" smtClean="0"/>
              <a:t>)</a:t>
            </a:r>
            <a:r>
              <a:rPr lang="en-US" sz="4000" dirty="0">
                <a:latin typeface="Symbol" panose="05050102010706020507" pitchFamily="18" charset="2"/>
              </a:rPr>
              <a:t> </a:t>
            </a:r>
            <a:r>
              <a:rPr lang="en-US" sz="4000" dirty="0" smtClean="0">
                <a:latin typeface="Symbol" panose="05050102010706020507" pitchFamily="18" charset="2"/>
              </a:rPr>
              <a:t>n</a:t>
            </a:r>
            <a:r>
              <a:rPr lang="en-US" sz="4000" dirty="0" smtClean="0"/>
              <a:t>(t’) + </a:t>
            </a:r>
            <a:r>
              <a:rPr lang="en-US" sz="4000" dirty="0">
                <a:latin typeface="Symbol" panose="05050102010706020507" pitchFamily="18" charset="2"/>
              </a:rPr>
              <a:t>n</a:t>
            </a:r>
            <a:r>
              <a:rPr lang="en-US" sz="4000" dirty="0"/>
              <a:t>(t</a:t>
            </a:r>
            <a:r>
              <a:rPr lang="en-US" sz="4000" dirty="0" smtClean="0"/>
              <a:t>) </a:t>
            </a:r>
            <a:r>
              <a:rPr lang="en-US" sz="4000" dirty="0" smtClean="0">
                <a:latin typeface="Symbol" panose="05050102010706020507" pitchFamily="18" charset="2"/>
              </a:rPr>
              <a:t>d</a:t>
            </a:r>
            <a:r>
              <a:rPr lang="en-US" sz="4000" dirty="0" smtClean="0"/>
              <a:t>(t-t’)</a:t>
            </a:r>
          </a:p>
          <a:p>
            <a:endParaRPr lang="en-US" sz="4000" dirty="0"/>
          </a:p>
          <a:p>
            <a:r>
              <a:rPr lang="en-US" sz="4000" dirty="0" smtClean="0"/>
              <a:t>Note1:  if the variable </a:t>
            </a:r>
            <a:r>
              <a:rPr lang="en-US" sz="4000" i="1" dirty="0" smtClean="0"/>
              <a:t>x</a:t>
            </a:r>
            <a:r>
              <a:rPr lang="en-US" sz="4000" dirty="0" smtClean="0"/>
              <a:t> is a filtered version of the  spike train with a filter F,</a:t>
            </a:r>
          </a:p>
          <a:p>
            <a:r>
              <a:rPr lang="en-US" sz="4000" dirty="0" smtClean="0"/>
              <a:t>we insert the autocorrelation of the Poisson process,  to get the autocorrelation</a:t>
            </a:r>
          </a:p>
          <a:p>
            <a:r>
              <a:rPr lang="en-US" sz="4000" dirty="0"/>
              <a:t>a</a:t>
            </a:r>
            <a:r>
              <a:rPr lang="en-US" sz="4000" dirty="0" smtClean="0"/>
              <a:t>nd variance of </a:t>
            </a:r>
            <a:r>
              <a:rPr lang="en-US" sz="4000" i="1" dirty="0"/>
              <a:t>x</a:t>
            </a:r>
            <a:r>
              <a:rPr lang="en-US" sz="4000" dirty="0" smtClean="0"/>
              <a:t> (see Section 11.1). </a:t>
            </a:r>
          </a:p>
          <a:p>
            <a:r>
              <a:rPr lang="en-US" sz="4000" dirty="0" smtClean="0"/>
              <a:t>Note2: stochastic pulses such as a </a:t>
            </a:r>
            <a:r>
              <a:rPr lang="en-US" sz="4000" dirty="0" err="1" smtClean="0"/>
              <a:t>Poissone</a:t>
            </a:r>
            <a:r>
              <a:rPr lang="en-US" sz="4000" dirty="0" smtClean="0"/>
              <a:t> spike train is also called ‘shot noise’.</a:t>
            </a:r>
          </a:p>
        </p:txBody>
      </p:sp>
      <p:sp>
        <p:nvSpPr>
          <p:cNvPr id="4" name="TextBox 3"/>
          <p:cNvSpPr txBox="1"/>
          <p:nvPr/>
        </p:nvSpPr>
        <p:spPr>
          <a:xfrm>
            <a:off x="11926032" y="1351761"/>
            <a:ext cx="1295547" cy="1015663"/>
          </a:xfrm>
          <a:prstGeom prst="rect">
            <a:avLst/>
          </a:prstGeom>
          <a:noFill/>
        </p:spPr>
        <p:txBody>
          <a:bodyPr wrap="none" rtlCol="0">
            <a:spAutoFit/>
          </a:bodyPr>
          <a:lstStyle/>
          <a:p>
            <a:r>
              <a:rPr lang="en-US" sz="6000" i="1" dirty="0"/>
              <a:t>x</a:t>
            </a:r>
            <a:r>
              <a:rPr lang="en-US" sz="6000" i="1" dirty="0" smtClean="0"/>
              <a:t>(t)</a:t>
            </a:r>
            <a:endParaRPr lang="fr-CH" dirty="0"/>
          </a:p>
        </p:txBody>
      </p:sp>
      <p:sp>
        <p:nvSpPr>
          <p:cNvPr id="5" name="TextBox 4"/>
          <p:cNvSpPr txBox="1"/>
          <p:nvPr/>
        </p:nvSpPr>
        <p:spPr>
          <a:xfrm>
            <a:off x="648484" y="1250466"/>
            <a:ext cx="1423788" cy="1015663"/>
          </a:xfrm>
          <a:prstGeom prst="rect">
            <a:avLst/>
          </a:prstGeom>
          <a:noFill/>
        </p:spPr>
        <p:txBody>
          <a:bodyPr wrap="none" rtlCol="0">
            <a:spAutoFit/>
          </a:bodyPr>
          <a:lstStyle/>
          <a:p>
            <a:r>
              <a:rPr lang="en-US" sz="6000" i="1" dirty="0"/>
              <a:t>S(t)</a:t>
            </a:r>
            <a:endParaRPr lang="fr-CH" i="1" dirty="0"/>
          </a:p>
        </p:txBody>
      </p:sp>
    </p:spTree>
    <p:extLst>
      <p:ext uri="{BB962C8B-B14F-4D97-AF65-F5344CB8AC3E}">
        <p14:creationId xmlns:p14="http://schemas.microsoft.com/office/powerpoint/2010/main" val="229995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829" y="367215"/>
            <a:ext cx="19104221" cy="2921566"/>
          </a:xfrm>
        </p:spPr>
        <p:txBody>
          <a:bodyPr wrap="square" lIns="91440" tIns="45720" rIns="91440" bIns="45720" numCol="1" anchor="t" anchorCtr="0" compatLnSpc="1">
            <a:prstTxWarp prst="textNoShape">
              <a:avLst/>
            </a:prstTxWarp>
          </a:bodyPr>
          <a:lstStyle/>
          <a:p>
            <a:pPr>
              <a:defRPr/>
            </a:pPr>
            <a:r>
              <a:rPr lang="en-US" dirty="0" smtClean="0">
                <a:latin typeface="Impact" charset="0"/>
                <a:cs typeface="Impact" charset="0"/>
              </a:rPr>
              <a:t>Biological Modeling of Neural Networks</a:t>
            </a:r>
            <a:br>
              <a:rPr lang="en-US" dirty="0" smtClean="0">
                <a:latin typeface="Impact" charset="0"/>
                <a:cs typeface="Impact" charset="0"/>
              </a:rPr>
            </a:br>
            <a:endParaRPr dirty="0">
              <a:latin typeface="Impact" charset="0"/>
              <a:cs typeface="Impact" charset="0"/>
            </a:endParaRPr>
          </a:p>
        </p:txBody>
      </p:sp>
      <p:sp>
        <p:nvSpPr>
          <p:cNvPr id="9219" name="Text Placeholder 2"/>
          <p:cNvSpPr>
            <a:spLocks noGrp="1"/>
          </p:cNvSpPr>
          <p:nvPr>
            <p:ph type="body" sz="quarter" idx="12"/>
          </p:nvPr>
        </p:nvSpPr>
        <p:spPr bwMode="auto">
          <a:xfrm>
            <a:off x="687638" y="2842671"/>
            <a:ext cx="10913725" cy="2136186"/>
          </a:xfrm>
          <a:noFill/>
          <a:ln>
            <a:miter lim="800000"/>
            <a:headEnd/>
            <a:tailEnd/>
          </a:ln>
        </p:spPr>
        <p:txBody>
          <a:bodyPr wrap="square" lIns="91440" tIns="45720" rIns="91440" bIns="45720" numCol="1" anchor="t" anchorCtr="0" compatLnSpc="1">
            <a:prstTxWarp prst="textNoShape">
              <a:avLst/>
            </a:prstTxWarp>
          </a:bodyPr>
          <a:lstStyle/>
          <a:p>
            <a:r>
              <a:rPr lang="en-US" sz="6600" dirty="0" smtClean="0">
                <a:solidFill>
                  <a:schemeClr val="tx1"/>
                </a:solidFill>
                <a:latin typeface="Arial Narrow" pitchFamily="34" charset="0"/>
                <a:ea typeface="ＭＳ Ｐゴシック" pitchFamily="34" charset="-128"/>
              </a:rPr>
              <a:t>Week 11 – Variability and Noise:</a:t>
            </a:r>
          </a:p>
          <a:p>
            <a:r>
              <a:rPr lang="en-US" sz="6600" dirty="0" smtClean="0">
                <a:solidFill>
                  <a:schemeClr val="tx1"/>
                </a:solidFill>
                <a:latin typeface="Arial Narrow" pitchFamily="34" charset="0"/>
                <a:ea typeface="ＭＳ Ｐゴシック" pitchFamily="34" charset="-128"/>
              </a:rPr>
              <a:t>Autocorrelation</a:t>
            </a:r>
            <a:endParaRPr lang="en-US" sz="6600" dirty="0">
              <a:solidFill>
                <a:schemeClr val="tx1"/>
              </a:solidFill>
              <a:latin typeface="Arial Narrow" pitchFamily="34" charset="0"/>
              <a:ea typeface="ＭＳ Ｐゴシック" pitchFamily="34" charset="-128"/>
            </a:endParaRPr>
          </a:p>
        </p:txBody>
      </p:sp>
      <p:sp>
        <p:nvSpPr>
          <p:cNvPr id="9220" name="Text Placeholder 3"/>
          <p:cNvSpPr>
            <a:spLocks noGrp="1"/>
          </p:cNvSpPr>
          <p:nvPr>
            <p:ph type="body" sz="quarter" idx="13"/>
          </p:nvPr>
        </p:nvSpPr>
        <p:spPr bwMode="auto">
          <a:xfrm>
            <a:off x="726829" y="4966327"/>
            <a:ext cx="7638207" cy="1906420"/>
          </a:xfrm>
          <a:noFill/>
          <a:ln>
            <a:miter lim="800000"/>
            <a:headEnd/>
            <a:tailEnd/>
          </a:ln>
        </p:spPr>
        <p:txBody>
          <a:bodyPr wrap="square" lIns="91440" tIns="45720" rIns="91440" bIns="45720" numCol="1" anchor="t" anchorCtr="0" compatLnSpc="1">
            <a:prstTxWarp prst="textNoShape">
              <a:avLst/>
            </a:prstTxWarp>
          </a:bodyPr>
          <a:lstStyle/>
          <a:p>
            <a:r>
              <a:rPr lang="en-US" dirty="0" err="1" smtClean="0">
                <a:latin typeface="Arial Narrow" pitchFamily="34" charset="0"/>
                <a:ea typeface="ＭＳ Ｐゴシック" pitchFamily="34" charset="-128"/>
              </a:rPr>
              <a:t>Wulfram</a:t>
            </a:r>
            <a:r>
              <a:rPr lang="en-US" dirty="0" smtClean="0">
                <a:latin typeface="Arial Narrow" pitchFamily="34" charset="0"/>
                <a:ea typeface="ＭＳ Ｐゴシック" pitchFamily="34" charset="-128"/>
              </a:rPr>
              <a:t> Gerstner</a:t>
            </a:r>
          </a:p>
          <a:p>
            <a:r>
              <a:rPr lang="en-US" sz="4000" dirty="0" smtClean="0">
                <a:latin typeface="Arial Narrow" pitchFamily="34" charset="0"/>
                <a:ea typeface="ＭＳ Ｐゴシック" pitchFamily="34" charset="-128"/>
              </a:rPr>
              <a:t>EPFL, Lausanne, Switzerland</a:t>
            </a:r>
            <a:endParaRPr lang="en-US" sz="4000" dirty="0">
              <a:latin typeface="Arial Narrow" pitchFamily="34" charset="0"/>
              <a:ea typeface="ＭＳ Ｐゴシック" pitchFamily="34" charset="-128"/>
            </a:endParaRPr>
          </a:p>
        </p:txBody>
      </p:sp>
      <p:sp>
        <p:nvSpPr>
          <p:cNvPr id="7" name="Espace réservé du contenu 1"/>
          <p:cNvSpPr txBox="1">
            <a:spLocks/>
          </p:cNvSpPr>
          <p:nvPr/>
        </p:nvSpPr>
        <p:spPr bwMode="auto">
          <a:xfrm>
            <a:off x="11027109" y="1074915"/>
            <a:ext cx="10580353" cy="9769642"/>
          </a:xfrm>
          <a:prstGeom prst="rect">
            <a:avLst/>
          </a:prstGeom>
          <a:noFill/>
          <a:ln>
            <a:miter lim="800000"/>
            <a:headEnd/>
            <a:tailEnd/>
          </a:ln>
        </p:spPr>
        <p:txBody>
          <a:bodyPr vert="horz" wrap="square" numCol="1" anchor="ctr" anchorCtr="0" compatLnSpc="1">
            <a:prstTxWarp prst="textNoShape">
              <a:avLst/>
            </a:prstTxWarp>
          </a:bodyPr>
          <a:lstStyle/>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lang="fr-CH" sz="5400" b="1" dirty="0" smtClean="0">
                <a:latin typeface="Arial Narrow" pitchFamily="34" charset="0"/>
                <a:cs typeface="ＭＳ Ｐゴシック" charset="0"/>
              </a:rPr>
              <a:t>11</a:t>
            </a:r>
            <a:r>
              <a:rPr kumimoji="0" lang="fr-CH" sz="5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.1</a:t>
            </a:r>
            <a:r>
              <a:rPr kumimoji="0" lang="fr-CH" sz="5400" b="0"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 </a:t>
            </a:r>
            <a:r>
              <a:rPr lang="fr-CH" sz="5400" b="1" dirty="0" smtClean="0">
                <a:latin typeface="Arial Narrow" pitchFamily="34" charset="0"/>
                <a:cs typeface="ＭＳ Ｐゴシック" charset="0"/>
              </a:rPr>
              <a:t>Variation of membrane </a:t>
            </a:r>
            <a:r>
              <a:rPr lang="fr-CH" sz="5400" b="1" dirty="0" err="1" smtClean="0">
                <a:latin typeface="Arial Narrow" pitchFamily="34" charset="0"/>
                <a:cs typeface="ＭＳ Ｐゴシック" charset="0"/>
              </a:rPr>
              <a:t>potential</a:t>
            </a:r>
            <a:endParaRPr kumimoji="0" lang="fr-CH" sz="5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endParaRP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kumimoji="0" lang="fr-CH" sz="5400" b="0"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       - </a:t>
            </a:r>
            <a:r>
              <a:rPr lang="fr-CH" sz="5400" dirty="0" smtClean="0">
                <a:latin typeface="Arial Narrow" pitchFamily="34" charset="0"/>
                <a:cs typeface="ＭＳ Ｐゴシック" charset="0"/>
              </a:rPr>
              <a:t>white noise approximation</a:t>
            </a: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lang="fr-CH" sz="5400" b="1" dirty="0" smtClean="0">
                <a:latin typeface="Arial Narrow" pitchFamily="34" charset="0"/>
                <a:cs typeface="ＭＳ Ｐゴシック" charset="0"/>
              </a:rPr>
              <a:t>11</a:t>
            </a:r>
            <a:r>
              <a:rPr kumimoji="0" lang="fr-CH" sz="5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.2 </a:t>
            </a:r>
            <a:r>
              <a:rPr kumimoji="0" lang="fr-CH" sz="5400" b="1" i="0" u="none" strike="noStrike" kern="1200" cap="none" spc="0" normalizeH="0" baseline="0" noProof="0" dirty="0" err="1" smtClean="0">
                <a:ln>
                  <a:noFill/>
                </a:ln>
                <a:solidFill>
                  <a:schemeClr val="tx1"/>
                </a:solidFill>
                <a:effectLst/>
                <a:uLnTx/>
                <a:uFillTx/>
                <a:latin typeface="Arial Narrow" pitchFamily="34" charset="0"/>
                <a:ea typeface="ＭＳ Ｐゴシック" pitchFamily="34" charset="-128"/>
                <a:cs typeface="ＭＳ Ｐゴシック" charset="0"/>
              </a:rPr>
              <a:t>Autocorrelation</a:t>
            </a:r>
            <a:r>
              <a:rPr kumimoji="0" lang="fr-CH" sz="5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 of Poisson</a:t>
            </a: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lang="fr-CH" sz="5400" b="1" noProof="0" dirty="0" smtClean="0">
                <a:latin typeface="Arial Narrow" pitchFamily="34" charset="0"/>
                <a:cs typeface="ＭＳ Ｐゴシック" charset="0"/>
              </a:rPr>
              <a:t>11</a:t>
            </a:r>
            <a:r>
              <a:rPr kumimoji="0" lang="fr-CH" sz="5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.3 Noisy</a:t>
            </a:r>
            <a:r>
              <a:rPr kumimoji="0" lang="fr-CH" sz="5400" b="1" i="0" u="none" strike="noStrike" kern="1200" cap="none" spc="0" normalizeH="0" noProof="0" dirty="0" smtClean="0">
                <a:ln>
                  <a:noFill/>
                </a:ln>
                <a:solidFill>
                  <a:schemeClr val="tx1"/>
                </a:solidFill>
                <a:effectLst/>
                <a:uLnTx/>
                <a:uFillTx/>
                <a:latin typeface="Arial Narrow" pitchFamily="34" charset="0"/>
                <a:ea typeface="ＭＳ Ｐゴシック" pitchFamily="34" charset="-128"/>
                <a:cs typeface="ＭＳ Ｐゴシック" charset="0"/>
              </a:rPr>
              <a:t> </a:t>
            </a:r>
            <a:r>
              <a:rPr kumimoji="0" lang="fr-CH" sz="5400" b="1" i="0" u="none" strike="noStrike" kern="1200" cap="none" spc="0" normalizeH="0" noProof="0" dirty="0" err="1" smtClean="0">
                <a:ln>
                  <a:noFill/>
                </a:ln>
                <a:solidFill>
                  <a:schemeClr val="tx1"/>
                </a:solidFill>
                <a:effectLst/>
                <a:uLnTx/>
                <a:uFillTx/>
                <a:latin typeface="Arial Narrow" pitchFamily="34" charset="0"/>
                <a:ea typeface="ＭＳ Ｐゴシック" pitchFamily="34" charset="-128"/>
                <a:cs typeface="ＭＳ Ｐゴシック" charset="0"/>
              </a:rPr>
              <a:t>integrate</a:t>
            </a:r>
            <a:r>
              <a:rPr kumimoji="0" lang="fr-CH" sz="5400" b="1" i="0" u="none" strike="noStrike" kern="1200" cap="none" spc="0" normalizeH="0" noProof="0" dirty="0" smtClean="0">
                <a:ln>
                  <a:noFill/>
                </a:ln>
                <a:solidFill>
                  <a:schemeClr val="tx1"/>
                </a:solidFill>
                <a:effectLst/>
                <a:uLnTx/>
                <a:uFillTx/>
                <a:latin typeface="Arial Narrow" pitchFamily="34" charset="0"/>
                <a:ea typeface="ＭＳ Ｐゴシック" pitchFamily="34" charset="-128"/>
                <a:cs typeface="ＭＳ Ｐゴシック" charset="0"/>
              </a:rPr>
              <a:t>-and-</a:t>
            </a:r>
            <a:r>
              <a:rPr kumimoji="0" lang="fr-CH" sz="5400" b="1" i="0" u="none" strike="noStrike" kern="1200" cap="none" spc="0" normalizeH="0" noProof="0" dirty="0" err="1" smtClean="0">
                <a:ln>
                  <a:noFill/>
                </a:ln>
                <a:solidFill>
                  <a:schemeClr val="tx1"/>
                </a:solidFill>
                <a:effectLst/>
                <a:uLnTx/>
                <a:uFillTx/>
                <a:latin typeface="Arial Narrow" pitchFamily="34" charset="0"/>
                <a:ea typeface="ＭＳ Ｐゴシック" pitchFamily="34" charset="-128"/>
                <a:cs typeface="ＭＳ Ｐゴシック" charset="0"/>
              </a:rPr>
              <a:t>fire</a:t>
            </a:r>
            <a:r>
              <a:rPr lang="fr-CH" sz="5400" b="1" dirty="0" smtClean="0">
                <a:latin typeface="Arial Narrow" pitchFamily="34" charset="0"/>
                <a:cs typeface="ＭＳ Ｐゴシック" charset="0"/>
              </a:rPr>
              <a:t> </a:t>
            </a:r>
            <a:endParaRPr kumimoji="0" lang="fr-CH" sz="5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endParaRPr>
          </a:p>
          <a:p>
            <a:pPr marL="1509713" marR="0" lvl="1" indent="-568325" algn="l" defTabSz="1079500" rtl="0" eaLnBrk="0" fontAlgn="base" latinLnBrk="0" hangingPunct="0">
              <a:lnSpc>
                <a:spcPct val="100000"/>
              </a:lnSpc>
              <a:spcBef>
                <a:spcPct val="0"/>
              </a:spcBef>
              <a:spcAft>
                <a:spcPct val="0"/>
              </a:spcAft>
              <a:buClr>
                <a:srgbClr val="FF0000"/>
              </a:buClr>
              <a:buSzPct val="150000"/>
              <a:tabLst/>
              <a:defRPr/>
            </a:pPr>
            <a:r>
              <a:rPr kumimoji="0" lang="fr-CH" sz="4400" b="0"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mn-cs"/>
              </a:rPr>
              <a:t>      - </a:t>
            </a:r>
            <a:r>
              <a:rPr lang="fr-CH" sz="4400" dirty="0" err="1" smtClean="0">
                <a:latin typeface="Arial Narrow" pitchFamily="34" charset="0"/>
              </a:rPr>
              <a:t>superthreshold</a:t>
            </a:r>
            <a:r>
              <a:rPr lang="fr-CH" sz="4400" dirty="0" smtClean="0">
                <a:latin typeface="Arial Narrow" pitchFamily="34" charset="0"/>
              </a:rPr>
              <a:t> and </a:t>
            </a:r>
            <a:r>
              <a:rPr lang="fr-CH" sz="4400" dirty="0" err="1" smtClean="0">
                <a:latin typeface="Arial Narrow" pitchFamily="34" charset="0"/>
              </a:rPr>
              <a:t>subthreshold</a:t>
            </a: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lang="fr-CH" sz="5400" b="1" noProof="0" dirty="0" smtClean="0">
                <a:latin typeface="Arial Narrow" pitchFamily="34" charset="0"/>
                <a:cs typeface="ＭＳ Ｐゴシック" charset="0"/>
              </a:rPr>
              <a:t>11</a:t>
            </a:r>
            <a:r>
              <a:rPr kumimoji="0" lang="fr-CH" sz="5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.4 Escape</a:t>
            </a:r>
            <a:r>
              <a:rPr kumimoji="0" lang="fr-CH" sz="5400" b="1" i="0" u="none" strike="noStrike" kern="1200" cap="none" spc="0" normalizeH="0" noProof="0" dirty="0" smtClean="0">
                <a:ln>
                  <a:noFill/>
                </a:ln>
                <a:solidFill>
                  <a:schemeClr val="tx1"/>
                </a:solidFill>
                <a:effectLst/>
                <a:uLnTx/>
                <a:uFillTx/>
                <a:latin typeface="Arial Narrow" pitchFamily="34" charset="0"/>
                <a:ea typeface="ＭＳ Ｐゴシック" pitchFamily="34" charset="-128"/>
                <a:cs typeface="ＭＳ Ｐゴシック" charset="0"/>
              </a:rPr>
              <a:t> noise</a:t>
            </a: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kumimoji="0" lang="fr-CH" sz="4400"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           -</a:t>
            </a:r>
            <a:r>
              <a:rPr kumimoji="0" lang="fr-CH" sz="4400" i="0" u="none" strike="noStrike" kern="1200" cap="none" spc="0" normalizeH="0" noProof="0" dirty="0" smtClean="0">
                <a:ln>
                  <a:noFill/>
                </a:ln>
                <a:solidFill>
                  <a:schemeClr val="tx1"/>
                </a:solidFill>
                <a:effectLst/>
                <a:uLnTx/>
                <a:uFillTx/>
                <a:latin typeface="Arial Narrow" pitchFamily="34" charset="0"/>
                <a:ea typeface="ＭＳ Ｐゴシック" pitchFamily="34" charset="-128"/>
                <a:cs typeface="ＭＳ Ｐゴシック" charset="0"/>
              </a:rPr>
              <a:t> </a:t>
            </a:r>
            <a:r>
              <a:rPr kumimoji="0" lang="fr-CH" sz="4400" i="0" u="none" strike="noStrike" kern="1200" cap="none" spc="0" normalizeH="0" noProof="0" dirty="0" err="1" smtClean="0">
                <a:ln>
                  <a:noFill/>
                </a:ln>
                <a:solidFill>
                  <a:schemeClr val="tx1"/>
                </a:solidFill>
                <a:effectLst/>
                <a:uLnTx/>
                <a:uFillTx/>
                <a:latin typeface="Arial Narrow" pitchFamily="34" charset="0"/>
                <a:ea typeface="ＭＳ Ｐゴシック" pitchFamily="34" charset="-128"/>
                <a:cs typeface="ＭＳ Ｐゴシック" charset="0"/>
              </a:rPr>
              <a:t>stochastic</a:t>
            </a:r>
            <a:r>
              <a:rPr kumimoji="0" lang="fr-CH" sz="4400" i="0" u="none" strike="noStrike" kern="1200" cap="none" spc="0" normalizeH="0" noProof="0" dirty="0" smtClean="0">
                <a:ln>
                  <a:noFill/>
                </a:ln>
                <a:solidFill>
                  <a:schemeClr val="tx1"/>
                </a:solidFill>
                <a:effectLst/>
                <a:uLnTx/>
                <a:uFillTx/>
                <a:latin typeface="Arial Narrow" pitchFamily="34" charset="0"/>
                <a:ea typeface="ＭＳ Ｐゴシック" pitchFamily="34" charset="-128"/>
                <a:cs typeface="ＭＳ Ｐゴシック" charset="0"/>
              </a:rPr>
              <a:t> </a:t>
            </a:r>
            <a:r>
              <a:rPr kumimoji="0" lang="fr-CH" sz="4400" i="0" u="none" strike="noStrike" kern="1200" cap="none" spc="0" normalizeH="0" noProof="0" dirty="0" err="1" smtClean="0">
                <a:ln>
                  <a:noFill/>
                </a:ln>
                <a:solidFill>
                  <a:schemeClr val="tx1"/>
                </a:solidFill>
                <a:effectLst/>
                <a:uLnTx/>
                <a:uFillTx/>
                <a:latin typeface="Arial Narrow" pitchFamily="34" charset="0"/>
                <a:ea typeface="ＭＳ Ｐゴシック" pitchFamily="34" charset="-128"/>
                <a:cs typeface="ＭＳ Ｐゴシック" charset="0"/>
              </a:rPr>
              <a:t>intensity</a:t>
            </a:r>
            <a:endParaRPr kumimoji="0" lang="fr-CH" sz="4400" i="0" u="none" strike="noStrike" kern="1200" cap="none" spc="0" normalizeH="0" noProof="0" dirty="0" smtClean="0">
              <a:ln>
                <a:noFill/>
              </a:ln>
              <a:solidFill>
                <a:schemeClr val="tx1"/>
              </a:solidFill>
              <a:effectLst/>
              <a:uLnTx/>
              <a:uFillTx/>
              <a:latin typeface="Arial Narrow" pitchFamily="34" charset="0"/>
              <a:ea typeface="ＭＳ Ｐゴシック" pitchFamily="34" charset="-128"/>
              <a:cs typeface="ＭＳ Ｐゴシック" charset="0"/>
            </a:endParaRPr>
          </a:p>
          <a:p>
            <a:pPr marL="1079500" indent="-568325" eaLnBrk="0" hangingPunct="0">
              <a:buClr>
                <a:srgbClr val="FF0000"/>
              </a:buClr>
              <a:buSzPct val="150000"/>
              <a:defRPr/>
            </a:pPr>
            <a:r>
              <a:rPr lang="fr-CH" sz="5400" b="1" dirty="0" smtClean="0">
                <a:latin typeface="Arial Narrow" pitchFamily="34" charset="0"/>
                <a:cs typeface="ＭＳ Ｐゴシック" charset="0"/>
              </a:rPr>
              <a:t>11.5  </a:t>
            </a:r>
            <a:r>
              <a:rPr lang="fr-CH" sz="5400" b="1" dirty="0" err="1" smtClean="0">
                <a:latin typeface="Arial Narrow" pitchFamily="34" charset="0"/>
                <a:cs typeface="ＭＳ Ｐゴシック" charset="0"/>
              </a:rPr>
              <a:t>Renewal</a:t>
            </a:r>
            <a:r>
              <a:rPr lang="fr-CH" sz="5400" b="1" dirty="0" smtClean="0">
                <a:latin typeface="Arial Narrow" pitchFamily="34" charset="0"/>
                <a:cs typeface="ＭＳ Ｐゴシック" charset="0"/>
              </a:rPr>
              <a:t> </a:t>
            </a:r>
            <a:r>
              <a:rPr lang="fr-CH" sz="5400" b="1" dirty="0" err="1" smtClean="0">
                <a:latin typeface="Arial Narrow" pitchFamily="34" charset="0"/>
                <a:cs typeface="ＭＳ Ｐゴシック" charset="0"/>
              </a:rPr>
              <a:t>models</a:t>
            </a:r>
            <a:endParaRPr lang="fr-CH" sz="5400" b="1" dirty="0" smtClean="0">
              <a:latin typeface="Arial Narrow" pitchFamily="34" charset="0"/>
              <a:cs typeface="ＭＳ Ｐゴシック" charset="0"/>
            </a:endParaRP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endParaRPr kumimoji="0" lang="fr-CH" sz="4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endParaRPr>
          </a:p>
        </p:txBody>
      </p:sp>
      <p:grpSp>
        <p:nvGrpSpPr>
          <p:cNvPr id="13" name="Group 12"/>
          <p:cNvGrpSpPr/>
          <p:nvPr/>
        </p:nvGrpSpPr>
        <p:grpSpPr>
          <a:xfrm>
            <a:off x="11288541" y="2512680"/>
            <a:ext cx="312822" cy="659981"/>
            <a:chOff x="11381873" y="2275724"/>
            <a:chExt cx="312822" cy="659981"/>
          </a:xfrm>
        </p:grpSpPr>
        <p:cxnSp>
          <p:nvCxnSpPr>
            <p:cNvPr id="10" name="Straight Connector 9"/>
            <p:cNvCxnSpPr/>
            <p:nvPr/>
          </p:nvCxnSpPr>
          <p:spPr>
            <a:xfrm>
              <a:off x="11381873" y="2574758"/>
              <a:ext cx="312822" cy="360947"/>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1694695" y="2275724"/>
              <a:ext cx="0" cy="659981"/>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1" name="Rounded Rectangle 10"/>
          <p:cNvSpPr/>
          <p:nvPr/>
        </p:nvSpPr>
        <p:spPr>
          <a:xfrm>
            <a:off x="11549771" y="4909460"/>
            <a:ext cx="10109284" cy="1472290"/>
          </a:xfrm>
          <a:prstGeom prst="round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3"/>
          <p:cNvGrpSpPr/>
          <p:nvPr/>
        </p:nvGrpSpPr>
        <p:grpSpPr>
          <a:xfrm>
            <a:off x="11236949" y="4048470"/>
            <a:ext cx="312822" cy="659981"/>
            <a:chOff x="11381873" y="2275724"/>
            <a:chExt cx="312822" cy="659981"/>
          </a:xfrm>
        </p:grpSpPr>
        <p:cxnSp>
          <p:nvCxnSpPr>
            <p:cNvPr id="15" name="Straight Connector 14"/>
            <p:cNvCxnSpPr/>
            <p:nvPr/>
          </p:nvCxnSpPr>
          <p:spPr>
            <a:xfrm>
              <a:off x="11381873" y="2574758"/>
              <a:ext cx="312822" cy="360947"/>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1694695" y="2275724"/>
              <a:ext cx="0" cy="659981"/>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3793324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2"/>
          <p:cNvGrpSpPr/>
          <p:nvPr/>
        </p:nvGrpSpPr>
        <p:grpSpPr>
          <a:xfrm>
            <a:off x="12304073" y="1434427"/>
            <a:ext cx="4820416" cy="2447341"/>
            <a:chOff x="2295793" y="6416535"/>
            <a:chExt cx="5784499" cy="2447341"/>
          </a:xfrm>
        </p:grpSpPr>
        <p:sp>
          <p:nvSpPr>
            <p:cNvPr id="75" name="Oval 3"/>
            <p:cNvSpPr>
              <a:spLocks noChangeArrowheads="1"/>
            </p:cNvSpPr>
            <p:nvPr/>
          </p:nvSpPr>
          <p:spPr bwMode="auto">
            <a:xfrm>
              <a:off x="2828477" y="7071973"/>
              <a:ext cx="27009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76" name="Oval 4"/>
            <p:cNvSpPr>
              <a:spLocks noChangeArrowheads="1"/>
            </p:cNvSpPr>
            <p:nvPr/>
          </p:nvSpPr>
          <p:spPr bwMode="auto">
            <a:xfrm>
              <a:off x="3098570" y="7277324"/>
              <a:ext cx="266343"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77" name="Oval 5"/>
            <p:cNvSpPr>
              <a:spLocks noChangeArrowheads="1"/>
            </p:cNvSpPr>
            <p:nvPr/>
          </p:nvSpPr>
          <p:spPr bwMode="auto">
            <a:xfrm>
              <a:off x="3364914" y="7176055"/>
              <a:ext cx="270093"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78" name="Oval 6"/>
            <p:cNvSpPr>
              <a:spLocks noChangeArrowheads="1"/>
            </p:cNvSpPr>
            <p:nvPr/>
          </p:nvSpPr>
          <p:spPr bwMode="auto">
            <a:xfrm>
              <a:off x="3233617" y="8506622"/>
              <a:ext cx="26634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79" name="Oval 7"/>
            <p:cNvSpPr>
              <a:spLocks noChangeArrowheads="1"/>
            </p:cNvSpPr>
            <p:nvPr/>
          </p:nvSpPr>
          <p:spPr bwMode="auto">
            <a:xfrm>
              <a:off x="4171441" y="7688027"/>
              <a:ext cx="266343"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80" name="Oval 8"/>
            <p:cNvSpPr>
              <a:spLocks noChangeArrowheads="1"/>
            </p:cNvSpPr>
            <p:nvPr/>
          </p:nvSpPr>
          <p:spPr bwMode="auto">
            <a:xfrm>
              <a:off x="3766301" y="7482677"/>
              <a:ext cx="27009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81" name="Oval 9"/>
            <p:cNvSpPr>
              <a:spLocks noChangeArrowheads="1"/>
            </p:cNvSpPr>
            <p:nvPr/>
          </p:nvSpPr>
          <p:spPr bwMode="auto">
            <a:xfrm>
              <a:off x="3098570" y="7789297"/>
              <a:ext cx="266343"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82" name="Oval 10"/>
            <p:cNvSpPr>
              <a:spLocks noChangeArrowheads="1"/>
            </p:cNvSpPr>
            <p:nvPr/>
          </p:nvSpPr>
          <p:spPr bwMode="auto">
            <a:xfrm>
              <a:off x="3364914" y="7583946"/>
              <a:ext cx="27009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83" name="Oval 11"/>
            <p:cNvSpPr>
              <a:spLocks noChangeArrowheads="1"/>
            </p:cNvSpPr>
            <p:nvPr/>
          </p:nvSpPr>
          <p:spPr bwMode="auto">
            <a:xfrm>
              <a:off x="3635007" y="8301269"/>
              <a:ext cx="266341"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84" name="Oval 12"/>
            <p:cNvSpPr>
              <a:spLocks noChangeArrowheads="1"/>
            </p:cNvSpPr>
            <p:nvPr/>
          </p:nvSpPr>
          <p:spPr bwMode="auto">
            <a:xfrm>
              <a:off x="3901348" y="7994649"/>
              <a:ext cx="27009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85" name="Oval 13"/>
            <p:cNvSpPr>
              <a:spLocks noChangeArrowheads="1"/>
            </p:cNvSpPr>
            <p:nvPr/>
          </p:nvSpPr>
          <p:spPr bwMode="auto">
            <a:xfrm>
              <a:off x="2427090" y="7994649"/>
              <a:ext cx="27009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86" name="Oval 14"/>
            <p:cNvSpPr>
              <a:spLocks noChangeArrowheads="1"/>
            </p:cNvSpPr>
            <p:nvPr/>
          </p:nvSpPr>
          <p:spPr bwMode="auto">
            <a:xfrm>
              <a:off x="2295793" y="7482677"/>
              <a:ext cx="26634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87" name="Oval 15"/>
            <p:cNvSpPr>
              <a:spLocks noChangeArrowheads="1"/>
            </p:cNvSpPr>
            <p:nvPr/>
          </p:nvSpPr>
          <p:spPr bwMode="auto">
            <a:xfrm>
              <a:off x="2697183" y="8200000"/>
              <a:ext cx="266341"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88" name="Oval 16"/>
            <p:cNvSpPr>
              <a:spLocks noChangeArrowheads="1"/>
            </p:cNvSpPr>
            <p:nvPr/>
          </p:nvSpPr>
          <p:spPr bwMode="auto">
            <a:xfrm>
              <a:off x="2562136" y="7688027"/>
              <a:ext cx="266341"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89" name="Line 17"/>
            <p:cNvSpPr>
              <a:spLocks noChangeShapeType="1"/>
            </p:cNvSpPr>
            <p:nvPr/>
          </p:nvSpPr>
          <p:spPr bwMode="auto">
            <a:xfrm flipV="1">
              <a:off x="4336498" y="6799108"/>
              <a:ext cx="1534281" cy="28130"/>
            </a:xfrm>
            <a:prstGeom prst="line">
              <a:avLst/>
            </a:prstGeom>
            <a:noFill/>
            <a:ln w="9525">
              <a:solidFill>
                <a:schemeClr val="tx1"/>
              </a:solidFill>
              <a:round/>
              <a:headEnd/>
              <a:tailEnd/>
            </a:ln>
          </p:spPr>
          <p:txBody>
            <a:bodyPr wrap="none" anchor="ctr"/>
            <a:lstStyle/>
            <a:p>
              <a:endParaRPr lang="en-US"/>
            </a:p>
          </p:txBody>
        </p:sp>
        <p:sp>
          <p:nvSpPr>
            <p:cNvPr id="90" name="Line 18"/>
            <p:cNvSpPr>
              <a:spLocks noChangeShapeType="1"/>
            </p:cNvSpPr>
            <p:nvPr/>
          </p:nvSpPr>
          <p:spPr bwMode="auto">
            <a:xfrm flipV="1">
              <a:off x="4336498" y="8200000"/>
              <a:ext cx="1680580" cy="2814"/>
            </a:xfrm>
            <a:prstGeom prst="line">
              <a:avLst/>
            </a:prstGeom>
            <a:noFill/>
            <a:ln w="9525">
              <a:solidFill>
                <a:schemeClr val="tx1"/>
              </a:solidFill>
              <a:round/>
              <a:headEnd/>
              <a:tailEnd/>
            </a:ln>
          </p:spPr>
          <p:txBody>
            <a:bodyPr wrap="none" anchor="ctr"/>
            <a:lstStyle/>
            <a:p>
              <a:endParaRPr lang="en-US"/>
            </a:p>
          </p:txBody>
        </p:sp>
        <p:sp>
          <p:nvSpPr>
            <p:cNvPr id="91" name="Line 19"/>
            <p:cNvSpPr>
              <a:spLocks noChangeShapeType="1"/>
            </p:cNvSpPr>
            <p:nvPr/>
          </p:nvSpPr>
          <p:spPr bwMode="auto">
            <a:xfrm flipV="1">
              <a:off x="4509058" y="8711972"/>
              <a:ext cx="1508021" cy="2814"/>
            </a:xfrm>
            <a:prstGeom prst="line">
              <a:avLst/>
            </a:prstGeom>
            <a:noFill/>
            <a:ln w="9525">
              <a:solidFill>
                <a:schemeClr val="tx1"/>
              </a:solidFill>
              <a:round/>
              <a:headEnd/>
              <a:tailEnd/>
            </a:ln>
          </p:spPr>
          <p:txBody>
            <a:bodyPr wrap="none" anchor="ctr"/>
            <a:lstStyle/>
            <a:p>
              <a:endParaRPr lang="en-US"/>
            </a:p>
          </p:txBody>
        </p:sp>
        <p:sp>
          <p:nvSpPr>
            <p:cNvPr id="92" name="Line 20"/>
            <p:cNvSpPr>
              <a:spLocks noChangeShapeType="1"/>
            </p:cNvSpPr>
            <p:nvPr/>
          </p:nvSpPr>
          <p:spPr bwMode="auto">
            <a:xfrm>
              <a:off x="4606591" y="6416535"/>
              <a:ext cx="0" cy="410703"/>
            </a:xfrm>
            <a:prstGeom prst="line">
              <a:avLst/>
            </a:prstGeom>
            <a:noFill/>
            <a:ln w="57150">
              <a:solidFill>
                <a:schemeClr val="tx1"/>
              </a:solidFill>
              <a:round/>
              <a:headEnd/>
              <a:tailEnd/>
            </a:ln>
          </p:spPr>
          <p:txBody>
            <a:bodyPr wrap="none" anchor="ctr"/>
            <a:lstStyle/>
            <a:p>
              <a:endParaRPr lang="en-US"/>
            </a:p>
          </p:txBody>
        </p:sp>
        <p:sp>
          <p:nvSpPr>
            <p:cNvPr id="93" name="Line 21"/>
            <p:cNvSpPr>
              <a:spLocks noChangeShapeType="1"/>
            </p:cNvSpPr>
            <p:nvPr/>
          </p:nvSpPr>
          <p:spPr bwMode="auto">
            <a:xfrm>
              <a:off x="5079255" y="7789297"/>
              <a:ext cx="0" cy="410703"/>
            </a:xfrm>
            <a:prstGeom prst="line">
              <a:avLst/>
            </a:prstGeom>
            <a:noFill/>
            <a:ln w="57150">
              <a:solidFill>
                <a:schemeClr val="tx1"/>
              </a:solidFill>
              <a:round/>
              <a:headEnd/>
              <a:tailEnd/>
            </a:ln>
          </p:spPr>
          <p:txBody>
            <a:bodyPr wrap="none" anchor="ctr"/>
            <a:lstStyle/>
            <a:p>
              <a:endParaRPr lang="en-US"/>
            </a:p>
          </p:txBody>
        </p:sp>
        <p:sp>
          <p:nvSpPr>
            <p:cNvPr id="94" name="Line 22"/>
            <p:cNvSpPr>
              <a:spLocks noChangeShapeType="1"/>
            </p:cNvSpPr>
            <p:nvPr/>
          </p:nvSpPr>
          <p:spPr bwMode="auto">
            <a:xfrm>
              <a:off x="5349348" y="7789297"/>
              <a:ext cx="0" cy="410703"/>
            </a:xfrm>
            <a:prstGeom prst="line">
              <a:avLst/>
            </a:prstGeom>
            <a:noFill/>
            <a:ln w="57150">
              <a:solidFill>
                <a:schemeClr val="tx1"/>
              </a:solidFill>
              <a:round/>
              <a:headEnd/>
              <a:tailEnd/>
            </a:ln>
          </p:spPr>
          <p:txBody>
            <a:bodyPr wrap="none" anchor="ctr"/>
            <a:lstStyle/>
            <a:p>
              <a:endParaRPr lang="en-US"/>
            </a:p>
          </p:txBody>
        </p:sp>
        <p:sp>
          <p:nvSpPr>
            <p:cNvPr id="95" name="Line 23"/>
            <p:cNvSpPr>
              <a:spLocks noChangeShapeType="1"/>
            </p:cNvSpPr>
            <p:nvPr/>
          </p:nvSpPr>
          <p:spPr bwMode="auto">
            <a:xfrm>
              <a:off x="5750738" y="8301269"/>
              <a:ext cx="0" cy="410703"/>
            </a:xfrm>
            <a:prstGeom prst="line">
              <a:avLst/>
            </a:prstGeom>
            <a:noFill/>
            <a:ln w="57150">
              <a:solidFill>
                <a:schemeClr val="tx1"/>
              </a:solidFill>
              <a:round/>
              <a:headEnd/>
              <a:tailEnd/>
            </a:ln>
          </p:spPr>
          <p:txBody>
            <a:bodyPr wrap="none" anchor="ctr"/>
            <a:lstStyle/>
            <a:p>
              <a:endParaRPr lang="en-US"/>
            </a:p>
          </p:txBody>
        </p:sp>
        <p:sp>
          <p:nvSpPr>
            <p:cNvPr id="96" name="Line 24"/>
            <p:cNvSpPr>
              <a:spLocks noChangeShapeType="1"/>
            </p:cNvSpPr>
            <p:nvPr/>
          </p:nvSpPr>
          <p:spPr bwMode="auto">
            <a:xfrm>
              <a:off x="3233617" y="7994649"/>
              <a:ext cx="131297" cy="511972"/>
            </a:xfrm>
            <a:prstGeom prst="line">
              <a:avLst/>
            </a:prstGeom>
            <a:noFill/>
            <a:ln w="9525">
              <a:solidFill>
                <a:srgbClr val="FF0000"/>
              </a:solidFill>
              <a:round/>
              <a:headEnd/>
              <a:tailEnd/>
            </a:ln>
          </p:spPr>
          <p:txBody>
            <a:bodyPr wrap="none" anchor="ctr"/>
            <a:lstStyle/>
            <a:p>
              <a:endParaRPr lang="en-US"/>
            </a:p>
          </p:txBody>
        </p:sp>
        <p:sp>
          <p:nvSpPr>
            <p:cNvPr id="97" name="Line 25"/>
            <p:cNvSpPr>
              <a:spLocks noChangeShapeType="1"/>
            </p:cNvSpPr>
            <p:nvPr/>
          </p:nvSpPr>
          <p:spPr bwMode="auto">
            <a:xfrm>
              <a:off x="3635007" y="7789297"/>
              <a:ext cx="401387" cy="306622"/>
            </a:xfrm>
            <a:prstGeom prst="line">
              <a:avLst/>
            </a:prstGeom>
            <a:noFill/>
            <a:ln w="9525">
              <a:solidFill>
                <a:srgbClr val="FF0000"/>
              </a:solidFill>
              <a:round/>
              <a:headEnd/>
              <a:tailEnd/>
            </a:ln>
          </p:spPr>
          <p:txBody>
            <a:bodyPr wrap="none" anchor="ctr"/>
            <a:lstStyle/>
            <a:p>
              <a:endParaRPr lang="en-US"/>
            </a:p>
          </p:txBody>
        </p:sp>
        <p:sp>
          <p:nvSpPr>
            <p:cNvPr id="98" name="Line 26"/>
            <p:cNvSpPr>
              <a:spLocks noChangeShapeType="1"/>
            </p:cNvSpPr>
            <p:nvPr/>
          </p:nvSpPr>
          <p:spPr bwMode="auto">
            <a:xfrm flipV="1">
              <a:off x="2828477" y="8095918"/>
              <a:ext cx="1072871" cy="205351"/>
            </a:xfrm>
            <a:prstGeom prst="line">
              <a:avLst/>
            </a:prstGeom>
            <a:noFill/>
            <a:ln w="9525">
              <a:solidFill>
                <a:srgbClr val="FF0000"/>
              </a:solidFill>
              <a:round/>
              <a:headEnd/>
              <a:tailEnd/>
            </a:ln>
          </p:spPr>
          <p:txBody>
            <a:bodyPr wrap="none" anchor="ctr"/>
            <a:lstStyle/>
            <a:p>
              <a:endParaRPr lang="en-US"/>
            </a:p>
          </p:txBody>
        </p:sp>
        <p:sp>
          <p:nvSpPr>
            <p:cNvPr id="99" name="Line 27"/>
            <p:cNvSpPr>
              <a:spLocks noChangeShapeType="1"/>
            </p:cNvSpPr>
            <p:nvPr/>
          </p:nvSpPr>
          <p:spPr bwMode="auto">
            <a:xfrm>
              <a:off x="3233617" y="7994649"/>
              <a:ext cx="532684" cy="410703"/>
            </a:xfrm>
            <a:prstGeom prst="line">
              <a:avLst/>
            </a:prstGeom>
            <a:noFill/>
            <a:ln w="9525">
              <a:solidFill>
                <a:srgbClr val="FF0000"/>
              </a:solidFill>
              <a:round/>
              <a:headEnd/>
              <a:tailEnd/>
            </a:ln>
          </p:spPr>
          <p:txBody>
            <a:bodyPr wrap="none" anchor="ctr"/>
            <a:lstStyle/>
            <a:p>
              <a:endParaRPr lang="en-US"/>
            </a:p>
          </p:txBody>
        </p:sp>
        <p:sp>
          <p:nvSpPr>
            <p:cNvPr id="100" name="Line 28"/>
            <p:cNvSpPr>
              <a:spLocks noChangeShapeType="1"/>
            </p:cNvSpPr>
            <p:nvPr/>
          </p:nvSpPr>
          <p:spPr bwMode="auto">
            <a:xfrm>
              <a:off x="2697183" y="7893380"/>
              <a:ext cx="131294" cy="306620"/>
            </a:xfrm>
            <a:prstGeom prst="line">
              <a:avLst/>
            </a:prstGeom>
            <a:noFill/>
            <a:ln w="9525">
              <a:solidFill>
                <a:srgbClr val="FF0000"/>
              </a:solidFill>
              <a:round/>
              <a:headEnd/>
              <a:tailEnd/>
            </a:ln>
          </p:spPr>
          <p:txBody>
            <a:bodyPr wrap="none" anchor="ctr"/>
            <a:lstStyle/>
            <a:p>
              <a:endParaRPr lang="en-US"/>
            </a:p>
          </p:txBody>
        </p:sp>
        <p:sp>
          <p:nvSpPr>
            <p:cNvPr id="101" name="Line 29"/>
            <p:cNvSpPr>
              <a:spLocks noChangeShapeType="1"/>
            </p:cNvSpPr>
            <p:nvPr/>
          </p:nvSpPr>
          <p:spPr bwMode="auto">
            <a:xfrm>
              <a:off x="3901348" y="7688027"/>
              <a:ext cx="135047" cy="306622"/>
            </a:xfrm>
            <a:prstGeom prst="line">
              <a:avLst/>
            </a:prstGeom>
            <a:noFill/>
            <a:ln w="9525">
              <a:solidFill>
                <a:srgbClr val="FF0000"/>
              </a:solidFill>
              <a:round/>
              <a:headEnd/>
              <a:tailEnd/>
            </a:ln>
          </p:spPr>
          <p:txBody>
            <a:bodyPr wrap="none" anchor="ctr"/>
            <a:lstStyle/>
            <a:p>
              <a:endParaRPr lang="en-US"/>
            </a:p>
          </p:txBody>
        </p:sp>
        <p:sp>
          <p:nvSpPr>
            <p:cNvPr id="102" name="Line 30"/>
            <p:cNvSpPr>
              <a:spLocks noChangeShapeType="1"/>
            </p:cNvSpPr>
            <p:nvPr/>
          </p:nvSpPr>
          <p:spPr bwMode="auto">
            <a:xfrm>
              <a:off x="3499960" y="7277324"/>
              <a:ext cx="401387" cy="306622"/>
            </a:xfrm>
            <a:prstGeom prst="line">
              <a:avLst/>
            </a:prstGeom>
            <a:noFill/>
            <a:ln w="9525">
              <a:solidFill>
                <a:srgbClr val="FF0000"/>
              </a:solidFill>
              <a:round/>
              <a:headEnd/>
              <a:tailEnd/>
            </a:ln>
          </p:spPr>
          <p:txBody>
            <a:bodyPr wrap="none" anchor="ctr"/>
            <a:lstStyle/>
            <a:p>
              <a:endParaRPr lang="en-US"/>
            </a:p>
          </p:txBody>
        </p:sp>
        <p:sp>
          <p:nvSpPr>
            <p:cNvPr id="103" name="Line 31"/>
            <p:cNvSpPr>
              <a:spLocks noChangeShapeType="1"/>
            </p:cNvSpPr>
            <p:nvPr/>
          </p:nvSpPr>
          <p:spPr bwMode="auto">
            <a:xfrm flipH="1">
              <a:off x="2828477" y="7482677"/>
              <a:ext cx="405140" cy="306620"/>
            </a:xfrm>
            <a:prstGeom prst="line">
              <a:avLst/>
            </a:prstGeom>
            <a:noFill/>
            <a:ln w="9525">
              <a:solidFill>
                <a:srgbClr val="FF0000"/>
              </a:solidFill>
              <a:round/>
              <a:headEnd/>
              <a:tailEnd/>
            </a:ln>
          </p:spPr>
          <p:txBody>
            <a:bodyPr wrap="none" anchor="ctr"/>
            <a:lstStyle/>
            <a:p>
              <a:endParaRPr lang="en-US"/>
            </a:p>
          </p:txBody>
        </p:sp>
        <p:sp>
          <p:nvSpPr>
            <p:cNvPr id="104" name="Line 32"/>
            <p:cNvSpPr>
              <a:spLocks noChangeShapeType="1"/>
            </p:cNvSpPr>
            <p:nvPr/>
          </p:nvSpPr>
          <p:spPr bwMode="auto">
            <a:xfrm flipH="1">
              <a:off x="2427090" y="7277324"/>
              <a:ext cx="401387" cy="306622"/>
            </a:xfrm>
            <a:prstGeom prst="line">
              <a:avLst/>
            </a:prstGeom>
            <a:noFill/>
            <a:ln w="9525">
              <a:solidFill>
                <a:srgbClr val="FF0000"/>
              </a:solidFill>
              <a:round/>
              <a:headEnd/>
              <a:tailEnd/>
            </a:ln>
          </p:spPr>
          <p:txBody>
            <a:bodyPr wrap="none" anchor="ctr"/>
            <a:lstStyle/>
            <a:p>
              <a:endParaRPr lang="en-US"/>
            </a:p>
          </p:txBody>
        </p:sp>
        <p:sp>
          <p:nvSpPr>
            <p:cNvPr id="105" name="Line 33"/>
            <p:cNvSpPr>
              <a:spLocks noChangeShapeType="1"/>
            </p:cNvSpPr>
            <p:nvPr/>
          </p:nvSpPr>
          <p:spPr bwMode="auto">
            <a:xfrm>
              <a:off x="2427090" y="7688027"/>
              <a:ext cx="135047" cy="407891"/>
            </a:xfrm>
            <a:prstGeom prst="line">
              <a:avLst/>
            </a:prstGeom>
            <a:noFill/>
            <a:ln w="9525">
              <a:solidFill>
                <a:srgbClr val="FF0000"/>
              </a:solidFill>
              <a:round/>
              <a:headEnd/>
              <a:tailEnd/>
            </a:ln>
          </p:spPr>
          <p:txBody>
            <a:bodyPr wrap="none" anchor="ctr"/>
            <a:lstStyle/>
            <a:p>
              <a:endParaRPr lang="en-US"/>
            </a:p>
          </p:txBody>
        </p:sp>
        <p:sp>
          <p:nvSpPr>
            <p:cNvPr id="106" name="Line 34"/>
            <p:cNvSpPr>
              <a:spLocks noChangeShapeType="1"/>
            </p:cNvSpPr>
            <p:nvPr/>
          </p:nvSpPr>
          <p:spPr bwMode="auto">
            <a:xfrm flipV="1">
              <a:off x="2828477" y="7688027"/>
              <a:ext cx="536436" cy="101269"/>
            </a:xfrm>
            <a:prstGeom prst="line">
              <a:avLst/>
            </a:prstGeom>
            <a:noFill/>
            <a:ln w="9525">
              <a:solidFill>
                <a:srgbClr val="FF0000"/>
              </a:solidFill>
              <a:round/>
              <a:headEnd/>
              <a:tailEnd/>
            </a:ln>
          </p:spPr>
          <p:txBody>
            <a:bodyPr wrap="none" anchor="ctr"/>
            <a:lstStyle/>
            <a:p>
              <a:endParaRPr lang="en-US"/>
            </a:p>
          </p:txBody>
        </p:sp>
        <p:sp>
          <p:nvSpPr>
            <p:cNvPr id="107" name="Line 35"/>
            <p:cNvSpPr>
              <a:spLocks noChangeShapeType="1"/>
            </p:cNvSpPr>
            <p:nvPr/>
          </p:nvSpPr>
          <p:spPr bwMode="auto">
            <a:xfrm flipH="1">
              <a:off x="3364914" y="7789297"/>
              <a:ext cx="937824" cy="104083"/>
            </a:xfrm>
            <a:prstGeom prst="line">
              <a:avLst/>
            </a:prstGeom>
            <a:noFill/>
            <a:ln w="9525">
              <a:solidFill>
                <a:srgbClr val="FF0000"/>
              </a:solidFill>
              <a:round/>
              <a:headEnd/>
              <a:tailEnd/>
            </a:ln>
          </p:spPr>
          <p:txBody>
            <a:bodyPr wrap="none" anchor="ctr"/>
            <a:lstStyle/>
            <a:p>
              <a:endParaRPr lang="en-US"/>
            </a:p>
          </p:txBody>
        </p:sp>
        <p:sp>
          <p:nvSpPr>
            <p:cNvPr id="108" name="Line 36"/>
            <p:cNvSpPr>
              <a:spLocks noChangeShapeType="1"/>
            </p:cNvSpPr>
            <p:nvPr/>
          </p:nvSpPr>
          <p:spPr bwMode="auto">
            <a:xfrm>
              <a:off x="2828477" y="8301269"/>
              <a:ext cx="536436" cy="205352"/>
            </a:xfrm>
            <a:prstGeom prst="line">
              <a:avLst/>
            </a:prstGeom>
            <a:noFill/>
            <a:ln w="9525">
              <a:solidFill>
                <a:srgbClr val="FF0000"/>
              </a:solidFill>
              <a:round/>
              <a:headEnd/>
              <a:tailEnd/>
            </a:ln>
          </p:spPr>
          <p:txBody>
            <a:bodyPr wrap="none" anchor="ctr"/>
            <a:lstStyle/>
            <a:p>
              <a:endParaRPr lang="en-US"/>
            </a:p>
          </p:txBody>
        </p:sp>
        <p:sp>
          <p:nvSpPr>
            <p:cNvPr id="109" name="Line 37"/>
            <p:cNvSpPr>
              <a:spLocks noChangeShapeType="1"/>
            </p:cNvSpPr>
            <p:nvPr/>
          </p:nvSpPr>
          <p:spPr bwMode="auto">
            <a:xfrm>
              <a:off x="2963524" y="7277324"/>
              <a:ext cx="270093" cy="104083"/>
            </a:xfrm>
            <a:prstGeom prst="line">
              <a:avLst/>
            </a:prstGeom>
            <a:noFill/>
            <a:ln w="9525">
              <a:solidFill>
                <a:srgbClr val="FF0000"/>
              </a:solidFill>
              <a:round/>
              <a:headEnd/>
              <a:tailEnd/>
            </a:ln>
          </p:spPr>
          <p:txBody>
            <a:bodyPr wrap="none" anchor="ctr"/>
            <a:lstStyle/>
            <a:p>
              <a:endParaRPr lang="en-US"/>
            </a:p>
          </p:txBody>
        </p:sp>
        <p:sp>
          <p:nvSpPr>
            <p:cNvPr id="110" name="Line 38"/>
            <p:cNvSpPr>
              <a:spLocks noChangeShapeType="1"/>
            </p:cNvSpPr>
            <p:nvPr/>
          </p:nvSpPr>
          <p:spPr bwMode="auto">
            <a:xfrm>
              <a:off x="2427090" y="7583946"/>
              <a:ext cx="937824" cy="104081"/>
            </a:xfrm>
            <a:prstGeom prst="line">
              <a:avLst/>
            </a:prstGeom>
            <a:noFill/>
            <a:ln w="9525">
              <a:solidFill>
                <a:srgbClr val="FF0000"/>
              </a:solidFill>
              <a:round/>
              <a:headEnd/>
              <a:tailEnd/>
            </a:ln>
          </p:spPr>
          <p:txBody>
            <a:bodyPr wrap="none" anchor="ctr"/>
            <a:lstStyle/>
            <a:p>
              <a:endParaRPr lang="en-US"/>
            </a:p>
          </p:txBody>
        </p:sp>
        <p:sp>
          <p:nvSpPr>
            <p:cNvPr id="111" name="Line 39"/>
            <p:cNvSpPr>
              <a:spLocks noChangeShapeType="1"/>
            </p:cNvSpPr>
            <p:nvPr/>
          </p:nvSpPr>
          <p:spPr bwMode="auto">
            <a:xfrm flipV="1">
              <a:off x="2828477" y="7893380"/>
              <a:ext cx="405140" cy="407889"/>
            </a:xfrm>
            <a:prstGeom prst="line">
              <a:avLst/>
            </a:prstGeom>
            <a:noFill/>
            <a:ln w="9525">
              <a:solidFill>
                <a:srgbClr val="FF0000"/>
              </a:solidFill>
              <a:round/>
              <a:headEnd/>
              <a:tailEnd/>
            </a:ln>
          </p:spPr>
          <p:txBody>
            <a:bodyPr wrap="none" anchor="ctr"/>
            <a:lstStyle/>
            <a:p>
              <a:endParaRPr lang="en-US"/>
            </a:p>
          </p:txBody>
        </p:sp>
        <p:sp>
          <p:nvSpPr>
            <p:cNvPr id="112" name="Line 40"/>
            <p:cNvSpPr>
              <a:spLocks noChangeShapeType="1"/>
            </p:cNvSpPr>
            <p:nvPr/>
          </p:nvSpPr>
          <p:spPr bwMode="auto">
            <a:xfrm flipV="1">
              <a:off x="2562136" y="7893380"/>
              <a:ext cx="671481" cy="202539"/>
            </a:xfrm>
            <a:prstGeom prst="line">
              <a:avLst/>
            </a:prstGeom>
            <a:noFill/>
            <a:ln w="9525">
              <a:solidFill>
                <a:srgbClr val="FF0000"/>
              </a:solidFill>
              <a:round/>
              <a:headEnd/>
              <a:tailEnd/>
            </a:ln>
          </p:spPr>
          <p:txBody>
            <a:bodyPr wrap="none" anchor="ctr"/>
            <a:lstStyle/>
            <a:p>
              <a:endParaRPr lang="en-US"/>
            </a:p>
          </p:txBody>
        </p:sp>
        <p:sp>
          <p:nvSpPr>
            <p:cNvPr id="113" name="Line 41"/>
            <p:cNvSpPr>
              <a:spLocks noChangeShapeType="1"/>
            </p:cNvSpPr>
            <p:nvPr/>
          </p:nvSpPr>
          <p:spPr bwMode="auto">
            <a:xfrm flipH="1">
              <a:off x="4036394" y="7820241"/>
              <a:ext cx="131297" cy="275677"/>
            </a:xfrm>
            <a:prstGeom prst="line">
              <a:avLst/>
            </a:prstGeom>
            <a:noFill/>
            <a:ln w="9525">
              <a:solidFill>
                <a:srgbClr val="FF0000"/>
              </a:solidFill>
              <a:round/>
              <a:headEnd/>
              <a:tailEnd/>
            </a:ln>
          </p:spPr>
          <p:txBody>
            <a:bodyPr wrap="none" anchor="ctr"/>
            <a:lstStyle/>
            <a:p>
              <a:endParaRPr lang="en-US"/>
            </a:p>
          </p:txBody>
        </p:sp>
        <p:sp>
          <p:nvSpPr>
            <p:cNvPr id="114" name="Line 42"/>
            <p:cNvSpPr>
              <a:spLocks noChangeShapeType="1"/>
            </p:cNvSpPr>
            <p:nvPr/>
          </p:nvSpPr>
          <p:spPr bwMode="auto">
            <a:xfrm>
              <a:off x="3233617" y="7893380"/>
              <a:ext cx="937824" cy="202539"/>
            </a:xfrm>
            <a:prstGeom prst="line">
              <a:avLst/>
            </a:prstGeom>
            <a:noFill/>
            <a:ln w="9525">
              <a:solidFill>
                <a:srgbClr val="FF0000"/>
              </a:solidFill>
              <a:round/>
              <a:headEnd/>
              <a:tailEnd/>
            </a:ln>
          </p:spPr>
          <p:txBody>
            <a:bodyPr wrap="none" anchor="ctr"/>
            <a:lstStyle/>
            <a:p>
              <a:endParaRPr lang="en-US"/>
            </a:p>
          </p:txBody>
        </p:sp>
        <p:sp>
          <p:nvSpPr>
            <p:cNvPr id="115" name="Line 46"/>
            <p:cNvSpPr>
              <a:spLocks noChangeShapeType="1"/>
            </p:cNvSpPr>
            <p:nvPr/>
          </p:nvSpPr>
          <p:spPr bwMode="auto">
            <a:xfrm flipV="1">
              <a:off x="4336498" y="7333585"/>
              <a:ext cx="1534281" cy="28130"/>
            </a:xfrm>
            <a:prstGeom prst="line">
              <a:avLst/>
            </a:prstGeom>
            <a:noFill/>
            <a:ln w="9525">
              <a:solidFill>
                <a:schemeClr val="tx1"/>
              </a:solidFill>
              <a:round/>
              <a:headEnd/>
              <a:tailEnd/>
            </a:ln>
          </p:spPr>
          <p:txBody>
            <a:bodyPr wrap="none" anchor="ctr"/>
            <a:lstStyle/>
            <a:p>
              <a:endParaRPr lang="en-US"/>
            </a:p>
          </p:txBody>
        </p:sp>
        <p:sp>
          <p:nvSpPr>
            <p:cNvPr id="116" name="Line 47"/>
            <p:cNvSpPr>
              <a:spLocks noChangeShapeType="1"/>
            </p:cNvSpPr>
            <p:nvPr/>
          </p:nvSpPr>
          <p:spPr bwMode="auto">
            <a:xfrm>
              <a:off x="4846674" y="6951012"/>
              <a:ext cx="0" cy="410703"/>
            </a:xfrm>
            <a:prstGeom prst="line">
              <a:avLst/>
            </a:prstGeom>
            <a:noFill/>
            <a:ln w="57150">
              <a:solidFill>
                <a:schemeClr val="tx1"/>
              </a:solidFill>
              <a:round/>
              <a:headEnd/>
              <a:tailEnd/>
            </a:ln>
          </p:spPr>
          <p:txBody>
            <a:bodyPr wrap="none" anchor="ctr"/>
            <a:lstStyle/>
            <a:p>
              <a:endParaRPr lang="en-US"/>
            </a:p>
          </p:txBody>
        </p:sp>
        <p:sp>
          <p:nvSpPr>
            <p:cNvPr id="117" name="Line 48"/>
            <p:cNvSpPr>
              <a:spLocks noChangeShapeType="1"/>
            </p:cNvSpPr>
            <p:nvPr/>
          </p:nvSpPr>
          <p:spPr bwMode="auto">
            <a:xfrm>
              <a:off x="5360603" y="6416535"/>
              <a:ext cx="0" cy="410703"/>
            </a:xfrm>
            <a:prstGeom prst="line">
              <a:avLst/>
            </a:prstGeom>
            <a:noFill/>
            <a:ln w="57150">
              <a:solidFill>
                <a:schemeClr val="tx1"/>
              </a:solidFill>
              <a:round/>
              <a:headEnd/>
              <a:tailEnd/>
            </a:ln>
          </p:spPr>
          <p:txBody>
            <a:bodyPr wrap="none" anchor="ctr"/>
            <a:lstStyle/>
            <a:p>
              <a:endParaRPr lang="en-US"/>
            </a:p>
          </p:txBody>
        </p:sp>
        <p:sp>
          <p:nvSpPr>
            <p:cNvPr id="118" name="Oval 49"/>
            <p:cNvSpPr>
              <a:spLocks noChangeArrowheads="1"/>
            </p:cNvSpPr>
            <p:nvPr/>
          </p:nvSpPr>
          <p:spPr bwMode="auto">
            <a:xfrm>
              <a:off x="7300022" y="7567068"/>
              <a:ext cx="780270" cy="635746"/>
            </a:xfrm>
            <a:prstGeom prst="ellipse">
              <a:avLst/>
            </a:prstGeom>
            <a:solidFill>
              <a:srgbClr val="FFFF00"/>
            </a:solidFill>
            <a:ln w="9525">
              <a:solidFill>
                <a:schemeClr val="tx1"/>
              </a:solidFill>
              <a:round/>
              <a:headEnd/>
              <a:tailEnd/>
            </a:ln>
          </p:spPr>
          <p:txBody>
            <a:bodyPr wrap="none" anchor="ctr"/>
            <a:lstStyle/>
            <a:p>
              <a:endParaRPr lang="en-US"/>
            </a:p>
          </p:txBody>
        </p:sp>
        <p:sp>
          <p:nvSpPr>
            <p:cNvPr id="119" name="Freeform 50"/>
            <p:cNvSpPr>
              <a:spLocks/>
            </p:cNvSpPr>
            <p:nvPr/>
          </p:nvSpPr>
          <p:spPr bwMode="auto">
            <a:xfrm>
              <a:off x="3488705" y="6714717"/>
              <a:ext cx="3912603" cy="978936"/>
            </a:xfrm>
            <a:custGeom>
              <a:avLst/>
              <a:gdLst>
                <a:gd name="T0" fmla="*/ 0 w 1043"/>
                <a:gd name="T1" fmla="*/ 2147483647 h 348"/>
                <a:gd name="T2" fmla="*/ 2147483647 w 1043"/>
                <a:gd name="T3" fmla="*/ 2147483647 h 348"/>
                <a:gd name="T4" fmla="*/ 2147483647 w 1043"/>
                <a:gd name="T5" fmla="*/ 2147483647 h 348"/>
                <a:gd name="T6" fmla="*/ 0 60000 65536"/>
                <a:gd name="T7" fmla="*/ 0 60000 65536"/>
                <a:gd name="T8" fmla="*/ 0 60000 65536"/>
                <a:gd name="T9" fmla="*/ 0 w 1043"/>
                <a:gd name="T10" fmla="*/ 0 h 348"/>
                <a:gd name="T11" fmla="*/ 1043 w 1043"/>
                <a:gd name="T12" fmla="*/ 348 h 348"/>
              </a:gdLst>
              <a:ahLst/>
              <a:cxnLst>
                <a:cxn ang="T6">
                  <a:pos x="T0" y="T1"/>
                </a:cxn>
                <a:cxn ang="T7">
                  <a:pos x="T2" y="T3"/>
                </a:cxn>
                <a:cxn ang="T8">
                  <a:pos x="T4" y="T5"/>
                </a:cxn>
              </a:cxnLst>
              <a:rect l="T9" t="T10" r="T11" b="T12"/>
              <a:pathLst>
                <a:path w="1043" h="348">
                  <a:moveTo>
                    <a:pt x="0" y="167"/>
                  </a:moveTo>
                  <a:cubicBezTo>
                    <a:pt x="139" y="83"/>
                    <a:pt x="279" y="0"/>
                    <a:pt x="453" y="30"/>
                  </a:cubicBezTo>
                  <a:cubicBezTo>
                    <a:pt x="627" y="60"/>
                    <a:pt x="945" y="295"/>
                    <a:pt x="1043" y="348"/>
                  </a:cubicBezTo>
                </a:path>
              </a:pathLst>
            </a:custGeom>
            <a:noFill/>
            <a:ln w="9525">
              <a:solidFill>
                <a:srgbClr val="FF0000"/>
              </a:solidFill>
              <a:round/>
              <a:headEnd/>
              <a:tailEnd type="triangle" w="med" len="med"/>
            </a:ln>
          </p:spPr>
          <p:txBody>
            <a:bodyPr/>
            <a:lstStyle/>
            <a:p>
              <a:endParaRPr lang="en-US"/>
            </a:p>
          </p:txBody>
        </p:sp>
        <p:sp>
          <p:nvSpPr>
            <p:cNvPr id="120" name="Freeform 51"/>
            <p:cNvSpPr>
              <a:spLocks/>
            </p:cNvSpPr>
            <p:nvPr/>
          </p:nvSpPr>
          <p:spPr bwMode="auto">
            <a:xfrm>
              <a:off x="3998881" y="7437668"/>
              <a:ext cx="3229867" cy="382573"/>
            </a:xfrm>
            <a:custGeom>
              <a:avLst/>
              <a:gdLst>
                <a:gd name="T0" fmla="*/ 0 w 861"/>
                <a:gd name="T1" fmla="*/ 2147483647 h 196"/>
                <a:gd name="T2" fmla="*/ 2147483647 w 861"/>
                <a:gd name="T3" fmla="*/ 2147483647 h 196"/>
                <a:gd name="T4" fmla="*/ 2147483647 w 861"/>
                <a:gd name="T5" fmla="*/ 2147483647 h 196"/>
                <a:gd name="T6" fmla="*/ 0 60000 65536"/>
                <a:gd name="T7" fmla="*/ 0 60000 65536"/>
                <a:gd name="T8" fmla="*/ 0 60000 65536"/>
                <a:gd name="T9" fmla="*/ 0 w 861"/>
                <a:gd name="T10" fmla="*/ 0 h 196"/>
                <a:gd name="T11" fmla="*/ 861 w 861"/>
                <a:gd name="T12" fmla="*/ 196 h 196"/>
              </a:gdLst>
              <a:ahLst/>
              <a:cxnLst>
                <a:cxn ang="T6">
                  <a:pos x="T0" y="T1"/>
                </a:cxn>
                <a:cxn ang="T7">
                  <a:pos x="T2" y="T3"/>
                </a:cxn>
                <a:cxn ang="T8">
                  <a:pos x="T4" y="T5"/>
                </a:cxn>
              </a:cxnLst>
              <a:rect l="T9" t="T10" r="T11" b="T12"/>
              <a:pathLst>
                <a:path w="861" h="196">
                  <a:moveTo>
                    <a:pt x="0" y="106"/>
                  </a:moveTo>
                  <a:cubicBezTo>
                    <a:pt x="41" y="53"/>
                    <a:pt x="83" y="0"/>
                    <a:pt x="226" y="15"/>
                  </a:cubicBezTo>
                  <a:cubicBezTo>
                    <a:pt x="369" y="30"/>
                    <a:pt x="615" y="113"/>
                    <a:pt x="861" y="196"/>
                  </a:cubicBezTo>
                </a:path>
              </a:pathLst>
            </a:custGeom>
            <a:noFill/>
            <a:ln w="9525">
              <a:solidFill>
                <a:srgbClr val="FF0000"/>
              </a:solidFill>
              <a:round/>
              <a:headEnd/>
              <a:tailEnd type="triangle" w="med" len="med"/>
            </a:ln>
          </p:spPr>
          <p:txBody>
            <a:bodyPr/>
            <a:lstStyle/>
            <a:p>
              <a:endParaRPr lang="en-US"/>
            </a:p>
          </p:txBody>
        </p:sp>
        <p:sp>
          <p:nvSpPr>
            <p:cNvPr id="121" name="Freeform 52"/>
            <p:cNvSpPr>
              <a:spLocks/>
            </p:cNvSpPr>
            <p:nvPr/>
          </p:nvSpPr>
          <p:spPr bwMode="auto">
            <a:xfrm>
              <a:off x="2805969" y="8202814"/>
              <a:ext cx="4764146" cy="661062"/>
            </a:xfrm>
            <a:custGeom>
              <a:avLst/>
              <a:gdLst>
                <a:gd name="T0" fmla="*/ 0 w 1270"/>
                <a:gd name="T1" fmla="*/ 2147483647 h 235"/>
                <a:gd name="T2" fmla="*/ 2147483647 w 1270"/>
                <a:gd name="T3" fmla="*/ 2147483647 h 235"/>
                <a:gd name="T4" fmla="*/ 2147483647 w 1270"/>
                <a:gd name="T5" fmla="*/ 0 h 235"/>
                <a:gd name="T6" fmla="*/ 0 60000 65536"/>
                <a:gd name="T7" fmla="*/ 0 60000 65536"/>
                <a:gd name="T8" fmla="*/ 0 60000 65536"/>
                <a:gd name="T9" fmla="*/ 0 w 1270"/>
                <a:gd name="T10" fmla="*/ 0 h 235"/>
                <a:gd name="T11" fmla="*/ 1270 w 1270"/>
                <a:gd name="T12" fmla="*/ 235 h 235"/>
              </a:gdLst>
              <a:ahLst/>
              <a:cxnLst>
                <a:cxn ang="T6">
                  <a:pos x="T0" y="T1"/>
                </a:cxn>
                <a:cxn ang="T7">
                  <a:pos x="T2" y="T3"/>
                </a:cxn>
                <a:cxn ang="T8">
                  <a:pos x="T4" y="T5"/>
                </a:cxn>
              </a:cxnLst>
              <a:rect l="T9" t="T10" r="T11" b="T12"/>
              <a:pathLst>
                <a:path w="1270" h="235">
                  <a:moveTo>
                    <a:pt x="0" y="46"/>
                  </a:moveTo>
                  <a:cubicBezTo>
                    <a:pt x="189" y="140"/>
                    <a:pt x="378" y="235"/>
                    <a:pt x="590" y="227"/>
                  </a:cubicBezTo>
                  <a:cubicBezTo>
                    <a:pt x="802" y="219"/>
                    <a:pt x="1036" y="109"/>
                    <a:pt x="1270" y="0"/>
                  </a:cubicBezTo>
                </a:path>
              </a:pathLst>
            </a:custGeom>
            <a:noFill/>
            <a:ln w="9525">
              <a:solidFill>
                <a:srgbClr val="FF0000"/>
              </a:solidFill>
              <a:round/>
              <a:headEnd/>
              <a:tailEnd type="triangle" w="med" len="med"/>
            </a:ln>
          </p:spPr>
          <p:txBody>
            <a:bodyPr/>
            <a:lstStyle/>
            <a:p>
              <a:endParaRPr lang="en-US"/>
            </a:p>
          </p:txBody>
        </p:sp>
        <p:sp>
          <p:nvSpPr>
            <p:cNvPr id="122" name="Freeform 53"/>
            <p:cNvSpPr>
              <a:spLocks/>
            </p:cNvSpPr>
            <p:nvPr/>
          </p:nvSpPr>
          <p:spPr bwMode="auto">
            <a:xfrm>
              <a:off x="4167691" y="7949640"/>
              <a:ext cx="3061057" cy="424767"/>
            </a:xfrm>
            <a:custGeom>
              <a:avLst/>
              <a:gdLst>
                <a:gd name="T0" fmla="*/ 0 w 816"/>
                <a:gd name="T1" fmla="*/ 2147483647 h 151"/>
                <a:gd name="T2" fmla="*/ 2147483647 w 816"/>
                <a:gd name="T3" fmla="*/ 2147483647 h 151"/>
                <a:gd name="T4" fmla="*/ 2147483647 w 816"/>
                <a:gd name="T5" fmla="*/ 0 h 151"/>
                <a:gd name="T6" fmla="*/ 0 60000 65536"/>
                <a:gd name="T7" fmla="*/ 0 60000 65536"/>
                <a:gd name="T8" fmla="*/ 0 60000 65536"/>
                <a:gd name="T9" fmla="*/ 0 w 816"/>
                <a:gd name="T10" fmla="*/ 0 h 151"/>
                <a:gd name="T11" fmla="*/ 816 w 816"/>
                <a:gd name="T12" fmla="*/ 151 h 151"/>
              </a:gdLst>
              <a:ahLst/>
              <a:cxnLst>
                <a:cxn ang="T6">
                  <a:pos x="T0" y="T1"/>
                </a:cxn>
                <a:cxn ang="T7">
                  <a:pos x="T2" y="T3"/>
                </a:cxn>
                <a:cxn ang="T8">
                  <a:pos x="T4" y="T5"/>
                </a:cxn>
              </a:cxnLst>
              <a:rect l="T9" t="T10" r="T11" b="T12"/>
              <a:pathLst>
                <a:path w="816" h="151">
                  <a:moveTo>
                    <a:pt x="0" y="90"/>
                  </a:moveTo>
                  <a:cubicBezTo>
                    <a:pt x="68" y="120"/>
                    <a:pt x="136" y="151"/>
                    <a:pt x="272" y="136"/>
                  </a:cubicBezTo>
                  <a:cubicBezTo>
                    <a:pt x="408" y="121"/>
                    <a:pt x="612" y="60"/>
                    <a:pt x="816" y="0"/>
                  </a:cubicBezTo>
                </a:path>
              </a:pathLst>
            </a:custGeom>
            <a:noFill/>
            <a:ln w="9525">
              <a:solidFill>
                <a:srgbClr val="FF0000"/>
              </a:solidFill>
              <a:round/>
              <a:headEnd/>
              <a:tailEnd type="triangle" w="med" len="med"/>
            </a:ln>
          </p:spPr>
          <p:txBody>
            <a:bodyPr/>
            <a:lstStyle/>
            <a:p>
              <a:endParaRPr lang="en-US"/>
            </a:p>
          </p:txBody>
        </p:sp>
      </p:grpSp>
      <p:sp>
        <p:nvSpPr>
          <p:cNvPr id="123" name="Title 3"/>
          <p:cNvSpPr txBox="1">
            <a:spLocks/>
          </p:cNvSpPr>
          <p:nvPr/>
        </p:nvSpPr>
        <p:spPr>
          <a:xfrm>
            <a:off x="697827" y="-38773"/>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smtClean="0">
                <a:solidFill>
                  <a:srgbClr val="FF0000"/>
                </a:solidFill>
                <a:latin typeface="Impact" charset="0"/>
                <a:ea typeface="ＭＳ Ｐゴシック" charset="0"/>
                <a:cs typeface="Impact" charset="0"/>
              </a:rPr>
              <a:t>11</a:t>
            </a:r>
            <a:r>
              <a:rPr lang="en-US" sz="6600" noProof="0" dirty="0" smtClean="0">
                <a:solidFill>
                  <a:srgbClr val="FF0000"/>
                </a:solidFill>
                <a:latin typeface="Impact" charset="0"/>
                <a:ea typeface="ＭＳ Ｐゴシック" charset="0"/>
                <a:cs typeface="Impact" charset="0"/>
              </a:rPr>
              <a:t>.3</a:t>
            </a:r>
            <a:r>
              <a:rPr lang="en-US" sz="6600" dirty="0" smtClean="0">
                <a:solidFill>
                  <a:srgbClr val="FF0000"/>
                </a:solidFill>
                <a:latin typeface="Impact" charset="0"/>
                <a:ea typeface="ＭＳ Ｐゴシック" charset="0"/>
                <a:cs typeface="Impact" charset="0"/>
              </a:rPr>
              <a:t> Noisy Integrate-and-fire</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124" name="Straight Connector 123"/>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a:off x="697827" y="2193947"/>
            <a:ext cx="10371221" cy="3600986"/>
          </a:xfrm>
          <a:prstGeom prst="rect">
            <a:avLst/>
          </a:prstGeom>
          <a:noFill/>
        </p:spPr>
        <p:txBody>
          <a:bodyPr wrap="square" rtlCol="0">
            <a:spAutoFit/>
          </a:bodyPr>
          <a:lstStyle/>
          <a:p>
            <a:r>
              <a:rPr lang="en-US" dirty="0" smtClean="0"/>
              <a:t>for a passive membrane, we can analytically  predict the mean of membrane potential fluctuations</a:t>
            </a:r>
          </a:p>
        </p:txBody>
      </p:sp>
      <p:sp>
        <p:nvSpPr>
          <p:cNvPr id="69" name="TextBox 68"/>
          <p:cNvSpPr txBox="1"/>
          <p:nvPr/>
        </p:nvSpPr>
        <p:spPr>
          <a:xfrm>
            <a:off x="2045368" y="7835900"/>
            <a:ext cx="8340745" cy="2723823"/>
          </a:xfrm>
          <a:prstGeom prst="rect">
            <a:avLst/>
          </a:prstGeom>
          <a:noFill/>
        </p:spPr>
        <p:txBody>
          <a:bodyPr wrap="none" rtlCol="0">
            <a:spAutoFit/>
          </a:bodyPr>
          <a:lstStyle/>
          <a:p>
            <a:r>
              <a:rPr lang="en-US" i="1" dirty="0" smtClean="0">
                <a:solidFill>
                  <a:srgbClr val="FF0000"/>
                </a:solidFill>
              </a:rPr>
              <a:t>Passive membrane</a:t>
            </a:r>
          </a:p>
          <a:p>
            <a:r>
              <a:rPr lang="en-US" i="1" dirty="0" smtClean="0">
                <a:solidFill>
                  <a:srgbClr val="FF0000"/>
                </a:solidFill>
              </a:rPr>
              <a:t>=Leaky integrate-and-fire</a:t>
            </a:r>
          </a:p>
          <a:p>
            <a:r>
              <a:rPr lang="en-US" i="1" dirty="0" smtClean="0">
                <a:solidFill>
                  <a:srgbClr val="FF0000"/>
                </a:solidFill>
              </a:rPr>
              <a:t> without threshold</a:t>
            </a:r>
          </a:p>
        </p:txBody>
      </p:sp>
      <p:grpSp>
        <p:nvGrpSpPr>
          <p:cNvPr id="3" name="Group 124"/>
          <p:cNvGrpSpPr/>
          <p:nvPr/>
        </p:nvGrpSpPr>
        <p:grpSpPr>
          <a:xfrm>
            <a:off x="11094625" y="5195407"/>
            <a:ext cx="8011522" cy="2982582"/>
            <a:chOff x="1041956" y="6081439"/>
            <a:chExt cx="5988880" cy="2480035"/>
          </a:xfrm>
        </p:grpSpPr>
        <p:graphicFrame>
          <p:nvGraphicFramePr>
            <p:cNvPr id="60" name="Object 68"/>
            <p:cNvGraphicFramePr>
              <a:graphicFrameLocks noChangeAspect="1"/>
            </p:cNvGraphicFramePr>
            <p:nvPr/>
          </p:nvGraphicFramePr>
          <p:xfrm>
            <a:off x="1108249" y="7157770"/>
            <a:ext cx="5586199" cy="1403704"/>
          </p:xfrm>
          <a:graphic>
            <a:graphicData uri="http://schemas.openxmlformats.org/presentationml/2006/ole">
              <mc:AlternateContent xmlns:mc="http://schemas.openxmlformats.org/markup-compatibility/2006">
                <mc:Choice xmlns:v="urn:schemas-microsoft-com:vml" Requires="v">
                  <p:oleObj spid="_x0000_s233501" name="Equation" r:id="rId4" imgW="1854000" imgH="355320" progId="Equation.3">
                    <p:embed/>
                  </p:oleObj>
                </mc:Choice>
                <mc:Fallback>
                  <p:oleObj name="Equation" r:id="rId4" imgW="1854000" imgH="355320" progId="Equation.3">
                    <p:embed/>
                    <p:pic>
                      <p:nvPicPr>
                        <p:cNvPr id="0" name="Object 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8249" y="7157770"/>
                          <a:ext cx="5586199" cy="1403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sp>
          <p:nvSpPr>
            <p:cNvPr id="61" name="Text Box 70"/>
            <p:cNvSpPr txBox="1">
              <a:spLocks noChangeArrowheads="1"/>
            </p:cNvSpPr>
            <p:nvPr/>
          </p:nvSpPr>
          <p:spPr bwMode="auto">
            <a:xfrm>
              <a:off x="1041956" y="6081439"/>
              <a:ext cx="5988880" cy="979624"/>
            </a:xfrm>
            <a:prstGeom prst="rect">
              <a:avLst/>
            </a:prstGeom>
            <a:noFill/>
            <a:ln w="9525">
              <a:noFill/>
              <a:miter lim="800000"/>
              <a:headEnd/>
              <a:tailEnd/>
            </a:ln>
          </p:spPr>
          <p:txBody>
            <a:bodyPr wrap="none" lIns="192911" tIns="96455" rIns="192911" bIns="96455">
              <a:spAutoFit/>
            </a:bodyPr>
            <a:lstStyle/>
            <a:p>
              <a:r>
                <a:rPr lang="fr-CH" sz="5100" i="1" dirty="0">
                  <a:solidFill>
                    <a:srgbClr val="FF0000"/>
                  </a:solidFill>
                </a:rPr>
                <a:t>Passive membrane</a:t>
              </a:r>
              <a:endParaRPr lang="fr-FR" sz="5100" i="1" dirty="0">
                <a:solidFill>
                  <a:srgbClr val="FF0000"/>
                </a:solidFill>
              </a:endParaRPr>
            </a:p>
          </p:txBody>
        </p:sp>
      </p:grpSp>
      <p:sp>
        <p:nvSpPr>
          <p:cNvPr id="62" name="TextBox 61"/>
          <p:cNvSpPr txBox="1"/>
          <p:nvPr/>
        </p:nvSpPr>
        <p:spPr>
          <a:xfrm flipH="1">
            <a:off x="11183307" y="9682559"/>
            <a:ext cx="9389018" cy="1846659"/>
          </a:xfrm>
          <a:prstGeom prst="rect">
            <a:avLst/>
          </a:prstGeom>
          <a:noFill/>
        </p:spPr>
        <p:txBody>
          <a:bodyPr wrap="square" rtlCol="0">
            <a:spAutoFit/>
          </a:bodyPr>
          <a:lstStyle/>
          <a:p>
            <a:r>
              <a:rPr lang="en-US" dirty="0" smtClean="0"/>
              <a:t>ADD THRESHOLD</a:t>
            </a:r>
          </a:p>
          <a:p>
            <a:r>
              <a:rPr lang="en-US" dirty="0" smtClean="0">
                <a:sym typeface="Wingdings" pitchFamily="2" charset="2"/>
              </a:rPr>
              <a:t> Leaky Integrate-and-Fire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4" name="Rectangle 2"/>
          <p:cNvSpPr>
            <a:spLocks noChangeArrowheads="1"/>
          </p:cNvSpPr>
          <p:nvPr/>
        </p:nvSpPr>
        <p:spPr bwMode="auto">
          <a:xfrm>
            <a:off x="82529" y="-47822"/>
            <a:ext cx="21607463" cy="12152315"/>
          </a:xfrm>
          <a:prstGeom prst="rect">
            <a:avLst/>
          </a:prstGeom>
          <a:noFill/>
          <a:ln w="9525">
            <a:solidFill>
              <a:schemeClr val="tx1"/>
            </a:solidFill>
            <a:miter lim="800000"/>
            <a:headEnd/>
            <a:tailEnd/>
          </a:ln>
        </p:spPr>
        <p:txBody>
          <a:bodyPr wrap="none" lIns="192911" tIns="96455" rIns="192911" bIns="96455" anchor="ctr"/>
          <a:lstStyle/>
          <a:p>
            <a:pPr algn="ctr">
              <a:lnSpc>
                <a:spcPct val="110000"/>
              </a:lnSpc>
            </a:pPr>
            <a:endParaRPr lang="fr-FR" sz="5100" dirty="0"/>
          </a:p>
        </p:txBody>
      </p:sp>
      <p:grpSp>
        <p:nvGrpSpPr>
          <p:cNvPr id="2" name="Group 53"/>
          <p:cNvGrpSpPr>
            <a:grpSpLocks/>
          </p:cNvGrpSpPr>
          <p:nvPr/>
        </p:nvGrpSpPr>
        <p:grpSpPr bwMode="auto">
          <a:xfrm>
            <a:off x="1275441" y="2886175"/>
            <a:ext cx="6107109" cy="2874922"/>
            <a:chOff x="3012" y="3134"/>
            <a:chExt cx="2181" cy="1022"/>
          </a:xfrm>
        </p:grpSpPr>
        <p:sp>
          <p:nvSpPr>
            <p:cNvPr id="22546" name="Text Box 54"/>
            <p:cNvSpPr txBox="1">
              <a:spLocks noChangeArrowheads="1"/>
            </p:cNvSpPr>
            <p:nvPr/>
          </p:nvSpPr>
          <p:spPr bwMode="auto">
            <a:xfrm>
              <a:off x="3014" y="3134"/>
              <a:ext cx="131" cy="312"/>
            </a:xfrm>
            <a:prstGeom prst="rect">
              <a:avLst/>
            </a:prstGeom>
            <a:noFill/>
            <a:ln w="9525">
              <a:noFill/>
              <a:miter lim="800000"/>
              <a:headEnd/>
              <a:tailEnd/>
            </a:ln>
          </p:spPr>
          <p:txBody>
            <a:bodyPr wrap="none">
              <a:spAutoFit/>
            </a:bodyPr>
            <a:lstStyle/>
            <a:p>
              <a:r>
                <a:rPr lang="fr-CH" sz="5100" i="1" dirty="0"/>
                <a:t>I</a:t>
              </a:r>
              <a:endParaRPr lang="fr-FR" sz="5100" i="1" dirty="0"/>
            </a:p>
          </p:txBody>
        </p:sp>
        <p:sp>
          <p:nvSpPr>
            <p:cNvPr id="22547" name="Line 55"/>
            <p:cNvSpPr>
              <a:spLocks noChangeShapeType="1"/>
            </p:cNvSpPr>
            <p:nvPr/>
          </p:nvSpPr>
          <p:spPr bwMode="auto">
            <a:xfrm>
              <a:off x="3243" y="4156"/>
              <a:ext cx="1950" cy="0"/>
            </a:xfrm>
            <a:prstGeom prst="line">
              <a:avLst/>
            </a:prstGeom>
            <a:noFill/>
            <a:ln w="9525">
              <a:solidFill>
                <a:schemeClr val="tx1"/>
              </a:solidFill>
              <a:round/>
              <a:headEnd/>
              <a:tailEnd type="triangle" w="med" len="med"/>
            </a:ln>
          </p:spPr>
          <p:txBody>
            <a:bodyPr wrap="none" anchor="ctr"/>
            <a:lstStyle/>
            <a:p>
              <a:endParaRPr lang="en-US"/>
            </a:p>
          </p:txBody>
        </p:sp>
        <p:sp>
          <p:nvSpPr>
            <p:cNvPr id="22548" name="Line 56"/>
            <p:cNvSpPr>
              <a:spLocks noChangeShapeType="1"/>
            </p:cNvSpPr>
            <p:nvPr/>
          </p:nvSpPr>
          <p:spPr bwMode="auto">
            <a:xfrm flipV="1">
              <a:off x="3243" y="3294"/>
              <a:ext cx="0" cy="862"/>
            </a:xfrm>
            <a:prstGeom prst="line">
              <a:avLst/>
            </a:prstGeom>
            <a:noFill/>
            <a:ln w="9525">
              <a:solidFill>
                <a:schemeClr val="tx1"/>
              </a:solidFill>
              <a:round/>
              <a:headEnd/>
              <a:tailEnd type="triangle" w="med" len="med"/>
            </a:ln>
          </p:spPr>
          <p:txBody>
            <a:bodyPr wrap="none" anchor="ctr"/>
            <a:lstStyle/>
            <a:p>
              <a:endParaRPr lang="en-US"/>
            </a:p>
          </p:txBody>
        </p:sp>
        <p:sp>
          <p:nvSpPr>
            <p:cNvPr id="22549" name="Freeform 57"/>
            <p:cNvSpPr>
              <a:spLocks/>
            </p:cNvSpPr>
            <p:nvPr/>
          </p:nvSpPr>
          <p:spPr bwMode="auto">
            <a:xfrm>
              <a:off x="3243" y="3448"/>
              <a:ext cx="1872" cy="391"/>
            </a:xfrm>
            <a:custGeom>
              <a:avLst/>
              <a:gdLst>
                <a:gd name="T0" fmla="*/ 0 w 1872"/>
                <a:gd name="T1" fmla="*/ 95 h 391"/>
                <a:gd name="T2" fmla="*/ 16 w 1872"/>
                <a:gd name="T3" fmla="*/ 127 h 391"/>
                <a:gd name="T4" fmla="*/ 40 w 1872"/>
                <a:gd name="T5" fmla="*/ 151 h 391"/>
                <a:gd name="T6" fmla="*/ 88 w 1872"/>
                <a:gd name="T7" fmla="*/ 207 h 391"/>
                <a:gd name="T8" fmla="*/ 120 w 1872"/>
                <a:gd name="T9" fmla="*/ 207 h 391"/>
                <a:gd name="T10" fmla="*/ 144 w 1872"/>
                <a:gd name="T11" fmla="*/ 199 h 391"/>
                <a:gd name="T12" fmla="*/ 200 w 1872"/>
                <a:gd name="T13" fmla="*/ 295 h 391"/>
                <a:gd name="T14" fmla="*/ 280 w 1872"/>
                <a:gd name="T15" fmla="*/ 207 h 391"/>
                <a:gd name="T16" fmla="*/ 320 w 1872"/>
                <a:gd name="T17" fmla="*/ 263 h 391"/>
                <a:gd name="T18" fmla="*/ 376 w 1872"/>
                <a:gd name="T19" fmla="*/ 279 h 391"/>
                <a:gd name="T20" fmla="*/ 400 w 1872"/>
                <a:gd name="T21" fmla="*/ 295 h 391"/>
                <a:gd name="T22" fmla="*/ 408 w 1872"/>
                <a:gd name="T23" fmla="*/ 271 h 391"/>
                <a:gd name="T24" fmla="*/ 456 w 1872"/>
                <a:gd name="T25" fmla="*/ 351 h 391"/>
                <a:gd name="T26" fmla="*/ 480 w 1872"/>
                <a:gd name="T27" fmla="*/ 359 h 391"/>
                <a:gd name="T28" fmla="*/ 528 w 1872"/>
                <a:gd name="T29" fmla="*/ 391 h 391"/>
                <a:gd name="T30" fmla="*/ 624 w 1872"/>
                <a:gd name="T31" fmla="*/ 319 h 391"/>
                <a:gd name="T32" fmla="*/ 736 w 1872"/>
                <a:gd name="T33" fmla="*/ 295 h 391"/>
                <a:gd name="T34" fmla="*/ 760 w 1872"/>
                <a:gd name="T35" fmla="*/ 303 h 391"/>
                <a:gd name="T36" fmla="*/ 792 w 1872"/>
                <a:gd name="T37" fmla="*/ 255 h 391"/>
                <a:gd name="T38" fmla="*/ 816 w 1872"/>
                <a:gd name="T39" fmla="*/ 239 h 391"/>
                <a:gd name="T40" fmla="*/ 832 w 1872"/>
                <a:gd name="T41" fmla="*/ 119 h 391"/>
                <a:gd name="T42" fmla="*/ 856 w 1872"/>
                <a:gd name="T43" fmla="*/ 111 h 391"/>
                <a:gd name="T44" fmla="*/ 928 w 1872"/>
                <a:gd name="T45" fmla="*/ 79 h 391"/>
                <a:gd name="T46" fmla="*/ 944 w 1872"/>
                <a:gd name="T47" fmla="*/ 39 h 391"/>
                <a:gd name="T48" fmla="*/ 992 w 1872"/>
                <a:gd name="T49" fmla="*/ 79 h 391"/>
                <a:gd name="T50" fmla="*/ 1016 w 1872"/>
                <a:gd name="T51" fmla="*/ 87 h 391"/>
                <a:gd name="T52" fmla="*/ 1088 w 1872"/>
                <a:gd name="T53" fmla="*/ 119 h 391"/>
                <a:gd name="T54" fmla="*/ 1120 w 1872"/>
                <a:gd name="T55" fmla="*/ 159 h 391"/>
                <a:gd name="T56" fmla="*/ 1176 w 1872"/>
                <a:gd name="T57" fmla="*/ 215 h 391"/>
                <a:gd name="T58" fmla="*/ 1208 w 1872"/>
                <a:gd name="T59" fmla="*/ 207 h 391"/>
                <a:gd name="T60" fmla="*/ 1216 w 1872"/>
                <a:gd name="T61" fmla="*/ 183 h 391"/>
                <a:gd name="T62" fmla="*/ 1280 w 1872"/>
                <a:gd name="T63" fmla="*/ 127 h 391"/>
                <a:gd name="T64" fmla="*/ 1344 w 1872"/>
                <a:gd name="T65" fmla="*/ 111 h 391"/>
                <a:gd name="T66" fmla="*/ 1376 w 1872"/>
                <a:gd name="T67" fmla="*/ 143 h 391"/>
                <a:gd name="T68" fmla="*/ 1400 w 1872"/>
                <a:gd name="T69" fmla="*/ 127 h 391"/>
                <a:gd name="T70" fmla="*/ 1448 w 1872"/>
                <a:gd name="T71" fmla="*/ 175 h 391"/>
                <a:gd name="T72" fmla="*/ 1528 w 1872"/>
                <a:gd name="T73" fmla="*/ 239 h 391"/>
                <a:gd name="T74" fmla="*/ 1624 w 1872"/>
                <a:gd name="T75" fmla="*/ 239 h 391"/>
                <a:gd name="T76" fmla="*/ 1640 w 1872"/>
                <a:gd name="T77" fmla="*/ 263 h 391"/>
                <a:gd name="T78" fmla="*/ 1656 w 1872"/>
                <a:gd name="T79" fmla="*/ 239 h 391"/>
                <a:gd name="T80" fmla="*/ 1672 w 1872"/>
                <a:gd name="T81" fmla="*/ 263 h 391"/>
                <a:gd name="T82" fmla="*/ 1720 w 1872"/>
                <a:gd name="T83" fmla="*/ 287 h 391"/>
                <a:gd name="T84" fmla="*/ 1784 w 1872"/>
                <a:gd name="T85" fmla="*/ 279 h 391"/>
                <a:gd name="T86" fmla="*/ 1792 w 1872"/>
                <a:gd name="T87" fmla="*/ 255 h 391"/>
                <a:gd name="T88" fmla="*/ 1872 w 1872"/>
                <a:gd name="T89" fmla="*/ 223 h 39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872"/>
                <a:gd name="T136" fmla="*/ 0 h 391"/>
                <a:gd name="T137" fmla="*/ 1872 w 1872"/>
                <a:gd name="T138" fmla="*/ 391 h 39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872" h="391">
                  <a:moveTo>
                    <a:pt x="0" y="95"/>
                  </a:moveTo>
                  <a:cubicBezTo>
                    <a:pt x="5" y="106"/>
                    <a:pt x="9" y="117"/>
                    <a:pt x="16" y="127"/>
                  </a:cubicBezTo>
                  <a:cubicBezTo>
                    <a:pt x="23" y="136"/>
                    <a:pt x="34" y="142"/>
                    <a:pt x="40" y="151"/>
                  </a:cubicBezTo>
                  <a:cubicBezTo>
                    <a:pt x="61" y="182"/>
                    <a:pt x="43" y="192"/>
                    <a:pt x="88" y="207"/>
                  </a:cubicBezTo>
                  <a:cubicBezTo>
                    <a:pt x="144" y="151"/>
                    <a:pt x="89" y="192"/>
                    <a:pt x="120" y="207"/>
                  </a:cubicBezTo>
                  <a:cubicBezTo>
                    <a:pt x="128" y="211"/>
                    <a:pt x="136" y="202"/>
                    <a:pt x="144" y="199"/>
                  </a:cubicBezTo>
                  <a:cubicBezTo>
                    <a:pt x="166" y="232"/>
                    <a:pt x="188" y="258"/>
                    <a:pt x="200" y="295"/>
                  </a:cubicBezTo>
                  <a:cubicBezTo>
                    <a:pt x="232" y="273"/>
                    <a:pt x="258" y="239"/>
                    <a:pt x="280" y="207"/>
                  </a:cubicBezTo>
                  <a:cubicBezTo>
                    <a:pt x="372" y="230"/>
                    <a:pt x="245" y="188"/>
                    <a:pt x="320" y="263"/>
                  </a:cubicBezTo>
                  <a:cubicBezTo>
                    <a:pt x="334" y="277"/>
                    <a:pt x="357" y="274"/>
                    <a:pt x="376" y="279"/>
                  </a:cubicBezTo>
                  <a:cubicBezTo>
                    <a:pt x="384" y="284"/>
                    <a:pt x="391" y="297"/>
                    <a:pt x="400" y="295"/>
                  </a:cubicBezTo>
                  <a:cubicBezTo>
                    <a:pt x="408" y="293"/>
                    <a:pt x="400" y="269"/>
                    <a:pt x="408" y="271"/>
                  </a:cubicBezTo>
                  <a:cubicBezTo>
                    <a:pt x="436" y="278"/>
                    <a:pt x="440" y="335"/>
                    <a:pt x="456" y="351"/>
                  </a:cubicBezTo>
                  <a:cubicBezTo>
                    <a:pt x="462" y="357"/>
                    <a:pt x="473" y="355"/>
                    <a:pt x="480" y="359"/>
                  </a:cubicBezTo>
                  <a:cubicBezTo>
                    <a:pt x="497" y="368"/>
                    <a:pt x="528" y="391"/>
                    <a:pt x="528" y="391"/>
                  </a:cubicBezTo>
                  <a:cubicBezTo>
                    <a:pt x="584" y="382"/>
                    <a:pt x="606" y="373"/>
                    <a:pt x="624" y="319"/>
                  </a:cubicBezTo>
                  <a:cubicBezTo>
                    <a:pt x="668" y="330"/>
                    <a:pt x="717" y="351"/>
                    <a:pt x="736" y="295"/>
                  </a:cubicBezTo>
                  <a:cubicBezTo>
                    <a:pt x="744" y="298"/>
                    <a:pt x="753" y="308"/>
                    <a:pt x="760" y="303"/>
                  </a:cubicBezTo>
                  <a:cubicBezTo>
                    <a:pt x="776" y="292"/>
                    <a:pt x="776" y="266"/>
                    <a:pt x="792" y="255"/>
                  </a:cubicBezTo>
                  <a:cubicBezTo>
                    <a:pt x="800" y="250"/>
                    <a:pt x="808" y="244"/>
                    <a:pt x="816" y="239"/>
                  </a:cubicBezTo>
                  <a:cubicBezTo>
                    <a:pt x="826" y="200"/>
                    <a:pt x="819" y="157"/>
                    <a:pt x="832" y="119"/>
                  </a:cubicBezTo>
                  <a:cubicBezTo>
                    <a:pt x="835" y="111"/>
                    <a:pt x="848" y="114"/>
                    <a:pt x="856" y="111"/>
                  </a:cubicBezTo>
                  <a:cubicBezTo>
                    <a:pt x="897" y="96"/>
                    <a:pt x="892" y="97"/>
                    <a:pt x="928" y="79"/>
                  </a:cubicBezTo>
                  <a:cubicBezTo>
                    <a:pt x="933" y="66"/>
                    <a:pt x="935" y="50"/>
                    <a:pt x="944" y="39"/>
                  </a:cubicBezTo>
                  <a:cubicBezTo>
                    <a:pt x="976" y="0"/>
                    <a:pt x="982" y="69"/>
                    <a:pt x="992" y="79"/>
                  </a:cubicBezTo>
                  <a:cubicBezTo>
                    <a:pt x="998" y="85"/>
                    <a:pt x="1008" y="84"/>
                    <a:pt x="1016" y="87"/>
                  </a:cubicBezTo>
                  <a:cubicBezTo>
                    <a:pt x="1042" y="121"/>
                    <a:pt x="1047" y="133"/>
                    <a:pt x="1088" y="119"/>
                  </a:cubicBezTo>
                  <a:cubicBezTo>
                    <a:pt x="1108" y="199"/>
                    <a:pt x="1078" y="117"/>
                    <a:pt x="1120" y="159"/>
                  </a:cubicBezTo>
                  <a:cubicBezTo>
                    <a:pt x="1184" y="223"/>
                    <a:pt x="1122" y="197"/>
                    <a:pt x="1176" y="215"/>
                  </a:cubicBezTo>
                  <a:cubicBezTo>
                    <a:pt x="1187" y="212"/>
                    <a:pt x="1199" y="214"/>
                    <a:pt x="1208" y="207"/>
                  </a:cubicBezTo>
                  <a:cubicBezTo>
                    <a:pt x="1215" y="202"/>
                    <a:pt x="1212" y="191"/>
                    <a:pt x="1216" y="183"/>
                  </a:cubicBezTo>
                  <a:cubicBezTo>
                    <a:pt x="1231" y="154"/>
                    <a:pt x="1250" y="137"/>
                    <a:pt x="1280" y="127"/>
                  </a:cubicBezTo>
                  <a:cubicBezTo>
                    <a:pt x="1319" y="166"/>
                    <a:pt x="1321" y="157"/>
                    <a:pt x="1344" y="111"/>
                  </a:cubicBezTo>
                  <a:cubicBezTo>
                    <a:pt x="1355" y="122"/>
                    <a:pt x="1361" y="139"/>
                    <a:pt x="1376" y="143"/>
                  </a:cubicBezTo>
                  <a:cubicBezTo>
                    <a:pt x="1385" y="146"/>
                    <a:pt x="1391" y="123"/>
                    <a:pt x="1400" y="127"/>
                  </a:cubicBezTo>
                  <a:cubicBezTo>
                    <a:pt x="1421" y="136"/>
                    <a:pt x="1448" y="175"/>
                    <a:pt x="1448" y="175"/>
                  </a:cubicBezTo>
                  <a:cubicBezTo>
                    <a:pt x="1501" y="157"/>
                    <a:pt x="1501" y="203"/>
                    <a:pt x="1528" y="239"/>
                  </a:cubicBezTo>
                  <a:cubicBezTo>
                    <a:pt x="1552" y="312"/>
                    <a:pt x="1578" y="262"/>
                    <a:pt x="1624" y="239"/>
                  </a:cubicBezTo>
                  <a:cubicBezTo>
                    <a:pt x="1643" y="181"/>
                    <a:pt x="1619" y="242"/>
                    <a:pt x="1640" y="263"/>
                  </a:cubicBezTo>
                  <a:cubicBezTo>
                    <a:pt x="1647" y="270"/>
                    <a:pt x="1651" y="247"/>
                    <a:pt x="1656" y="239"/>
                  </a:cubicBezTo>
                  <a:cubicBezTo>
                    <a:pt x="1661" y="247"/>
                    <a:pt x="1663" y="260"/>
                    <a:pt x="1672" y="263"/>
                  </a:cubicBezTo>
                  <a:cubicBezTo>
                    <a:pt x="1729" y="279"/>
                    <a:pt x="1703" y="220"/>
                    <a:pt x="1720" y="287"/>
                  </a:cubicBezTo>
                  <a:cubicBezTo>
                    <a:pt x="1741" y="284"/>
                    <a:pt x="1764" y="288"/>
                    <a:pt x="1784" y="279"/>
                  </a:cubicBezTo>
                  <a:cubicBezTo>
                    <a:pt x="1792" y="276"/>
                    <a:pt x="1787" y="261"/>
                    <a:pt x="1792" y="255"/>
                  </a:cubicBezTo>
                  <a:cubicBezTo>
                    <a:pt x="1813" y="230"/>
                    <a:pt x="1841" y="223"/>
                    <a:pt x="1872" y="223"/>
                  </a:cubicBezTo>
                </a:path>
              </a:pathLst>
            </a:custGeom>
            <a:noFill/>
            <a:ln w="9525">
              <a:solidFill>
                <a:schemeClr val="tx1"/>
              </a:solidFill>
              <a:round/>
              <a:headEnd/>
              <a:tailEnd/>
            </a:ln>
          </p:spPr>
          <p:txBody>
            <a:bodyPr/>
            <a:lstStyle/>
            <a:p>
              <a:endParaRPr lang="en-US"/>
            </a:p>
          </p:txBody>
        </p:sp>
        <p:sp>
          <p:nvSpPr>
            <p:cNvPr id="22550" name="Line 58"/>
            <p:cNvSpPr>
              <a:spLocks noChangeShapeType="1"/>
            </p:cNvSpPr>
            <p:nvPr/>
          </p:nvSpPr>
          <p:spPr bwMode="auto">
            <a:xfrm>
              <a:off x="3242" y="3657"/>
              <a:ext cx="1860" cy="0"/>
            </a:xfrm>
            <a:prstGeom prst="line">
              <a:avLst/>
            </a:prstGeom>
            <a:noFill/>
            <a:ln w="9525">
              <a:solidFill>
                <a:srgbClr val="FF0000"/>
              </a:solidFill>
              <a:round/>
              <a:headEnd/>
              <a:tailEnd/>
            </a:ln>
          </p:spPr>
          <p:txBody>
            <a:bodyPr/>
            <a:lstStyle/>
            <a:p>
              <a:endParaRPr lang="en-US"/>
            </a:p>
          </p:txBody>
        </p:sp>
        <p:graphicFrame>
          <p:nvGraphicFramePr>
            <p:cNvPr id="22533" name="Object 59"/>
            <p:cNvGraphicFramePr>
              <a:graphicFrameLocks noChangeAspect="1"/>
            </p:cNvGraphicFramePr>
            <p:nvPr/>
          </p:nvGraphicFramePr>
          <p:xfrm>
            <a:off x="3012" y="3475"/>
            <a:ext cx="178" cy="268"/>
          </p:xfrm>
          <a:graphic>
            <a:graphicData uri="http://schemas.openxmlformats.org/presentationml/2006/ole">
              <mc:AlternateContent xmlns:mc="http://schemas.openxmlformats.org/markup-compatibility/2006">
                <mc:Choice xmlns:v="urn:schemas-microsoft-com:vml" Requires="v">
                  <p:oleObj spid="_x0000_s235662" name="Equation" r:id="rId4" imgW="152280" imgH="190440" progId="Equation.3">
                    <p:embed/>
                  </p:oleObj>
                </mc:Choice>
                <mc:Fallback>
                  <p:oleObj name="Equation" r:id="rId4" imgW="152280" imgH="190440" progId="Equation.3">
                    <p:embed/>
                    <p:pic>
                      <p:nvPicPr>
                        <p:cNvPr id="0" name="Object 5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2" y="3475"/>
                          <a:ext cx="178"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grpSp>
      <p:graphicFrame>
        <p:nvGraphicFramePr>
          <p:cNvPr id="22530" name="Object 61"/>
          <p:cNvGraphicFramePr>
            <a:graphicFrameLocks noChangeAspect="1"/>
          </p:cNvGraphicFramePr>
          <p:nvPr/>
        </p:nvGraphicFramePr>
        <p:xfrm>
          <a:off x="5716976" y="3476913"/>
          <a:ext cx="1286696" cy="751081"/>
        </p:xfrm>
        <a:graphic>
          <a:graphicData uri="http://schemas.openxmlformats.org/presentationml/2006/ole">
            <mc:AlternateContent xmlns:mc="http://schemas.openxmlformats.org/markup-compatibility/2006">
              <mc:Choice xmlns:v="urn:schemas-microsoft-com:vml" Requires="v">
                <p:oleObj spid="_x0000_s235663" name="Equation" r:id="rId6" imgW="291960" imgH="190440" progId="Equation.3">
                  <p:embed/>
                </p:oleObj>
              </mc:Choice>
              <mc:Fallback>
                <p:oleObj name="Equation" r:id="rId6" imgW="291960" imgH="190440" progId="Equation.3">
                  <p:embed/>
                  <p:pic>
                    <p:nvPicPr>
                      <p:cNvPr id="0" name="Object 6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6976" y="3476913"/>
                        <a:ext cx="1286696" cy="751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graphicFrame>
        <p:nvGraphicFramePr>
          <p:cNvPr id="22531" name="Object 64"/>
          <p:cNvGraphicFramePr>
            <a:graphicFrameLocks noChangeAspect="1"/>
          </p:cNvGraphicFramePr>
          <p:nvPr/>
        </p:nvGraphicFramePr>
        <p:xfrm>
          <a:off x="4831669" y="6332143"/>
          <a:ext cx="5461888" cy="1403704"/>
        </p:xfrm>
        <a:graphic>
          <a:graphicData uri="http://schemas.openxmlformats.org/presentationml/2006/ole">
            <mc:AlternateContent xmlns:mc="http://schemas.openxmlformats.org/markup-compatibility/2006">
              <mc:Choice xmlns:v="urn:schemas-microsoft-com:vml" Requires="v">
                <p:oleObj spid="_x0000_s235664" name="Equation" r:id="rId8" imgW="1714320" imgH="355320" progId="Equation.3">
                  <p:embed/>
                </p:oleObj>
              </mc:Choice>
              <mc:Fallback>
                <p:oleObj name="Equation" r:id="rId8" imgW="1714320" imgH="355320" progId="Equation.3">
                  <p:embed/>
                  <p:pic>
                    <p:nvPicPr>
                      <p:cNvPr id="0" name="Object 6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31669" y="6332143"/>
                        <a:ext cx="5461888" cy="1403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sp>
        <p:nvSpPr>
          <p:cNvPr id="22536" name="Line 65"/>
          <p:cNvSpPr>
            <a:spLocks noChangeShapeType="1"/>
          </p:cNvSpPr>
          <p:nvPr/>
        </p:nvSpPr>
        <p:spPr bwMode="auto">
          <a:xfrm flipH="1" flipV="1">
            <a:off x="9783380" y="7339210"/>
            <a:ext cx="172560" cy="638558"/>
          </a:xfrm>
          <a:prstGeom prst="line">
            <a:avLst/>
          </a:prstGeom>
          <a:noFill/>
          <a:ln w="9525">
            <a:solidFill>
              <a:srgbClr val="FF0000"/>
            </a:solidFill>
            <a:round/>
            <a:headEnd/>
            <a:tailEnd type="triangle" w="med" len="med"/>
          </a:ln>
        </p:spPr>
        <p:txBody>
          <a:bodyPr lIns="192911" tIns="96455" rIns="192911" bIns="96455"/>
          <a:lstStyle/>
          <a:p>
            <a:endParaRPr lang="en-US"/>
          </a:p>
        </p:txBody>
      </p:sp>
      <p:graphicFrame>
        <p:nvGraphicFramePr>
          <p:cNvPr id="260164" name="Object 68"/>
          <p:cNvGraphicFramePr>
            <a:graphicFrameLocks noChangeAspect="1"/>
          </p:cNvGraphicFramePr>
          <p:nvPr/>
        </p:nvGraphicFramePr>
        <p:xfrm>
          <a:off x="9273204" y="8118421"/>
          <a:ext cx="3023070" cy="751081"/>
        </p:xfrm>
        <a:graphic>
          <a:graphicData uri="http://schemas.openxmlformats.org/presentationml/2006/ole">
            <mc:AlternateContent xmlns:mc="http://schemas.openxmlformats.org/markup-compatibility/2006">
              <mc:Choice xmlns:v="urn:schemas-microsoft-com:vml" Requires="v">
                <p:oleObj spid="_x0000_s235665" name="Equation" r:id="rId10" imgW="939600" imgH="190440" progId="Equation.DSMT4">
                  <p:embed/>
                </p:oleObj>
              </mc:Choice>
              <mc:Fallback>
                <p:oleObj name="Equation" r:id="rId10" imgW="939600" imgH="190440" progId="Equation.DSMT4">
                  <p:embed/>
                  <p:pic>
                    <p:nvPicPr>
                      <p:cNvPr id="0" name="Object 6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273204" y="8118421"/>
                        <a:ext cx="3023070" cy="751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sp>
        <p:nvSpPr>
          <p:cNvPr id="22537" name="Oval 70"/>
          <p:cNvSpPr>
            <a:spLocks noChangeArrowheads="1"/>
          </p:cNvSpPr>
          <p:nvPr/>
        </p:nvSpPr>
        <p:spPr bwMode="auto">
          <a:xfrm>
            <a:off x="10293557" y="3524734"/>
            <a:ext cx="851545" cy="638558"/>
          </a:xfrm>
          <a:prstGeom prst="ellipse">
            <a:avLst/>
          </a:prstGeom>
          <a:solidFill>
            <a:srgbClr val="FFFF00"/>
          </a:solidFill>
          <a:ln w="38100">
            <a:solidFill>
              <a:srgbClr val="FF0000"/>
            </a:solidFill>
            <a:round/>
            <a:headEnd/>
            <a:tailEnd/>
          </a:ln>
        </p:spPr>
        <p:txBody>
          <a:bodyPr wrap="none" lIns="192911" tIns="96455" rIns="192911" bIns="96455" anchor="ctr"/>
          <a:lstStyle/>
          <a:p>
            <a:endParaRPr lang="en-US"/>
          </a:p>
        </p:txBody>
      </p:sp>
      <p:sp>
        <p:nvSpPr>
          <p:cNvPr id="22538" name="Line 71"/>
          <p:cNvSpPr>
            <a:spLocks noChangeShapeType="1"/>
          </p:cNvSpPr>
          <p:nvPr/>
        </p:nvSpPr>
        <p:spPr bwMode="auto">
          <a:xfrm>
            <a:off x="7228749" y="3651321"/>
            <a:ext cx="3233617" cy="129400"/>
          </a:xfrm>
          <a:prstGeom prst="line">
            <a:avLst/>
          </a:prstGeom>
          <a:noFill/>
          <a:ln w="57150">
            <a:solidFill>
              <a:schemeClr val="tx1"/>
            </a:solidFill>
            <a:round/>
            <a:headEnd/>
            <a:tailEnd type="triangle" w="med" len="med"/>
          </a:ln>
        </p:spPr>
        <p:txBody>
          <a:bodyPr lIns="192911" tIns="96455" rIns="192911" bIns="96455"/>
          <a:lstStyle/>
          <a:p>
            <a:endParaRPr lang="en-US"/>
          </a:p>
        </p:txBody>
      </p:sp>
      <p:sp>
        <p:nvSpPr>
          <p:cNvPr id="22539" name="Text Box 72"/>
          <p:cNvSpPr txBox="1">
            <a:spLocks noChangeArrowheads="1"/>
          </p:cNvSpPr>
          <p:nvPr/>
        </p:nvSpPr>
        <p:spPr bwMode="auto">
          <a:xfrm>
            <a:off x="2974778" y="2092899"/>
            <a:ext cx="7535392" cy="1071957"/>
          </a:xfrm>
          <a:prstGeom prst="rect">
            <a:avLst/>
          </a:prstGeom>
          <a:noFill/>
          <a:ln w="9525">
            <a:noFill/>
            <a:miter lim="800000"/>
            <a:headEnd/>
            <a:tailEnd/>
          </a:ln>
        </p:spPr>
        <p:txBody>
          <a:bodyPr wrap="none" lIns="192911" tIns="96455" rIns="192911" bIns="96455">
            <a:spAutoFit/>
          </a:bodyPr>
          <a:lstStyle/>
          <a:p>
            <a:r>
              <a:rPr lang="fr-CH"/>
              <a:t>effective noise current</a:t>
            </a:r>
            <a:endParaRPr lang="fr-FR"/>
          </a:p>
        </p:txBody>
      </p:sp>
      <p:sp>
        <p:nvSpPr>
          <p:cNvPr id="22541" name="Line 87"/>
          <p:cNvSpPr>
            <a:spLocks noChangeShapeType="1"/>
          </p:cNvSpPr>
          <p:nvPr/>
        </p:nvSpPr>
        <p:spPr bwMode="auto">
          <a:xfrm>
            <a:off x="13695981" y="5566998"/>
            <a:ext cx="6467234" cy="0"/>
          </a:xfrm>
          <a:prstGeom prst="line">
            <a:avLst/>
          </a:prstGeom>
          <a:noFill/>
          <a:ln w="9525">
            <a:solidFill>
              <a:schemeClr val="tx1"/>
            </a:solidFill>
            <a:round/>
            <a:headEnd/>
            <a:tailEnd type="triangle" w="med" len="med"/>
          </a:ln>
        </p:spPr>
        <p:txBody>
          <a:bodyPr lIns="192911" tIns="96455" rIns="192911" bIns="96455"/>
          <a:lstStyle/>
          <a:p>
            <a:endParaRPr lang="en-US"/>
          </a:p>
        </p:txBody>
      </p:sp>
      <p:sp>
        <p:nvSpPr>
          <p:cNvPr id="22542" name="Line 88"/>
          <p:cNvSpPr>
            <a:spLocks noChangeShapeType="1"/>
          </p:cNvSpPr>
          <p:nvPr/>
        </p:nvSpPr>
        <p:spPr bwMode="auto">
          <a:xfrm flipV="1">
            <a:off x="13695982" y="2759590"/>
            <a:ext cx="0" cy="2807409"/>
          </a:xfrm>
          <a:prstGeom prst="line">
            <a:avLst/>
          </a:prstGeom>
          <a:noFill/>
          <a:ln w="9525">
            <a:solidFill>
              <a:schemeClr val="tx1"/>
            </a:solidFill>
            <a:round/>
            <a:headEnd/>
            <a:tailEnd type="triangle" w="med" len="med"/>
          </a:ln>
        </p:spPr>
        <p:txBody>
          <a:bodyPr lIns="192911" tIns="96455" rIns="192911" bIns="96455"/>
          <a:lstStyle/>
          <a:p>
            <a:endParaRPr lang="en-US"/>
          </a:p>
        </p:txBody>
      </p:sp>
      <p:sp>
        <p:nvSpPr>
          <p:cNvPr id="260185" name="Freeform 89"/>
          <p:cNvSpPr>
            <a:spLocks/>
          </p:cNvSpPr>
          <p:nvPr/>
        </p:nvSpPr>
        <p:spPr bwMode="auto">
          <a:xfrm>
            <a:off x="13695981" y="3676638"/>
            <a:ext cx="4321493" cy="1890360"/>
          </a:xfrm>
          <a:custGeom>
            <a:avLst/>
            <a:gdLst>
              <a:gd name="T0" fmla="*/ 0 w 960"/>
              <a:gd name="T1" fmla="*/ 2147483647 h 672"/>
              <a:gd name="T2" fmla="*/ 2147483647 w 960"/>
              <a:gd name="T3" fmla="*/ 2147483647 h 672"/>
              <a:gd name="T4" fmla="*/ 2147483647 w 960"/>
              <a:gd name="T5" fmla="*/ 2147483647 h 672"/>
              <a:gd name="T6" fmla="*/ 2147483647 w 960"/>
              <a:gd name="T7" fmla="*/ 2147483647 h 672"/>
              <a:gd name="T8" fmla="*/ 2147483647 w 960"/>
              <a:gd name="T9" fmla="*/ 2147483647 h 672"/>
              <a:gd name="T10" fmla="*/ 2147483647 w 960"/>
              <a:gd name="T11" fmla="*/ 2147483647 h 672"/>
              <a:gd name="T12" fmla="*/ 2147483647 w 960"/>
              <a:gd name="T13" fmla="*/ 2147483647 h 672"/>
              <a:gd name="T14" fmla="*/ 2147483647 w 960"/>
              <a:gd name="T15" fmla="*/ 2147483647 h 672"/>
              <a:gd name="T16" fmla="*/ 2147483647 w 960"/>
              <a:gd name="T17" fmla="*/ 2147483647 h 672"/>
              <a:gd name="T18" fmla="*/ 2147483647 w 960"/>
              <a:gd name="T19" fmla="*/ 2147483647 h 672"/>
              <a:gd name="T20" fmla="*/ 2147483647 w 960"/>
              <a:gd name="T21" fmla="*/ 0 h 6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0"/>
              <a:gd name="T34" fmla="*/ 0 h 672"/>
              <a:gd name="T35" fmla="*/ 960 w 960"/>
              <a:gd name="T36" fmla="*/ 672 h 6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0" h="672">
                <a:moveTo>
                  <a:pt x="0" y="672"/>
                </a:moveTo>
                <a:cubicBezTo>
                  <a:pt x="36" y="644"/>
                  <a:pt x="72" y="616"/>
                  <a:pt x="96" y="576"/>
                </a:cubicBezTo>
                <a:cubicBezTo>
                  <a:pt x="120" y="536"/>
                  <a:pt x="120" y="456"/>
                  <a:pt x="144" y="432"/>
                </a:cubicBezTo>
                <a:cubicBezTo>
                  <a:pt x="168" y="408"/>
                  <a:pt x="200" y="448"/>
                  <a:pt x="240" y="432"/>
                </a:cubicBezTo>
                <a:cubicBezTo>
                  <a:pt x="280" y="416"/>
                  <a:pt x="352" y="376"/>
                  <a:pt x="384" y="336"/>
                </a:cubicBezTo>
                <a:cubicBezTo>
                  <a:pt x="416" y="296"/>
                  <a:pt x="400" y="208"/>
                  <a:pt x="432" y="192"/>
                </a:cubicBezTo>
                <a:cubicBezTo>
                  <a:pt x="464" y="176"/>
                  <a:pt x="544" y="240"/>
                  <a:pt x="576" y="240"/>
                </a:cubicBezTo>
                <a:cubicBezTo>
                  <a:pt x="608" y="240"/>
                  <a:pt x="600" y="200"/>
                  <a:pt x="624" y="192"/>
                </a:cubicBezTo>
                <a:cubicBezTo>
                  <a:pt x="648" y="184"/>
                  <a:pt x="688" y="208"/>
                  <a:pt x="720" y="192"/>
                </a:cubicBezTo>
                <a:cubicBezTo>
                  <a:pt x="752" y="176"/>
                  <a:pt x="776" y="128"/>
                  <a:pt x="816" y="96"/>
                </a:cubicBezTo>
                <a:cubicBezTo>
                  <a:pt x="856" y="64"/>
                  <a:pt x="936" y="16"/>
                  <a:pt x="960" y="0"/>
                </a:cubicBezTo>
              </a:path>
            </a:pathLst>
          </a:custGeom>
          <a:noFill/>
          <a:ln w="9525">
            <a:solidFill>
              <a:schemeClr val="accent2"/>
            </a:solidFill>
            <a:round/>
            <a:headEnd/>
            <a:tailEnd/>
          </a:ln>
        </p:spPr>
        <p:txBody>
          <a:bodyPr wrap="none" lIns="192911" tIns="96455" rIns="192911" bIns="96455" anchor="ctr"/>
          <a:lstStyle/>
          <a:p>
            <a:endParaRPr lang="en-US"/>
          </a:p>
        </p:txBody>
      </p:sp>
      <p:sp>
        <p:nvSpPr>
          <p:cNvPr id="22544" name="Line 90"/>
          <p:cNvSpPr>
            <a:spLocks noChangeShapeType="1"/>
          </p:cNvSpPr>
          <p:nvPr/>
        </p:nvSpPr>
        <p:spPr bwMode="auto">
          <a:xfrm>
            <a:off x="13527174" y="3651320"/>
            <a:ext cx="5953307" cy="0"/>
          </a:xfrm>
          <a:prstGeom prst="line">
            <a:avLst/>
          </a:prstGeom>
          <a:noFill/>
          <a:ln w="38100">
            <a:solidFill>
              <a:schemeClr val="tx1"/>
            </a:solidFill>
            <a:prstDash val="dash"/>
            <a:round/>
            <a:headEnd/>
            <a:tailEnd/>
          </a:ln>
        </p:spPr>
        <p:txBody>
          <a:bodyPr lIns="192911" tIns="96455" rIns="192911" bIns="96455"/>
          <a:lstStyle/>
          <a:p>
            <a:endParaRPr lang="en-US"/>
          </a:p>
        </p:txBody>
      </p:sp>
      <p:sp>
        <p:nvSpPr>
          <p:cNvPr id="22545" name="Text Box 91"/>
          <p:cNvSpPr txBox="1">
            <a:spLocks noChangeArrowheads="1"/>
          </p:cNvSpPr>
          <p:nvPr/>
        </p:nvSpPr>
        <p:spPr bwMode="auto">
          <a:xfrm>
            <a:off x="15226511" y="4500857"/>
            <a:ext cx="1370628" cy="979624"/>
          </a:xfrm>
          <a:prstGeom prst="rect">
            <a:avLst/>
          </a:prstGeom>
          <a:noFill/>
          <a:ln w="9525">
            <a:noFill/>
            <a:miter lim="800000"/>
            <a:headEnd/>
            <a:tailEnd/>
          </a:ln>
        </p:spPr>
        <p:txBody>
          <a:bodyPr wrap="none" lIns="192911" tIns="96455" rIns="192911" bIns="96455">
            <a:spAutoFit/>
          </a:bodyPr>
          <a:lstStyle/>
          <a:p>
            <a:r>
              <a:rPr lang="fr-CH" sz="5100" i="1" dirty="0">
                <a:solidFill>
                  <a:schemeClr val="accent2"/>
                </a:solidFill>
              </a:rPr>
              <a:t>u(t)</a:t>
            </a:r>
            <a:endParaRPr lang="fr-FR" sz="5100" i="1" dirty="0">
              <a:solidFill>
                <a:schemeClr val="accent2"/>
              </a:solidFill>
            </a:endParaRPr>
          </a:p>
        </p:txBody>
      </p:sp>
      <p:graphicFrame>
        <p:nvGraphicFramePr>
          <p:cNvPr id="313350" name="Object 64"/>
          <p:cNvGraphicFramePr>
            <a:graphicFrameLocks noChangeAspect="1"/>
          </p:cNvGraphicFramePr>
          <p:nvPr/>
        </p:nvGraphicFramePr>
        <p:xfrm>
          <a:off x="4734897" y="9780428"/>
          <a:ext cx="6353175" cy="903287"/>
        </p:xfrm>
        <a:graphic>
          <a:graphicData uri="http://schemas.openxmlformats.org/presentationml/2006/ole">
            <mc:AlternateContent xmlns:mc="http://schemas.openxmlformats.org/markup-compatibility/2006">
              <mc:Choice xmlns:v="urn:schemas-microsoft-com:vml" Requires="v">
                <p:oleObj spid="_x0000_s235666" name="Equation" r:id="rId12" imgW="1993680" imgH="228600" progId="Equation.DSMT4">
                  <p:embed/>
                </p:oleObj>
              </mc:Choice>
              <mc:Fallback>
                <p:oleObj name="Equation" r:id="rId12" imgW="1993680" imgH="228600" progId="Equation.DSMT4">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34897" y="9780428"/>
                        <a:ext cx="6353175"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sp>
        <p:nvSpPr>
          <p:cNvPr id="27" name="TextBox 26"/>
          <p:cNvSpPr txBox="1"/>
          <p:nvPr/>
        </p:nvSpPr>
        <p:spPr>
          <a:xfrm>
            <a:off x="14132542" y="7339210"/>
            <a:ext cx="5347939" cy="3600986"/>
          </a:xfrm>
          <a:prstGeom prst="rect">
            <a:avLst/>
          </a:prstGeom>
          <a:noFill/>
        </p:spPr>
        <p:txBody>
          <a:bodyPr wrap="none" rtlCol="0">
            <a:spAutoFit/>
          </a:bodyPr>
          <a:lstStyle/>
          <a:p>
            <a:r>
              <a:rPr lang="en-US" dirty="0" smtClean="0"/>
              <a:t>noisy input/</a:t>
            </a:r>
          </a:p>
          <a:p>
            <a:r>
              <a:rPr lang="en-US" dirty="0" smtClean="0"/>
              <a:t>diffusive noise/</a:t>
            </a:r>
          </a:p>
          <a:p>
            <a:r>
              <a:rPr lang="en-US" dirty="0" smtClean="0"/>
              <a:t>stochastic spike</a:t>
            </a:r>
          </a:p>
          <a:p>
            <a:r>
              <a:rPr lang="en-US" dirty="0" smtClean="0"/>
              <a:t>arrival</a:t>
            </a:r>
            <a:endParaRPr lang="en-US" dirty="0"/>
          </a:p>
        </p:txBody>
      </p:sp>
      <p:sp>
        <p:nvSpPr>
          <p:cNvPr id="28" name="TextBox 27"/>
          <p:cNvSpPr txBox="1"/>
          <p:nvPr/>
        </p:nvSpPr>
        <p:spPr>
          <a:xfrm>
            <a:off x="1025523" y="6369714"/>
            <a:ext cx="1242648" cy="969496"/>
          </a:xfrm>
          <a:prstGeom prst="rect">
            <a:avLst/>
          </a:prstGeom>
          <a:noFill/>
        </p:spPr>
        <p:txBody>
          <a:bodyPr wrap="none" rtlCol="0">
            <a:spAutoFit/>
          </a:bodyPr>
          <a:lstStyle/>
          <a:p>
            <a:r>
              <a:rPr lang="en-US" dirty="0" smtClean="0"/>
              <a:t>LIF</a:t>
            </a:r>
            <a:endParaRPr lang="en-US" dirty="0"/>
          </a:p>
        </p:txBody>
      </p:sp>
      <p:sp>
        <p:nvSpPr>
          <p:cNvPr id="29" name="Title 3"/>
          <p:cNvSpPr txBox="1">
            <a:spLocks/>
          </p:cNvSpPr>
          <p:nvPr/>
        </p:nvSpPr>
        <p:spPr>
          <a:xfrm>
            <a:off x="697827" y="-38773"/>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a:latin typeface="Impact" charset="0"/>
                <a:ea typeface="ＭＳ Ｐゴシック" charset="0"/>
                <a:cs typeface="Impact" charset="0"/>
              </a:rPr>
              <a:t> </a:t>
            </a:r>
            <a:r>
              <a:rPr lang="en-US" sz="6600" dirty="0" smtClean="0">
                <a:latin typeface="Impact" charset="0"/>
                <a:ea typeface="ＭＳ Ｐゴシック" charset="0"/>
                <a:cs typeface="Impact" charset="0"/>
              </a:rPr>
              <a:t>  </a:t>
            </a:r>
            <a:r>
              <a:rPr lang="en-US" sz="6600" dirty="0" smtClean="0">
                <a:solidFill>
                  <a:srgbClr val="FF0000"/>
                </a:solidFill>
                <a:latin typeface="Impact" charset="0"/>
                <a:ea typeface="ＭＳ Ｐゴシック" charset="0"/>
                <a:cs typeface="Impact" charset="0"/>
              </a:rPr>
              <a:t>11</a:t>
            </a:r>
            <a:r>
              <a:rPr lang="en-US" sz="6600" noProof="0" dirty="0" smtClean="0">
                <a:solidFill>
                  <a:srgbClr val="FF0000"/>
                </a:solidFill>
                <a:latin typeface="Impact" charset="0"/>
                <a:ea typeface="ＭＳ Ｐゴシック" charset="0"/>
                <a:cs typeface="Impact" charset="0"/>
              </a:rPr>
              <a:t>.3</a:t>
            </a:r>
            <a:r>
              <a:rPr lang="en-US" sz="6600" dirty="0" smtClean="0">
                <a:solidFill>
                  <a:srgbClr val="FF0000"/>
                </a:solidFill>
                <a:latin typeface="Impact" charset="0"/>
                <a:ea typeface="ＭＳ Ｐゴシック" charset="0"/>
                <a:cs typeface="Impact" charset="0"/>
              </a:rPr>
              <a:t> Noisy Integrate-and-fire</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30" name="Straight Connector 29"/>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601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601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18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2"/>
          <p:cNvGrpSpPr/>
          <p:nvPr/>
        </p:nvGrpSpPr>
        <p:grpSpPr>
          <a:xfrm>
            <a:off x="7098632" y="1849235"/>
            <a:ext cx="5761884" cy="3121162"/>
            <a:chOff x="2295793" y="6416535"/>
            <a:chExt cx="5784499" cy="2447341"/>
          </a:xfrm>
        </p:grpSpPr>
        <p:sp>
          <p:nvSpPr>
            <p:cNvPr id="75" name="Oval 3"/>
            <p:cNvSpPr>
              <a:spLocks noChangeArrowheads="1"/>
            </p:cNvSpPr>
            <p:nvPr/>
          </p:nvSpPr>
          <p:spPr bwMode="auto">
            <a:xfrm>
              <a:off x="2828477" y="7071973"/>
              <a:ext cx="27009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76" name="Oval 4"/>
            <p:cNvSpPr>
              <a:spLocks noChangeArrowheads="1"/>
            </p:cNvSpPr>
            <p:nvPr/>
          </p:nvSpPr>
          <p:spPr bwMode="auto">
            <a:xfrm>
              <a:off x="3098570" y="7277324"/>
              <a:ext cx="266343"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77" name="Oval 5"/>
            <p:cNvSpPr>
              <a:spLocks noChangeArrowheads="1"/>
            </p:cNvSpPr>
            <p:nvPr/>
          </p:nvSpPr>
          <p:spPr bwMode="auto">
            <a:xfrm>
              <a:off x="3364914" y="7176055"/>
              <a:ext cx="270093"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78" name="Oval 6"/>
            <p:cNvSpPr>
              <a:spLocks noChangeArrowheads="1"/>
            </p:cNvSpPr>
            <p:nvPr/>
          </p:nvSpPr>
          <p:spPr bwMode="auto">
            <a:xfrm>
              <a:off x="3233617" y="8506622"/>
              <a:ext cx="26634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79" name="Oval 7"/>
            <p:cNvSpPr>
              <a:spLocks noChangeArrowheads="1"/>
            </p:cNvSpPr>
            <p:nvPr/>
          </p:nvSpPr>
          <p:spPr bwMode="auto">
            <a:xfrm>
              <a:off x="4171441" y="7688027"/>
              <a:ext cx="266343"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80" name="Oval 8"/>
            <p:cNvSpPr>
              <a:spLocks noChangeArrowheads="1"/>
            </p:cNvSpPr>
            <p:nvPr/>
          </p:nvSpPr>
          <p:spPr bwMode="auto">
            <a:xfrm>
              <a:off x="3766301" y="7482677"/>
              <a:ext cx="27009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81" name="Oval 9"/>
            <p:cNvSpPr>
              <a:spLocks noChangeArrowheads="1"/>
            </p:cNvSpPr>
            <p:nvPr/>
          </p:nvSpPr>
          <p:spPr bwMode="auto">
            <a:xfrm>
              <a:off x="3098570" y="7789297"/>
              <a:ext cx="266343"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82" name="Oval 10"/>
            <p:cNvSpPr>
              <a:spLocks noChangeArrowheads="1"/>
            </p:cNvSpPr>
            <p:nvPr/>
          </p:nvSpPr>
          <p:spPr bwMode="auto">
            <a:xfrm>
              <a:off x="3364914" y="7583946"/>
              <a:ext cx="27009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83" name="Oval 11"/>
            <p:cNvSpPr>
              <a:spLocks noChangeArrowheads="1"/>
            </p:cNvSpPr>
            <p:nvPr/>
          </p:nvSpPr>
          <p:spPr bwMode="auto">
            <a:xfrm>
              <a:off x="3635007" y="8301269"/>
              <a:ext cx="266341"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84" name="Oval 12"/>
            <p:cNvSpPr>
              <a:spLocks noChangeArrowheads="1"/>
            </p:cNvSpPr>
            <p:nvPr/>
          </p:nvSpPr>
          <p:spPr bwMode="auto">
            <a:xfrm>
              <a:off x="3901348" y="7994649"/>
              <a:ext cx="27009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85" name="Oval 13"/>
            <p:cNvSpPr>
              <a:spLocks noChangeArrowheads="1"/>
            </p:cNvSpPr>
            <p:nvPr/>
          </p:nvSpPr>
          <p:spPr bwMode="auto">
            <a:xfrm>
              <a:off x="2427090" y="7994649"/>
              <a:ext cx="27009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86" name="Oval 14"/>
            <p:cNvSpPr>
              <a:spLocks noChangeArrowheads="1"/>
            </p:cNvSpPr>
            <p:nvPr/>
          </p:nvSpPr>
          <p:spPr bwMode="auto">
            <a:xfrm>
              <a:off x="2295793" y="7482677"/>
              <a:ext cx="26634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87" name="Oval 15"/>
            <p:cNvSpPr>
              <a:spLocks noChangeArrowheads="1"/>
            </p:cNvSpPr>
            <p:nvPr/>
          </p:nvSpPr>
          <p:spPr bwMode="auto">
            <a:xfrm>
              <a:off x="2697183" y="8200000"/>
              <a:ext cx="266341"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88" name="Oval 16"/>
            <p:cNvSpPr>
              <a:spLocks noChangeArrowheads="1"/>
            </p:cNvSpPr>
            <p:nvPr/>
          </p:nvSpPr>
          <p:spPr bwMode="auto">
            <a:xfrm>
              <a:off x="2562136" y="7688027"/>
              <a:ext cx="266341"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89" name="Line 17"/>
            <p:cNvSpPr>
              <a:spLocks noChangeShapeType="1"/>
            </p:cNvSpPr>
            <p:nvPr/>
          </p:nvSpPr>
          <p:spPr bwMode="auto">
            <a:xfrm flipV="1">
              <a:off x="4336498" y="6799108"/>
              <a:ext cx="1534281" cy="28130"/>
            </a:xfrm>
            <a:prstGeom prst="line">
              <a:avLst/>
            </a:prstGeom>
            <a:noFill/>
            <a:ln w="9525">
              <a:solidFill>
                <a:schemeClr val="tx1"/>
              </a:solidFill>
              <a:round/>
              <a:headEnd/>
              <a:tailEnd/>
            </a:ln>
          </p:spPr>
          <p:txBody>
            <a:bodyPr wrap="none" anchor="ctr"/>
            <a:lstStyle/>
            <a:p>
              <a:endParaRPr lang="en-US"/>
            </a:p>
          </p:txBody>
        </p:sp>
        <p:sp>
          <p:nvSpPr>
            <p:cNvPr id="90" name="Line 18"/>
            <p:cNvSpPr>
              <a:spLocks noChangeShapeType="1"/>
            </p:cNvSpPr>
            <p:nvPr/>
          </p:nvSpPr>
          <p:spPr bwMode="auto">
            <a:xfrm flipV="1">
              <a:off x="4336498" y="8200000"/>
              <a:ext cx="1680580" cy="2814"/>
            </a:xfrm>
            <a:prstGeom prst="line">
              <a:avLst/>
            </a:prstGeom>
            <a:noFill/>
            <a:ln w="9525">
              <a:solidFill>
                <a:schemeClr val="tx1"/>
              </a:solidFill>
              <a:round/>
              <a:headEnd/>
              <a:tailEnd/>
            </a:ln>
          </p:spPr>
          <p:txBody>
            <a:bodyPr wrap="none" anchor="ctr"/>
            <a:lstStyle/>
            <a:p>
              <a:endParaRPr lang="en-US"/>
            </a:p>
          </p:txBody>
        </p:sp>
        <p:sp>
          <p:nvSpPr>
            <p:cNvPr id="91" name="Line 19"/>
            <p:cNvSpPr>
              <a:spLocks noChangeShapeType="1"/>
            </p:cNvSpPr>
            <p:nvPr/>
          </p:nvSpPr>
          <p:spPr bwMode="auto">
            <a:xfrm flipV="1">
              <a:off x="4509058" y="8711972"/>
              <a:ext cx="1508021" cy="2814"/>
            </a:xfrm>
            <a:prstGeom prst="line">
              <a:avLst/>
            </a:prstGeom>
            <a:noFill/>
            <a:ln w="9525">
              <a:solidFill>
                <a:schemeClr val="tx1"/>
              </a:solidFill>
              <a:round/>
              <a:headEnd/>
              <a:tailEnd/>
            </a:ln>
          </p:spPr>
          <p:txBody>
            <a:bodyPr wrap="none" anchor="ctr"/>
            <a:lstStyle/>
            <a:p>
              <a:endParaRPr lang="en-US"/>
            </a:p>
          </p:txBody>
        </p:sp>
        <p:sp>
          <p:nvSpPr>
            <p:cNvPr id="92" name="Line 20"/>
            <p:cNvSpPr>
              <a:spLocks noChangeShapeType="1"/>
            </p:cNvSpPr>
            <p:nvPr/>
          </p:nvSpPr>
          <p:spPr bwMode="auto">
            <a:xfrm>
              <a:off x="4606591" y="6416535"/>
              <a:ext cx="0" cy="410703"/>
            </a:xfrm>
            <a:prstGeom prst="line">
              <a:avLst/>
            </a:prstGeom>
            <a:noFill/>
            <a:ln w="57150">
              <a:solidFill>
                <a:schemeClr val="tx1"/>
              </a:solidFill>
              <a:round/>
              <a:headEnd/>
              <a:tailEnd/>
            </a:ln>
          </p:spPr>
          <p:txBody>
            <a:bodyPr wrap="none" anchor="ctr"/>
            <a:lstStyle/>
            <a:p>
              <a:endParaRPr lang="en-US"/>
            </a:p>
          </p:txBody>
        </p:sp>
        <p:sp>
          <p:nvSpPr>
            <p:cNvPr id="93" name="Line 21"/>
            <p:cNvSpPr>
              <a:spLocks noChangeShapeType="1"/>
            </p:cNvSpPr>
            <p:nvPr/>
          </p:nvSpPr>
          <p:spPr bwMode="auto">
            <a:xfrm>
              <a:off x="5079255" y="7789297"/>
              <a:ext cx="0" cy="410703"/>
            </a:xfrm>
            <a:prstGeom prst="line">
              <a:avLst/>
            </a:prstGeom>
            <a:noFill/>
            <a:ln w="57150">
              <a:solidFill>
                <a:schemeClr val="tx1"/>
              </a:solidFill>
              <a:round/>
              <a:headEnd/>
              <a:tailEnd/>
            </a:ln>
          </p:spPr>
          <p:txBody>
            <a:bodyPr wrap="none" anchor="ctr"/>
            <a:lstStyle/>
            <a:p>
              <a:endParaRPr lang="en-US"/>
            </a:p>
          </p:txBody>
        </p:sp>
        <p:sp>
          <p:nvSpPr>
            <p:cNvPr id="94" name="Line 22"/>
            <p:cNvSpPr>
              <a:spLocks noChangeShapeType="1"/>
            </p:cNvSpPr>
            <p:nvPr/>
          </p:nvSpPr>
          <p:spPr bwMode="auto">
            <a:xfrm>
              <a:off x="5349348" y="7789297"/>
              <a:ext cx="0" cy="410703"/>
            </a:xfrm>
            <a:prstGeom prst="line">
              <a:avLst/>
            </a:prstGeom>
            <a:noFill/>
            <a:ln w="57150">
              <a:solidFill>
                <a:schemeClr val="tx1"/>
              </a:solidFill>
              <a:round/>
              <a:headEnd/>
              <a:tailEnd/>
            </a:ln>
          </p:spPr>
          <p:txBody>
            <a:bodyPr wrap="none" anchor="ctr"/>
            <a:lstStyle/>
            <a:p>
              <a:endParaRPr lang="en-US"/>
            </a:p>
          </p:txBody>
        </p:sp>
        <p:sp>
          <p:nvSpPr>
            <p:cNvPr id="95" name="Line 23"/>
            <p:cNvSpPr>
              <a:spLocks noChangeShapeType="1"/>
            </p:cNvSpPr>
            <p:nvPr/>
          </p:nvSpPr>
          <p:spPr bwMode="auto">
            <a:xfrm>
              <a:off x="5750738" y="8301269"/>
              <a:ext cx="0" cy="410703"/>
            </a:xfrm>
            <a:prstGeom prst="line">
              <a:avLst/>
            </a:prstGeom>
            <a:noFill/>
            <a:ln w="57150">
              <a:solidFill>
                <a:schemeClr val="tx1"/>
              </a:solidFill>
              <a:round/>
              <a:headEnd/>
              <a:tailEnd/>
            </a:ln>
          </p:spPr>
          <p:txBody>
            <a:bodyPr wrap="none" anchor="ctr"/>
            <a:lstStyle/>
            <a:p>
              <a:endParaRPr lang="en-US"/>
            </a:p>
          </p:txBody>
        </p:sp>
        <p:sp>
          <p:nvSpPr>
            <p:cNvPr id="96" name="Line 24"/>
            <p:cNvSpPr>
              <a:spLocks noChangeShapeType="1"/>
            </p:cNvSpPr>
            <p:nvPr/>
          </p:nvSpPr>
          <p:spPr bwMode="auto">
            <a:xfrm>
              <a:off x="3233617" y="7994649"/>
              <a:ext cx="131297" cy="511972"/>
            </a:xfrm>
            <a:prstGeom prst="line">
              <a:avLst/>
            </a:prstGeom>
            <a:noFill/>
            <a:ln w="9525">
              <a:solidFill>
                <a:srgbClr val="FF0000"/>
              </a:solidFill>
              <a:round/>
              <a:headEnd/>
              <a:tailEnd/>
            </a:ln>
          </p:spPr>
          <p:txBody>
            <a:bodyPr wrap="none" anchor="ctr"/>
            <a:lstStyle/>
            <a:p>
              <a:endParaRPr lang="en-US"/>
            </a:p>
          </p:txBody>
        </p:sp>
        <p:sp>
          <p:nvSpPr>
            <p:cNvPr id="97" name="Line 25"/>
            <p:cNvSpPr>
              <a:spLocks noChangeShapeType="1"/>
            </p:cNvSpPr>
            <p:nvPr/>
          </p:nvSpPr>
          <p:spPr bwMode="auto">
            <a:xfrm>
              <a:off x="3635007" y="7789297"/>
              <a:ext cx="401387" cy="306622"/>
            </a:xfrm>
            <a:prstGeom prst="line">
              <a:avLst/>
            </a:prstGeom>
            <a:noFill/>
            <a:ln w="9525">
              <a:solidFill>
                <a:srgbClr val="FF0000"/>
              </a:solidFill>
              <a:round/>
              <a:headEnd/>
              <a:tailEnd/>
            </a:ln>
          </p:spPr>
          <p:txBody>
            <a:bodyPr wrap="none" anchor="ctr"/>
            <a:lstStyle/>
            <a:p>
              <a:endParaRPr lang="en-US"/>
            </a:p>
          </p:txBody>
        </p:sp>
        <p:sp>
          <p:nvSpPr>
            <p:cNvPr id="98" name="Line 26"/>
            <p:cNvSpPr>
              <a:spLocks noChangeShapeType="1"/>
            </p:cNvSpPr>
            <p:nvPr/>
          </p:nvSpPr>
          <p:spPr bwMode="auto">
            <a:xfrm flipV="1">
              <a:off x="2828477" y="8095918"/>
              <a:ext cx="1072871" cy="205351"/>
            </a:xfrm>
            <a:prstGeom prst="line">
              <a:avLst/>
            </a:prstGeom>
            <a:noFill/>
            <a:ln w="9525">
              <a:solidFill>
                <a:srgbClr val="FF0000"/>
              </a:solidFill>
              <a:round/>
              <a:headEnd/>
              <a:tailEnd/>
            </a:ln>
          </p:spPr>
          <p:txBody>
            <a:bodyPr wrap="none" anchor="ctr"/>
            <a:lstStyle/>
            <a:p>
              <a:endParaRPr lang="en-US"/>
            </a:p>
          </p:txBody>
        </p:sp>
        <p:sp>
          <p:nvSpPr>
            <p:cNvPr id="99" name="Line 27"/>
            <p:cNvSpPr>
              <a:spLocks noChangeShapeType="1"/>
            </p:cNvSpPr>
            <p:nvPr/>
          </p:nvSpPr>
          <p:spPr bwMode="auto">
            <a:xfrm>
              <a:off x="3233617" y="7994649"/>
              <a:ext cx="532684" cy="410703"/>
            </a:xfrm>
            <a:prstGeom prst="line">
              <a:avLst/>
            </a:prstGeom>
            <a:noFill/>
            <a:ln w="9525">
              <a:solidFill>
                <a:srgbClr val="FF0000"/>
              </a:solidFill>
              <a:round/>
              <a:headEnd/>
              <a:tailEnd/>
            </a:ln>
          </p:spPr>
          <p:txBody>
            <a:bodyPr wrap="none" anchor="ctr"/>
            <a:lstStyle/>
            <a:p>
              <a:endParaRPr lang="en-US"/>
            </a:p>
          </p:txBody>
        </p:sp>
        <p:sp>
          <p:nvSpPr>
            <p:cNvPr id="100" name="Line 28"/>
            <p:cNvSpPr>
              <a:spLocks noChangeShapeType="1"/>
            </p:cNvSpPr>
            <p:nvPr/>
          </p:nvSpPr>
          <p:spPr bwMode="auto">
            <a:xfrm>
              <a:off x="2697183" y="7893380"/>
              <a:ext cx="131294" cy="306620"/>
            </a:xfrm>
            <a:prstGeom prst="line">
              <a:avLst/>
            </a:prstGeom>
            <a:noFill/>
            <a:ln w="9525">
              <a:solidFill>
                <a:srgbClr val="FF0000"/>
              </a:solidFill>
              <a:round/>
              <a:headEnd/>
              <a:tailEnd/>
            </a:ln>
          </p:spPr>
          <p:txBody>
            <a:bodyPr wrap="none" anchor="ctr"/>
            <a:lstStyle/>
            <a:p>
              <a:endParaRPr lang="en-US"/>
            </a:p>
          </p:txBody>
        </p:sp>
        <p:sp>
          <p:nvSpPr>
            <p:cNvPr id="101" name="Line 29"/>
            <p:cNvSpPr>
              <a:spLocks noChangeShapeType="1"/>
            </p:cNvSpPr>
            <p:nvPr/>
          </p:nvSpPr>
          <p:spPr bwMode="auto">
            <a:xfrm>
              <a:off x="3901348" y="7688027"/>
              <a:ext cx="135047" cy="306622"/>
            </a:xfrm>
            <a:prstGeom prst="line">
              <a:avLst/>
            </a:prstGeom>
            <a:noFill/>
            <a:ln w="9525">
              <a:solidFill>
                <a:srgbClr val="FF0000"/>
              </a:solidFill>
              <a:round/>
              <a:headEnd/>
              <a:tailEnd/>
            </a:ln>
          </p:spPr>
          <p:txBody>
            <a:bodyPr wrap="none" anchor="ctr"/>
            <a:lstStyle/>
            <a:p>
              <a:endParaRPr lang="en-US"/>
            </a:p>
          </p:txBody>
        </p:sp>
        <p:sp>
          <p:nvSpPr>
            <p:cNvPr id="102" name="Line 30"/>
            <p:cNvSpPr>
              <a:spLocks noChangeShapeType="1"/>
            </p:cNvSpPr>
            <p:nvPr/>
          </p:nvSpPr>
          <p:spPr bwMode="auto">
            <a:xfrm>
              <a:off x="3499960" y="7277324"/>
              <a:ext cx="401387" cy="306622"/>
            </a:xfrm>
            <a:prstGeom prst="line">
              <a:avLst/>
            </a:prstGeom>
            <a:noFill/>
            <a:ln w="9525">
              <a:solidFill>
                <a:srgbClr val="FF0000"/>
              </a:solidFill>
              <a:round/>
              <a:headEnd/>
              <a:tailEnd/>
            </a:ln>
          </p:spPr>
          <p:txBody>
            <a:bodyPr wrap="none" anchor="ctr"/>
            <a:lstStyle/>
            <a:p>
              <a:endParaRPr lang="en-US"/>
            </a:p>
          </p:txBody>
        </p:sp>
        <p:sp>
          <p:nvSpPr>
            <p:cNvPr id="103" name="Line 31"/>
            <p:cNvSpPr>
              <a:spLocks noChangeShapeType="1"/>
            </p:cNvSpPr>
            <p:nvPr/>
          </p:nvSpPr>
          <p:spPr bwMode="auto">
            <a:xfrm flipH="1">
              <a:off x="2828477" y="7482677"/>
              <a:ext cx="405140" cy="306620"/>
            </a:xfrm>
            <a:prstGeom prst="line">
              <a:avLst/>
            </a:prstGeom>
            <a:noFill/>
            <a:ln w="9525">
              <a:solidFill>
                <a:srgbClr val="FF0000"/>
              </a:solidFill>
              <a:round/>
              <a:headEnd/>
              <a:tailEnd/>
            </a:ln>
          </p:spPr>
          <p:txBody>
            <a:bodyPr wrap="none" anchor="ctr"/>
            <a:lstStyle/>
            <a:p>
              <a:endParaRPr lang="en-US"/>
            </a:p>
          </p:txBody>
        </p:sp>
        <p:sp>
          <p:nvSpPr>
            <p:cNvPr id="104" name="Line 32"/>
            <p:cNvSpPr>
              <a:spLocks noChangeShapeType="1"/>
            </p:cNvSpPr>
            <p:nvPr/>
          </p:nvSpPr>
          <p:spPr bwMode="auto">
            <a:xfrm flipH="1">
              <a:off x="2427090" y="7277324"/>
              <a:ext cx="401387" cy="306622"/>
            </a:xfrm>
            <a:prstGeom prst="line">
              <a:avLst/>
            </a:prstGeom>
            <a:noFill/>
            <a:ln w="9525">
              <a:solidFill>
                <a:srgbClr val="FF0000"/>
              </a:solidFill>
              <a:round/>
              <a:headEnd/>
              <a:tailEnd/>
            </a:ln>
          </p:spPr>
          <p:txBody>
            <a:bodyPr wrap="none" anchor="ctr"/>
            <a:lstStyle/>
            <a:p>
              <a:endParaRPr lang="en-US"/>
            </a:p>
          </p:txBody>
        </p:sp>
        <p:sp>
          <p:nvSpPr>
            <p:cNvPr id="105" name="Line 33"/>
            <p:cNvSpPr>
              <a:spLocks noChangeShapeType="1"/>
            </p:cNvSpPr>
            <p:nvPr/>
          </p:nvSpPr>
          <p:spPr bwMode="auto">
            <a:xfrm>
              <a:off x="2427090" y="7688027"/>
              <a:ext cx="135047" cy="407891"/>
            </a:xfrm>
            <a:prstGeom prst="line">
              <a:avLst/>
            </a:prstGeom>
            <a:noFill/>
            <a:ln w="9525">
              <a:solidFill>
                <a:srgbClr val="FF0000"/>
              </a:solidFill>
              <a:round/>
              <a:headEnd/>
              <a:tailEnd/>
            </a:ln>
          </p:spPr>
          <p:txBody>
            <a:bodyPr wrap="none" anchor="ctr"/>
            <a:lstStyle/>
            <a:p>
              <a:endParaRPr lang="en-US"/>
            </a:p>
          </p:txBody>
        </p:sp>
        <p:sp>
          <p:nvSpPr>
            <p:cNvPr id="106" name="Line 34"/>
            <p:cNvSpPr>
              <a:spLocks noChangeShapeType="1"/>
            </p:cNvSpPr>
            <p:nvPr/>
          </p:nvSpPr>
          <p:spPr bwMode="auto">
            <a:xfrm flipV="1">
              <a:off x="2828477" y="7688027"/>
              <a:ext cx="536436" cy="101269"/>
            </a:xfrm>
            <a:prstGeom prst="line">
              <a:avLst/>
            </a:prstGeom>
            <a:noFill/>
            <a:ln w="9525">
              <a:solidFill>
                <a:srgbClr val="FF0000"/>
              </a:solidFill>
              <a:round/>
              <a:headEnd/>
              <a:tailEnd/>
            </a:ln>
          </p:spPr>
          <p:txBody>
            <a:bodyPr wrap="none" anchor="ctr"/>
            <a:lstStyle/>
            <a:p>
              <a:endParaRPr lang="en-US"/>
            </a:p>
          </p:txBody>
        </p:sp>
        <p:sp>
          <p:nvSpPr>
            <p:cNvPr id="107" name="Line 35"/>
            <p:cNvSpPr>
              <a:spLocks noChangeShapeType="1"/>
            </p:cNvSpPr>
            <p:nvPr/>
          </p:nvSpPr>
          <p:spPr bwMode="auto">
            <a:xfrm flipH="1">
              <a:off x="3364914" y="7789297"/>
              <a:ext cx="937824" cy="104083"/>
            </a:xfrm>
            <a:prstGeom prst="line">
              <a:avLst/>
            </a:prstGeom>
            <a:noFill/>
            <a:ln w="9525">
              <a:solidFill>
                <a:srgbClr val="FF0000"/>
              </a:solidFill>
              <a:round/>
              <a:headEnd/>
              <a:tailEnd/>
            </a:ln>
          </p:spPr>
          <p:txBody>
            <a:bodyPr wrap="none" anchor="ctr"/>
            <a:lstStyle/>
            <a:p>
              <a:endParaRPr lang="en-US"/>
            </a:p>
          </p:txBody>
        </p:sp>
        <p:sp>
          <p:nvSpPr>
            <p:cNvPr id="108" name="Line 36"/>
            <p:cNvSpPr>
              <a:spLocks noChangeShapeType="1"/>
            </p:cNvSpPr>
            <p:nvPr/>
          </p:nvSpPr>
          <p:spPr bwMode="auto">
            <a:xfrm>
              <a:off x="2828477" y="8301269"/>
              <a:ext cx="536436" cy="205352"/>
            </a:xfrm>
            <a:prstGeom prst="line">
              <a:avLst/>
            </a:prstGeom>
            <a:noFill/>
            <a:ln w="9525">
              <a:solidFill>
                <a:srgbClr val="FF0000"/>
              </a:solidFill>
              <a:round/>
              <a:headEnd/>
              <a:tailEnd/>
            </a:ln>
          </p:spPr>
          <p:txBody>
            <a:bodyPr wrap="none" anchor="ctr"/>
            <a:lstStyle/>
            <a:p>
              <a:endParaRPr lang="en-US"/>
            </a:p>
          </p:txBody>
        </p:sp>
        <p:sp>
          <p:nvSpPr>
            <p:cNvPr id="109" name="Line 37"/>
            <p:cNvSpPr>
              <a:spLocks noChangeShapeType="1"/>
            </p:cNvSpPr>
            <p:nvPr/>
          </p:nvSpPr>
          <p:spPr bwMode="auto">
            <a:xfrm>
              <a:off x="2963524" y="7277324"/>
              <a:ext cx="270093" cy="104083"/>
            </a:xfrm>
            <a:prstGeom prst="line">
              <a:avLst/>
            </a:prstGeom>
            <a:noFill/>
            <a:ln w="9525">
              <a:solidFill>
                <a:srgbClr val="FF0000"/>
              </a:solidFill>
              <a:round/>
              <a:headEnd/>
              <a:tailEnd/>
            </a:ln>
          </p:spPr>
          <p:txBody>
            <a:bodyPr wrap="none" anchor="ctr"/>
            <a:lstStyle/>
            <a:p>
              <a:endParaRPr lang="en-US"/>
            </a:p>
          </p:txBody>
        </p:sp>
        <p:sp>
          <p:nvSpPr>
            <p:cNvPr id="110" name="Line 38"/>
            <p:cNvSpPr>
              <a:spLocks noChangeShapeType="1"/>
            </p:cNvSpPr>
            <p:nvPr/>
          </p:nvSpPr>
          <p:spPr bwMode="auto">
            <a:xfrm>
              <a:off x="2427090" y="7583946"/>
              <a:ext cx="937824" cy="104081"/>
            </a:xfrm>
            <a:prstGeom prst="line">
              <a:avLst/>
            </a:prstGeom>
            <a:noFill/>
            <a:ln w="9525">
              <a:solidFill>
                <a:srgbClr val="FF0000"/>
              </a:solidFill>
              <a:round/>
              <a:headEnd/>
              <a:tailEnd/>
            </a:ln>
          </p:spPr>
          <p:txBody>
            <a:bodyPr wrap="none" anchor="ctr"/>
            <a:lstStyle/>
            <a:p>
              <a:endParaRPr lang="en-US"/>
            </a:p>
          </p:txBody>
        </p:sp>
        <p:sp>
          <p:nvSpPr>
            <p:cNvPr id="111" name="Line 39"/>
            <p:cNvSpPr>
              <a:spLocks noChangeShapeType="1"/>
            </p:cNvSpPr>
            <p:nvPr/>
          </p:nvSpPr>
          <p:spPr bwMode="auto">
            <a:xfrm flipV="1">
              <a:off x="2828477" y="7893380"/>
              <a:ext cx="405140" cy="407889"/>
            </a:xfrm>
            <a:prstGeom prst="line">
              <a:avLst/>
            </a:prstGeom>
            <a:noFill/>
            <a:ln w="9525">
              <a:solidFill>
                <a:srgbClr val="FF0000"/>
              </a:solidFill>
              <a:round/>
              <a:headEnd/>
              <a:tailEnd/>
            </a:ln>
          </p:spPr>
          <p:txBody>
            <a:bodyPr wrap="none" anchor="ctr"/>
            <a:lstStyle/>
            <a:p>
              <a:endParaRPr lang="en-US"/>
            </a:p>
          </p:txBody>
        </p:sp>
        <p:sp>
          <p:nvSpPr>
            <p:cNvPr id="112" name="Line 40"/>
            <p:cNvSpPr>
              <a:spLocks noChangeShapeType="1"/>
            </p:cNvSpPr>
            <p:nvPr/>
          </p:nvSpPr>
          <p:spPr bwMode="auto">
            <a:xfrm flipV="1">
              <a:off x="2562136" y="7893380"/>
              <a:ext cx="671481" cy="202539"/>
            </a:xfrm>
            <a:prstGeom prst="line">
              <a:avLst/>
            </a:prstGeom>
            <a:noFill/>
            <a:ln w="9525">
              <a:solidFill>
                <a:srgbClr val="FF0000"/>
              </a:solidFill>
              <a:round/>
              <a:headEnd/>
              <a:tailEnd/>
            </a:ln>
          </p:spPr>
          <p:txBody>
            <a:bodyPr wrap="none" anchor="ctr"/>
            <a:lstStyle/>
            <a:p>
              <a:endParaRPr lang="en-US"/>
            </a:p>
          </p:txBody>
        </p:sp>
        <p:sp>
          <p:nvSpPr>
            <p:cNvPr id="113" name="Line 41"/>
            <p:cNvSpPr>
              <a:spLocks noChangeShapeType="1"/>
            </p:cNvSpPr>
            <p:nvPr/>
          </p:nvSpPr>
          <p:spPr bwMode="auto">
            <a:xfrm flipH="1">
              <a:off x="4036394" y="7820241"/>
              <a:ext cx="131297" cy="275677"/>
            </a:xfrm>
            <a:prstGeom prst="line">
              <a:avLst/>
            </a:prstGeom>
            <a:noFill/>
            <a:ln w="9525">
              <a:solidFill>
                <a:srgbClr val="FF0000"/>
              </a:solidFill>
              <a:round/>
              <a:headEnd/>
              <a:tailEnd/>
            </a:ln>
          </p:spPr>
          <p:txBody>
            <a:bodyPr wrap="none" anchor="ctr"/>
            <a:lstStyle/>
            <a:p>
              <a:endParaRPr lang="en-US"/>
            </a:p>
          </p:txBody>
        </p:sp>
        <p:sp>
          <p:nvSpPr>
            <p:cNvPr id="114" name="Line 42"/>
            <p:cNvSpPr>
              <a:spLocks noChangeShapeType="1"/>
            </p:cNvSpPr>
            <p:nvPr/>
          </p:nvSpPr>
          <p:spPr bwMode="auto">
            <a:xfrm>
              <a:off x="3233617" y="7893380"/>
              <a:ext cx="937824" cy="202539"/>
            </a:xfrm>
            <a:prstGeom prst="line">
              <a:avLst/>
            </a:prstGeom>
            <a:noFill/>
            <a:ln w="9525">
              <a:solidFill>
                <a:srgbClr val="FF0000"/>
              </a:solidFill>
              <a:round/>
              <a:headEnd/>
              <a:tailEnd/>
            </a:ln>
          </p:spPr>
          <p:txBody>
            <a:bodyPr wrap="none" anchor="ctr"/>
            <a:lstStyle/>
            <a:p>
              <a:endParaRPr lang="en-US"/>
            </a:p>
          </p:txBody>
        </p:sp>
        <p:sp>
          <p:nvSpPr>
            <p:cNvPr id="115" name="Line 46"/>
            <p:cNvSpPr>
              <a:spLocks noChangeShapeType="1"/>
            </p:cNvSpPr>
            <p:nvPr/>
          </p:nvSpPr>
          <p:spPr bwMode="auto">
            <a:xfrm flipV="1">
              <a:off x="4336498" y="7333585"/>
              <a:ext cx="1534281" cy="28130"/>
            </a:xfrm>
            <a:prstGeom prst="line">
              <a:avLst/>
            </a:prstGeom>
            <a:noFill/>
            <a:ln w="9525">
              <a:solidFill>
                <a:schemeClr val="tx1"/>
              </a:solidFill>
              <a:round/>
              <a:headEnd/>
              <a:tailEnd/>
            </a:ln>
          </p:spPr>
          <p:txBody>
            <a:bodyPr wrap="none" anchor="ctr"/>
            <a:lstStyle/>
            <a:p>
              <a:endParaRPr lang="en-US"/>
            </a:p>
          </p:txBody>
        </p:sp>
        <p:sp>
          <p:nvSpPr>
            <p:cNvPr id="116" name="Line 47"/>
            <p:cNvSpPr>
              <a:spLocks noChangeShapeType="1"/>
            </p:cNvSpPr>
            <p:nvPr/>
          </p:nvSpPr>
          <p:spPr bwMode="auto">
            <a:xfrm>
              <a:off x="4846674" y="6951012"/>
              <a:ext cx="0" cy="410703"/>
            </a:xfrm>
            <a:prstGeom prst="line">
              <a:avLst/>
            </a:prstGeom>
            <a:noFill/>
            <a:ln w="57150">
              <a:solidFill>
                <a:schemeClr val="tx1"/>
              </a:solidFill>
              <a:round/>
              <a:headEnd/>
              <a:tailEnd/>
            </a:ln>
          </p:spPr>
          <p:txBody>
            <a:bodyPr wrap="none" anchor="ctr"/>
            <a:lstStyle/>
            <a:p>
              <a:endParaRPr lang="en-US"/>
            </a:p>
          </p:txBody>
        </p:sp>
        <p:sp>
          <p:nvSpPr>
            <p:cNvPr id="117" name="Line 48"/>
            <p:cNvSpPr>
              <a:spLocks noChangeShapeType="1"/>
            </p:cNvSpPr>
            <p:nvPr/>
          </p:nvSpPr>
          <p:spPr bwMode="auto">
            <a:xfrm>
              <a:off x="5360603" y="6416535"/>
              <a:ext cx="0" cy="410703"/>
            </a:xfrm>
            <a:prstGeom prst="line">
              <a:avLst/>
            </a:prstGeom>
            <a:noFill/>
            <a:ln w="57150">
              <a:solidFill>
                <a:schemeClr val="tx1"/>
              </a:solidFill>
              <a:round/>
              <a:headEnd/>
              <a:tailEnd/>
            </a:ln>
          </p:spPr>
          <p:txBody>
            <a:bodyPr wrap="none" anchor="ctr"/>
            <a:lstStyle/>
            <a:p>
              <a:endParaRPr lang="en-US"/>
            </a:p>
          </p:txBody>
        </p:sp>
        <p:sp>
          <p:nvSpPr>
            <p:cNvPr id="118" name="Oval 49"/>
            <p:cNvSpPr>
              <a:spLocks noChangeArrowheads="1"/>
            </p:cNvSpPr>
            <p:nvPr/>
          </p:nvSpPr>
          <p:spPr bwMode="auto">
            <a:xfrm>
              <a:off x="7300022" y="7567068"/>
              <a:ext cx="780270" cy="635746"/>
            </a:xfrm>
            <a:prstGeom prst="ellipse">
              <a:avLst/>
            </a:prstGeom>
            <a:solidFill>
              <a:srgbClr val="FFFF00"/>
            </a:solidFill>
            <a:ln w="9525">
              <a:solidFill>
                <a:schemeClr val="tx1"/>
              </a:solidFill>
              <a:round/>
              <a:headEnd/>
              <a:tailEnd/>
            </a:ln>
          </p:spPr>
          <p:txBody>
            <a:bodyPr wrap="none" anchor="ctr"/>
            <a:lstStyle/>
            <a:p>
              <a:endParaRPr lang="en-US"/>
            </a:p>
          </p:txBody>
        </p:sp>
        <p:sp>
          <p:nvSpPr>
            <p:cNvPr id="119" name="Freeform 50"/>
            <p:cNvSpPr>
              <a:spLocks/>
            </p:cNvSpPr>
            <p:nvPr/>
          </p:nvSpPr>
          <p:spPr bwMode="auto">
            <a:xfrm>
              <a:off x="3488705" y="6714717"/>
              <a:ext cx="3912603" cy="978936"/>
            </a:xfrm>
            <a:custGeom>
              <a:avLst/>
              <a:gdLst>
                <a:gd name="T0" fmla="*/ 0 w 1043"/>
                <a:gd name="T1" fmla="*/ 2147483647 h 348"/>
                <a:gd name="T2" fmla="*/ 2147483647 w 1043"/>
                <a:gd name="T3" fmla="*/ 2147483647 h 348"/>
                <a:gd name="T4" fmla="*/ 2147483647 w 1043"/>
                <a:gd name="T5" fmla="*/ 2147483647 h 348"/>
                <a:gd name="T6" fmla="*/ 0 60000 65536"/>
                <a:gd name="T7" fmla="*/ 0 60000 65536"/>
                <a:gd name="T8" fmla="*/ 0 60000 65536"/>
                <a:gd name="T9" fmla="*/ 0 w 1043"/>
                <a:gd name="T10" fmla="*/ 0 h 348"/>
                <a:gd name="T11" fmla="*/ 1043 w 1043"/>
                <a:gd name="T12" fmla="*/ 348 h 348"/>
              </a:gdLst>
              <a:ahLst/>
              <a:cxnLst>
                <a:cxn ang="T6">
                  <a:pos x="T0" y="T1"/>
                </a:cxn>
                <a:cxn ang="T7">
                  <a:pos x="T2" y="T3"/>
                </a:cxn>
                <a:cxn ang="T8">
                  <a:pos x="T4" y="T5"/>
                </a:cxn>
              </a:cxnLst>
              <a:rect l="T9" t="T10" r="T11" b="T12"/>
              <a:pathLst>
                <a:path w="1043" h="348">
                  <a:moveTo>
                    <a:pt x="0" y="167"/>
                  </a:moveTo>
                  <a:cubicBezTo>
                    <a:pt x="139" y="83"/>
                    <a:pt x="279" y="0"/>
                    <a:pt x="453" y="30"/>
                  </a:cubicBezTo>
                  <a:cubicBezTo>
                    <a:pt x="627" y="60"/>
                    <a:pt x="945" y="295"/>
                    <a:pt x="1043" y="348"/>
                  </a:cubicBezTo>
                </a:path>
              </a:pathLst>
            </a:custGeom>
            <a:noFill/>
            <a:ln w="9525">
              <a:solidFill>
                <a:srgbClr val="FF0000"/>
              </a:solidFill>
              <a:round/>
              <a:headEnd/>
              <a:tailEnd type="triangle" w="med" len="med"/>
            </a:ln>
          </p:spPr>
          <p:txBody>
            <a:bodyPr/>
            <a:lstStyle/>
            <a:p>
              <a:endParaRPr lang="en-US"/>
            </a:p>
          </p:txBody>
        </p:sp>
        <p:sp>
          <p:nvSpPr>
            <p:cNvPr id="120" name="Freeform 51"/>
            <p:cNvSpPr>
              <a:spLocks/>
            </p:cNvSpPr>
            <p:nvPr/>
          </p:nvSpPr>
          <p:spPr bwMode="auto">
            <a:xfrm>
              <a:off x="3998881" y="7437668"/>
              <a:ext cx="3229867" cy="382573"/>
            </a:xfrm>
            <a:custGeom>
              <a:avLst/>
              <a:gdLst>
                <a:gd name="T0" fmla="*/ 0 w 861"/>
                <a:gd name="T1" fmla="*/ 2147483647 h 196"/>
                <a:gd name="T2" fmla="*/ 2147483647 w 861"/>
                <a:gd name="T3" fmla="*/ 2147483647 h 196"/>
                <a:gd name="T4" fmla="*/ 2147483647 w 861"/>
                <a:gd name="T5" fmla="*/ 2147483647 h 196"/>
                <a:gd name="T6" fmla="*/ 0 60000 65536"/>
                <a:gd name="T7" fmla="*/ 0 60000 65536"/>
                <a:gd name="T8" fmla="*/ 0 60000 65536"/>
                <a:gd name="T9" fmla="*/ 0 w 861"/>
                <a:gd name="T10" fmla="*/ 0 h 196"/>
                <a:gd name="T11" fmla="*/ 861 w 861"/>
                <a:gd name="T12" fmla="*/ 196 h 196"/>
              </a:gdLst>
              <a:ahLst/>
              <a:cxnLst>
                <a:cxn ang="T6">
                  <a:pos x="T0" y="T1"/>
                </a:cxn>
                <a:cxn ang="T7">
                  <a:pos x="T2" y="T3"/>
                </a:cxn>
                <a:cxn ang="T8">
                  <a:pos x="T4" y="T5"/>
                </a:cxn>
              </a:cxnLst>
              <a:rect l="T9" t="T10" r="T11" b="T12"/>
              <a:pathLst>
                <a:path w="861" h="196">
                  <a:moveTo>
                    <a:pt x="0" y="106"/>
                  </a:moveTo>
                  <a:cubicBezTo>
                    <a:pt x="41" y="53"/>
                    <a:pt x="83" y="0"/>
                    <a:pt x="226" y="15"/>
                  </a:cubicBezTo>
                  <a:cubicBezTo>
                    <a:pt x="369" y="30"/>
                    <a:pt x="615" y="113"/>
                    <a:pt x="861" y="196"/>
                  </a:cubicBezTo>
                </a:path>
              </a:pathLst>
            </a:custGeom>
            <a:noFill/>
            <a:ln w="9525">
              <a:solidFill>
                <a:srgbClr val="FF0000"/>
              </a:solidFill>
              <a:round/>
              <a:headEnd/>
              <a:tailEnd type="triangle" w="med" len="med"/>
            </a:ln>
          </p:spPr>
          <p:txBody>
            <a:bodyPr/>
            <a:lstStyle/>
            <a:p>
              <a:endParaRPr lang="en-US"/>
            </a:p>
          </p:txBody>
        </p:sp>
        <p:sp>
          <p:nvSpPr>
            <p:cNvPr id="121" name="Freeform 52"/>
            <p:cNvSpPr>
              <a:spLocks/>
            </p:cNvSpPr>
            <p:nvPr/>
          </p:nvSpPr>
          <p:spPr bwMode="auto">
            <a:xfrm>
              <a:off x="2805969" y="8202814"/>
              <a:ext cx="4764146" cy="661062"/>
            </a:xfrm>
            <a:custGeom>
              <a:avLst/>
              <a:gdLst>
                <a:gd name="T0" fmla="*/ 0 w 1270"/>
                <a:gd name="T1" fmla="*/ 2147483647 h 235"/>
                <a:gd name="T2" fmla="*/ 2147483647 w 1270"/>
                <a:gd name="T3" fmla="*/ 2147483647 h 235"/>
                <a:gd name="T4" fmla="*/ 2147483647 w 1270"/>
                <a:gd name="T5" fmla="*/ 0 h 235"/>
                <a:gd name="T6" fmla="*/ 0 60000 65536"/>
                <a:gd name="T7" fmla="*/ 0 60000 65536"/>
                <a:gd name="T8" fmla="*/ 0 60000 65536"/>
                <a:gd name="T9" fmla="*/ 0 w 1270"/>
                <a:gd name="T10" fmla="*/ 0 h 235"/>
                <a:gd name="T11" fmla="*/ 1270 w 1270"/>
                <a:gd name="T12" fmla="*/ 235 h 235"/>
              </a:gdLst>
              <a:ahLst/>
              <a:cxnLst>
                <a:cxn ang="T6">
                  <a:pos x="T0" y="T1"/>
                </a:cxn>
                <a:cxn ang="T7">
                  <a:pos x="T2" y="T3"/>
                </a:cxn>
                <a:cxn ang="T8">
                  <a:pos x="T4" y="T5"/>
                </a:cxn>
              </a:cxnLst>
              <a:rect l="T9" t="T10" r="T11" b="T12"/>
              <a:pathLst>
                <a:path w="1270" h="235">
                  <a:moveTo>
                    <a:pt x="0" y="46"/>
                  </a:moveTo>
                  <a:cubicBezTo>
                    <a:pt x="189" y="140"/>
                    <a:pt x="378" y="235"/>
                    <a:pt x="590" y="227"/>
                  </a:cubicBezTo>
                  <a:cubicBezTo>
                    <a:pt x="802" y="219"/>
                    <a:pt x="1036" y="109"/>
                    <a:pt x="1270" y="0"/>
                  </a:cubicBezTo>
                </a:path>
              </a:pathLst>
            </a:custGeom>
            <a:noFill/>
            <a:ln w="9525">
              <a:solidFill>
                <a:srgbClr val="FF0000"/>
              </a:solidFill>
              <a:round/>
              <a:headEnd/>
              <a:tailEnd type="triangle" w="med" len="med"/>
            </a:ln>
          </p:spPr>
          <p:txBody>
            <a:bodyPr/>
            <a:lstStyle/>
            <a:p>
              <a:endParaRPr lang="en-US"/>
            </a:p>
          </p:txBody>
        </p:sp>
        <p:sp>
          <p:nvSpPr>
            <p:cNvPr id="122" name="Freeform 53"/>
            <p:cNvSpPr>
              <a:spLocks/>
            </p:cNvSpPr>
            <p:nvPr/>
          </p:nvSpPr>
          <p:spPr bwMode="auto">
            <a:xfrm>
              <a:off x="4167691" y="7949640"/>
              <a:ext cx="3061057" cy="424767"/>
            </a:xfrm>
            <a:custGeom>
              <a:avLst/>
              <a:gdLst>
                <a:gd name="T0" fmla="*/ 0 w 816"/>
                <a:gd name="T1" fmla="*/ 2147483647 h 151"/>
                <a:gd name="T2" fmla="*/ 2147483647 w 816"/>
                <a:gd name="T3" fmla="*/ 2147483647 h 151"/>
                <a:gd name="T4" fmla="*/ 2147483647 w 816"/>
                <a:gd name="T5" fmla="*/ 0 h 151"/>
                <a:gd name="T6" fmla="*/ 0 60000 65536"/>
                <a:gd name="T7" fmla="*/ 0 60000 65536"/>
                <a:gd name="T8" fmla="*/ 0 60000 65536"/>
                <a:gd name="T9" fmla="*/ 0 w 816"/>
                <a:gd name="T10" fmla="*/ 0 h 151"/>
                <a:gd name="T11" fmla="*/ 816 w 816"/>
                <a:gd name="T12" fmla="*/ 151 h 151"/>
              </a:gdLst>
              <a:ahLst/>
              <a:cxnLst>
                <a:cxn ang="T6">
                  <a:pos x="T0" y="T1"/>
                </a:cxn>
                <a:cxn ang="T7">
                  <a:pos x="T2" y="T3"/>
                </a:cxn>
                <a:cxn ang="T8">
                  <a:pos x="T4" y="T5"/>
                </a:cxn>
              </a:cxnLst>
              <a:rect l="T9" t="T10" r="T11" b="T12"/>
              <a:pathLst>
                <a:path w="816" h="151">
                  <a:moveTo>
                    <a:pt x="0" y="90"/>
                  </a:moveTo>
                  <a:cubicBezTo>
                    <a:pt x="68" y="120"/>
                    <a:pt x="136" y="151"/>
                    <a:pt x="272" y="136"/>
                  </a:cubicBezTo>
                  <a:cubicBezTo>
                    <a:pt x="408" y="121"/>
                    <a:pt x="612" y="60"/>
                    <a:pt x="816" y="0"/>
                  </a:cubicBezTo>
                </a:path>
              </a:pathLst>
            </a:custGeom>
            <a:noFill/>
            <a:ln w="9525">
              <a:solidFill>
                <a:srgbClr val="FF0000"/>
              </a:solidFill>
              <a:round/>
              <a:headEnd/>
              <a:tailEnd type="triangle" w="med" len="med"/>
            </a:ln>
          </p:spPr>
          <p:txBody>
            <a:bodyPr/>
            <a:lstStyle/>
            <a:p>
              <a:endParaRPr lang="en-US"/>
            </a:p>
          </p:txBody>
        </p:sp>
      </p:grpSp>
      <p:cxnSp>
        <p:nvCxnSpPr>
          <p:cNvPr id="124" name="Straight Connector 123"/>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nvGrpSpPr>
          <p:cNvPr id="3" name="Group 133"/>
          <p:cNvGrpSpPr/>
          <p:nvPr/>
        </p:nvGrpSpPr>
        <p:grpSpPr>
          <a:xfrm>
            <a:off x="12357585" y="5211027"/>
            <a:ext cx="5480646" cy="1881898"/>
            <a:chOff x="3565587" y="3856038"/>
            <a:chExt cx="3252726" cy="1019745"/>
          </a:xfrm>
        </p:grpSpPr>
        <p:sp>
          <p:nvSpPr>
            <p:cNvPr id="135" name="Text Box 13"/>
            <p:cNvSpPr txBox="1">
              <a:spLocks noChangeArrowheads="1"/>
            </p:cNvSpPr>
            <p:nvPr/>
          </p:nvSpPr>
          <p:spPr bwMode="auto">
            <a:xfrm>
              <a:off x="4119563" y="3856038"/>
              <a:ext cx="184150" cy="457200"/>
            </a:xfrm>
            <a:prstGeom prst="rect">
              <a:avLst/>
            </a:prstGeom>
            <a:noFill/>
            <a:ln w="9525">
              <a:noFill/>
              <a:miter lim="800000"/>
              <a:headEnd/>
              <a:tailEnd/>
            </a:ln>
          </p:spPr>
          <p:txBody>
            <a:bodyPr wrap="none">
              <a:spAutoFit/>
            </a:bodyPr>
            <a:lstStyle/>
            <a:p>
              <a:endParaRPr lang="fr-FR" sz="2400"/>
            </a:p>
          </p:txBody>
        </p:sp>
        <p:sp>
          <p:nvSpPr>
            <p:cNvPr id="136" name="Freeform 14"/>
            <p:cNvSpPr>
              <a:spLocks/>
            </p:cNvSpPr>
            <p:nvPr/>
          </p:nvSpPr>
          <p:spPr bwMode="auto">
            <a:xfrm>
              <a:off x="4196173" y="4356671"/>
              <a:ext cx="1370012" cy="519112"/>
            </a:xfrm>
            <a:custGeom>
              <a:avLst/>
              <a:gdLst>
                <a:gd name="T0" fmla="*/ 0 w 1670"/>
                <a:gd name="T1" fmla="*/ 2147483647 h 407"/>
                <a:gd name="T2" fmla="*/ 2147483647 w 1670"/>
                <a:gd name="T3" fmla="*/ 0 h 407"/>
                <a:gd name="T4" fmla="*/ 2147483647 w 1670"/>
                <a:gd name="T5" fmla="*/ 2147483647 h 407"/>
                <a:gd name="T6" fmla="*/ 2147483647 w 1670"/>
                <a:gd name="T7" fmla="*/ 2147483647 h 407"/>
                <a:gd name="T8" fmla="*/ 2147483647 w 1670"/>
                <a:gd name="T9" fmla="*/ 2147483647 h 407"/>
                <a:gd name="T10" fmla="*/ 2147483647 w 1670"/>
                <a:gd name="T11" fmla="*/ 2147483647 h 407"/>
                <a:gd name="T12" fmla="*/ 2147483647 w 1670"/>
                <a:gd name="T13" fmla="*/ 2147483647 h 407"/>
                <a:gd name="T14" fmla="*/ 2147483647 w 1670"/>
                <a:gd name="T15" fmla="*/ 2147483647 h 407"/>
                <a:gd name="T16" fmla="*/ 2147483647 w 1670"/>
                <a:gd name="T17" fmla="*/ 2147483647 h 407"/>
                <a:gd name="T18" fmla="*/ 2147483647 w 1670"/>
                <a:gd name="T19" fmla="*/ 2147483647 h 407"/>
                <a:gd name="T20" fmla="*/ 2147483647 w 1670"/>
                <a:gd name="T21" fmla="*/ 2147483647 h 407"/>
                <a:gd name="T22" fmla="*/ 2147483647 w 1670"/>
                <a:gd name="T23" fmla="*/ 2147483647 h 407"/>
                <a:gd name="T24" fmla="*/ 2147483647 w 1670"/>
                <a:gd name="T25" fmla="*/ 2147483647 h 407"/>
                <a:gd name="T26" fmla="*/ 2147483647 w 1670"/>
                <a:gd name="T27" fmla="*/ 2147483647 h 407"/>
                <a:gd name="T28" fmla="*/ 2147483647 w 1670"/>
                <a:gd name="T29" fmla="*/ 2147483647 h 407"/>
                <a:gd name="T30" fmla="*/ 2147483647 w 1670"/>
                <a:gd name="T31" fmla="*/ 2147483647 h 407"/>
                <a:gd name="T32" fmla="*/ 2147483647 w 1670"/>
                <a:gd name="T33" fmla="*/ 2147483647 h 407"/>
                <a:gd name="T34" fmla="*/ 2147483647 w 1670"/>
                <a:gd name="T35" fmla="*/ 2147483647 h 407"/>
                <a:gd name="T36" fmla="*/ 2147483647 w 1670"/>
                <a:gd name="T37" fmla="*/ 2147483647 h 407"/>
                <a:gd name="T38" fmla="*/ 2147483647 w 1670"/>
                <a:gd name="T39" fmla="*/ 2147483647 h 407"/>
                <a:gd name="T40" fmla="*/ 2147483647 w 1670"/>
                <a:gd name="T41" fmla="*/ 2147483647 h 407"/>
                <a:gd name="T42" fmla="*/ 2147483647 w 1670"/>
                <a:gd name="T43" fmla="*/ 2147483647 h 407"/>
                <a:gd name="T44" fmla="*/ 2147483647 w 1670"/>
                <a:gd name="T45" fmla="*/ 2147483647 h 407"/>
                <a:gd name="T46" fmla="*/ 2147483647 w 1670"/>
                <a:gd name="T47" fmla="*/ 2147483647 h 407"/>
                <a:gd name="T48" fmla="*/ 2147483647 w 1670"/>
                <a:gd name="T49" fmla="*/ 2147483647 h 407"/>
                <a:gd name="T50" fmla="*/ 2147483647 w 1670"/>
                <a:gd name="T51" fmla="*/ 2147483647 h 407"/>
                <a:gd name="T52" fmla="*/ 2147483647 w 1670"/>
                <a:gd name="T53" fmla="*/ 2147483647 h 407"/>
                <a:gd name="T54" fmla="*/ 2147483647 w 1670"/>
                <a:gd name="T55" fmla="*/ 2147483647 h 407"/>
                <a:gd name="T56" fmla="*/ 2147483647 w 1670"/>
                <a:gd name="T57" fmla="*/ 2147483647 h 407"/>
                <a:gd name="T58" fmla="*/ 2147483647 w 1670"/>
                <a:gd name="T59" fmla="*/ 2147483647 h 407"/>
                <a:gd name="T60" fmla="*/ 2147483647 w 1670"/>
                <a:gd name="T61" fmla="*/ 2147483647 h 407"/>
                <a:gd name="T62" fmla="*/ 2147483647 w 1670"/>
                <a:gd name="T63" fmla="*/ 2147483647 h 407"/>
                <a:gd name="T64" fmla="*/ 2147483647 w 1670"/>
                <a:gd name="T65" fmla="*/ 2147483647 h 407"/>
                <a:gd name="T66" fmla="*/ 2147483647 w 1670"/>
                <a:gd name="T67" fmla="*/ 2147483647 h 407"/>
                <a:gd name="T68" fmla="*/ 2147483647 w 1670"/>
                <a:gd name="T69" fmla="*/ 2147483647 h 407"/>
                <a:gd name="T70" fmla="*/ 2147483647 w 1670"/>
                <a:gd name="T71" fmla="*/ 2147483647 h 407"/>
                <a:gd name="T72" fmla="*/ 2147483647 w 1670"/>
                <a:gd name="T73" fmla="*/ 2147483647 h 407"/>
                <a:gd name="T74" fmla="*/ 2147483647 w 1670"/>
                <a:gd name="T75" fmla="*/ 2147483647 h 407"/>
                <a:gd name="T76" fmla="*/ 2147483647 w 1670"/>
                <a:gd name="T77" fmla="*/ 2147483647 h 407"/>
                <a:gd name="T78" fmla="*/ 2147483647 w 1670"/>
                <a:gd name="T79" fmla="*/ 2147483647 h 407"/>
                <a:gd name="T80" fmla="*/ 2147483647 w 1670"/>
                <a:gd name="T81" fmla="*/ 2147483647 h 407"/>
                <a:gd name="T82" fmla="*/ 2147483647 w 1670"/>
                <a:gd name="T83" fmla="*/ 2147483647 h 407"/>
                <a:gd name="T84" fmla="*/ 2147483647 w 1670"/>
                <a:gd name="T85" fmla="*/ 2147483647 h 407"/>
                <a:gd name="T86" fmla="*/ 2147483647 w 1670"/>
                <a:gd name="T87" fmla="*/ 2147483647 h 407"/>
                <a:gd name="T88" fmla="*/ 2147483647 w 1670"/>
                <a:gd name="T89" fmla="*/ 2147483647 h 407"/>
                <a:gd name="T90" fmla="*/ 2147483647 w 1670"/>
                <a:gd name="T91" fmla="*/ 2147483647 h 407"/>
                <a:gd name="T92" fmla="*/ 2147483647 w 1670"/>
                <a:gd name="T93" fmla="*/ 2147483647 h 407"/>
                <a:gd name="T94" fmla="*/ 2147483647 w 1670"/>
                <a:gd name="T95" fmla="*/ 2147483647 h 407"/>
                <a:gd name="T96" fmla="*/ 2147483647 w 1670"/>
                <a:gd name="T97" fmla="*/ 2147483647 h 407"/>
                <a:gd name="T98" fmla="*/ 2147483647 w 1670"/>
                <a:gd name="T99" fmla="*/ 2147483647 h 407"/>
                <a:gd name="T100" fmla="*/ 2147483647 w 1670"/>
                <a:gd name="T101" fmla="*/ 2147483647 h 407"/>
                <a:gd name="T102" fmla="*/ 2147483647 w 1670"/>
                <a:gd name="T103" fmla="*/ 2147483647 h 407"/>
                <a:gd name="T104" fmla="*/ 2147483647 w 1670"/>
                <a:gd name="T105" fmla="*/ 2147483647 h 407"/>
                <a:gd name="T106" fmla="*/ 2147483647 w 1670"/>
                <a:gd name="T107" fmla="*/ 2147483647 h 407"/>
                <a:gd name="T108" fmla="*/ 2147483647 w 1670"/>
                <a:gd name="T109" fmla="*/ 2147483647 h 407"/>
                <a:gd name="T110" fmla="*/ 2147483647 w 1670"/>
                <a:gd name="T111" fmla="*/ 2147483647 h 407"/>
                <a:gd name="T112" fmla="*/ 2147483647 w 1670"/>
                <a:gd name="T113" fmla="*/ 2147483647 h 407"/>
                <a:gd name="T114" fmla="*/ 2147483647 w 1670"/>
                <a:gd name="T115" fmla="*/ 2147483647 h 407"/>
                <a:gd name="T116" fmla="*/ 2147483647 w 1670"/>
                <a:gd name="T117" fmla="*/ 2147483647 h 407"/>
                <a:gd name="T118" fmla="*/ 2147483647 w 1670"/>
                <a:gd name="T119" fmla="*/ 2147483647 h 407"/>
                <a:gd name="T120" fmla="*/ 2147483647 w 1670"/>
                <a:gd name="T121" fmla="*/ 2147483647 h 4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70"/>
                <a:gd name="T184" fmla="*/ 0 h 407"/>
                <a:gd name="T185" fmla="*/ 1670 w 1670"/>
                <a:gd name="T186" fmla="*/ 407 h 4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70" h="407">
                  <a:moveTo>
                    <a:pt x="0" y="290"/>
                  </a:moveTo>
                  <a:cubicBezTo>
                    <a:pt x="45" y="197"/>
                    <a:pt x="43" y="81"/>
                    <a:pt x="103" y="0"/>
                  </a:cubicBezTo>
                  <a:cubicBezTo>
                    <a:pt x="116" y="49"/>
                    <a:pt x="132" y="96"/>
                    <a:pt x="145" y="145"/>
                  </a:cubicBezTo>
                  <a:cubicBezTo>
                    <a:pt x="150" y="138"/>
                    <a:pt x="184" y="80"/>
                    <a:pt x="196" y="83"/>
                  </a:cubicBezTo>
                  <a:cubicBezTo>
                    <a:pt x="210" y="87"/>
                    <a:pt x="203" y="111"/>
                    <a:pt x="207" y="125"/>
                  </a:cubicBezTo>
                  <a:cubicBezTo>
                    <a:pt x="214" y="115"/>
                    <a:pt x="215" y="90"/>
                    <a:pt x="227" y="94"/>
                  </a:cubicBezTo>
                  <a:cubicBezTo>
                    <a:pt x="240" y="98"/>
                    <a:pt x="235" y="121"/>
                    <a:pt x="238" y="135"/>
                  </a:cubicBezTo>
                  <a:cubicBezTo>
                    <a:pt x="242" y="156"/>
                    <a:pt x="245" y="176"/>
                    <a:pt x="248" y="197"/>
                  </a:cubicBezTo>
                  <a:cubicBezTo>
                    <a:pt x="334" y="111"/>
                    <a:pt x="239" y="187"/>
                    <a:pt x="289" y="197"/>
                  </a:cubicBezTo>
                  <a:cubicBezTo>
                    <a:pt x="298" y="199"/>
                    <a:pt x="352" y="162"/>
                    <a:pt x="362" y="156"/>
                  </a:cubicBezTo>
                  <a:cubicBezTo>
                    <a:pt x="381" y="213"/>
                    <a:pt x="373" y="245"/>
                    <a:pt x="403" y="187"/>
                  </a:cubicBezTo>
                  <a:cubicBezTo>
                    <a:pt x="408" y="177"/>
                    <a:pt x="410" y="166"/>
                    <a:pt x="414" y="156"/>
                  </a:cubicBezTo>
                  <a:cubicBezTo>
                    <a:pt x="455" y="219"/>
                    <a:pt x="407" y="167"/>
                    <a:pt x="476" y="176"/>
                  </a:cubicBezTo>
                  <a:cubicBezTo>
                    <a:pt x="488" y="178"/>
                    <a:pt x="497" y="190"/>
                    <a:pt x="507" y="197"/>
                  </a:cubicBezTo>
                  <a:cubicBezTo>
                    <a:pt x="510" y="211"/>
                    <a:pt x="504" y="232"/>
                    <a:pt x="517" y="238"/>
                  </a:cubicBezTo>
                  <a:cubicBezTo>
                    <a:pt x="544" y="252"/>
                    <a:pt x="556" y="195"/>
                    <a:pt x="558" y="187"/>
                  </a:cubicBezTo>
                  <a:cubicBezTo>
                    <a:pt x="562" y="208"/>
                    <a:pt x="554" y="234"/>
                    <a:pt x="569" y="249"/>
                  </a:cubicBezTo>
                  <a:cubicBezTo>
                    <a:pt x="578" y="258"/>
                    <a:pt x="590" y="236"/>
                    <a:pt x="600" y="228"/>
                  </a:cubicBezTo>
                  <a:cubicBezTo>
                    <a:pt x="611" y="219"/>
                    <a:pt x="621" y="207"/>
                    <a:pt x="631" y="197"/>
                  </a:cubicBezTo>
                  <a:cubicBezTo>
                    <a:pt x="634" y="218"/>
                    <a:pt x="628" y="243"/>
                    <a:pt x="641" y="259"/>
                  </a:cubicBezTo>
                  <a:cubicBezTo>
                    <a:pt x="648" y="268"/>
                    <a:pt x="664" y="256"/>
                    <a:pt x="672" y="249"/>
                  </a:cubicBezTo>
                  <a:cubicBezTo>
                    <a:pt x="696" y="228"/>
                    <a:pt x="711" y="199"/>
                    <a:pt x="734" y="176"/>
                  </a:cubicBezTo>
                  <a:cubicBezTo>
                    <a:pt x="744" y="180"/>
                    <a:pt x="754" y="189"/>
                    <a:pt x="765" y="187"/>
                  </a:cubicBezTo>
                  <a:cubicBezTo>
                    <a:pt x="819" y="178"/>
                    <a:pt x="776" y="136"/>
                    <a:pt x="817" y="197"/>
                  </a:cubicBezTo>
                  <a:cubicBezTo>
                    <a:pt x="831" y="190"/>
                    <a:pt x="846" y="185"/>
                    <a:pt x="858" y="176"/>
                  </a:cubicBezTo>
                  <a:cubicBezTo>
                    <a:pt x="870" y="167"/>
                    <a:pt x="875" y="141"/>
                    <a:pt x="889" y="145"/>
                  </a:cubicBezTo>
                  <a:cubicBezTo>
                    <a:pt x="903" y="149"/>
                    <a:pt x="896" y="173"/>
                    <a:pt x="900" y="187"/>
                  </a:cubicBezTo>
                  <a:cubicBezTo>
                    <a:pt x="903" y="197"/>
                    <a:pt x="907" y="208"/>
                    <a:pt x="910" y="218"/>
                  </a:cubicBezTo>
                  <a:cubicBezTo>
                    <a:pt x="924" y="211"/>
                    <a:pt x="939" y="207"/>
                    <a:pt x="951" y="197"/>
                  </a:cubicBezTo>
                  <a:cubicBezTo>
                    <a:pt x="993" y="162"/>
                    <a:pt x="947" y="158"/>
                    <a:pt x="1003" y="176"/>
                  </a:cubicBezTo>
                  <a:cubicBezTo>
                    <a:pt x="1046" y="112"/>
                    <a:pt x="1006" y="154"/>
                    <a:pt x="1034" y="176"/>
                  </a:cubicBezTo>
                  <a:cubicBezTo>
                    <a:pt x="1045" y="185"/>
                    <a:pt x="1062" y="183"/>
                    <a:pt x="1076" y="187"/>
                  </a:cubicBezTo>
                  <a:cubicBezTo>
                    <a:pt x="1086" y="177"/>
                    <a:pt x="1093" y="159"/>
                    <a:pt x="1107" y="156"/>
                  </a:cubicBezTo>
                  <a:cubicBezTo>
                    <a:pt x="1146" y="149"/>
                    <a:pt x="1146" y="216"/>
                    <a:pt x="1148" y="228"/>
                  </a:cubicBezTo>
                  <a:cubicBezTo>
                    <a:pt x="1204" y="190"/>
                    <a:pt x="1169" y="204"/>
                    <a:pt x="1169" y="238"/>
                  </a:cubicBezTo>
                  <a:cubicBezTo>
                    <a:pt x="1169" y="249"/>
                    <a:pt x="1176" y="259"/>
                    <a:pt x="1179" y="269"/>
                  </a:cubicBezTo>
                  <a:cubicBezTo>
                    <a:pt x="1229" y="195"/>
                    <a:pt x="1173" y="261"/>
                    <a:pt x="1210" y="280"/>
                  </a:cubicBezTo>
                  <a:cubicBezTo>
                    <a:pt x="1221" y="286"/>
                    <a:pt x="1231" y="266"/>
                    <a:pt x="1241" y="259"/>
                  </a:cubicBezTo>
                  <a:cubicBezTo>
                    <a:pt x="1266" y="131"/>
                    <a:pt x="1235" y="256"/>
                    <a:pt x="1262" y="269"/>
                  </a:cubicBezTo>
                  <a:cubicBezTo>
                    <a:pt x="1277" y="277"/>
                    <a:pt x="1283" y="242"/>
                    <a:pt x="1293" y="228"/>
                  </a:cubicBezTo>
                  <a:cubicBezTo>
                    <a:pt x="1296" y="207"/>
                    <a:pt x="1299" y="187"/>
                    <a:pt x="1303" y="166"/>
                  </a:cubicBezTo>
                  <a:cubicBezTo>
                    <a:pt x="1306" y="152"/>
                    <a:pt x="1313" y="111"/>
                    <a:pt x="1313" y="125"/>
                  </a:cubicBezTo>
                  <a:cubicBezTo>
                    <a:pt x="1313" y="142"/>
                    <a:pt x="1306" y="159"/>
                    <a:pt x="1303" y="176"/>
                  </a:cubicBezTo>
                  <a:cubicBezTo>
                    <a:pt x="1306" y="190"/>
                    <a:pt x="1299" y="218"/>
                    <a:pt x="1313" y="218"/>
                  </a:cubicBezTo>
                  <a:cubicBezTo>
                    <a:pt x="1322" y="218"/>
                    <a:pt x="1341" y="155"/>
                    <a:pt x="1344" y="145"/>
                  </a:cubicBezTo>
                  <a:cubicBezTo>
                    <a:pt x="1351" y="169"/>
                    <a:pt x="1360" y="193"/>
                    <a:pt x="1365" y="218"/>
                  </a:cubicBezTo>
                  <a:cubicBezTo>
                    <a:pt x="1371" y="249"/>
                    <a:pt x="1364" y="282"/>
                    <a:pt x="1376" y="311"/>
                  </a:cubicBezTo>
                  <a:cubicBezTo>
                    <a:pt x="1381" y="324"/>
                    <a:pt x="1381" y="282"/>
                    <a:pt x="1386" y="269"/>
                  </a:cubicBezTo>
                  <a:cubicBezTo>
                    <a:pt x="1391" y="255"/>
                    <a:pt x="1400" y="242"/>
                    <a:pt x="1407" y="228"/>
                  </a:cubicBezTo>
                  <a:cubicBezTo>
                    <a:pt x="1423" y="279"/>
                    <a:pt x="1389" y="407"/>
                    <a:pt x="1448" y="321"/>
                  </a:cubicBezTo>
                  <a:cubicBezTo>
                    <a:pt x="1451" y="307"/>
                    <a:pt x="1445" y="284"/>
                    <a:pt x="1458" y="280"/>
                  </a:cubicBezTo>
                  <a:cubicBezTo>
                    <a:pt x="1470" y="276"/>
                    <a:pt x="1469" y="319"/>
                    <a:pt x="1479" y="311"/>
                  </a:cubicBezTo>
                  <a:cubicBezTo>
                    <a:pt x="1500" y="294"/>
                    <a:pt x="1500" y="262"/>
                    <a:pt x="1510" y="238"/>
                  </a:cubicBezTo>
                  <a:cubicBezTo>
                    <a:pt x="1520" y="158"/>
                    <a:pt x="1534" y="143"/>
                    <a:pt x="1551" y="73"/>
                  </a:cubicBezTo>
                  <a:cubicBezTo>
                    <a:pt x="1555" y="87"/>
                    <a:pt x="1553" y="103"/>
                    <a:pt x="1562" y="114"/>
                  </a:cubicBezTo>
                  <a:cubicBezTo>
                    <a:pt x="1569" y="123"/>
                    <a:pt x="1585" y="117"/>
                    <a:pt x="1593" y="125"/>
                  </a:cubicBezTo>
                  <a:cubicBezTo>
                    <a:pt x="1601" y="133"/>
                    <a:pt x="1600" y="146"/>
                    <a:pt x="1603" y="156"/>
                  </a:cubicBezTo>
                  <a:cubicBezTo>
                    <a:pt x="1613" y="146"/>
                    <a:pt x="1620" y="122"/>
                    <a:pt x="1634" y="125"/>
                  </a:cubicBezTo>
                  <a:cubicBezTo>
                    <a:pt x="1648" y="128"/>
                    <a:pt x="1640" y="152"/>
                    <a:pt x="1644" y="166"/>
                  </a:cubicBezTo>
                  <a:cubicBezTo>
                    <a:pt x="1647" y="177"/>
                    <a:pt x="1651" y="187"/>
                    <a:pt x="1655" y="197"/>
                  </a:cubicBezTo>
                  <a:cubicBezTo>
                    <a:pt x="1670" y="150"/>
                    <a:pt x="1665" y="155"/>
                    <a:pt x="1665" y="218"/>
                  </a:cubicBezTo>
                </a:path>
              </a:pathLst>
            </a:custGeom>
            <a:noFill/>
            <a:ln w="9525">
              <a:solidFill>
                <a:srgbClr val="FF0000"/>
              </a:solidFill>
              <a:round/>
              <a:headEnd/>
              <a:tailEnd/>
            </a:ln>
          </p:spPr>
          <p:txBody>
            <a:bodyPr wrap="none" anchor="ctr"/>
            <a:lstStyle/>
            <a:p>
              <a:endParaRPr lang="en-US"/>
            </a:p>
          </p:txBody>
        </p:sp>
        <p:sp>
          <p:nvSpPr>
            <p:cNvPr id="137" name="Text Box 15"/>
            <p:cNvSpPr txBox="1">
              <a:spLocks noChangeArrowheads="1"/>
            </p:cNvSpPr>
            <p:nvPr/>
          </p:nvSpPr>
          <p:spPr bwMode="auto">
            <a:xfrm>
              <a:off x="4395788" y="4086225"/>
              <a:ext cx="406426" cy="316872"/>
            </a:xfrm>
            <a:prstGeom prst="rect">
              <a:avLst/>
            </a:prstGeom>
            <a:noFill/>
            <a:ln w="9525">
              <a:noFill/>
              <a:miter lim="800000"/>
              <a:headEnd/>
              <a:tailEnd/>
            </a:ln>
          </p:spPr>
          <p:txBody>
            <a:bodyPr wrap="none">
              <a:spAutoFit/>
            </a:bodyPr>
            <a:lstStyle/>
            <a:p>
              <a:r>
                <a:rPr lang="en-US" sz="3200" i="1" dirty="0">
                  <a:solidFill>
                    <a:srgbClr val="FF0000"/>
                  </a:solidFill>
                </a:rPr>
                <a:t>I(t)</a:t>
              </a:r>
            </a:p>
          </p:txBody>
        </p:sp>
        <p:sp>
          <p:nvSpPr>
            <p:cNvPr id="138" name="Line 16"/>
            <p:cNvSpPr>
              <a:spLocks noChangeShapeType="1"/>
            </p:cNvSpPr>
            <p:nvPr/>
          </p:nvSpPr>
          <p:spPr bwMode="auto">
            <a:xfrm>
              <a:off x="4160838" y="4630738"/>
              <a:ext cx="1527175" cy="0"/>
            </a:xfrm>
            <a:prstGeom prst="line">
              <a:avLst/>
            </a:prstGeom>
            <a:noFill/>
            <a:ln w="9525">
              <a:solidFill>
                <a:schemeClr val="tx1"/>
              </a:solidFill>
              <a:round/>
              <a:headEnd/>
              <a:tailEnd/>
            </a:ln>
          </p:spPr>
          <p:txBody>
            <a:bodyPr/>
            <a:lstStyle/>
            <a:p>
              <a:endParaRPr lang="en-US"/>
            </a:p>
          </p:txBody>
        </p:sp>
        <p:graphicFrame>
          <p:nvGraphicFramePr>
            <p:cNvPr id="139" name="Object 19"/>
            <p:cNvGraphicFramePr>
              <a:graphicFrameLocks noChangeAspect="1"/>
            </p:cNvGraphicFramePr>
            <p:nvPr/>
          </p:nvGraphicFramePr>
          <p:xfrm>
            <a:off x="3565587" y="4369370"/>
            <a:ext cx="339725" cy="506412"/>
          </p:xfrm>
          <a:graphic>
            <a:graphicData uri="http://schemas.openxmlformats.org/presentationml/2006/ole">
              <mc:AlternateContent xmlns:mc="http://schemas.openxmlformats.org/markup-compatibility/2006">
                <mc:Choice xmlns:v="urn:schemas-microsoft-com:vml" Requires="v">
                  <p:oleObj spid="_x0000_s17464" name="Equation" r:id="rId4" imgW="152280" imgH="164880" progId="Equation.3">
                    <p:embed/>
                  </p:oleObj>
                </mc:Choice>
                <mc:Fallback>
                  <p:oleObj name="Equation" r:id="rId4" imgW="152280" imgH="164880" progId="Equation.3">
                    <p:embed/>
                    <p:pic>
                      <p:nvPicPr>
                        <p:cNvPr id="0" name="Object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5587" y="4369370"/>
                          <a:ext cx="339725"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sp>
          <p:nvSpPr>
            <p:cNvPr id="140" name="Oval 80"/>
            <p:cNvSpPr>
              <a:spLocks noChangeArrowheads="1"/>
            </p:cNvSpPr>
            <p:nvPr/>
          </p:nvSpPr>
          <p:spPr bwMode="auto">
            <a:xfrm>
              <a:off x="6457950" y="4483100"/>
              <a:ext cx="360363" cy="360363"/>
            </a:xfrm>
            <a:prstGeom prst="ellipse">
              <a:avLst/>
            </a:prstGeom>
            <a:solidFill>
              <a:srgbClr val="FFFF00"/>
            </a:solidFill>
            <a:ln w="9525">
              <a:solidFill>
                <a:schemeClr val="tx1"/>
              </a:solidFill>
              <a:round/>
              <a:headEnd/>
              <a:tailEnd/>
            </a:ln>
          </p:spPr>
          <p:txBody>
            <a:bodyPr wrap="none" anchor="ctr"/>
            <a:lstStyle/>
            <a:p>
              <a:endParaRPr lang="en-US"/>
            </a:p>
          </p:txBody>
        </p:sp>
        <p:graphicFrame>
          <p:nvGraphicFramePr>
            <p:cNvPr id="141" name="Object 81"/>
            <p:cNvGraphicFramePr>
              <a:graphicFrameLocks noChangeAspect="1"/>
            </p:cNvGraphicFramePr>
            <p:nvPr/>
          </p:nvGraphicFramePr>
          <p:xfrm>
            <a:off x="5757863" y="4270375"/>
            <a:ext cx="339725" cy="428625"/>
          </p:xfrm>
          <a:graphic>
            <a:graphicData uri="http://schemas.openxmlformats.org/presentationml/2006/ole">
              <mc:AlternateContent xmlns:mc="http://schemas.openxmlformats.org/markup-compatibility/2006">
                <mc:Choice xmlns:v="urn:schemas-microsoft-com:vml" Requires="v">
                  <p:oleObj spid="_x0000_s17465" name="Equation" r:id="rId6" imgW="152280" imgH="139680" progId="Equation.3">
                    <p:embed/>
                  </p:oleObj>
                </mc:Choice>
                <mc:Fallback>
                  <p:oleObj name="Equation" r:id="rId6" imgW="152280" imgH="139680" progId="Equation.3">
                    <p:embed/>
                    <p:pic>
                      <p:nvPicPr>
                        <p:cNvPr id="0" name="Object 8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57863" y="4270375"/>
                          <a:ext cx="3397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sp>
          <p:nvSpPr>
            <p:cNvPr id="142" name="Line 82"/>
            <p:cNvSpPr>
              <a:spLocks noChangeShapeType="1"/>
            </p:cNvSpPr>
            <p:nvPr/>
          </p:nvSpPr>
          <p:spPr bwMode="auto">
            <a:xfrm flipV="1">
              <a:off x="5665788" y="4384675"/>
              <a:ext cx="0" cy="242888"/>
            </a:xfrm>
            <a:prstGeom prst="line">
              <a:avLst/>
            </a:prstGeom>
            <a:noFill/>
            <a:ln w="9525">
              <a:solidFill>
                <a:schemeClr val="accent2"/>
              </a:solidFill>
              <a:round/>
              <a:headEnd/>
              <a:tailEnd type="triangle" w="med" len="med"/>
            </a:ln>
          </p:spPr>
          <p:txBody>
            <a:bodyPr/>
            <a:lstStyle/>
            <a:p>
              <a:endParaRPr lang="en-US"/>
            </a:p>
          </p:txBody>
        </p:sp>
        <p:sp>
          <p:nvSpPr>
            <p:cNvPr id="143" name="Line 83"/>
            <p:cNvSpPr>
              <a:spLocks noChangeShapeType="1"/>
            </p:cNvSpPr>
            <p:nvPr/>
          </p:nvSpPr>
          <p:spPr bwMode="auto">
            <a:xfrm>
              <a:off x="5810250" y="3979863"/>
              <a:ext cx="647700" cy="503237"/>
            </a:xfrm>
            <a:prstGeom prst="line">
              <a:avLst/>
            </a:prstGeom>
            <a:noFill/>
            <a:ln w="57150">
              <a:solidFill>
                <a:schemeClr val="accent2"/>
              </a:solidFill>
              <a:round/>
              <a:headEnd/>
              <a:tailEnd type="triangle" w="med" len="med"/>
            </a:ln>
          </p:spPr>
          <p:txBody>
            <a:bodyPr/>
            <a:lstStyle/>
            <a:p>
              <a:endParaRPr lang="en-US"/>
            </a:p>
          </p:txBody>
        </p:sp>
      </p:grpSp>
      <p:sp>
        <p:nvSpPr>
          <p:cNvPr id="125" name="TextBox 124"/>
          <p:cNvSpPr txBox="1"/>
          <p:nvPr/>
        </p:nvSpPr>
        <p:spPr>
          <a:xfrm>
            <a:off x="12304073" y="4427621"/>
            <a:ext cx="7792518" cy="969496"/>
          </a:xfrm>
          <a:prstGeom prst="rect">
            <a:avLst/>
          </a:prstGeom>
          <a:noFill/>
        </p:spPr>
        <p:txBody>
          <a:bodyPr wrap="none" rtlCol="0">
            <a:spAutoFit/>
          </a:bodyPr>
          <a:lstStyle/>
          <a:p>
            <a:r>
              <a:rPr lang="en-US" dirty="0" smtClean="0"/>
              <a:t>fluctuating input current</a:t>
            </a:r>
            <a:endParaRPr lang="en-US" dirty="0"/>
          </a:p>
        </p:txBody>
      </p:sp>
      <p:sp>
        <p:nvSpPr>
          <p:cNvPr id="128" name="TextBox 127"/>
          <p:cNvSpPr txBox="1"/>
          <p:nvPr/>
        </p:nvSpPr>
        <p:spPr>
          <a:xfrm>
            <a:off x="12243447" y="8222630"/>
            <a:ext cx="6490879" cy="969496"/>
          </a:xfrm>
          <a:prstGeom prst="rect">
            <a:avLst/>
          </a:prstGeom>
          <a:noFill/>
        </p:spPr>
        <p:txBody>
          <a:bodyPr wrap="none" rtlCol="0">
            <a:spAutoFit/>
          </a:bodyPr>
          <a:lstStyle/>
          <a:p>
            <a:r>
              <a:rPr lang="en-US" dirty="0" smtClean="0"/>
              <a:t>fluctuating potential</a:t>
            </a:r>
            <a:endParaRPr lang="en-US" dirty="0"/>
          </a:p>
        </p:txBody>
      </p:sp>
      <p:sp>
        <p:nvSpPr>
          <p:cNvPr id="65" name="TextBox 64"/>
          <p:cNvSpPr txBox="1"/>
          <p:nvPr/>
        </p:nvSpPr>
        <p:spPr>
          <a:xfrm>
            <a:off x="1876925" y="6634845"/>
            <a:ext cx="7055136" cy="969496"/>
          </a:xfrm>
          <a:prstGeom prst="rect">
            <a:avLst/>
          </a:prstGeom>
          <a:noFill/>
        </p:spPr>
        <p:txBody>
          <a:bodyPr wrap="none" rtlCol="0">
            <a:spAutoFit/>
          </a:bodyPr>
          <a:lstStyle/>
          <a:p>
            <a:r>
              <a:rPr lang="en-US" dirty="0" smtClean="0"/>
              <a:t>Random spike arrival</a:t>
            </a:r>
            <a:endParaRPr lang="en-US" dirty="0"/>
          </a:p>
        </p:txBody>
      </p:sp>
      <p:cxnSp>
        <p:nvCxnSpPr>
          <p:cNvPr id="67" name="Straight Arrow Connector 66"/>
          <p:cNvCxnSpPr/>
          <p:nvPr/>
        </p:nvCxnSpPr>
        <p:spPr>
          <a:xfrm flipV="1">
            <a:off x="9300490" y="5397060"/>
            <a:ext cx="2549488" cy="1157217"/>
          </a:xfrm>
          <a:prstGeom prst="straightConnector1">
            <a:avLst/>
          </a:prstGeom>
          <a:ln w="38100">
            <a:solidFill>
              <a:schemeClr val="tx1"/>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a:off x="9378062" y="7635362"/>
            <a:ext cx="2549488" cy="1174535"/>
          </a:xfrm>
          <a:prstGeom prst="straightConnector1">
            <a:avLst/>
          </a:prstGeom>
          <a:ln w="38100">
            <a:solidFill>
              <a:schemeClr val="tx1"/>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69" name="Title 3"/>
          <p:cNvSpPr txBox="1">
            <a:spLocks/>
          </p:cNvSpPr>
          <p:nvPr/>
        </p:nvSpPr>
        <p:spPr>
          <a:xfrm>
            <a:off x="850227" y="113627"/>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a:latin typeface="Impact" charset="0"/>
                <a:ea typeface="ＭＳ Ｐゴシック" charset="0"/>
                <a:cs typeface="Impact" charset="0"/>
              </a:rPr>
              <a:t> </a:t>
            </a:r>
            <a:r>
              <a:rPr lang="en-US" sz="6600" dirty="0" smtClean="0">
                <a:latin typeface="Impact" charset="0"/>
                <a:ea typeface="ＭＳ Ｐゴシック" charset="0"/>
                <a:cs typeface="Impact" charset="0"/>
              </a:rPr>
              <a:t> </a:t>
            </a:r>
            <a:r>
              <a:rPr lang="en-US" sz="6600" dirty="0" smtClean="0">
                <a:solidFill>
                  <a:srgbClr val="FF0000"/>
                </a:solidFill>
                <a:latin typeface="Impact" charset="0"/>
                <a:ea typeface="ＭＳ Ｐゴシック" charset="0"/>
                <a:cs typeface="Impact" charset="0"/>
              </a:rPr>
              <a:t>11</a:t>
            </a:r>
            <a:r>
              <a:rPr lang="en-US" sz="6600" noProof="0" dirty="0" smtClean="0">
                <a:solidFill>
                  <a:srgbClr val="FF0000"/>
                </a:solidFill>
                <a:latin typeface="Impact" charset="0"/>
                <a:ea typeface="ＭＳ Ｐゴシック" charset="0"/>
                <a:cs typeface="Impact" charset="0"/>
              </a:rPr>
              <a:t>.3</a:t>
            </a:r>
            <a:r>
              <a:rPr lang="en-US" sz="6600" dirty="0" smtClean="0">
                <a:solidFill>
                  <a:srgbClr val="FF0000"/>
                </a:solidFill>
                <a:latin typeface="Impact" charset="0"/>
                <a:ea typeface="ＭＳ Ｐゴシック" charset="0"/>
                <a:cs typeface="Impact" charset="0"/>
              </a:rPr>
              <a:t> Noisy Integrate-and-fire</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70" name="Straight Connector 69"/>
          <p:cNvCxnSpPr/>
          <p:nvPr/>
        </p:nvCxnSpPr>
        <p:spPr>
          <a:xfrm>
            <a:off x="-62913" y="13238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ChangeArrowheads="1"/>
          </p:cNvSpPr>
          <p:nvPr/>
        </p:nvSpPr>
        <p:spPr bwMode="auto">
          <a:xfrm>
            <a:off x="0" y="0"/>
            <a:ext cx="21607463" cy="12152313"/>
          </a:xfrm>
          <a:prstGeom prst="rect">
            <a:avLst/>
          </a:prstGeom>
          <a:noFill/>
          <a:ln w="9525">
            <a:solidFill>
              <a:schemeClr val="tx1"/>
            </a:solidFill>
            <a:miter lim="800000"/>
            <a:headEnd/>
            <a:tailEnd/>
          </a:ln>
        </p:spPr>
        <p:txBody>
          <a:bodyPr wrap="none" lIns="192911" tIns="96455" rIns="192911" bIns="96455" anchor="ctr"/>
          <a:lstStyle/>
          <a:p>
            <a:pPr algn="ctr">
              <a:lnSpc>
                <a:spcPct val="110000"/>
              </a:lnSpc>
            </a:pPr>
            <a:endParaRPr lang="fr-FR" sz="5100" dirty="0"/>
          </a:p>
        </p:txBody>
      </p:sp>
      <p:sp>
        <p:nvSpPr>
          <p:cNvPr id="23556" name="Text Box 3"/>
          <p:cNvSpPr txBox="1">
            <a:spLocks noChangeArrowheads="1"/>
          </p:cNvSpPr>
          <p:nvPr/>
        </p:nvSpPr>
        <p:spPr bwMode="auto">
          <a:xfrm>
            <a:off x="1753716" y="1277310"/>
            <a:ext cx="16733808" cy="1071957"/>
          </a:xfrm>
          <a:prstGeom prst="rect">
            <a:avLst/>
          </a:prstGeom>
          <a:noFill/>
          <a:ln w="9525">
            <a:solidFill>
              <a:srgbClr val="FF0000"/>
            </a:solidFill>
            <a:miter lim="800000"/>
            <a:headEnd/>
            <a:tailEnd/>
          </a:ln>
        </p:spPr>
        <p:txBody>
          <a:bodyPr wrap="none" lIns="192911" tIns="96455" rIns="192911" bIns="96455">
            <a:spAutoFit/>
          </a:bodyPr>
          <a:lstStyle/>
          <a:p>
            <a:r>
              <a:rPr lang="fr-CH">
                <a:solidFill>
                  <a:srgbClr val="FF0000"/>
                </a:solidFill>
              </a:rPr>
              <a:t>stochastic spike arrival in I&amp;F – interspike intervals</a:t>
            </a:r>
            <a:endParaRPr lang="fr-FR">
              <a:solidFill>
                <a:srgbClr val="FF0000"/>
              </a:solidFill>
            </a:endParaRPr>
          </a:p>
        </p:txBody>
      </p:sp>
      <p:pic>
        <p:nvPicPr>
          <p:cNvPr id="339974" name="Picture 6" descr="PSTH2"/>
          <p:cNvPicPr>
            <a:picLocks noChangeAspect="1" noChangeArrowheads="1"/>
          </p:cNvPicPr>
          <p:nvPr/>
        </p:nvPicPr>
        <p:blipFill>
          <a:blip r:embed="rId4"/>
          <a:srcRect/>
          <a:stretch>
            <a:fillRect/>
          </a:stretch>
        </p:blipFill>
        <p:spPr bwMode="auto">
          <a:xfrm>
            <a:off x="11145101" y="6962264"/>
            <a:ext cx="7543854" cy="4346139"/>
          </a:xfrm>
          <a:prstGeom prst="rect">
            <a:avLst/>
          </a:prstGeom>
          <a:noFill/>
          <a:ln w="9525">
            <a:noFill/>
            <a:miter lim="800000"/>
            <a:headEnd/>
            <a:tailEnd/>
          </a:ln>
        </p:spPr>
      </p:pic>
      <p:pic>
        <p:nvPicPr>
          <p:cNvPr id="23558" name="Picture 7" descr="u-subthresh"/>
          <p:cNvPicPr>
            <a:picLocks noChangeAspect="1" noChangeArrowheads="1"/>
          </p:cNvPicPr>
          <p:nvPr/>
        </p:nvPicPr>
        <p:blipFill>
          <a:blip r:embed="rId5"/>
          <a:srcRect/>
          <a:stretch>
            <a:fillRect/>
          </a:stretch>
        </p:blipFill>
        <p:spPr bwMode="auto">
          <a:xfrm>
            <a:off x="10466115" y="2247616"/>
            <a:ext cx="8166572" cy="4703395"/>
          </a:xfrm>
          <a:prstGeom prst="rect">
            <a:avLst/>
          </a:prstGeom>
          <a:noFill/>
          <a:ln w="9525">
            <a:noFill/>
            <a:miter lim="800000"/>
            <a:headEnd/>
            <a:tailEnd/>
          </a:ln>
        </p:spPr>
      </p:pic>
      <p:sp>
        <p:nvSpPr>
          <p:cNvPr id="339977" name="Line 9"/>
          <p:cNvSpPr>
            <a:spLocks noChangeShapeType="1"/>
          </p:cNvSpPr>
          <p:nvPr/>
        </p:nvSpPr>
        <p:spPr bwMode="auto">
          <a:xfrm>
            <a:off x="14716334" y="3142161"/>
            <a:ext cx="1361719" cy="0"/>
          </a:xfrm>
          <a:prstGeom prst="line">
            <a:avLst/>
          </a:prstGeom>
          <a:noFill/>
          <a:ln w="9525">
            <a:solidFill>
              <a:schemeClr val="accent2"/>
            </a:solidFill>
            <a:round/>
            <a:headEnd type="triangle" w="med" len="med"/>
            <a:tailEnd type="triangle" w="med" len="med"/>
          </a:ln>
        </p:spPr>
        <p:txBody>
          <a:bodyPr lIns="192911" tIns="96455" rIns="192911" bIns="96455"/>
          <a:lstStyle/>
          <a:p>
            <a:endParaRPr lang="en-US"/>
          </a:p>
        </p:txBody>
      </p:sp>
      <p:sp>
        <p:nvSpPr>
          <p:cNvPr id="339978" name="Line 10"/>
          <p:cNvSpPr>
            <a:spLocks noChangeShapeType="1"/>
          </p:cNvSpPr>
          <p:nvPr/>
        </p:nvSpPr>
        <p:spPr bwMode="auto">
          <a:xfrm>
            <a:off x="16419422" y="3142161"/>
            <a:ext cx="1020352" cy="0"/>
          </a:xfrm>
          <a:prstGeom prst="line">
            <a:avLst/>
          </a:prstGeom>
          <a:noFill/>
          <a:ln w="9525">
            <a:solidFill>
              <a:schemeClr val="accent2"/>
            </a:solidFill>
            <a:round/>
            <a:headEnd type="triangle" w="med" len="med"/>
            <a:tailEnd type="triangle" w="med" len="med"/>
          </a:ln>
        </p:spPr>
        <p:txBody>
          <a:bodyPr lIns="192911" tIns="96455" rIns="192911" bIns="96455"/>
          <a:lstStyle/>
          <a:p>
            <a:endParaRPr lang="en-US"/>
          </a:p>
        </p:txBody>
      </p:sp>
      <p:sp>
        <p:nvSpPr>
          <p:cNvPr id="23561" name="Oval 19"/>
          <p:cNvSpPr>
            <a:spLocks noChangeArrowheads="1"/>
          </p:cNvSpPr>
          <p:nvPr/>
        </p:nvSpPr>
        <p:spPr bwMode="auto">
          <a:xfrm>
            <a:off x="8529985" y="3524418"/>
            <a:ext cx="493700" cy="501613"/>
          </a:xfrm>
          <a:prstGeom prst="ellipse">
            <a:avLst/>
          </a:prstGeom>
          <a:solidFill>
            <a:srgbClr val="FFFF00"/>
          </a:solidFill>
          <a:ln w="38100">
            <a:solidFill>
              <a:srgbClr val="FF0000"/>
            </a:solidFill>
            <a:round/>
            <a:headEnd/>
            <a:tailEnd/>
          </a:ln>
        </p:spPr>
        <p:txBody>
          <a:bodyPr wrap="none" lIns="192911" tIns="96455" rIns="192911" bIns="96455" anchor="ctr"/>
          <a:lstStyle/>
          <a:p>
            <a:endParaRPr lang="en-US"/>
          </a:p>
        </p:txBody>
      </p:sp>
      <p:sp>
        <p:nvSpPr>
          <p:cNvPr id="23562" name="Line 20"/>
          <p:cNvSpPr>
            <a:spLocks noChangeShapeType="1"/>
          </p:cNvSpPr>
          <p:nvPr/>
        </p:nvSpPr>
        <p:spPr bwMode="auto">
          <a:xfrm>
            <a:off x="5188044" y="3780721"/>
            <a:ext cx="3233617" cy="0"/>
          </a:xfrm>
          <a:prstGeom prst="line">
            <a:avLst/>
          </a:prstGeom>
          <a:noFill/>
          <a:ln w="57150">
            <a:solidFill>
              <a:schemeClr val="tx1"/>
            </a:solidFill>
            <a:round/>
            <a:headEnd/>
            <a:tailEnd type="triangle" w="med" len="med"/>
          </a:ln>
        </p:spPr>
        <p:txBody>
          <a:bodyPr lIns="192911" tIns="96455" rIns="192911" bIns="96455"/>
          <a:lstStyle/>
          <a:p>
            <a:endParaRPr lang="en-US"/>
          </a:p>
        </p:txBody>
      </p:sp>
      <p:grpSp>
        <p:nvGrpSpPr>
          <p:cNvPr id="2" name="Group 21"/>
          <p:cNvGrpSpPr>
            <a:grpSpLocks/>
          </p:cNvGrpSpPr>
          <p:nvPr/>
        </p:nvGrpSpPr>
        <p:grpSpPr bwMode="auto">
          <a:xfrm>
            <a:off x="1267938" y="2886174"/>
            <a:ext cx="3751296" cy="1912864"/>
            <a:chOff x="3008" y="3134"/>
            <a:chExt cx="2185" cy="1022"/>
          </a:xfrm>
        </p:grpSpPr>
        <p:sp>
          <p:nvSpPr>
            <p:cNvPr id="23565" name="Text Box 22"/>
            <p:cNvSpPr txBox="1">
              <a:spLocks noChangeArrowheads="1"/>
            </p:cNvSpPr>
            <p:nvPr/>
          </p:nvSpPr>
          <p:spPr bwMode="auto">
            <a:xfrm>
              <a:off x="3008" y="3134"/>
              <a:ext cx="213" cy="469"/>
            </a:xfrm>
            <a:prstGeom prst="rect">
              <a:avLst/>
            </a:prstGeom>
            <a:noFill/>
            <a:ln w="9525">
              <a:noFill/>
              <a:miter lim="800000"/>
              <a:headEnd/>
              <a:tailEnd/>
            </a:ln>
          </p:spPr>
          <p:txBody>
            <a:bodyPr wrap="none">
              <a:spAutoFit/>
            </a:bodyPr>
            <a:lstStyle/>
            <a:p>
              <a:r>
                <a:rPr lang="fr-CH" sz="5100" i="1" dirty="0"/>
                <a:t>I</a:t>
              </a:r>
              <a:endParaRPr lang="fr-FR" sz="5100" i="1" dirty="0"/>
            </a:p>
          </p:txBody>
        </p:sp>
        <p:sp>
          <p:nvSpPr>
            <p:cNvPr id="23566" name="Line 23"/>
            <p:cNvSpPr>
              <a:spLocks noChangeShapeType="1"/>
            </p:cNvSpPr>
            <p:nvPr/>
          </p:nvSpPr>
          <p:spPr bwMode="auto">
            <a:xfrm>
              <a:off x="3243" y="4156"/>
              <a:ext cx="1950" cy="0"/>
            </a:xfrm>
            <a:prstGeom prst="line">
              <a:avLst/>
            </a:prstGeom>
            <a:noFill/>
            <a:ln w="9525">
              <a:solidFill>
                <a:schemeClr val="tx1"/>
              </a:solidFill>
              <a:round/>
              <a:headEnd/>
              <a:tailEnd type="triangle" w="med" len="med"/>
            </a:ln>
          </p:spPr>
          <p:txBody>
            <a:bodyPr wrap="none" anchor="ctr"/>
            <a:lstStyle/>
            <a:p>
              <a:endParaRPr lang="en-US"/>
            </a:p>
          </p:txBody>
        </p:sp>
        <p:sp>
          <p:nvSpPr>
            <p:cNvPr id="23567" name="Line 24"/>
            <p:cNvSpPr>
              <a:spLocks noChangeShapeType="1"/>
            </p:cNvSpPr>
            <p:nvPr/>
          </p:nvSpPr>
          <p:spPr bwMode="auto">
            <a:xfrm flipV="1">
              <a:off x="3243" y="3294"/>
              <a:ext cx="0" cy="862"/>
            </a:xfrm>
            <a:prstGeom prst="line">
              <a:avLst/>
            </a:prstGeom>
            <a:noFill/>
            <a:ln w="9525">
              <a:solidFill>
                <a:schemeClr val="tx1"/>
              </a:solidFill>
              <a:round/>
              <a:headEnd/>
              <a:tailEnd type="triangle" w="med" len="med"/>
            </a:ln>
          </p:spPr>
          <p:txBody>
            <a:bodyPr wrap="none" anchor="ctr"/>
            <a:lstStyle/>
            <a:p>
              <a:endParaRPr lang="en-US"/>
            </a:p>
          </p:txBody>
        </p:sp>
        <p:sp>
          <p:nvSpPr>
            <p:cNvPr id="23568" name="Freeform 25"/>
            <p:cNvSpPr>
              <a:spLocks/>
            </p:cNvSpPr>
            <p:nvPr/>
          </p:nvSpPr>
          <p:spPr bwMode="auto">
            <a:xfrm>
              <a:off x="3243" y="3448"/>
              <a:ext cx="1872" cy="391"/>
            </a:xfrm>
            <a:custGeom>
              <a:avLst/>
              <a:gdLst>
                <a:gd name="T0" fmla="*/ 0 w 1872"/>
                <a:gd name="T1" fmla="*/ 95 h 391"/>
                <a:gd name="T2" fmla="*/ 16 w 1872"/>
                <a:gd name="T3" fmla="*/ 127 h 391"/>
                <a:gd name="T4" fmla="*/ 40 w 1872"/>
                <a:gd name="T5" fmla="*/ 151 h 391"/>
                <a:gd name="T6" fmla="*/ 88 w 1872"/>
                <a:gd name="T7" fmla="*/ 207 h 391"/>
                <a:gd name="T8" fmla="*/ 120 w 1872"/>
                <a:gd name="T9" fmla="*/ 207 h 391"/>
                <a:gd name="T10" fmla="*/ 144 w 1872"/>
                <a:gd name="T11" fmla="*/ 199 h 391"/>
                <a:gd name="T12" fmla="*/ 200 w 1872"/>
                <a:gd name="T13" fmla="*/ 295 h 391"/>
                <a:gd name="T14" fmla="*/ 280 w 1872"/>
                <a:gd name="T15" fmla="*/ 207 h 391"/>
                <a:gd name="T16" fmla="*/ 320 w 1872"/>
                <a:gd name="T17" fmla="*/ 263 h 391"/>
                <a:gd name="T18" fmla="*/ 376 w 1872"/>
                <a:gd name="T19" fmla="*/ 279 h 391"/>
                <a:gd name="T20" fmla="*/ 400 w 1872"/>
                <a:gd name="T21" fmla="*/ 295 h 391"/>
                <a:gd name="T22" fmla="*/ 408 w 1872"/>
                <a:gd name="T23" fmla="*/ 271 h 391"/>
                <a:gd name="T24" fmla="*/ 456 w 1872"/>
                <a:gd name="T25" fmla="*/ 351 h 391"/>
                <a:gd name="T26" fmla="*/ 480 w 1872"/>
                <a:gd name="T27" fmla="*/ 359 h 391"/>
                <a:gd name="T28" fmla="*/ 528 w 1872"/>
                <a:gd name="T29" fmla="*/ 391 h 391"/>
                <a:gd name="T30" fmla="*/ 624 w 1872"/>
                <a:gd name="T31" fmla="*/ 319 h 391"/>
                <a:gd name="T32" fmla="*/ 736 w 1872"/>
                <a:gd name="T33" fmla="*/ 295 h 391"/>
                <a:gd name="T34" fmla="*/ 760 w 1872"/>
                <a:gd name="T35" fmla="*/ 303 h 391"/>
                <a:gd name="T36" fmla="*/ 792 w 1872"/>
                <a:gd name="T37" fmla="*/ 255 h 391"/>
                <a:gd name="T38" fmla="*/ 816 w 1872"/>
                <a:gd name="T39" fmla="*/ 239 h 391"/>
                <a:gd name="T40" fmla="*/ 832 w 1872"/>
                <a:gd name="T41" fmla="*/ 119 h 391"/>
                <a:gd name="T42" fmla="*/ 856 w 1872"/>
                <a:gd name="T43" fmla="*/ 111 h 391"/>
                <a:gd name="T44" fmla="*/ 928 w 1872"/>
                <a:gd name="T45" fmla="*/ 79 h 391"/>
                <a:gd name="T46" fmla="*/ 944 w 1872"/>
                <a:gd name="T47" fmla="*/ 39 h 391"/>
                <a:gd name="T48" fmla="*/ 992 w 1872"/>
                <a:gd name="T49" fmla="*/ 79 h 391"/>
                <a:gd name="T50" fmla="*/ 1016 w 1872"/>
                <a:gd name="T51" fmla="*/ 87 h 391"/>
                <a:gd name="T52" fmla="*/ 1088 w 1872"/>
                <a:gd name="T53" fmla="*/ 119 h 391"/>
                <a:gd name="T54" fmla="*/ 1120 w 1872"/>
                <a:gd name="T55" fmla="*/ 159 h 391"/>
                <a:gd name="T56" fmla="*/ 1176 w 1872"/>
                <a:gd name="T57" fmla="*/ 215 h 391"/>
                <a:gd name="T58" fmla="*/ 1208 w 1872"/>
                <a:gd name="T59" fmla="*/ 207 h 391"/>
                <a:gd name="T60" fmla="*/ 1216 w 1872"/>
                <a:gd name="T61" fmla="*/ 183 h 391"/>
                <a:gd name="T62" fmla="*/ 1280 w 1872"/>
                <a:gd name="T63" fmla="*/ 127 h 391"/>
                <a:gd name="T64" fmla="*/ 1344 w 1872"/>
                <a:gd name="T65" fmla="*/ 111 h 391"/>
                <a:gd name="T66" fmla="*/ 1376 w 1872"/>
                <a:gd name="T67" fmla="*/ 143 h 391"/>
                <a:gd name="T68" fmla="*/ 1400 w 1872"/>
                <a:gd name="T69" fmla="*/ 127 h 391"/>
                <a:gd name="T70" fmla="*/ 1448 w 1872"/>
                <a:gd name="T71" fmla="*/ 175 h 391"/>
                <a:gd name="T72" fmla="*/ 1528 w 1872"/>
                <a:gd name="T73" fmla="*/ 239 h 391"/>
                <a:gd name="T74" fmla="*/ 1624 w 1872"/>
                <a:gd name="T75" fmla="*/ 239 h 391"/>
                <a:gd name="T76" fmla="*/ 1640 w 1872"/>
                <a:gd name="T77" fmla="*/ 263 h 391"/>
                <a:gd name="T78" fmla="*/ 1656 w 1872"/>
                <a:gd name="T79" fmla="*/ 239 h 391"/>
                <a:gd name="T80" fmla="*/ 1672 w 1872"/>
                <a:gd name="T81" fmla="*/ 263 h 391"/>
                <a:gd name="T82" fmla="*/ 1720 w 1872"/>
                <a:gd name="T83" fmla="*/ 287 h 391"/>
                <a:gd name="T84" fmla="*/ 1784 w 1872"/>
                <a:gd name="T85" fmla="*/ 279 h 391"/>
                <a:gd name="T86" fmla="*/ 1792 w 1872"/>
                <a:gd name="T87" fmla="*/ 255 h 391"/>
                <a:gd name="T88" fmla="*/ 1872 w 1872"/>
                <a:gd name="T89" fmla="*/ 223 h 39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872"/>
                <a:gd name="T136" fmla="*/ 0 h 391"/>
                <a:gd name="T137" fmla="*/ 1872 w 1872"/>
                <a:gd name="T138" fmla="*/ 391 h 39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872" h="391">
                  <a:moveTo>
                    <a:pt x="0" y="95"/>
                  </a:moveTo>
                  <a:cubicBezTo>
                    <a:pt x="5" y="106"/>
                    <a:pt x="9" y="117"/>
                    <a:pt x="16" y="127"/>
                  </a:cubicBezTo>
                  <a:cubicBezTo>
                    <a:pt x="23" y="136"/>
                    <a:pt x="34" y="142"/>
                    <a:pt x="40" y="151"/>
                  </a:cubicBezTo>
                  <a:cubicBezTo>
                    <a:pt x="61" y="182"/>
                    <a:pt x="43" y="192"/>
                    <a:pt x="88" y="207"/>
                  </a:cubicBezTo>
                  <a:cubicBezTo>
                    <a:pt x="144" y="151"/>
                    <a:pt x="89" y="192"/>
                    <a:pt x="120" y="207"/>
                  </a:cubicBezTo>
                  <a:cubicBezTo>
                    <a:pt x="128" y="211"/>
                    <a:pt x="136" y="202"/>
                    <a:pt x="144" y="199"/>
                  </a:cubicBezTo>
                  <a:cubicBezTo>
                    <a:pt x="166" y="232"/>
                    <a:pt x="188" y="258"/>
                    <a:pt x="200" y="295"/>
                  </a:cubicBezTo>
                  <a:cubicBezTo>
                    <a:pt x="232" y="273"/>
                    <a:pt x="258" y="239"/>
                    <a:pt x="280" y="207"/>
                  </a:cubicBezTo>
                  <a:cubicBezTo>
                    <a:pt x="372" y="230"/>
                    <a:pt x="245" y="188"/>
                    <a:pt x="320" y="263"/>
                  </a:cubicBezTo>
                  <a:cubicBezTo>
                    <a:pt x="334" y="277"/>
                    <a:pt x="357" y="274"/>
                    <a:pt x="376" y="279"/>
                  </a:cubicBezTo>
                  <a:cubicBezTo>
                    <a:pt x="384" y="284"/>
                    <a:pt x="391" y="297"/>
                    <a:pt x="400" y="295"/>
                  </a:cubicBezTo>
                  <a:cubicBezTo>
                    <a:pt x="408" y="293"/>
                    <a:pt x="400" y="269"/>
                    <a:pt x="408" y="271"/>
                  </a:cubicBezTo>
                  <a:cubicBezTo>
                    <a:pt x="436" y="278"/>
                    <a:pt x="440" y="335"/>
                    <a:pt x="456" y="351"/>
                  </a:cubicBezTo>
                  <a:cubicBezTo>
                    <a:pt x="462" y="357"/>
                    <a:pt x="473" y="355"/>
                    <a:pt x="480" y="359"/>
                  </a:cubicBezTo>
                  <a:cubicBezTo>
                    <a:pt x="497" y="368"/>
                    <a:pt x="528" y="391"/>
                    <a:pt x="528" y="391"/>
                  </a:cubicBezTo>
                  <a:cubicBezTo>
                    <a:pt x="584" y="382"/>
                    <a:pt x="606" y="373"/>
                    <a:pt x="624" y="319"/>
                  </a:cubicBezTo>
                  <a:cubicBezTo>
                    <a:pt x="668" y="330"/>
                    <a:pt x="717" y="351"/>
                    <a:pt x="736" y="295"/>
                  </a:cubicBezTo>
                  <a:cubicBezTo>
                    <a:pt x="744" y="298"/>
                    <a:pt x="753" y="308"/>
                    <a:pt x="760" y="303"/>
                  </a:cubicBezTo>
                  <a:cubicBezTo>
                    <a:pt x="776" y="292"/>
                    <a:pt x="776" y="266"/>
                    <a:pt x="792" y="255"/>
                  </a:cubicBezTo>
                  <a:cubicBezTo>
                    <a:pt x="800" y="250"/>
                    <a:pt x="808" y="244"/>
                    <a:pt x="816" y="239"/>
                  </a:cubicBezTo>
                  <a:cubicBezTo>
                    <a:pt x="826" y="200"/>
                    <a:pt x="819" y="157"/>
                    <a:pt x="832" y="119"/>
                  </a:cubicBezTo>
                  <a:cubicBezTo>
                    <a:pt x="835" y="111"/>
                    <a:pt x="848" y="114"/>
                    <a:pt x="856" y="111"/>
                  </a:cubicBezTo>
                  <a:cubicBezTo>
                    <a:pt x="897" y="96"/>
                    <a:pt x="892" y="97"/>
                    <a:pt x="928" y="79"/>
                  </a:cubicBezTo>
                  <a:cubicBezTo>
                    <a:pt x="933" y="66"/>
                    <a:pt x="935" y="50"/>
                    <a:pt x="944" y="39"/>
                  </a:cubicBezTo>
                  <a:cubicBezTo>
                    <a:pt x="976" y="0"/>
                    <a:pt x="982" y="69"/>
                    <a:pt x="992" y="79"/>
                  </a:cubicBezTo>
                  <a:cubicBezTo>
                    <a:pt x="998" y="85"/>
                    <a:pt x="1008" y="84"/>
                    <a:pt x="1016" y="87"/>
                  </a:cubicBezTo>
                  <a:cubicBezTo>
                    <a:pt x="1042" y="121"/>
                    <a:pt x="1047" y="133"/>
                    <a:pt x="1088" y="119"/>
                  </a:cubicBezTo>
                  <a:cubicBezTo>
                    <a:pt x="1108" y="199"/>
                    <a:pt x="1078" y="117"/>
                    <a:pt x="1120" y="159"/>
                  </a:cubicBezTo>
                  <a:cubicBezTo>
                    <a:pt x="1184" y="223"/>
                    <a:pt x="1122" y="197"/>
                    <a:pt x="1176" y="215"/>
                  </a:cubicBezTo>
                  <a:cubicBezTo>
                    <a:pt x="1187" y="212"/>
                    <a:pt x="1199" y="214"/>
                    <a:pt x="1208" y="207"/>
                  </a:cubicBezTo>
                  <a:cubicBezTo>
                    <a:pt x="1215" y="202"/>
                    <a:pt x="1212" y="191"/>
                    <a:pt x="1216" y="183"/>
                  </a:cubicBezTo>
                  <a:cubicBezTo>
                    <a:pt x="1231" y="154"/>
                    <a:pt x="1250" y="137"/>
                    <a:pt x="1280" y="127"/>
                  </a:cubicBezTo>
                  <a:cubicBezTo>
                    <a:pt x="1319" y="166"/>
                    <a:pt x="1321" y="157"/>
                    <a:pt x="1344" y="111"/>
                  </a:cubicBezTo>
                  <a:cubicBezTo>
                    <a:pt x="1355" y="122"/>
                    <a:pt x="1361" y="139"/>
                    <a:pt x="1376" y="143"/>
                  </a:cubicBezTo>
                  <a:cubicBezTo>
                    <a:pt x="1385" y="146"/>
                    <a:pt x="1391" y="123"/>
                    <a:pt x="1400" y="127"/>
                  </a:cubicBezTo>
                  <a:cubicBezTo>
                    <a:pt x="1421" y="136"/>
                    <a:pt x="1448" y="175"/>
                    <a:pt x="1448" y="175"/>
                  </a:cubicBezTo>
                  <a:cubicBezTo>
                    <a:pt x="1501" y="157"/>
                    <a:pt x="1501" y="203"/>
                    <a:pt x="1528" y="239"/>
                  </a:cubicBezTo>
                  <a:cubicBezTo>
                    <a:pt x="1552" y="312"/>
                    <a:pt x="1578" y="262"/>
                    <a:pt x="1624" y="239"/>
                  </a:cubicBezTo>
                  <a:cubicBezTo>
                    <a:pt x="1643" y="181"/>
                    <a:pt x="1619" y="242"/>
                    <a:pt x="1640" y="263"/>
                  </a:cubicBezTo>
                  <a:cubicBezTo>
                    <a:pt x="1647" y="270"/>
                    <a:pt x="1651" y="247"/>
                    <a:pt x="1656" y="239"/>
                  </a:cubicBezTo>
                  <a:cubicBezTo>
                    <a:pt x="1661" y="247"/>
                    <a:pt x="1663" y="260"/>
                    <a:pt x="1672" y="263"/>
                  </a:cubicBezTo>
                  <a:cubicBezTo>
                    <a:pt x="1729" y="279"/>
                    <a:pt x="1703" y="220"/>
                    <a:pt x="1720" y="287"/>
                  </a:cubicBezTo>
                  <a:cubicBezTo>
                    <a:pt x="1741" y="284"/>
                    <a:pt x="1764" y="288"/>
                    <a:pt x="1784" y="279"/>
                  </a:cubicBezTo>
                  <a:cubicBezTo>
                    <a:pt x="1792" y="276"/>
                    <a:pt x="1787" y="261"/>
                    <a:pt x="1792" y="255"/>
                  </a:cubicBezTo>
                  <a:cubicBezTo>
                    <a:pt x="1813" y="230"/>
                    <a:pt x="1841" y="223"/>
                    <a:pt x="1872" y="223"/>
                  </a:cubicBezTo>
                </a:path>
              </a:pathLst>
            </a:custGeom>
            <a:noFill/>
            <a:ln w="9525">
              <a:solidFill>
                <a:schemeClr val="tx1"/>
              </a:solidFill>
              <a:round/>
              <a:headEnd/>
              <a:tailEnd/>
            </a:ln>
          </p:spPr>
          <p:txBody>
            <a:bodyPr/>
            <a:lstStyle/>
            <a:p>
              <a:endParaRPr lang="en-US"/>
            </a:p>
          </p:txBody>
        </p:sp>
        <p:sp>
          <p:nvSpPr>
            <p:cNvPr id="23569" name="Line 26"/>
            <p:cNvSpPr>
              <a:spLocks noChangeShapeType="1"/>
            </p:cNvSpPr>
            <p:nvPr/>
          </p:nvSpPr>
          <p:spPr bwMode="auto">
            <a:xfrm>
              <a:off x="3242" y="3657"/>
              <a:ext cx="1860" cy="0"/>
            </a:xfrm>
            <a:prstGeom prst="line">
              <a:avLst/>
            </a:prstGeom>
            <a:noFill/>
            <a:ln w="9525">
              <a:solidFill>
                <a:srgbClr val="FF0000"/>
              </a:solidFill>
              <a:round/>
              <a:headEnd/>
              <a:tailEnd/>
            </a:ln>
          </p:spPr>
          <p:txBody>
            <a:bodyPr/>
            <a:lstStyle/>
            <a:p>
              <a:endParaRPr lang="en-US"/>
            </a:p>
          </p:txBody>
        </p:sp>
        <p:graphicFrame>
          <p:nvGraphicFramePr>
            <p:cNvPr id="23554" name="Object 27"/>
            <p:cNvGraphicFramePr>
              <a:graphicFrameLocks noChangeAspect="1"/>
            </p:cNvGraphicFramePr>
            <p:nvPr/>
          </p:nvGraphicFramePr>
          <p:xfrm>
            <a:off x="3012" y="3475"/>
            <a:ext cx="178" cy="268"/>
          </p:xfrm>
          <a:graphic>
            <a:graphicData uri="http://schemas.openxmlformats.org/presentationml/2006/ole">
              <mc:AlternateContent xmlns:mc="http://schemas.openxmlformats.org/markup-compatibility/2006">
                <mc:Choice xmlns:v="urn:schemas-microsoft-com:vml" Requires="v">
                  <p:oleObj spid="_x0000_s29754" name="Equation" r:id="rId6" imgW="152280" imgH="190440" progId="Equation.3">
                    <p:embed/>
                  </p:oleObj>
                </mc:Choice>
                <mc:Fallback>
                  <p:oleObj name="Equation" r:id="rId6" imgW="152280" imgH="190440" progId="Equation.3">
                    <p:embed/>
                    <p:pic>
                      <p:nvPicPr>
                        <p:cNvPr id="0" name="Object 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12" y="3475"/>
                          <a:ext cx="178"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grpSp>
      <p:sp>
        <p:nvSpPr>
          <p:cNvPr id="339996" name="Text Box 28"/>
          <p:cNvSpPr txBox="1">
            <a:spLocks noChangeArrowheads="1"/>
          </p:cNvSpPr>
          <p:nvPr/>
        </p:nvSpPr>
        <p:spPr bwMode="auto">
          <a:xfrm>
            <a:off x="12799422" y="7516431"/>
            <a:ext cx="4533353" cy="979624"/>
          </a:xfrm>
          <a:prstGeom prst="rect">
            <a:avLst/>
          </a:prstGeom>
          <a:noFill/>
          <a:ln w="9525">
            <a:noFill/>
            <a:miter lim="800000"/>
            <a:headEnd/>
            <a:tailEnd/>
          </a:ln>
        </p:spPr>
        <p:txBody>
          <a:bodyPr wrap="none" lIns="192911" tIns="96455" rIns="192911" bIns="96455">
            <a:spAutoFit/>
          </a:bodyPr>
          <a:lstStyle/>
          <a:p>
            <a:r>
              <a:rPr lang="fr-CH" sz="5100" dirty="0">
                <a:solidFill>
                  <a:schemeClr val="accent2"/>
                </a:solidFill>
              </a:rPr>
              <a:t>ISI distribution</a:t>
            </a:r>
            <a:endParaRPr lang="fr-FR" sz="5100" dirty="0">
              <a:solidFill>
                <a:schemeClr val="accent2"/>
              </a:solidFill>
            </a:endParaRPr>
          </a:p>
        </p:txBody>
      </p:sp>
      <p:sp>
        <p:nvSpPr>
          <p:cNvPr id="18" name="Title 3"/>
          <p:cNvSpPr txBox="1">
            <a:spLocks/>
          </p:cNvSpPr>
          <p:nvPr/>
        </p:nvSpPr>
        <p:spPr>
          <a:xfrm>
            <a:off x="697827" y="-38773"/>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a:latin typeface="Impact" charset="0"/>
                <a:ea typeface="ＭＳ Ｐゴシック" charset="0"/>
                <a:cs typeface="Impact" charset="0"/>
              </a:rPr>
              <a:t> </a:t>
            </a:r>
            <a:r>
              <a:rPr lang="en-US" sz="6600" dirty="0" smtClean="0">
                <a:latin typeface="Impact" charset="0"/>
                <a:ea typeface="ＭＳ Ｐゴシック" charset="0"/>
                <a:cs typeface="Impact" charset="0"/>
              </a:rPr>
              <a:t>   </a:t>
            </a:r>
            <a:r>
              <a:rPr lang="en-US" sz="6600" dirty="0" smtClean="0">
                <a:solidFill>
                  <a:srgbClr val="FF0000"/>
                </a:solidFill>
                <a:latin typeface="Impact" charset="0"/>
                <a:ea typeface="ＭＳ Ｐゴシック" charset="0"/>
                <a:cs typeface="Impact" charset="0"/>
              </a:rPr>
              <a:t>11</a:t>
            </a:r>
            <a:r>
              <a:rPr lang="en-US" sz="6600" noProof="0" dirty="0" smtClean="0">
                <a:solidFill>
                  <a:srgbClr val="FF0000"/>
                </a:solidFill>
                <a:latin typeface="Impact" charset="0"/>
                <a:ea typeface="ＭＳ Ｐゴシック" charset="0"/>
                <a:cs typeface="Impact" charset="0"/>
              </a:rPr>
              <a:t>.3</a:t>
            </a:r>
            <a:r>
              <a:rPr lang="en-US" sz="6600" dirty="0" smtClean="0">
                <a:solidFill>
                  <a:srgbClr val="FF0000"/>
                </a:solidFill>
                <a:latin typeface="Impact" charset="0"/>
                <a:ea typeface="ＭＳ Ｐゴシック" charset="0"/>
                <a:cs typeface="Impact" charset="0"/>
              </a:rPr>
              <a:t> Noisy Integrate-and-fire (noisy input)</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19" name="Straight Connector 18"/>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aphicFrame>
        <p:nvGraphicFramePr>
          <p:cNvPr id="383049" name="Object 3"/>
          <p:cNvGraphicFramePr>
            <a:graphicFrameLocks noChangeAspect="1"/>
          </p:cNvGraphicFramePr>
          <p:nvPr/>
        </p:nvGraphicFramePr>
        <p:xfrm>
          <a:off x="3344836" y="5222354"/>
          <a:ext cx="5076825" cy="950913"/>
        </p:xfrm>
        <a:graphic>
          <a:graphicData uri="http://schemas.openxmlformats.org/presentationml/2006/ole">
            <mc:AlternateContent xmlns:mc="http://schemas.openxmlformats.org/markup-compatibility/2006">
              <mc:Choice xmlns:v="urn:schemas-microsoft-com:vml" Requires="v">
                <p:oleObj spid="_x0000_s29755" name="Equation" r:id="rId8" imgW="1422360" imgH="241200" progId="Equation.DSMT4">
                  <p:embed/>
                </p:oleObj>
              </mc:Choice>
              <mc:Fallback>
                <p:oleObj name="Equation" r:id="rId8" imgW="1422360" imgH="241200" progId="Equation.DSMT4">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44836" y="5222354"/>
                        <a:ext cx="5076825"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cxnSp>
        <p:nvCxnSpPr>
          <p:cNvPr id="22" name="Straight Arrow Connector 21"/>
          <p:cNvCxnSpPr/>
          <p:nvPr/>
        </p:nvCxnSpPr>
        <p:spPr>
          <a:xfrm flipV="1">
            <a:off x="7283669" y="6173267"/>
            <a:ext cx="409903" cy="134316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5690459" y="8011307"/>
            <a:ext cx="3844322" cy="969496"/>
          </a:xfrm>
          <a:prstGeom prst="rect">
            <a:avLst/>
          </a:prstGeom>
          <a:noFill/>
        </p:spPr>
        <p:txBody>
          <a:bodyPr wrap="none" rtlCol="0">
            <a:spAutoFit/>
          </a:bodyPr>
          <a:lstStyle/>
          <a:p>
            <a:r>
              <a:rPr lang="en-US" dirty="0" smtClean="0"/>
              <a:t>white noise</a:t>
            </a:r>
            <a:endParaRPr lang="en-US" dirty="0"/>
          </a:p>
        </p:txBody>
      </p:sp>
      <p:sp>
        <p:nvSpPr>
          <p:cNvPr id="24" name="TextBox 23"/>
          <p:cNvSpPr txBox="1"/>
          <p:nvPr/>
        </p:nvSpPr>
        <p:spPr>
          <a:xfrm>
            <a:off x="1271675" y="10351494"/>
            <a:ext cx="4190571" cy="1569660"/>
          </a:xfrm>
          <a:prstGeom prst="rect">
            <a:avLst/>
          </a:prstGeom>
          <a:noFill/>
        </p:spPr>
        <p:txBody>
          <a:bodyPr wrap="none" rtlCol="0">
            <a:spAutoFit/>
          </a:bodyPr>
          <a:lstStyle/>
          <a:p>
            <a:r>
              <a:rPr lang="en-US" sz="3200" i="1" dirty="0" smtClean="0"/>
              <a:t>Image:</a:t>
            </a:r>
          </a:p>
          <a:p>
            <a:r>
              <a:rPr lang="en-US" sz="3200" i="1" dirty="0" smtClean="0"/>
              <a:t>Gerstner et al. (2014),</a:t>
            </a:r>
          </a:p>
          <a:p>
            <a:r>
              <a:rPr lang="en-US" sz="3200" i="1" dirty="0" smtClean="0"/>
              <a:t>Neuronal Dynamics,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99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99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997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999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977" grpId="0" animBg="1"/>
      <p:bldP spid="33997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p:cNvSpPr txBox="1">
            <a:spLocks/>
          </p:cNvSpPr>
          <p:nvPr/>
        </p:nvSpPr>
        <p:spPr>
          <a:xfrm>
            <a:off x="697827" y="-38773"/>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kumimoji="0" lang="en-US" sz="6600" b="0" i="0" u="none" strike="noStrike" kern="1200" cap="none" spc="0" normalizeH="0" baseline="0" noProof="0" dirty="0" smtClean="0">
                <a:ln>
                  <a:noFill/>
                </a:ln>
                <a:solidFill>
                  <a:schemeClr val="tx1"/>
                </a:solidFill>
                <a:effectLst/>
                <a:uLnTx/>
                <a:uFillTx/>
                <a:latin typeface="Impact" charset="0"/>
                <a:ea typeface="ＭＳ Ｐゴシック" charset="0"/>
                <a:cs typeface="Impact" charset="0"/>
              </a:rPr>
              <a:t> </a:t>
            </a:r>
            <a:r>
              <a:rPr lang="en-US" sz="6600" dirty="0" smtClean="0">
                <a:solidFill>
                  <a:srgbClr val="FF0000"/>
                </a:solidFill>
                <a:latin typeface="Impact" charset="0"/>
                <a:ea typeface="ＭＳ Ｐゴシック" charset="0"/>
                <a:cs typeface="Impact" charset="0"/>
              </a:rPr>
              <a:t>11</a:t>
            </a:r>
            <a:r>
              <a:rPr kumimoji="0" lang="en-US" sz="66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.1</a:t>
            </a:r>
            <a:r>
              <a:rPr kumimoji="0" lang="en-US" sz="6600" b="0" i="0" u="none" strike="noStrike" kern="1200" cap="none" spc="0" normalizeH="0" baseline="0" noProof="0" dirty="0" smtClean="0">
                <a:ln>
                  <a:noFill/>
                </a:ln>
                <a:solidFill>
                  <a:schemeClr val="tx1"/>
                </a:solidFill>
                <a:effectLst/>
                <a:uLnTx/>
                <a:uFillTx/>
                <a:latin typeface="Impact" charset="0"/>
                <a:ea typeface="ＭＳ Ｐゴシック" charset="0"/>
                <a:cs typeface="Impact" charset="0"/>
              </a:rPr>
              <a:t> </a:t>
            </a:r>
            <a:r>
              <a:rPr lang="en-US" sz="6600" noProof="0" dirty="0" smtClean="0">
                <a:solidFill>
                  <a:srgbClr val="FF0000"/>
                </a:solidFill>
                <a:latin typeface="Impact" charset="0"/>
                <a:ea typeface="ＭＳ Ｐゴシック" charset="0"/>
                <a:cs typeface="Impact" charset="0"/>
              </a:rPr>
              <a:t>Review</a:t>
            </a:r>
            <a:r>
              <a:rPr lang="en-US" sz="6600" dirty="0">
                <a:solidFill>
                  <a:srgbClr val="FF0000"/>
                </a:solidFill>
                <a:latin typeface="Impact" charset="0"/>
                <a:ea typeface="ＭＳ Ｐゴシック" charset="0"/>
                <a:cs typeface="Impact" charset="0"/>
              </a:rPr>
              <a:t> </a:t>
            </a:r>
            <a:r>
              <a:rPr lang="en-US" sz="6600" dirty="0" smtClean="0">
                <a:solidFill>
                  <a:srgbClr val="FF0000"/>
                </a:solidFill>
                <a:latin typeface="Impact" charset="0"/>
                <a:ea typeface="ＭＳ Ｐゴシック" charset="0"/>
                <a:cs typeface="Impact" charset="0"/>
              </a:rPr>
              <a:t>from week 10</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17" name="Straight Connector 16"/>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13355053" y="1612237"/>
            <a:ext cx="7710765" cy="2723823"/>
          </a:xfrm>
          <a:prstGeom prst="rect">
            <a:avLst/>
          </a:prstGeom>
          <a:noFill/>
        </p:spPr>
        <p:txBody>
          <a:bodyPr wrap="none" rtlCol="0">
            <a:spAutoFit/>
          </a:bodyPr>
          <a:lstStyle/>
          <a:p>
            <a:r>
              <a:rPr lang="en-US" b="1" dirty="0" smtClean="0"/>
              <a:t>Fluctuations</a:t>
            </a:r>
          </a:p>
          <a:p>
            <a:pPr>
              <a:buFontTx/>
              <a:buChar char="-"/>
            </a:pPr>
            <a:r>
              <a:rPr lang="en-US" dirty="0" smtClean="0"/>
              <a:t>of membrane potential</a:t>
            </a:r>
          </a:p>
          <a:p>
            <a:pPr>
              <a:buFontTx/>
              <a:buChar char="-"/>
            </a:pPr>
            <a:r>
              <a:rPr lang="en-US" dirty="0" smtClean="0"/>
              <a:t>of spike times</a:t>
            </a:r>
            <a:endParaRPr lang="en-US" dirty="0"/>
          </a:p>
        </p:txBody>
      </p:sp>
      <p:sp>
        <p:nvSpPr>
          <p:cNvPr id="6" name="TextBox 5"/>
          <p:cNvSpPr txBox="1"/>
          <p:nvPr/>
        </p:nvSpPr>
        <p:spPr>
          <a:xfrm>
            <a:off x="13740064" y="4336060"/>
            <a:ext cx="6672019" cy="969496"/>
          </a:xfrm>
          <a:prstGeom prst="rect">
            <a:avLst/>
          </a:prstGeom>
          <a:solidFill>
            <a:srgbClr val="FFFF00"/>
          </a:solidFill>
        </p:spPr>
        <p:txBody>
          <a:bodyPr wrap="none" rtlCol="0">
            <a:spAutoFit/>
          </a:bodyPr>
          <a:lstStyle/>
          <a:p>
            <a:r>
              <a:rPr lang="en-US" dirty="0" smtClean="0">
                <a:solidFill>
                  <a:srgbClr val="FF0000"/>
                </a:solidFill>
              </a:rPr>
              <a:t> fluctuations=noise?</a:t>
            </a:r>
            <a:endParaRPr lang="en-US" dirty="0">
              <a:solidFill>
                <a:srgbClr val="FF0000"/>
              </a:solidFill>
            </a:endParaRPr>
          </a:p>
        </p:txBody>
      </p:sp>
      <p:sp>
        <p:nvSpPr>
          <p:cNvPr id="7" name="TextBox 6"/>
          <p:cNvSpPr txBox="1"/>
          <p:nvPr/>
        </p:nvSpPr>
        <p:spPr>
          <a:xfrm>
            <a:off x="13740064" y="9274770"/>
            <a:ext cx="7507183" cy="969496"/>
          </a:xfrm>
          <a:prstGeom prst="rect">
            <a:avLst/>
          </a:prstGeom>
          <a:solidFill>
            <a:srgbClr val="FFFF00"/>
          </a:solidFill>
        </p:spPr>
        <p:txBody>
          <a:bodyPr wrap="none" rtlCol="0">
            <a:spAutoFit/>
          </a:bodyPr>
          <a:lstStyle/>
          <a:p>
            <a:r>
              <a:rPr lang="en-US" dirty="0" smtClean="0">
                <a:solidFill>
                  <a:srgbClr val="FF0000"/>
                </a:solidFill>
              </a:rPr>
              <a:t> model of fluctuations?</a:t>
            </a:r>
            <a:endParaRPr lang="en-US" dirty="0">
              <a:solidFill>
                <a:srgbClr val="FF0000"/>
              </a:solidFill>
            </a:endParaRPr>
          </a:p>
        </p:txBody>
      </p:sp>
      <p:sp>
        <p:nvSpPr>
          <p:cNvPr id="8" name="TextBox 7"/>
          <p:cNvSpPr txBox="1"/>
          <p:nvPr/>
        </p:nvSpPr>
        <p:spPr>
          <a:xfrm>
            <a:off x="13740064" y="5847347"/>
            <a:ext cx="7385355" cy="969496"/>
          </a:xfrm>
          <a:prstGeom prst="rect">
            <a:avLst/>
          </a:prstGeom>
          <a:solidFill>
            <a:srgbClr val="FFFF00"/>
          </a:solidFill>
        </p:spPr>
        <p:txBody>
          <a:bodyPr wrap="none" rtlCol="0">
            <a:spAutoFit/>
          </a:bodyPr>
          <a:lstStyle/>
          <a:p>
            <a:r>
              <a:rPr lang="en-US" dirty="0" smtClean="0">
                <a:solidFill>
                  <a:srgbClr val="FF0000"/>
                </a:solidFill>
              </a:rPr>
              <a:t> relevance for coding?</a:t>
            </a:r>
            <a:endParaRPr lang="en-US" dirty="0">
              <a:solidFill>
                <a:srgbClr val="FF0000"/>
              </a:solidFill>
            </a:endParaRPr>
          </a:p>
        </p:txBody>
      </p:sp>
      <p:sp>
        <p:nvSpPr>
          <p:cNvPr id="9" name="TextBox 8"/>
          <p:cNvSpPr txBox="1"/>
          <p:nvPr/>
        </p:nvSpPr>
        <p:spPr>
          <a:xfrm>
            <a:off x="13740064" y="7820526"/>
            <a:ext cx="7710765" cy="969496"/>
          </a:xfrm>
          <a:prstGeom prst="rect">
            <a:avLst/>
          </a:prstGeom>
          <a:solidFill>
            <a:srgbClr val="FFFF00"/>
          </a:solidFill>
        </p:spPr>
        <p:txBody>
          <a:bodyPr wrap="none" rtlCol="0">
            <a:spAutoFit/>
          </a:bodyPr>
          <a:lstStyle/>
          <a:p>
            <a:r>
              <a:rPr lang="en-US" dirty="0" smtClean="0">
                <a:solidFill>
                  <a:srgbClr val="FF0000"/>
                </a:solidFill>
              </a:rPr>
              <a:t> source of fluctuations?</a:t>
            </a:r>
            <a:endParaRPr lang="en-US" dirty="0">
              <a:solidFill>
                <a:srgbClr val="FF0000"/>
              </a:solidFill>
            </a:endParaRPr>
          </a:p>
        </p:txBody>
      </p:sp>
      <p:sp>
        <p:nvSpPr>
          <p:cNvPr id="10" name="TextBox 9"/>
          <p:cNvSpPr txBox="1"/>
          <p:nvPr/>
        </p:nvSpPr>
        <p:spPr>
          <a:xfrm>
            <a:off x="1491916" y="3898232"/>
            <a:ext cx="5877058" cy="5355312"/>
          </a:xfrm>
          <a:prstGeom prst="rect">
            <a:avLst/>
          </a:prstGeom>
          <a:noFill/>
        </p:spPr>
        <p:txBody>
          <a:bodyPr wrap="none" rtlCol="0">
            <a:spAutoFit/>
          </a:bodyPr>
          <a:lstStyle/>
          <a:p>
            <a:r>
              <a:rPr lang="en-US" dirty="0" smtClean="0"/>
              <a:t>In vivo data</a:t>
            </a:r>
          </a:p>
          <a:p>
            <a:r>
              <a:rPr lang="en-US" dirty="0" smtClean="0"/>
              <a:t>   </a:t>
            </a:r>
            <a:r>
              <a:rPr lang="en-US" dirty="0" smtClean="0">
                <a:sym typeface="Wingdings" pitchFamily="2" charset="2"/>
              </a:rPr>
              <a:t> looks ‘noisy’</a:t>
            </a:r>
          </a:p>
          <a:p>
            <a:endParaRPr lang="en-US" dirty="0" smtClean="0">
              <a:sym typeface="Wingdings" pitchFamily="2" charset="2"/>
            </a:endParaRPr>
          </a:p>
          <a:p>
            <a:r>
              <a:rPr lang="en-US" dirty="0" smtClean="0">
                <a:sym typeface="Wingdings" pitchFamily="2" charset="2"/>
              </a:rPr>
              <a:t>In vitro data</a:t>
            </a:r>
          </a:p>
          <a:p>
            <a:r>
              <a:rPr lang="en-US" dirty="0" smtClean="0">
                <a:sym typeface="Wingdings" pitchFamily="2" charset="2"/>
              </a:rPr>
              <a:t>    fluctuations</a:t>
            </a:r>
          </a:p>
          <a:p>
            <a:r>
              <a:rPr lang="en-US" dirty="0" smtClean="0">
                <a:sym typeface="Wingdings" pitchFamily="2" charset="2"/>
              </a:rPr>
              <a:t>        </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0" y="0"/>
            <a:ext cx="21607463" cy="12152313"/>
          </a:xfrm>
          <a:prstGeom prst="rect">
            <a:avLst/>
          </a:prstGeom>
          <a:noFill/>
          <a:ln w="9525">
            <a:solidFill>
              <a:schemeClr val="tx1"/>
            </a:solidFill>
            <a:miter lim="800000"/>
            <a:headEnd/>
            <a:tailEnd/>
          </a:ln>
        </p:spPr>
        <p:txBody>
          <a:bodyPr wrap="none" lIns="192911" tIns="96455" rIns="192911" bIns="96455" anchor="ctr"/>
          <a:lstStyle/>
          <a:p>
            <a:pPr algn="ctr">
              <a:lnSpc>
                <a:spcPct val="110000"/>
              </a:lnSpc>
            </a:pPr>
            <a:endParaRPr lang="fr-FR" sz="5100" dirty="0"/>
          </a:p>
        </p:txBody>
      </p:sp>
      <p:sp>
        <p:nvSpPr>
          <p:cNvPr id="54276" name="Text Box 4"/>
          <p:cNvSpPr txBox="1">
            <a:spLocks noChangeArrowheads="1"/>
          </p:cNvSpPr>
          <p:nvPr/>
        </p:nvSpPr>
        <p:spPr bwMode="auto">
          <a:xfrm>
            <a:off x="4077661" y="1710327"/>
            <a:ext cx="13446049" cy="1071957"/>
          </a:xfrm>
          <a:prstGeom prst="rect">
            <a:avLst/>
          </a:prstGeom>
          <a:noFill/>
          <a:ln w="9525">
            <a:noFill/>
            <a:miter lim="800000"/>
            <a:headEnd/>
            <a:tailEnd/>
          </a:ln>
        </p:spPr>
        <p:txBody>
          <a:bodyPr wrap="none" lIns="192911" tIns="96455" rIns="192911" bIns="96455">
            <a:spAutoFit/>
          </a:bodyPr>
          <a:lstStyle/>
          <a:p>
            <a:r>
              <a:rPr lang="fr-CH"/>
              <a:t>Superthreshold vs. Subthreshold regime</a:t>
            </a:r>
            <a:endParaRPr lang="fr-FR"/>
          </a:p>
        </p:txBody>
      </p:sp>
      <p:pic>
        <p:nvPicPr>
          <p:cNvPr id="54277" name="Picture 5" descr="PSTH1"/>
          <p:cNvPicPr>
            <a:picLocks noChangeAspect="1" noChangeArrowheads="1"/>
          </p:cNvPicPr>
          <p:nvPr/>
        </p:nvPicPr>
        <p:blipFill>
          <a:blip r:embed="rId3"/>
          <a:srcRect/>
          <a:stretch>
            <a:fillRect/>
          </a:stretch>
        </p:blipFill>
        <p:spPr bwMode="auto">
          <a:xfrm>
            <a:off x="3147338" y="7294202"/>
            <a:ext cx="6527254" cy="3758215"/>
          </a:xfrm>
          <a:prstGeom prst="rect">
            <a:avLst/>
          </a:prstGeom>
          <a:noFill/>
          <a:ln w="9525">
            <a:noFill/>
            <a:miter lim="800000"/>
            <a:headEnd/>
            <a:tailEnd/>
          </a:ln>
        </p:spPr>
      </p:pic>
      <p:pic>
        <p:nvPicPr>
          <p:cNvPr id="54278" name="Picture 6" descr="PSTH2"/>
          <p:cNvPicPr>
            <a:picLocks noChangeAspect="1" noChangeArrowheads="1"/>
          </p:cNvPicPr>
          <p:nvPr/>
        </p:nvPicPr>
        <p:blipFill>
          <a:blip r:embed="rId4"/>
          <a:srcRect/>
          <a:stretch>
            <a:fillRect/>
          </a:stretch>
        </p:blipFill>
        <p:spPr bwMode="auto">
          <a:xfrm>
            <a:off x="9723360" y="7223876"/>
            <a:ext cx="6864871" cy="3955128"/>
          </a:xfrm>
          <a:prstGeom prst="rect">
            <a:avLst/>
          </a:prstGeom>
          <a:noFill/>
          <a:ln w="9525">
            <a:noFill/>
            <a:miter lim="800000"/>
            <a:headEnd/>
            <a:tailEnd/>
          </a:ln>
        </p:spPr>
      </p:pic>
      <p:pic>
        <p:nvPicPr>
          <p:cNvPr id="54279" name="Picture 7" descr="u-subthresh"/>
          <p:cNvPicPr>
            <a:picLocks noChangeAspect="1" noChangeArrowheads="1"/>
          </p:cNvPicPr>
          <p:nvPr/>
        </p:nvPicPr>
        <p:blipFill>
          <a:blip r:embed="rId5"/>
          <a:srcRect/>
          <a:stretch>
            <a:fillRect/>
          </a:stretch>
        </p:blipFill>
        <p:spPr bwMode="auto">
          <a:xfrm>
            <a:off x="9783379" y="3097153"/>
            <a:ext cx="6467234" cy="3724459"/>
          </a:xfrm>
          <a:prstGeom prst="rect">
            <a:avLst/>
          </a:prstGeom>
          <a:noFill/>
          <a:ln w="9525">
            <a:noFill/>
            <a:miter lim="800000"/>
            <a:headEnd/>
            <a:tailEnd/>
          </a:ln>
        </p:spPr>
      </p:pic>
      <p:pic>
        <p:nvPicPr>
          <p:cNvPr id="54280" name="Picture 8" descr="u-superthresh"/>
          <p:cNvPicPr>
            <a:picLocks noChangeAspect="1" noChangeArrowheads="1"/>
          </p:cNvPicPr>
          <p:nvPr/>
        </p:nvPicPr>
        <p:blipFill>
          <a:blip r:embed="rId6"/>
          <a:srcRect/>
          <a:stretch>
            <a:fillRect/>
          </a:stretch>
        </p:blipFill>
        <p:spPr bwMode="auto">
          <a:xfrm>
            <a:off x="3087318" y="3142161"/>
            <a:ext cx="6696062" cy="3856671"/>
          </a:xfrm>
          <a:prstGeom prst="rect">
            <a:avLst/>
          </a:prstGeom>
          <a:noFill/>
          <a:ln w="9525">
            <a:noFill/>
            <a:miter lim="800000"/>
            <a:headEnd/>
            <a:tailEnd/>
          </a:ln>
        </p:spPr>
      </p:pic>
      <p:sp>
        <p:nvSpPr>
          <p:cNvPr id="9" name="Title 3"/>
          <p:cNvSpPr txBox="1">
            <a:spLocks/>
          </p:cNvSpPr>
          <p:nvPr/>
        </p:nvSpPr>
        <p:spPr>
          <a:xfrm>
            <a:off x="697827" y="-38773"/>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a:latin typeface="Impact" charset="0"/>
                <a:ea typeface="ＭＳ Ｐゴシック" charset="0"/>
                <a:cs typeface="Impact" charset="0"/>
              </a:rPr>
              <a:t> </a:t>
            </a:r>
            <a:r>
              <a:rPr lang="en-US" sz="6600" dirty="0" smtClean="0">
                <a:latin typeface="Impact" charset="0"/>
                <a:ea typeface="ＭＳ Ｐゴシック" charset="0"/>
                <a:cs typeface="Impact" charset="0"/>
              </a:rPr>
              <a:t>  </a:t>
            </a:r>
            <a:r>
              <a:rPr lang="en-US" sz="6600" dirty="0" smtClean="0">
                <a:solidFill>
                  <a:srgbClr val="FF0000"/>
                </a:solidFill>
                <a:latin typeface="Impact" charset="0"/>
                <a:ea typeface="ＭＳ Ｐゴシック" charset="0"/>
                <a:cs typeface="Impact" charset="0"/>
              </a:rPr>
              <a:t>11</a:t>
            </a:r>
            <a:r>
              <a:rPr lang="en-US" sz="6600" noProof="0" dirty="0" smtClean="0">
                <a:solidFill>
                  <a:srgbClr val="FF0000"/>
                </a:solidFill>
                <a:latin typeface="Impact" charset="0"/>
                <a:ea typeface="ＭＳ Ｐゴシック" charset="0"/>
                <a:cs typeface="Impact" charset="0"/>
              </a:rPr>
              <a:t>.3</a:t>
            </a:r>
            <a:r>
              <a:rPr lang="en-US" sz="6600" dirty="0" smtClean="0">
                <a:solidFill>
                  <a:srgbClr val="FF0000"/>
                </a:solidFill>
                <a:latin typeface="Impact" charset="0"/>
                <a:ea typeface="ＭＳ Ｐゴシック" charset="0"/>
                <a:cs typeface="Impact" charset="0"/>
              </a:rPr>
              <a:t> Noisy Integrate-and-fire (noisy  input)</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10" name="Straight Connector 9"/>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6854575" y="8839200"/>
            <a:ext cx="4602542" cy="2554545"/>
          </a:xfrm>
          <a:prstGeom prst="rect">
            <a:avLst/>
          </a:prstGeom>
          <a:noFill/>
        </p:spPr>
        <p:txBody>
          <a:bodyPr wrap="none" rtlCol="0">
            <a:spAutoFit/>
          </a:bodyPr>
          <a:lstStyle/>
          <a:p>
            <a:r>
              <a:rPr lang="en-US" sz="3200" i="1" dirty="0" smtClean="0"/>
              <a:t>Image:</a:t>
            </a:r>
          </a:p>
          <a:p>
            <a:r>
              <a:rPr lang="en-US" sz="3200" i="1" dirty="0" smtClean="0"/>
              <a:t>Gerstner et al. (2014),</a:t>
            </a:r>
          </a:p>
          <a:p>
            <a:r>
              <a:rPr lang="en-US" sz="3200" i="1" dirty="0" smtClean="0"/>
              <a:t>Neuronal Dynamics,</a:t>
            </a:r>
          </a:p>
          <a:p>
            <a:r>
              <a:rPr lang="en-US" sz="3200" i="1" dirty="0" smtClean="0"/>
              <a:t>Cambridge Univ. Press;</a:t>
            </a:r>
          </a:p>
          <a:p>
            <a:r>
              <a:rPr lang="en-US" sz="3200" i="1" dirty="0" smtClean="0"/>
              <a:t>See: </a:t>
            </a:r>
            <a:r>
              <a:rPr lang="en-US" sz="3200" i="1" dirty="0" err="1" smtClean="0"/>
              <a:t>Konig</a:t>
            </a:r>
            <a:r>
              <a:rPr lang="en-US" sz="3200" i="1" dirty="0" smtClean="0"/>
              <a:t> et al. (1996) </a:t>
            </a:r>
            <a:endParaRPr lang="en-US" sz="3200" i="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41" name="Line 87"/>
          <p:cNvSpPr>
            <a:spLocks noChangeShapeType="1"/>
          </p:cNvSpPr>
          <p:nvPr/>
        </p:nvSpPr>
        <p:spPr bwMode="auto">
          <a:xfrm>
            <a:off x="13511565" y="5959643"/>
            <a:ext cx="6467234" cy="0"/>
          </a:xfrm>
          <a:prstGeom prst="line">
            <a:avLst/>
          </a:prstGeom>
          <a:noFill/>
          <a:ln w="9525">
            <a:solidFill>
              <a:schemeClr val="tx1"/>
            </a:solidFill>
            <a:round/>
            <a:headEnd/>
            <a:tailEnd type="triangle" w="med" len="med"/>
          </a:ln>
        </p:spPr>
        <p:txBody>
          <a:bodyPr lIns="192911" tIns="96455" rIns="192911" bIns="96455"/>
          <a:lstStyle/>
          <a:p>
            <a:endParaRPr lang="en-US"/>
          </a:p>
        </p:txBody>
      </p:sp>
      <p:sp>
        <p:nvSpPr>
          <p:cNvPr id="22544" name="Line 90"/>
          <p:cNvSpPr>
            <a:spLocks noChangeShapeType="1"/>
          </p:cNvSpPr>
          <p:nvPr/>
        </p:nvSpPr>
        <p:spPr bwMode="auto">
          <a:xfrm>
            <a:off x="13342758" y="4043965"/>
            <a:ext cx="5953307" cy="0"/>
          </a:xfrm>
          <a:prstGeom prst="line">
            <a:avLst/>
          </a:prstGeom>
          <a:noFill/>
          <a:ln w="38100">
            <a:solidFill>
              <a:schemeClr val="tx1"/>
            </a:solidFill>
            <a:prstDash val="dash"/>
            <a:round/>
            <a:headEnd/>
            <a:tailEnd/>
          </a:ln>
        </p:spPr>
        <p:txBody>
          <a:bodyPr lIns="192911" tIns="96455" rIns="192911" bIns="96455"/>
          <a:lstStyle/>
          <a:p>
            <a:endParaRPr lang="en-US"/>
          </a:p>
        </p:txBody>
      </p:sp>
      <p:sp>
        <p:nvSpPr>
          <p:cNvPr id="22545" name="Text Box 91"/>
          <p:cNvSpPr txBox="1">
            <a:spLocks noChangeArrowheads="1"/>
          </p:cNvSpPr>
          <p:nvPr/>
        </p:nvSpPr>
        <p:spPr bwMode="auto">
          <a:xfrm>
            <a:off x="15042095" y="4893502"/>
            <a:ext cx="1370628" cy="979624"/>
          </a:xfrm>
          <a:prstGeom prst="rect">
            <a:avLst/>
          </a:prstGeom>
          <a:noFill/>
          <a:ln w="9525">
            <a:noFill/>
            <a:miter lim="800000"/>
            <a:headEnd/>
            <a:tailEnd/>
          </a:ln>
        </p:spPr>
        <p:txBody>
          <a:bodyPr wrap="none" lIns="192911" tIns="96455" rIns="192911" bIns="96455">
            <a:spAutoFit/>
          </a:bodyPr>
          <a:lstStyle/>
          <a:p>
            <a:r>
              <a:rPr lang="fr-CH" sz="5100" i="1" dirty="0">
                <a:solidFill>
                  <a:schemeClr val="accent2"/>
                </a:solidFill>
              </a:rPr>
              <a:t>u(t)</a:t>
            </a:r>
            <a:endParaRPr lang="fr-FR" sz="5100" i="1" dirty="0">
              <a:solidFill>
                <a:schemeClr val="accent2"/>
              </a:solidFill>
            </a:endParaRPr>
          </a:p>
        </p:txBody>
      </p:sp>
      <p:sp>
        <p:nvSpPr>
          <p:cNvPr id="23" name="Title 3"/>
          <p:cNvSpPr txBox="1">
            <a:spLocks/>
          </p:cNvSpPr>
          <p:nvPr/>
        </p:nvSpPr>
        <p:spPr>
          <a:xfrm>
            <a:off x="697827" y="-241634"/>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8000" dirty="0">
                <a:latin typeface="Impact" charset="0"/>
                <a:ea typeface="ＭＳ Ｐゴシック" charset="0"/>
                <a:cs typeface="Impact" charset="0"/>
              </a:rPr>
              <a:t> </a:t>
            </a:r>
            <a:r>
              <a:rPr lang="en-US" sz="8000" dirty="0" smtClean="0">
                <a:latin typeface="Impact" charset="0"/>
                <a:ea typeface="ＭＳ Ｐゴシック" charset="0"/>
                <a:cs typeface="Impact" charset="0"/>
              </a:rPr>
              <a:t>  </a:t>
            </a:r>
            <a:r>
              <a:rPr lang="en-US" sz="6000" dirty="0" smtClean="0">
                <a:solidFill>
                  <a:srgbClr val="FF0000"/>
                </a:solidFill>
                <a:latin typeface="Impact" charset="0"/>
                <a:ea typeface="ＭＳ Ｐゴシック" charset="0"/>
                <a:cs typeface="Impact" charset="0"/>
              </a:rPr>
              <a:t>11</a:t>
            </a:r>
            <a:r>
              <a:rPr lang="en-US" sz="6000" noProof="0" dirty="0" smtClean="0">
                <a:solidFill>
                  <a:srgbClr val="FF0000"/>
                </a:solidFill>
                <a:latin typeface="Impact" charset="0"/>
                <a:ea typeface="ＭＳ Ｐゴシック" charset="0"/>
                <a:cs typeface="Impact" charset="0"/>
              </a:rPr>
              <a:t>.3</a:t>
            </a:r>
            <a:r>
              <a:rPr lang="en-US" sz="6000" dirty="0" smtClean="0">
                <a:solidFill>
                  <a:srgbClr val="FF0000"/>
                </a:solidFill>
                <a:latin typeface="Impact" charset="0"/>
                <a:ea typeface="ＭＳ Ｐゴシック" charset="0"/>
                <a:cs typeface="Impact" charset="0"/>
              </a:rPr>
              <a:t>. Noisy integrate-and-fire (noisy input)</a:t>
            </a:r>
            <a:endParaRPr kumimoji="0" lang="en-US" sz="80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24" name="Straight Connector 23"/>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11990920" y="1434427"/>
            <a:ext cx="8915839" cy="1846659"/>
          </a:xfrm>
          <a:prstGeom prst="rect">
            <a:avLst/>
          </a:prstGeom>
          <a:noFill/>
        </p:spPr>
        <p:txBody>
          <a:bodyPr wrap="none" rtlCol="0">
            <a:spAutoFit/>
          </a:bodyPr>
          <a:lstStyle/>
          <a:p>
            <a:r>
              <a:rPr lang="en-US" dirty="0" smtClean="0"/>
              <a:t>noisy input/ diffusive noise/</a:t>
            </a:r>
          </a:p>
          <a:p>
            <a:r>
              <a:rPr lang="en-US" dirty="0" smtClean="0"/>
              <a:t>stochastic spike arrival</a:t>
            </a:r>
            <a:endParaRPr lang="en-US" dirty="0"/>
          </a:p>
        </p:txBody>
      </p:sp>
      <p:sp>
        <p:nvSpPr>
          <p:cNvPr id="29" name="Freeform 28"/>
          <p:cNvSpPr/>
          <p:nvPr/>
        </p:nvSpPr>
        <p:spPr>
          <a:xfrm>
            <a:off x="13603773" y="4427235"/>
            <a:ext cx="5534527" cy="1451810"/>
          </a:xfrm>
          <a:custGeom>
            <a:avLst/>
            <a:gdLst>
              <a:gd name="connsiteX0" fmla="*/ 0 w 5534527"/>
              <a:gd name="connsiteY0" fmla="*/ 1451810 h 1451810"/>
              <a:gd name="connsiteX1" fmla="*/ 216569 w 5534527"/>
              <a:gd name="connsiteY1" fmla="*/ 922421 h 1451810"/>
              <a:gd name="connsiteX2" fmla="*/ 673769 w 5534527"/>
              <a:gd name="connsiteY2" fmla="*/ 970547 h 1451810"/>
              <a:gd name="connsiteX3" fmla="*/ 721895 w 5534527"/>
              <a:gd name="connsiteY3" fmla="*/ 753978 h 1451810"/>
              <a:gd name="connsiteX4" fmla="*/ 818148 w 5534527"/>
              <a:gd name="connsiteY4" fmla="*/ 561473 h 1451810"/>
              <a:gd name="connsiteX5" fmla="*/ 1179095 w 5534527"/>
              <a:gd name="connsiteY5" fmla="*/ 753978 h 1451810"/>
              <a:gd name="connsiteX6" fmla="*/ 1299411 w 5534527"/>
              <a:gd name="connsiteY6" fmla="*/ 393031 h 1451810"/>
              <a:gd name="connsiteX7" fmla="*/ 1684422 w 5534527"/>
              <a:gd name="connsiteY7" fmla="*/ 489284 h 1451810"/>
              <a:gd name="connsiteX8" fmla="*/ 1780674 w 5534527"/>
              <a:gd name="connsiteY8" fmla="*/ 248652 h 1451810"/>
              <a:gd name="connsiteX9" fmla="*/ 2021306 w 5534527"/>
              <a:gd name="connsiteY9" fmla="*/ 537410 h 1451810"/>
              <a:gd name="connsiteX10" fmla="*/ 2189748 w 5534527"/>
              <a:gd name="connsiteY10" fmla="*/ 248652 h 1451810"/>
              <a:gd name="connsiteX11" fmla="*/ 2502569 w 5534527"/>
              <a:gd name="connsiteY11" fmla="*/ 537410 h 1451810"/>
              <a:gd name="connsiteX12" fmla="*/ 2695074 w 5534527"/>
              <a:gd name="connsiteY12" fmla="*/ 56147 h 1451810"/>
              <a:gd name="connsiteX13" fmla="*/ 2887579 w 5534527"/>
              <a:gd name="connsiteY13" fmla="*/ 224589 h 1451810"/>
              <a:gd name="connsiteX14" fmla="*/ 2983832 w 5534527"/>
              <a:gd name="connsiteY14" fmla="*/ 80210 h 1451810"/>
              <a:gd name="connsiteX15" fmla="*/ 3320716 w 5534527"/>
              <a:gd name="connsiteY15" fmla="*/ 417094 h 1451810"/>
              <a:gd name="connsiteX16" fmla="*/ 3392906 w 5534527"/>
              <a:gd name="connsiteY16" fmla="*/ 224589 h 1451810"/>
              <a:gd name="connsiteX17" fmla="*/ 3826043 w 5534527"/>
              <a:gd name="connsiteY17" fmla="*/ 513347 h 1451810"/>
              <a:gd name="connsiteX18" fmla="*/ 3850106 w 5534527"/>
              <a:gd name="connsiteY18" fmla="*/ 104273 h 1451810"/>
              <a:gd name="connsiteX19" fmla="*/ 4066674 w 5534527"/>
              <a:gd name="connsiteY19" fmla="*/ 344905 h 1451810"/>
              <a:gd name="connsiteX20" fmla="*/ 4355432 w 5534527"/>
              <a:gd name="connsiteY20" fmla="*/ 224589 h 1451810"/>
              <a:gd name="connsiteX21" fmla="*/ 4668253 w 5534527"/>
              <a:gd name="connsiteY21" fmla="*/ 465221 h 1451810"/>
              <a:gd name="connsiteX22" fmla="*/ 4908885 w 5534527"/>
              <a:gd name="connsiteY22" fmla="*/ 128336 h 1451810"/>
              <a:gd name="connsiteX23" fmla="*/ 5125453 w 5534527"/>
              <a:gd name="connsiteY23" fmla="*/ 272715 h 1451810"/>
              <a:gd name="connsiteX24" fmla="*/ 5269832 w 5534527"/>
              <a:gd name="connsiteY24" fmla="*/ 8021 h 1451810"/>
              <a:gd name="connsiteX25" fmla="*/ 5534527 w 5534527"/>
              <a:gd name="connsiteY25" fmla="*/ 320842 h 14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34527" h="1451810">
                <a:moveTo>
                  <a:pt x="0" y="1451810"/>
                </a:moveTo>
                <a:cubicBezTo>
                  <a:pt x="52137" y="1227220"/>
                  <a:pt x="104274" y="1002631"/>
                  <a:pt x="216569" y="922421"/>
                </a:cubicBezTo>
                <a:cubicBezTo>
                  <a:pt x="328864" y="842211"/>
                  <a:pt x="589548" y="998621"/>
                  <a:pt x="673769" y="970547"/>
                </a:cubicBezTo>
                <a:cubicBezTo>
                  <a:pt x="757990" y="942473"/>
                  <a:pt x="697832" y="822157"/>
                  <a:pt x="721895" y="753978"/>
                </a:cubicBezTo>
                <a:cubicBezTo>
                  <a:pt x="745958" y="685799"/>
                  <a:pt x="741948" y="561473"/>
                  <a:pt x="818148" y="561473"/>
                </a:cubicBezTo>
                <a:cubicBezTo>
                  <a:pt x="894348" y="561473"/>
                  <a:pt x="1098885" y="782052"/>
                  <a:pt x="1179095" y="753978"/>
                </a:cubicBezTo>
                <a:cubicBezTo>
                  <a:pt x="1259305" y="725904"/>
                  <a:pt x="1215190" y="437147"/>
                  <a:pt x="1299411" y="393031"/>
                </a:cubicBezTo>
                <a:cubicBezTo>
                  <a:pt x="1383632" y="348915"/>
                  <a:pt x="1604212" y="513347"/>
                  <a:pt x="1684422" y="489284"/>
                </a:cubicBezTo>
                <a:cubicBezTo>
                  <a:pt x="1764633" y="465221"/>
                  <a:pt x="1724527" y="240631"/>
                  <a:pt x="1780674" y="248652"/>
                </a:cubicBezTo>
                <a:cubicBezTo>
                  <a:pt x="1836821" y="256673"/>
                  <a:pt x="1953127" y="537410"/>
                  <a:pt x="2021306" y="537410"/>
                </a:cubicBezTo>
                <a:cubicBezTo>
                  <a:pt x="2089485" y="537410"/>
                  <a:pt x="2109538" y="248652"/>
                  <a:pt x="2189748" y="248652"/>
                </a:cubicBezTo>
                <a:cubicBezTo>
                  <a:pt x="2269958" y="248652"/>
                  <a:pt x="2418348" y="569494"/>
                  <a:pt x="2502569" y="537410"/>
                </a:cubicBezTo>
                <a:cubicBezTo>
                  <a:pt x="2586790" y="505326"/>
                  <a:pt x="2630906" y="108284"/>
                  <a:pt x="2695074" y="56147"/>
                </a:cubicBezTo>
                <a:cubicBezTo>
                  <a:pt x="2759242" y="4010"/>
                  <a:pt x="2839453" y="220579"/>
                  <a:pt x="2887579" y="224589"/>
                </a:cubicBezTo>
                <a:cubicBezTo>
                  <a:pt x="2935705" y="228599"/>
                  <a:pt x="2911643" y="48126"/>
                  <a:pt x="2983832" y="80210"/>
                </a:cubicBezTo>
                <a:cubicBezTo>
                  <a:pt x="3056021" y="112294"/>
                  <a:pt x="3252537" y="393031"/>
                  <a:pt x="3320716" y="417094"/>
                </a:cubicBezTo>
                <a:cubicBezTo>
                  <a:pt x="3388895" y="441157"/>
                  <a:pt x="3308685" y="208547"/>
                  <a:pt x="3392906" y="224589"/>
                </a:cubicBezTo>
                <a:cubicBezTo>
                  <a:pt x="3477127" y="240631"/>
                  <a:pt x="3749843" y="533400"/>
                  <a:pt x="3826043" y="513347"/>
                </a:cubicBezTo>
                <a:cubicBezTo>
                  <a:pt x="3902243" y="493294"/>
                  <a:pt x="3810001" y="132347"/>
                  <a:pt x="3850106" y="104273"/>
                </a:cubicBezTo>
                <a:cubicBezTo>
                  <a:pt x="3890211" y="76199"/>
                  <a:pt x="3982453" y="324852"/>
                  <a:pt x="4066674" y="344905"/>
                </a:cubicBezTo>
                <a:cubicBezTo>
                  <a:pt x="4150895" y="364958"/>
                  <a:pt x="4255169" y="204536"/>
                  <a:pt x="4355432" y="224589"/>
                </a:cubicBezTo>
                <a:cubicBezTo>
                  <a:pt x="4455695" y="244642"/>
                  <a:pt x="4576011" y="481263"/>
                  <a:pt x="4668253" y="465221"/>
                </a:cubicBezTo>
                <a:cubicBezTo>
                  <a:pt x="4760495" y="449179"/>
                  <a:pt x="4832685" y="160420"/>
                  <a:pt x="4908885" y="128336"/>
                </a:cubicBezTo>
                <a:cubicBezTo>
                  <a:pt x="4985085" y="96252"/>
                  <a:pt x="5065295" y="292767"/>
                  <a:pt x="5125453" y="272715"/>
                </a:cubicBezTo>
                <a:cubicBezTo>
                  <a:pt x="5185611" y="252663"/>
                  <a:pt x="5201653" y="0"/>
                  <a:pt x="5269832" y="8021"/>
                </a:cubicBezTo>
                <a:cubicBezTo>
                  <a:pt x="5338011" y="16042"/>
                  <a:pt x="5436269" y="168442"/>
                  <a:pt x="5534527" y="32084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TextBox 29"/>
          <p:cNvSpPr txBox="1"/>
          <p:nvPr/>
        </p:nvSpPr>
        <p:spPr>
          <a:xfrm>
            <a:off x="12512842" y="6584375"/>
            <a:ext cx="8201284" cy="4062651"/>
          </a:xfrm>
          <a:prstGeom prst="rect">
            <a:avLst/>
          </a:prstGeom>
          <a:noFill/>
        </p:spPr>
        <p:txBody>
          <a:bodyPr wrap="none" rtlCol="0">
            <a:spAutoFit/>
          </a:bodyPr>
          <a:lstStyle/>
          <a:p>
            <a:r>
              <a:rPr lang="en-US" dirty="0" err="1" smtClean="0"/>
              <a:t>subthreshold</a:t>
            </a:r>
            <a:r>
              <a:rPr lang="en-US" dirty="0" smtClean="0"/>
              <a:t> regime:</a:t>
            </a:r>
          </a:p>
          <a:p>
            <a:r>
              <a:rPr lang="en-US" sz="4800" dirty="0" smtClean="0"/>
              <a:t>  - firing driven by fluctuations</a:t>
            </a:r>
          </a:p>
          <a:p>
            <a:r>
              <a:rPr lang="en-US" sz="4800" dirty="0" smtClean="0"/>
              <a:t>  - </a:t>
            </a:r>
            <a:r>
              <a:rPr lang="en-US" sz="4800" b="1" dirty="0" smtClean="0"/>
              <a:t>broad ISI distribution</a:t>
            </a:r>
          </a:p>
          <a:p>
            <a:r>
              <a:rPr lang="en-US" sz="4800" dirty="0" smtClean="0"/>
              <a:t>  - </a:t>
            </a:r>
            <a:r>
              <a:rPr lang="en-US" sz="4800" i="1" dirty="0" smtClean="0"/>
              <a:t>in vivo </a:t>
            </a:r>
            <a:r>
              <a:rPr lang="en-US" sz="4800" dirty="0" smtClean="0"/>
              <a:t>like</a:t>
            </a:r>
          </a:p>
          <a:p>
            <a:r>
              <a:rPr lang="en-US" dirty="0" smtClean="0"/>
              <a:t>  </a:t>
            </a:r>
            <a:endParaRPr lang="en-US" dirty="0"/>
          </a:p>
        </p:txBody>
      </p:sp>
      <p:pic>
        <p:nvPicPr>
          <p:cNvPr id="10" name="Picture 6" descr="PSTH2"/>
          <p:cNvPicPr>
            <a:picLocks noChangeAspect="1" noChangeArrowheads="1"/>
          </p:cNvPicPr>
          <p:nvPr/>
        </p:nvPicPr>
        <p:blipFill>
          <a:blip r:embed="rId3"/>
          <a:srcRect/>
          <a:stretch>
            <a:fillRect/>
          </a:stretch>
        </p:blipFill>
        <p:spPr bwMode="auto">
          <a:xfrm>
            <a:off x="2507786" y="6790185"/>
            <a:ext cx="7543854" cy="4346139"/>
          </a:xfrm>
          <a:prstGeom prst="rect">
            <a:avLst/>
          </a:prstGeom>
          <a:noFill/>
          <a:ln w="9525">
            <a:noFill/>
            <a:miter lim="800000"/>
            <a:headEnd/>
            <a:tailEnd/>
          </a:ln>
        </p:spPr>
      </p:pic>
      <p:pic>
        <p:nvPicPr>
          <p:cNvPr id="11" name="Picture 7" descr="u-subthresh"/>
          <p:cNvPicPr>
            <a:picLocks noChangeAspect="1" noChangeArrowheads="1"/>
          </p:cNvPicPr>
          <p:nvPr/>
        </p:nvPicPr>
        <p:blipFill>
          <a:blip r:embed="rId4"/>
          <a:srcRect/>
          <a:stretch>
            <a:fillRect/>
          </a:stretch>
        </p:blipFill>
        <p:spPr bwMode="auto">
          <a:xfrm>
            <a:off x="1828800" y="2075537"/>
            <a:ext cx="8166572" cy="4703395"/>
          </a:xfrm>
          <a:prstGeom prst="rect">
            <a:avLst/>
          </a:prstGeom>
          <a:noFill/>
          <a:ln w="9525">
            <a:noFill/>
            <a:miter lim="800000"/>
            <a:headEnd/>
            <a:tailEnd/>
          </a:ln>
        </p:spPr>
      </p:pic>
      <p:sp>
        <p:nvSpPr>
          <p:cNvPr id="12" name="Line 9"/>
          <p:cNvSpPr>
            <a:spLocks noChangeShapeType="1"/>
          </p:cNvSpPr>
          <p:nvPr/>
        </p:nvSpPr>
        <p:spPr bwMode="auto">
          <a:xfrm>
            <a:off x="6079019" y="2970082"/>
            <a:ext cx="1361719" cy="0"/>
          </a:xfrm>
          <a:prstGeom prst="line">
            <a:avLst/>
          </a:prstGeom>
          <a:noFill/>
          <a:ln w="9525">
            <a:solidFill>
              <a:schemeClr val="accent2"/>
            </a:solidFill>
            <a:round/>
            <a:headEnd type="triangle" w="med" len="med"/>
            <a:tailEnd type="triangle" w="med" len="med"/>
          </a:ln>
        </p:spPr>
        <p:txBody>
          <a:bodyPr lIns="192911" tIns="96455" rIns="192911" bIns="96455"/>
          <a:lstStyle/>
          <a:p>
            <a:endParaRPr lang="en-US"/>
          </a:p>
        </p:txBody>
      </p:sp>
      <p:sp>
        <p:nvSpPr>
          <p:cNvPr id="13" name="Line 10"/>
          <p:cNvSpPr>
            <a:spLocks noChangeShapeType="1"/>
          </p:cNvSpPr>
          <p:nvPr/>
        </p:nvSpPr>
        <p:spPr bwMode="auto">
          <a:xfrm>
            <a:off x="7782107" y="2970082"/>
            <a:ext cx="1020352" cy="0"/>
          </a:xfrm>
          <a:prstGeom prst="line">
            <a:avLst/>
          </a:prstGeom>
          <a:noFill/>
          <a:ln w="9525">
            <a:solidFill>
              <a:schemeClr val="accent2"/>
            </a:solidFill>
            <a:round/>
            <a:headEnd type="triangle" w="med" len="med"/>
            <a:tailEnd type="triangle" w="med" len="med"/>
          </a:ln>
        </p:spPr>
        <p:txBody>
          <a:bodyPr lIns="192911" tIns="96455" rIns="192911" bIns="96455"/>
          <a:lstStyle/>
          <a:p>
            <a:endParaRPr lang="en-US"/>
          </a:p>
        </p:txBody>
      </p:sp>
      <p:sp>
        <p:nvSpPr>
          <p:cNvPr id="14" name="Text Box 28"/>
          <p:cNvSpPr txBox="1">
            <a:spLocks noChangeArrowheads="1"/>
          </p:cNvSpPr>
          <p:nvPr/>
        </p:nvSpPr>
        <p:spPr bwMode="auto">
          <a:xfrm>
            <a:off x="4162107" y="7344352"/>
            <a:ext cx="4533353" cy="979624"/>
          </a:xfrm>
          <a:prstGeom prst="rect">
            <a:avLst/>
          </a:prstGeom>
          <a:noFill/>
          <a:ln w="9525">
            <a:noFill/>
            <a:miter lim="800000"/>
            <a:headEnd/>
            <a:tailEnd/>
          </a:ln>
        </p:spPr>
        <p:txBody>
          <a:bodyPr wrap="none" lIns="192911" tIns="96455" rIns="192911" bIns="96455">
            <a:spAutoFit/>
          </a:bodyPr>
          <a:lstStyle/>
          <a:p>
            <a:r>
              <a:rPr lang="fr-CH" sz="5100" dirty="0">
                <a:solidFill>
                  <a:schemeClr val="accent2"/>
                </a:solidFill>
              </a:rPr>
              <a:t>ISI distribution</a:t>
            </a:r>
            <a:endParaRPr lang="fr-FR" sz="5100" dirty="0">
              <a:solidFill>
                <a:schemeClr val="accent2"/>
              </a:solidFill>
            </a:endParaRPr>
          </a:p>
        </p:txBody>
      </p:sp>
      <p:sp>
        <p:nvSpPr>
          <p:cNvPr id="15" name="TextBox 14"/>
          <p:cNvSpPr txBox="1"/>
          <p:nvPr/>
        </p:nvSpPr>
        <p:spPr>
          <a:xfrm>
            <a:off x="1271675" y="10351494"/>
            <a:ext cx="4190571" cy="1569660"/>
          </a:xfrm>
          <a:prstGeom prst="rect">
            <a:avLst/>
          </a:prstGeom>
          <a:noFill/>
        </p:spPr>
        <p:txBody>
          <a:bodyPr wrap="none" rtlCol="0">
            <a:spAutoFit/>
          </a:bodyPr>
          <a:lstStyle/>
          <a:p>
            <a:r>
              <a:rPr lang="en-US" sz="3200" i="1" dirty="0" smtClean="0"/>
              <a:t>Image:</a:t>
            </a:r>
          </a:p>
          <a:p>
            <a:r>
              <a:rPr lang="en-US" sz="3200" i="1" dirty="0" smtClean="0"/>
              <a:t>Gerstner et al. (2014),</a:t>
            </a:r>
          </a:p>
          <a:p>
            <a:r>
              <a:rPr lang="en-US" sz="3200" i="1" dirty="0" smtClean="0"/>
              <a:t>Neuronal Dynamics,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21" name="Picture 2"/>
          <p:cNvPicPr>
            <a:picLocks noChangeAspect="1" noChangeArrowheads="1"/>
          </p:cNvPicPr>
          <p:nvPr/>
        </p:nvPicPr>
        <p:blipFill>
          <a:blip r:embed="rId2" cstate="print"/>
          <a:srcRect/>
          <a:stretch>
            <a:fillRect/>
          </a:stretch>
        </p:blipFill>
        <p:spPr bwMode="auto">
          <a:xfrm>
            <a:off x="8693629" y="5566999"/>
            <a:ext cx="13593264" cy="4388335"/>
          </a:xfrm>
          <a:prstGeom prst="rect">
            <a:avLst/>
          </a:prstGeom>
          <a:noFill/>
          <a:ln w="9525">
            <a:noFill/>
            <a:miter lim="800000"/>
            <a:headEnd/>
            <a:tailEnd/>
          </a:ln>
        </p:spPr>
      </p:pic>
      <p:sp>
        <p:nvSpPr>
          <p:cNvPr id="38922" name="TextBox 109"/>
          <p:cNvSpPr txBox="1">
            <a:spLocks noChangeArrowheads="1"/>
          </p:cNvSpPr>
          <p:nvPr/>
        </p:nvSpPr>
        <p:spPr bwMode="auto">
          <a:xfrm>
            <a:off x="14568841" y="9495310"/>
            <a:ext cx="5725135" cy="933450"/>
          </a:xfrm>
          <a:prstGeom prst="rect">
            <a:avLst/>
          </a:prstGeom>
          <a:noFill/>
          <a:ln w="9525">
            <a:noFill/>
            <a:miter lim="800000"/>
            <a:headEnd/>
            <a:tailEnd/>
          </a:ln>
        </p:spPr>
        <p:txBody>
          <a:bodyPr wrap="none" lIns="192902" tIns="96451" rIns="192902" bIns="96451">
            <a:spAutoFit/>
          </a:bodyPr>
          <a:lstStyle/>
          <a:p>
            <a:r>
              <a:rPr lang="en-US" sz="4800" i="1" dirty="0"/>
              <a:t>Crochet et al., 2011</a:t>
            </a:r>
          </a:p>
        </p:txBody>
      </p:sp>
      <p:sp>
        <p:nvSpPr>
          <p:cNvPr id="38923" name="TextBox 110"/>
          <p:cNvSpPr txBox="1">
            <a:spLocks noChangeArrowheads="1"/>
          </p:cNvSpPr>
          <p:nvPr/>
        </p:nvSpPr>
        <p:spPr bwMode="auto">
          <a:xfrm>
            <a:off x="10803534" y="4924028"/>
            <a:ext cx="9991559" cy="1071949"/>
          </a:xfrm>
          <a:prstGeom prst="rect">
            <a:avLst/>
          </a:prstGeom>
          <a:noFill/>
          <a:ln w="9525">
            <a:noFill/>
            <a:miter lim="800000"/>
            <a:headEnd/>
            <a:tailEnd/>
          </a:ln>
        </p:spPr>
        <p:txBody>
          <a:bodyPr wrap="none" lIns="192902" tIns="96451" rIns="192902" bIns="96451">
            <a:spAutoFit/>
          </a:bodyPr>
          <a:lstStyle/>
          <a:p>
            <a:r>
              <a:rPr lang="en-US" sz="5400" dirty="0"/>
              <a:t>awake mouse</a:t>
            </a:r>
            <a:r>
              <a:rPr lang="en-US" sz="5400" dirty="0" smtClean="0"/>
              <a:t>, </a:t>
            </a:r>
            <a:r>
              <a:rPr lang="en-US" sz="5400" dirty="0"/>
              <a:t>freely whisking</a:t>
            </a:r>
            <a:r>
              <a:rPr lang="en-US" dirty="0"/>
              <a:t>, </a:t>
            </a:r>
          </a:p>
        </p:txBody>
      </p:sp>
      <p:pic>
        <p:nvPicPr>
          <p:cNvPr id="38924" name="Picture 3"/>
          <p:cNvPicPr>
            <a:picLocks noChangeAspect="1" noChangeArrowheads="1"/>
          </p:cNvPicPr>
          <p:nvPr/>
        </p:nvPicPr>
        <p:blipFill>
          <a:blip r:embed="rId3" cstate="print"/>
          <a:srcRect/>
          <a:stretch>
            <a:fillRect/>
          </a:stretch>
        </p:blipFill>
        <p:spPr bwMode="auto">
          <a:xfrm>
            <a:off x="6008879" y="12232450"/>
            <a:ext cx="15308793" cy="2582367"/>
          </a:xfrm>
          <a:prstGeom prst="rect">
            <a:avLst/>
          </a:prstGeom>
          <a:noFill/>
          <a:ln w="9525">
            <a:noFill/>
            <a:miter lim="800000"/>
            <a:headEnd/>
            <a:tailEnd/>
          </a:ln>
        </p:spPr>
      </p:pic>
      <p:sp>
        <p:nvSpPr>
          <p:cNvPr id="13" name="TextBox 12"/>
          <p:cNvSpPr txBox="1"/>
          <p:nvPr/>
        </p:nvSpPr>
        <p:spPr>
          <a:xfrm>
            <a:off x="10783802" y="1434427"/>
            <a:ext cx="9212778" cy="969496"/>
          </a:xfrm>
          <a:prstGeom prst="rect">
            <a:avLst/>
          </a:prstGeom>
          <a:noFill/>
        </p:spPr>
        <p:txBody>
          <a:bodyPr wrap="none" rtlCol="0">
            <a:spAutoFit/>
          </a:bodyPr>
          <a:lstStyle/>
          <a:p>
            <a:r>
              <a:rPr lang="en-US" dirty="0" smtClean="0"/>
              <a:t>Spontaneous activity </a:t>
            </a:r>
            <a:r>
              <a:rPr lang="en-US" i="1" dirty="0" smtClean="0"/>
              <a:t>in vivo</a:t>
            </a:r>
            <a:endParaRPr lang="en-US" i="1" dirty="0"/>
          </a:p>
        </p:txBody>
      </p:sp>
      <p:sp>
        <p:nvSpPr>
          <p:cNvPr id="14" name="Title 3"/>
          <p:cNvSpPr txBox="1">
            <a:spLocks/>
          </p:cNvSpPr>
          <p:nvPr/>
        </p:nvSpPr>
        <p:spPr>
          <a:xfrm>
            <a:off x="697827" y="-38773"/>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smtClean="0">
                <a:solidFill>
                  <a:srgbClr val="FF0000"/>
                </a:solidFill>
                <a:latin typeface="Impact" charset="0"/>
                <a:ea typeface="ＭＳ Ｐゴシック" charset="0"/>
                <a:cs typeface="Impact" charset="0"/>
              </a:rPr>
              <a:t>review-</a:t>
            </a:r>
            <a:r>
              <a:rPr kumimoji="0" lang="en-US" sz="66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Variability in vivo</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sp>
        <p:nvSpPr>
          <p:cNvPr id="15" name="Text Box 46"/>
          <p:cNvSpPr txBox="1">
            <a:spLocks noChangeArrowheads="1"/>
          </p:cNvSpPr>
          <p:nvPr/>
        </p:nvSpPr>
        <p:spPr bwMode="auto">
          <a:xfrm>
            <a:off x="1108478" y="2636362"/>
            <a:ext cx="9800802" cy="2287666"/>
          </a:xfrm>
          <a:prstGeom prst="rect">
            <a:avLst/>
          </a:prstGeom>
          <a:noFill/>
          <a:ln w="9525">
            <a:noFill/>
            <a:miter lim="800000"/>
            <a:headEnd/>
            <a:tailEnd/>
          </a:ln>
        </p:spPr>
        <p:txBody>
          <a:bodyPr wrap="none" lIns="192902" tIns="96451" rIns="192902" bIns="96451">
            <a:spAutoFit/>
          </a:bodyPr>
          <a:lstStyle/>
          <a:p>
            <a:r>
              <a:rPr lang="en-US" sz="6800" dirty="0" smtClean="0">
                <a:solidFill>
                  <a:srgbClr val="FF0000"/>
                </a:solidFill>
              </a:rPr>
              <a:t>Variability </a:t>
            </a:r>
          </a:p>
          <a:p>
            <a:r>
              <a:rPr lang="en-US" sz="6800" dirty="0" smtClean="0">
                <a:solidFill>
                  <a:srgbClr val="FF0000"/>
                </a:solidFill>
              </a:rPr>
              <a:t>of membrane potential? </a:t>
            </a:r>
          </a:p>
        </p:txBody>
      </p:sp>
      <p:cxnSp>
        <p:nvCxnSpPr>
          <p:cNvPr id="9" name="Straight Connector 8"/>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9625263" y="8398042"/>
            <a:ext cx="2743200" cy="15572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959523" y="9944011"/>
            <a:ext cx="6936514" cy="969496"/>
          </a:xfrm>
          <a:prstGeom prst="rect">
            <a:avLst/>
          </a:prstGeom>
          <a:noFill/>
        </p:spPr>
        <p:txBody>
          <a:bodyPr wrap="none" rtlCol="0">
            <a:spAutoFit/>
          </a:bodyPr>
          <a:lstStyle/>
          <a:p>
            <a:r>
              <a:rPr lang="en-US" dirty="0" err="1" smtClean="0"/>
              <a:t>Subthreshold</a:t>
            </a:r>
            <a:r>
              <a:rPr lang="en-US" dirty="0" smtClean="0"/>
              <a:t> regime</a:t>
            </a:r>
            <a:endParaRPr lang="en-US" dirty="0"/>
          </a:p>
        </p:txBody>
      </p:sp>
      <p:sp>
        <p:nvSpPr>
          <p:cNvPr id="16" name="TextBox 15"/>
          <p:cNvSpPr txBox="1"/>
          <p:nvPr/>
        </p:nvSpPr>
        <p:spPr>
          <a:xfrm>
            <a:off x="991222" y="9151487"/>
            <a:ext cx="6324167" cy="2554545"/>
          </a:xfrm>
          <a:prstGeom prst="rect">
            <a:avLst/>
          </a:prstGeom>
          <a:noFill/>
        </p:spPr>
        <p:txBody>
          <a:bodyPr wrap="none" rtlCol="0">
            <a:spAutoFit/>
          </a:bodyPr>
          <a:lstStyle/>
          <a:p>
            <a:r>
              <a:rPr lang="en-US" sz="3200" i="1" dirty="0" smtClean="0"/>
              <a:t>Image:</a:t>
            </a:r>
          </a:p>
          <a:p>
            <a:r>
              <a:rPr lang="en-US" sz="3200" i="1" dirty="0" smtClean="0"/>
              <a:t>Gerstner et al. (2014),</a:t>
            </a:r>
          </a:p>
          <a:p>
            <a:r>
              <a:rPr lang="en-US" sz="3200" i="1" dirty="0" smtClean="0"/>
              <a:t>Neuronal Dynamics,</a:t>
            </a:r>
          </a:p>
          <a:p>
            <a:r>
              <a:rPr lang="en-US" sz="3200" i="1" dirty="0" smtClean="0"/>
              <a:t>Cambridge Univ. Press;</a:t>
            </a:r>
          </a:p>
          <a:p>
            <a:r>
              <a:rPr lang="en-US" sz="3200" i="1" dirty="0" smtClean="0"/>
              <a:t>Courtesy of: Crochet et al. (2011) </a:t>
            </a:r>
            <a:endParaRPr lang="en-US" sz="3200" i="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2"/>
          <p:cNvGrpSpPr/>
          <p:nvPr/>
        </p:nvGrpSpPr>
        <p:grpSpPr>
          <a:xfrm>
            <a:off x="12304073" y="1434427"/>
            <a:ext cx="4820416" cy="2447341"/>
            <a:chOff x="2295793" y="6416535"/>
            <a:chExt cx="5784499" cy="2447341"/>
          </a:xfrm>
        </p:grpSpPr>
        <p:sp>
          <p:nvSpPr>
            <p:cNvPr id="75" name="Oval 3"/>
            <p:cNvSpPr>
              <a:spLocks noChangeArrowheads="1"/>
            </p:cNvSpPr>
            <p:nvPr/>
          </p:nvSpPr>
          <p:spPr bwMode="auto">
            <a:xfrm>
              <a:off x="2828477" y="7071973"/>
              <a:ext cx="27009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76" name="Oval 4"/>
            <p:cNvSpPr>
              <a:spLocks noChangeArrowheads="1"/>
            </p:cNvSpPr>
            <p:nvPr/>
          </p:nvSpPr>
          <p:spPr bwMode="auto">
            <a:xfrm>
              <a:off x="3098570" y="7277324"/>
              <a:ext cx="266343"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77" name="Oval 5"/>
            <p:cNvSpPr>
              <a:spLocks noChangeArrowheads="1"/>
            </p:cNvSpPr>
            <p:nvPr/>
          </p:nvSpPr>
          <p:spPr bwMode="auto">
            <a:xfrm>
              <a:off x="3364914" y="7176055"/>
              <a:ext cx="270093"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78" name="Oval 6"/>
            <p:cNvSpPr>
              <a:spLocks noChangeArrowheads="1"/>
            </p:cNvSpPr>
            <p:nvPr/>
          </p:nvSpPr>
          <p:spPr bwMode="auto">
            <a:xfrm>
              <a:off x="3233617" y="8506622"/>
              <a:ext cx="26634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79" name="Oval 7"/>
            <p:cNvSpPr>
              <a:spLocks noChangeArrowheads="1"/>
            </p:cNvSpPr>
            <p:nvPr/>
          </p:nvSpPr>
          <p:spPr bwMode="auto">
            <a:xfrm>
              <a:off x="4171441" y="7688027"/>
              <a:ext cx="266343"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80" name="Oval 8"/>
            <p:cNvSpPr>
              <a:spLocks noChangeArrowheads="1"/>
            </p:cNvSpPr>
            <p:nvPr/>
          </p:nvSpPr>
          <p:spPr bwMode="auto">
            <a:xfrm>
              <a:off x="3766301" y="7482677"/>
              <a:ext cx="27009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81" name="Oval 9"/>
            <p:cNvSpPr>
              <a:spLocks noChangeArrowheads="1"/>
            </p:cNvSpPr>
            <p:nvPr/>
          </p:nvSpPr>
          <p:spPr bwMode="auto">
            <a:xfrm>
              <a:off x="3098570" y="7789297"/>
              <a:ext cx="266343"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82" name="Oval 10"/>
            <p:cNvSpPr>
              <a:spLocks noChangeArrowheads="1"/>
            </p:cNvSpPr>
            <p:nvPr/>
          </p:nvSpPr>
          <p:spPr bwMode="auto">
            <a:xfrm>
              <a:off x="3364914" y="7583946"/>
              <a:ext cx="27009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83" name="Oval 11"/>
            <p:cNvSpPr>
              <a:spLocks noChangeArrowheads="1"/>
            </p:cNvSpPr>
            <p:nvPr/>
          </p:nvSpPr>
          <p:spPr bwMode="auto">
            <a:xfrm>
              <a:off x="3635007" y="8301269"/>
              <a:ext cx="266341"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84" name="Oval 12"/>
            <p:cNvSpPr>
              <a:spLocks noChangeArrowheads="1"/>
            </p:cNvSpPr>
            <p:nvPr/>
          </p:nvSpPr>
          <p:spPr bwMode="auto">
            <a:xfrm>
              <a:off x="3901348" y="7994649"/>
              <a:ext cx="27009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85" name="Oval 13"/>
            <p:cNvSpPr>
              <a:spLocks noChangeArrowheads="1"/>
            </p:cNvSpPr>
            <p:nvPr/>
          </p:nvSpPr>
          <p:spPr bwMode="auto">
            <a:xfrm>
              <a:off x="2427090" y="7994649"/>
              <a:ext cx="27009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86" name="Oval 14"/>
            <p:cNvSpPr>
              <a:spLocks noChangeArrowheads="1"/>
            </p:cNvSpPr>
            <p:nvPr/>
          </p:nvSpPr>
          <p:spPr bwMode="auto">
            <a:xfrm>
              <a:off x="2295793" y="7482677"/>
              <a:ext cx="26634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87" name="Oval 15"/>
            <p:cNvSpPr>
              <a:spLocks noChangeArrowheads="1"/>
            </p:cNvSpPr>
            <p:nvPr/>
          </p:nvSpPr>
          <p:spPr bwMode="auto">
            <a:xfrm>
              <a:off x="2697183" y="8200000"/>
              <a:ext cx="266341"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88" name="Oval 16"/>
            <p:cNvSpPr>
              <a:spLocks noChangeArrowheads="1"/>
            </p:cNvSpPr>
            <p:nvPr/>
          </p:nvSpPr>
          <p:spPr bwMode="auto">
            <a:xfrm>
              <a:off x="2562136" y="7688027"/>
              <a:ext cx="266341"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89" name="Line 17"/>
            <p:cNvSpPr>
              <a:spLocks noChangeShapeType="1"/>
            </p:cNvSpPr>
            <p:nvPr/>
          </p:nvSpPr>
          <p:spPr bwMode="auto">
            <a:xfrm flipV="1">
              <a:off x="4336498" y="6799108"/>
              <a:ext cx="1534281" cy="28130"/>
            </a:xfrm>
            <a:prstGeom prst="line">
              <a:avLst/>
            </a:prstGeom>
            <a:noFill/>
            <a:ln w="9525">
              <a:solidFill>
                <a:schemeClr val="tx1"/>
              </a:solidFill>
              <a:round/>
              <a:headEnd/>
              <a:tailEnd/>
            </a:ln>
          </p:spPr>
          <p:txBody>
            <a:bodyPr wrap="none" anchor="ctr"/>
            <a:lstStyle/>
            <a:p>
              <a:endParaRPr lang="en-US"/>
            </a:p>
          </p:txBody>
        </p:sp>
        <p:sp>
          <p:nvSpPr>
            <p:cNvPr id="90" name="Line 18"/>
            <p:cNvSpPr>
              <a:spLocks noChangeShapeType="1"/>
            </p:cNvSpPr>
            <p:nvPr/>
          </p:nvSpPr>
          <p:spPr bwMode="auto">
            <a:xfrm flipV="1">
              <a:off x="4336498" y="8200000"/>
              <a:ext cx="1680580" cy="2814"/>
            </a:xfrm>
            <a:prstGeom prst="line">
              <a:avLst/>
            </a:prstGeom>
            <a:noFill/>
            <a:ln w="9525">
              <a:solidFill>
                <a:schemeClr val="tx1"/>
              </a:solidFill>
              <a:round/>
              <a:headEnd/>
              <a:tailEnd/>
            </a:ln>
          </p:spPr>
          <p:txBody>
            <a:bodyPr wrap="none" anchor="ctr"/>
            <a:lstStyle/>
            <a:p>
              <a:endParaRPr lang="en-US"/>
            </a:p>
          </p:txBody>
        </p:sp>
        <p:sp>
          <p:nvSpPr>
            <p:cNvPr id="91" name="Line 19"/>
            <p:cNvSpPr>
              <a:spLocks noChangeShapeType="1"/>
            </p:cNvSpPr>
            <p:nvPr/>
          </p:nvSpPr>
          <p:spPr bwMode="auto">
            <a:xfrm flipV="1">
              <a:off x="4509058" y="8711972"/>
              <a:ext cx="1508021" cy="2814"/>
            </a:xfrm>
            <a:prstGeom prst="line">
              <a:avLst/>
            </a:prstGeom>
            <a:noFill/>
            <a:ln w="9525">
              <a:solidFill>
                <a:schemeClr val="tx1"/>
              </a:solidFill>
              <a:round/>
              <a:headEnd/>
              <a:tailEnd/>
            </a:ln>
          </p:spPr>
          <p:txBody>
            <a:bodyPr wrap="none" anchor="ctr"/>
            <a:lstStyle/>
            <a:p>
              <a:endParaRPr lang="en-US"/>
            </a:p>
          </p:txBody>
        </p:sp>
        <p:sp>
          <p:nvSpPr>
            <p:cNvPr id="92" name="Line 20"/>
            <p:cNvSpPr>
              <a:spLocks noChangeShapeType="1"/>
            </p:cNvSpPr>
            <p:nvPr/>
          </p:nvSpPr>
          <p:spPr bwMode="auto">
            <a:xfrm>
              <a:off x="4606591" y="6416535"/>
              <a:ext cx="0" cy="410703"/>
            </a:xfrm>
            <a:prstGeom prst="line">
              <a:avLst/>
            </a:prstGeom>
            <a:noFill/>
            <a:ln w="57150">
              <a:solidFill>
                <a:schemeClr val="tx1"/>
              </a:solidFill>
              <a:round/>
              <a:headEnd/>
              <a:tailEnd/>
            </a:ln>
          </p:spPr>
          <p:txBody>
            <a:bodyPr wrap="none" anchor="ctr"/>
            <a:lstStyle/>
            <a:p>
              <a:endParaRPr lang="en-US"/>
            </a:p>
          </p:txBody>
        </p:sp>
        <p:sp>
          <p:nvSpPr>
            <p:cNvPr id="93" name="Line 21"/>
            <p:cNvSpPr>
              <a:spLocks noChangeShapeType="1"/>
            </p:cNvSpPr>
            <p:nvPr/>
          </p:nvSpPr>
          <p:spPr bwMode="auto">
            <a:xfrm>
              <a:off x="5079255" y="7789297"/>
              <a:ext cx="0" cy="410703"/>
            </a:xfrm>
            <a:prstGeom prst="line">
              <a:avLst/>
            </a:prstGeom>
            <a:noFill/>
            <a:ln w="57150">
              <a:solidFill>
                <a:schemeClr val="tx1"/>
              </a:solidFill>
              <a:round/>
              <a:headEnd/>
              <a:tailEnd/>
            </a:ln>
          </p:spPr>
          <p:txBody>
            <a:bodyPr wrap="none" anchor="ctr"/>
            <a:lstStyle/>
            <a:p>
              <a:endParaRPr lang="en-US"/>
            </a:p>
          </p:txBody>
        </p:sp>
        <p:sp>
          <p:nvSpPr>
            <p:cNvPr id="94" name="Line 22"/>
            <p:cNvSpPr>
              <a:spLocks noChangeShapeType="1"/>
            </p:cNvSpPr>
            <p:nvPr/>
          </p:nvSpPr>
          <p:spPr bwMode="auto">
            <a:xfrm>
              <a:off x="5349348" y="7789297"/>
              <a:ext cx="0" cy="410703"/>
            </a:xfrm>
            <a:prstGeom prst="line">
              <a:avLst/>
            </a:prstGeom>
            <a:noFill/>
            <a:ln w="57150">
              <a:solidFill>
                <a:schemeClr val="tx1"/>
              </a:solidFill>
              <a:round/>
              <a:headEnd/>
              <a:tailEnd/>
            </a:ln>
          </p:spPr>
          <p:txBody>
            <a:bodyPr wrap="none" anchor="ctr"/>
            <a:lstStyle/>
            <a:p>
              <a:endParaRPr lang="en-US"/>
            </a:p>
          </p:txBody>
        </p:sp>
        <p:sp>
          <p:nvSpPr>
            <p:cNvPr id="95" name="Line 23"/>
            <p:cNvSpPr>
              <a:spLocks noChangeShapeType="1"/>
            </p:cNvSpPr>
            <p:nvPr/>
          </p:nvSpPr>
          <p:spPr bwMode="auto">
            <a:xfrm>
              <a:off x="5750738" y="8301269"/>
              <a:ext cx="0" cy="410703"/>
            </a:xfrm>
            <a:prstGeom prst="line">
              <a:avLst/>
            </a:prstGeom>
            <a:noFill/>
            <a:ln w="57150">
              <a:solidFill>
                <a:schemeClr val="tx1"/>
              </a:solidFill>
              <a:round/>
              <a:headEnd/>
              <a:tailEnd/>
            </a:ln>
          </p:spPr>
          <p:txBody>
            <a:bodyPr wrap="none" anchor="ctr"/>
            <a:lstStyle/>
            <a:p>
              <a:endParaRPr lang="en-US"/>
            </a:p>
          </p:txBody>
        </p:sp>
        <p:sp>
          <p:nvSpPr>
            <p:cNvPr id="96" name="Line 24"/>
            <p:cNvSpPr>
              <a:spLocks noChangeShapeType="1"/>
            </p:cNvSpPr>
            <p:nvPr/>
          </p:nvSpPr>
          <p:spPr bwMode="auto">
            <a:xfrm>
              <a:off x="3233617" y="7994649"/>
              <a:ext cx="131297" cy="511972"/>
            </a:xfrm>
            <a:prstGeom prst="line">
              <a:avLst/>
            </a:prstGeom>
            <a:noFill/>
            <a:ln w="9525">
              <a:solidFill>
                <a:srgbClr val="FF0000"/>
              </a:solidFill>
              <a:round/>
              <a:headEnd/>
              <a:tailEnd/>
            </a:ln>
          </p:spPr>
          <p:txBody>
            <a:bodyPr wrap="none" anchor="ctr"/>
            <a:lstStyle/>
            <a:p>
              <a:endParaRPr lang="en-US"/>
            </a:p>
          </p:txBody>
        </p:sp>
        <p:sp>
          <p:nvSpPr>
            <p:cNvPr id="97" name="Line 25"/>
            <p:cNvSpPr>
              <a:spLocks noChangeShapeType="1"/>
            </p:cNvSpPr>
            <p:nvPr/>
          </p:nvSpPr>
          <p:spPr bwMode="auto">
            <a:xfrm>
              <a:off x="3635007" y="7789297"/>
              <a:ext cx="401387" cy="306622"/>
            </a:xfrm>
            <a:prstGeom prst="line">
              <a:avLst/>
            </a:prstGeom>
            <a:noFill/>
            <a:ln w="9525">
              <a:solidFill>
                <a:srgbClr val="FF0000"/>
              </a:solidFill>
              <a:round/>
              <a:headEnd/>
              <a:tailEnd/>
            </a:ln>
          </p:spPr>
          <p:txBody>
            <a:bodyPr wrap="none" anchor="ctr"/>
            <a:lstStyle/>
            <a:p>
              <a:endParaRPr lang="en-US"/>
            </a:p>
          </p:txBody>
        </p:sp>
        <p:sp>
          <p:nvSpPr>
            <p:cNvPr id="98" name="Line 26"/>
            <p:cNvSpPr>
              <a:spLocks noChangeShapeType="1"/>
            </p:cNvSpPr>
            <p:nvPr/>
          </p:nvSpPr>
          <p:spPr bwMode="auto">
            <a:xfrm flipV="1">
              <a:off x="2828477" y="8095918"/>
              <a:ext cx="1072871" cy="205351"/>
            </a:xfrm>
            <a:prstGeom prst="line">
              <a:avLst/>
            </a:prstGeom>
            <a:noFill/>
            <a:ln w="9525">
              <a:solidFill>
                <a:srgbClr val="FF0000"/>
              </a:solidFill>
              <a:round/>
              <a:headEnd/>
              <a:tailEnd/>
            </a:ln>
          </p:spPr>
          <p:txBody>
            <a:bodyPr wrap="none" anchor="ctr"/>
            <a:lstStyle/>
            <a:p>
              <a:endParaRPr lang="en-US"/>
            </a:p>
          </p:txBody>
        </p:sp>
        <p:sp>
          <p:nvSpPr>
            <p:cNvPr id="99" name="Line 27"/>
            <p:cNvSpPr>
              <a:spLocks noChangeShapeType="1"/>
            </p:cNvSpPr>
            <p:nvPr/>
          </p:nvSpPr>
          <p:spPr bwMode="auto">
            <a:xfrm>
              <a:off x="3233617" y="7994649"/>
              <a:ext cx="532684" cy="410703"/>
            </a:xfrm>
            <a:prstGeom prst="line">
              <a:avLst/>
            </a:prstGeom>
            <a:noFill/>
            <a:ln w="9525">
              <a:solidFill>
                <a:srgbClr val="FF0000"/>
              </a:solidFill>
              <a:round/>
              <a:headEnd/>
              <a:tailEnd/>
            </a:ln>
          </p:spPr>
          <p:txBody>
            <a:bodyPr wrap="none" anchor="ctr"/>
            <a:lstStyle/>
            <a:p>
              <a:endParaRPr lang="en-US"/>
            </a:p>
          </p:txBody>
        </p:sp>
        <p:sp>
          <p:nvSpPr>
            <p:cNvPr id="100" name="Line 28"/>
            <p:cNvSpPr>
              <a:spLocks noChangeShapeType="1"/>
            </p:cNvSpPr>
            <p:nvPr/>
          </p:nvSpPr>
          <p:spPr bwMode="auto">
            <a:xfrm>
              <a:off x="2697183" y="7893380"/>
              <a:ext cx="131294" cy="306620"/>
            </a:xfrm>
            <a:prstGeom prst="line">
              <a:avLst/>
            </a:prstGeom>
            <a:noFill/>
            <a:ln w="9525">
              <a:solidFill>
                <a:srgbClr val="FF0000"/>
              </a:solidFill>
              <a:round/>
              <a:headEnd/>
              <a:tailEnd/>
            </a:ln>
          </p:spPr>
          <p:txBody>
            <a:bodyPr wrap="none" anchor="ctr"/>
            <a:lstStyle/>
            <a:p>
              <a:endParaRPr lang="en-US"/>
            </a:p>
          </p:txBody>
        </p:sp>
        <p:sp>
          <p:nvSpPr>
            <p:cNvPr id="101" name="Line 29"/>
            <p:cNvSpPr>
              <a:spLocks noChangeShapeType="1"/>
            </p:cNvSpPr>
            <p:nvPr/>
          </p:nvSpPr>
          <p:spPr bwMode="auto">
            <a:xfrm>
              <a:off x="3901348" y="7688027"/>
              <a:ext cx="135047" cy="306622"/>
            </a:xfrm>
            <a:prstGeom prst="line">
              <a:avLst/>
            </a:prstGeom>
            <a:noFill/>
            <a:ln w="9525">
              <a:solidFill>
                <a:srgbClr val="FF0000"/>
              </a:solidFill>
              <a:round/>
              <a:headEnd/>
              <a:tailEnd/>
            </a:ln>
          </p:spPr>
          <p:txBody>
            <a:bodyPr wrap="none" anchor="ctr"/>
            <a:lstStyle/>
            <a:p>
              <a:endParaRPr lang="en-US"/>
            </a:p>
          </p:txBody>
        </p:sp>
        <p:sp>
          <p:nvSpPr>
            <p:cNvPr id="102" name="Line 30"/>
            <p:cNvSpPr>
              <a:spLocks noChangeShapeType="1"/>
            </p:cNvSpPr>
            <p:nvPr/>
          </p:nvSpPr>
          <p:spPr bwMode="auto">
            <a:xfrm>
              <a:off x="3499960" y="7277324"/>
              <a:ext cx="401387" cy="306622"/>
            </a:xfrm>
            <a:prstGeom prst="line">
              <a:avLst/>
            </a:prstGeom>
            <a:noFill/>
            <a:ln w="9525">
              <a:solidFill>
                <a:srgbClr val="FF0000"/>
              </a:solidFill>
              <a:round/>
              <a:headEnd/>
              <a:tailEnd/>
            </a:ln>
          </p:spPr>
          <p:txBody>
            <a:bodyPr wrap="none" anchor="ctr"/>
            <a:lstStyle/>
            <a:p>
              <a:endParaRPr lang="en-US"/>
            </a:p>
          </p:txBody>
        </p:sp>
        <p:sp>
          <p:nvSpPr>
            <p:cNvPr id="103" name="Line 31"/>
            <p:cNvSpPr>
              <a:spLocks noChangeShapeType="1"/>
            </p:cNvSpPr>
            <p:nvPr/>
          </p:nvSpPr>
          <p:spPr bwMode="auto">
            <a:xfrm flipH="1">
              <a:off x="2828477" y="7482677"/>
              <a:ext cx="405140" cy="306620"/>
            </a:xfrm>
            <a:prstGeom prst="line">
              <a:avLst/>
            </a:prstGeom>
            <a:noFill/>
            <a:ln w="9525">
              <a:solidFill>
                <a:srgbClr val="FF0000"/>
              </a:solidFill>
              <a:round/>
              <a:headEnd/>
              <a:tailEnd/>
            </a:ln>
          </p:spPr>
          <p:txBody>
            <a:bodyPr wrap="none" anchor="ctr"/>
            <a:lstStyle/>
            <a:p>
              <a:endParaRPr lang="en-US"/>
            </a:p>
          </p:txBody>
        </p:sp>
        <p:sp>
          <p:nvSpPr>
            <p:cNvPr id="104" name="Line 32"/>
            <p:cNvSpPr>
              <a:spLocks noChangeShapeType="1"/>
            </p:cNvSpPr>
            <p:nvPr/>
          </p:nvSpPr>
          <p:spPr bwMode="auto">
            <a:xfrm flipH="1">
              <a:off x="2427090" y="7277324"/>
              <a:ext cx="401387" cy="306622"/>
            </a:xfrm>
            <a:prstGeom prst="line">
              <a:avLst/>
            </a:prstGeom>
            <a:noFill/>
            <a:ln w="9525">
              <a:solidFill>
                <a:srgbClr val="FF0000"/>
              </a:solidFill>
              <a:round/>
              <a:headEnd/>
              <a:tailEnd/>
            </a:ln>
          </p:spPr>
          <p:txBody>
            <a:bodyPr wrap="none" anchor="ctr"/>
            <a:lstStyle/>
            <a:p>
              <a:endParaRPr lang="en-US"/>
            </a:p>
          </p:txBody>
        </p:sp>
        <p:sp>
          <p:nvSpPr>
            <p:cNvPr id="105" name="Line 33"/>
            <p:cNvSpPr>
              <a:spLocks noChangeShapeType="1"/>
            </p:cNvSpPr>
            <p:nvPr/>
          </p:nvSpPr>
          <p:spPr bwMode="auto">
            <a:xfrm>
              <a:off x="2427090" y="7688027"/>
              <a:ext cx="135047" cy="407891"/>
            </a:xfrm>
            <a:prstGeom prst="line">
              <a:avLst/>
            </a:prstGeom>
            <a:noFill/>
            <a:ln w="9525">
              <a:solidFill>
                <a:srgbClr val="FF0000"/>
              </a:solidFill>
              <a:round/>
              <a:headEnd/>
              <a:tailEnd/>
            </a:ln>
          </p:spPr>
          <p:txBody>
            <a:bodyPr wrap="none" anchor="ctr"/>
            <a:lstStyle/>
            <a:p>
              <a:endParaRPr lang="en-US"/>
            </a:p>
          </p:txBody>
        </p:sp>
        <p:sp>
          <p:nvSpPr>
            <p:cNvPr id="106" name="Line 34"/>
            <p:cNvSpPr>
              <a:spLocks noChangeShapeType="1"/>
            </p:cNvSpPr>
            <p:nvPr/>
          </p:nvSpPr>
          <p:spPr bwMode="auto">
            <a:xfrm flipV="1">
              <a:off x="2828477" y="7688027"/>
              <a:ext cx="536436" cy="101269"/>
            </a:xfrm>
            <a:prstGeom prst="line">
              <a:avLst/>
            </a:prstGeom>
            <a:noFill/>
            <a:ln w="9525">
              <a:solidFill>
                <a:srgbClr val="FF0000"/>
              </a:solidFill>
              <a:round/>
              <a:headEnd/>
              <a:tailEnd/>
            </a:ln>
          </p:spPr>
          <p:txBody>
            <a:bodyPr wrap="none" anchor="ctr"/>
            <a:lstStyle/>
            <a:p>
              <a:endParaRPr lang="en-US"/>
            </a:p>
          </p:txBody>
        </p:sp>
        <p:sp>
          <p:nvSpPr>
            <p:cNvPr id="107" name="Line 35"/>
            <p:cNvSpPr>
              <a:spLocks noChangeShapeType="1"/>
            </p:cNvSpPr>
            <p:nvPr/>
          </p:nvSpPr>
          <p:spPr bwMode="auto">
            <a:xfrm flipH="1">
              <a:off x="3364914" y="7789297"/>
              <a:ext cx="937824" cy="104083"/>
            </a:xfrm>
            <a:prstGeom prst="line">
              <a:avLst/>
            </a:prstGeom>
            <a:noFill/>
            <a:ln w="9525">
              <a:solidFill>
                <a:srgbClr val="FF0000"/>
              </a:solidFill>
              <a:round/>
              <a:headEnd/>
              <a:tailEnd/>
            </a:ln>
          </p:spPr>
          <p:txBody>
            <a:bodyPr wrap="none" anchor="ctr"/>
            <a:lstStyle/>
            <a:p>
              <a:endParaRPr lang="en-US"/>
            </a:p>
          </p:txBody>
        </p:sp>
        <p:sp>
          <p:nvSpPr>
            <p:cNvPr id="108" name="Line 36"/>
            <p:cNvSpPr>
              <a:spLocks noChangeShapeType="1"/>
            </p:cNvSpPr>
            <p:nvPr/>
          </p:nvSpPr>
          <p:spPr bwMode="auto">
            <a:xfrm>
              <a:off x="2828477" y="8301269"/>
              <a:ext cx="536436" cy="205352"/>
            </a:xfrm>
            <a:prstGeom prst="line">
              <a:avLst/>
            </a:prstGeom>
            <a:noFill/>
            <a:ln w="9525">
              <a:solidFill>
                <a:srgbClr val="FF0000"/>
              </a:solidFill>
              <a:round/>
              <a:headEnd/>
              <a:tailEnd/>
            </a:ln>
          </p:spPr>
          <p:txBody>
            <a:bodyPr wrap="none" anchor="ctr"/>
            <a:lstStyle/>
            <a:p>
              <a:endParaRPr lang="en-US"/>
            </a:p>
          </p:txBody>
        </p:sp>
        <p:sp>
          <p:nvSpPr>
            <p:cNvPr id="109" name="Line 37"/>
            <p:cNvSpPr>
              <a:spLocks noChangeShapeType="1"/>
            </p:cNvSpPr>
            <p:nvPr/>
          </p:nvSpPr>
          <p:spPr bwMode="auto">
            <a:xfrm>
              <a:off x="2963524" y="7277324"/>
              <a:ext cx="270093" cy="104083"/>
            </a:xfrm>
            <a:prstGeom prst="line">
              <a:avLst/>
            </a:prstGeom>
            <a:noFill/>
            <a:ln w="9525">
              <a:solidFill>
                <a:srgbClr val="FF0000"/>
              </a:solidFill>
              <a:round/>
              <a:headEnd/>
              <a:tailEnd/>
            </a:ln>
          </p:spPr>
          <p:txBody>
            <a:bodyPr wrap="none" anchor="ctr"/>
            <a:lstStyle/>
            <a:p>
              <a:endParaRPr lang="en-US"/>
            </a:p>
          </p:txBody>
        </p:sp>
        <p:sp>
          <p:nvSpPr>
            <p:cNvPr id="110" name="Line 38"/>
            <p:cNvSpPr>
              <a:spLocks noChangeShapeType="1"/>
            </p:cNvSpPr>
            <p:nvPr/>
          </p:nvSpPr>
          <p:spPr bwMode="auto">
            <a:xfrm>
              <a:off x="2427090" y="7583946"/>
              <a:ext cx="937824" cy="104081"/>
            </a:xfrm>
            <a:prstGeom prst="line">
              <a:avLst/>
            </a:prstGeom>
            <a:noFill/>
            <a:ln w="9525">
              <a:solidFill>
                <a:srgbClr val="FF0000"/>
              </a:solidFill>
              <a:round/>
              <a:headEnd/>
              <a:tailEnd/>
            </a:ln>
          </p:spPr>
          <p:txBody>
            <a:bodyPr wrap="none" anchor="ctr"/>
            <a:lstStyle/>
            <a:p>
              <a:endParaRPr lang="en-US"/>
            </a:p>
          </p:txBody>
        </p:sp>
        <p:sp>
          <p:nvSpPr>
            <p:cNvPr id="111" name="Line 39"/>
            <p:cNvSpPr>
              <a:spLocks noChangeShapeType="1"/>
            </p:cNvSpPr>
            <p:nvPr/>
          </p:nvSpPr>
          <p:spPr bwMode="auto">
            <a:xfrm flipV="1">
              <a:off x="2828477" y="7893380"/>
              <a:ext cx="405140" cy="407889"/>
            </a:xfrm>
            <a:prstGeom prst="line">
              <a:avLst/>
            </a:prstGeom>
            <a:noFill/>
            <a:ln w="9525">
              <a:solidFill>
                <a:srgbClr val="FF0000"/>
              </a:solidFill>
              <a:round/>
              <a:headEnd/>
              <a:tailEnd/>
            </a:ln>
          </p:spPr>
          <p:txBody>
            <a:bodyPr wrap="none" anchor="ctr"/>
            <a:lstStyle/>
            <a:p>
              <a:endParaRPr lang="en-US"/>
            </a:p>
          </p:txBody>
        </p:sp>
        <p:sp>
          <p:nvSpPr>
            <p:cNvPr id="112" name="Line 40"/>
            <p:cNvSpPr>
              <a:spLocks noChangeShapeType="1"/>
            </p:cNvSpPr>
            <p:nvPr/>
          </p:nvSpPr>
          <p:spPr bwMode="auto">
            <a:xfrm flipV="1">
              <a:off x="2562136" y="7893380"/>
              <a:ext cx="671481" cy="202539"/>
            </a:xfrm>
            <a:prstGeom prst="line">
              <a:avLst/>
            </a:prstGeom>
            <a:noFill/>
            <a:ln w="9525">
              <a:solidFill>
                <a:srgbClr val="FF0000"/>
              </a:solidFill>
              <a:round/>
              <a:headEnd/>
              <a:tailEnd/>
            </a:ln>
          </p:spPr>
          <p:txBody>
            <a:bodyPr wrap="none" anchor="ctr"/>
            <a:lstStyle/>
            <a:p>
              <a:endParaRPr lang="en-US"/>
            </a:p>
          </p:txBody>
        </p:sp>
        <p:sp>
          <p:nvSpPr>
            <p:cNvPr id="113" name="Line 41"/>
            <p:cNvSpPr>
              <a:spLocks noChangeShapeType="1"/>
            </p:cNvSpPr>
            <p:nvPr/>
          </p:nvSpPr>
          <p:spPr bwMode="auto">
            <a:xfrm flipH="1">
              <a:off x="4036394" y="7820241"/>
              <a:ext cx="131297" cy="275677"/>
            </a:xfrm>
            <a:prstGeom prst="line">
              <a:avLst/>
            </a:prstGeom>
            <a:noFill/>
            <a:ln w="9525">
              <a:solidFill>
                <a:srgbClr val="FF0000"/>
              </a:solidFill>
              <a:round/>
              <a:headEnd/>
              <a:tailEnd/>
            </a:ln>
          </p:spPr>
          <p:txBody>
            <a:bodyPr wrap="none" anchor="ctr"/>
            <a:lstStyle/>
            <a:p>
              <a:endParaRPr lang="en-US"/>
            </a:p>
          </p:txBody>
        </p:sp>
        <p:sp>
          <p:nvSpPr>
            <p:cNvPr id="114" name="Line 42"/>
            <p:cNvSpPr>
              <a:spLocks noChangeShapeType="1"/>
            </p:cNvSpPr>
            <p:nvPr/>
          </p:nvSpPr>
          <p:spPr bwMode="auto">
            <a:xfrm>
              <a:off x="3233617" y="7893380"/>
              <a:ext cx="937824" cy="202539"/>
            </a:xfrm>
            <a:prstGeom prst="line">
              <a:avLst/>
            </a:prstGeom>
            <a:noFill/>
            <a:ln w="9525">
              <a:solidFill>
                <a:srgbClr val="FF0000"/>
              </a:solidFill>
              <a:round/>
              <a:headEnd/>
              <a:tailEnd/>
            </a:ln>
          </p:spPr>
          <p:txBody>
            <a:bodyPr wrap="none" anchor="ctr"/>
            <a:lstStyle/>
            <a:p>
              <a:endParaRPr lang="en-US"/>
            </a:p>
          </p:txBody>
        </p:sp>
        <p:sp>
          <p:nvSpPr>
            <p:cNvPr id="115" name="Line 46"/>
            <p:cNvSpPr>
              <a:spLocks noChangeShapeType="1"/>
            </p:cNvSpPr>
            <p:nvPr/>
          </p:nvSpPr>
          <p:spPr bwMode="auto">
            <a:xfrm flipV="1">
              <a:off x="4336498" y="7333585"/>
              <a:ext cx="1534281" cy="28130"/>
            </a:xfrm>
            <a:prstGeom prst="line">
              <a:avLst/>
            </a:prstGeom>
            <a:noFill/>
            <a:ln w="9525">
              <a:solidFill>
                <a:schemeClr val="tx1"/>
              </a:solidFill>
              <a:round/>
              <a:headEnd/>
              <a:tailEnd/>
            </a:ln>
          </p:spPr>
          <p:txBody>
            <a:bodyPr wrap="none" anchor="ctr"/>
            <a:lstStyle/>
            <a:p>
              <a:endParaRPr lang="en-US"/>
            </a:p>
          </p:txBody>
        </p:sp>
        <p:sp>
          <p:nvSpPr>
            <p:cNvPr id="116" name="Line 47"/>
            <p:cNvSpPr>
              <a:spLocks noChangeShapeType="1"/>
            </p:cNvSpPr>
            <p:nvPr/>
          </p:nvSpPr>
          <p:spPr bwMode="auto">
            <a:xfrm>
              <a:off x="4846674" y="6951012"/>
              <a:ext cx="0" cy="410703"/>
            </a:xfrm>
            <a:prstGeom prst="line">
              <a:avLst/>
            </a:prstGeom>
            <a:noFill/>
            <a:ln w="57150">
              <a:solidFill>
                <a:schemeClr val="tx1"/>
              </a:solidFill>
              <a:round/>
              <a:headEnd/>
              <a:tailEnd/>
            </a:ln>
          </p:spPr>
          <p:txBody>
            <a:bodyPr wrap="none" anchor="ctr"/>
            <a:lstStyle/>
            <a:p>
              <a:endParaRPr lang="en-US"/>
            </a:p>
          </p:txBody>
        </p:sp>
        <p:sp>
          <p:nvSpPr>
            <p:cNvPr id="117" name="Line 48"/>
            <p:cNvSpPr>
              <a:spLocks noChangeShapeType="1"/>
            </p:cNvSpPr>
            <p:nvPr/>
          </p:nvSpPr>
          <p:spPr bwMode="auto">
            <a:xfrm>
              <a:off x="5360603" y="6416535"/>
              <a:ext cx="0" cy="410703"/>
            </a:xfrm>
            <a:prstGeom prst="line">
              <a:avLst/>
            </a:prstGeom>
            <a:noFill/>
            <a:ln w="57150">
              <a:solidFill>
                <a:schemeClr val="tx1"/>
              </a:solidFill>
              <a:round/>
              <a:headEnd/>
              <a:tailEnd/>
            </a:ln>
          </p:spPr>
          <p:txBody>
            <a:bodyPr wrap="none" anchor="ctr"/>
            <a:lstStyle/>
            <a:p>
              <a:endParaRPr lang="en-US"/>
            </a:p>
          </p:txBody>
        </p:sp>
        <p:sp>
          <p:nvSpPr>
            <p:cNvPr id="118" name="Oval 49"/>
            <p:cNvSpPr>
              <a:spLocks noChangeArrowheads="1"/>
            </p:cNvSpPr>
            <p:nvPr/>
          </p:nvSpPr>
          <p:spPr bwMode="auto">
            <a:xfrm>
              <a:off x="7300022" y="7567068"/>
              <a:ext cx="780270" cy="635746"/>
            </a:xfrm>
            <a:prstGeom prst="ellipse">
              <a:avLst/>
            </a:prstGeom>
            <a:solidFill>
              <a:srgbClr val="FFFF00"/>
            </a:solidFill>
            <a:ln w="9525">
              <a:solidFill>
                <a:schemeClr val="tx1"/>
              </a:solidFill>
              <a:round/>
              <a:headEnd/>
              <a:tailEnd/>
            </a:ln>
          </p:spPr>
          <p:txBody>
            <a:bodyPr wrap="none" anchor="ctr"/>
            <a:lstStyle/>
            <a:p>
              <a:endParaRPr lang="en-US"/>
            </a:p>
          </p:txBody>
        </p:sp>
        <p:sp>
          <p:nvSpPr>
            <p:cNvPr id="119" name="Freeform 50"/>
            <p:cNvSpPr>
              <a:spLocks/>
            </p:cNvSpPr>
            <p:nvPr/>
          </p:nvSpPr>
          <p:spPr bwMode="auto">
            <a:xfrm>
              <a:off x="3488705" y="6714717"/>
              <a:ext cx="3912603" cy="978936"/>
            </a:xfrm>
            <a:custGeom>
              <a:avLst/>
              <a:gdLst>
                <a:gd name="T0" fmla="*/ 0 w 1043"/>
                <a:gd name="T1" fmla="*/ 2147483647 h 348"/>
                <a:gd name="T2" fmla="*/ 2147483647 w 1043"/>
                <a:gd name="T3" fmla="*/ 2147483647 h 348"/>
                <a:gd name="T4" fmla="*/ 2147483647 w 1043"/>
                <a:gd name="T5" fmla="*/ 2147483647 h 348"/>
                <a:gd name="T6" fmla="*/ 0 60000 65536"/>
                <a:gd name="T7" fmla="*/ 0 60000 65536"/>
                <a:gd name="T8" fmla="*/ 0 60000 65536"/>
                <a:gd name="T9" fmla="*/ 0 w 1043"/>
                <a:gd name="T10" fmla="*/ 0 h 348"/>
                <a:gd name="T11" fmla="*/ 1043 w 1043"/>
                <a:gd name="T12" fmla="*/ 348 h 348"/>
              </a:gdLst>
              <a:ahLst/>
              <a:cxnLst>
                <a:cxn ang="T6">
                  <a:pos x="T0" y="T1"/>
                </a:cxn>
                <a:cxn ang="T7">
                  <a:pos x="T2" y="T3"/>
                </a:cxn>
                <a:cxn ang="T8">
                  <a:pos x="T4" y="T5"/>
                </a:cxn>
              </a:cxnLst>
              <a:rect l="T9" t="T10" r="T11" b="T12"/>
              <a:pathLst>
                <a:path w="1043" h="348">
                  <a:moveTo>
                    <a:pt x="0" y="167"/>
                  </a:moveTo>
                  <a:cubicBezTo>
                    <a:pt x="139" y="83"/>
                    <a:pt x="279" y="0"/>
                    <a:pt x="453" y="30"/>
                  </a:cubicBezTo>
                  <a:cubicBezTo>
                    <a:pt x="627" y="60"/>
                    <a:pt x="945" y="295"/>
                    <a:pt x="1043" y="348"/>
                  </a:cubicBezTo>
                </a:path>
              </a:pathLst>
            </a:custGeom>
            <a:noFill/>
            <a:ln w="9525">
              <a:solidFill>
                <a:srgbClr val="FF0000"/>
              </a:solidFill>
              <a:round/>
              <a:headEnd/>
              <a:tailEnd type="triangle" w="med" len="med"/>
            </a:ln>
          </p:spPr>
          <p:txBody>
            <a:bodyPr/>
            <a:lstStyle/>
            <a:p>
              <a:endParaRPr lang="en-US"/>
            </a:p>
          </p:txBody>
        </p:sp>
        <p:sp>
          <p:nvSpPr>
            <p:cNvPr id="120" name="Freeform 51"/>
            <p:cNvSpPr>
              <a:spLocks/>
            </p:cNvSpPr>
            <p:nvPr/>
          </p:nvSpPr>
          <p:spPr bwMode="auto">
            <a:xfrm>
              <a:off x="3998881" y="7437668"/>
              <a:ext cx="3229867" cy="382573"/>
            </a:xfrm>
            <a:custGeom>
              <a:avLst/>
              <a:gdLst>
                <a:gd name="T0" fmla="*/ 0 w 861"/>
                <a:gd name="T1" fmla="*/ 2147483647 h 196"/>
                <a:gd name="T2" fmla="*/ 2147483647 w 861"/>
                <a:gd name="T3" fmla="*/ 2147483647 h 196"/>
                <a:gd name="T4" fmla="*/ 2147483647 w 861"/>
                <a:gd name="T5" fmla="*/ 2147483647 h 196"/>
                <a:gd name="T6" fmla="*/ 0 60000 65536"/>
                <a:gd name="T7" fmla="*/ 0 60000 65536"/>
                <a:gd name="T8" fmla="*/ 0 60000 65536"/>
                <a:gd name="T9" fmla="*/ 0 w 861"/>
                <a:gd name="T10" fmla="*/ 0 h 196"/>
                <a:gd name="T11" fmla="*/ 861 w 861"/>
                <a:gd name="T12" fmla="*/ 196 h 196"/>
              </a:gdLst>
              <a:ahLst/>
              <a:cxnLst>
                <a:cxn ang="T6">
                  <a:pos x="T0" y="T1"/>
                </a:cxn>
                <a:cxn ang="T7">
                  <a:pos x="T2" y="T3"/>
                </a:cxn>
                <a:cxn ang="T8">
                  <a:pos x="T4" y="T5"/>
                </a:cxn>
              </a:cxnLst>
              <a:rect l="T9" t="T10" r="T11" b="T12"/>
              <a:pathLst>
                <a:path w="861" h="196">
                  <a:moveTo>
                    <a:pt x="0" y="106"/>
                  </a:moveTo>
                  <a:cubicBezTo>
                    <a:pt x="41" y="53"/>
                    <a:pt x="83" y="0"/>
                    <a:pt x="226" y="15"/>
                  </a:cubicBezTo>
                  <a:cubicBezTo>
                    <a:pt x="369" y="30"/>
                    <a:pt x="615" y="113"/>
                    <a:pt x="861" y="196"/>
                  </a:cubicBezTo>
                </a:path>
              </a:pathLst>
            </a:custGeom>
            <a:noFill/>
            <a:ln w="9525">
              <a:solidFill>
                <a:srgbClr val="FF0000"/>
              </a:solidFill>
              <a:round/>
              <a:headEnd/>
              <a:tailEnd type="triangle" w="med" len="med"/>
            </a:ln>
          </p:spPr>
          <p:txBody>
            <a:bodyPr/>
            <a:lstStyle/>
            <a:p>
              <a:endParaRPr lang="en-US"/>
            </a:p>
          </p:txBody>
        </p:sp>
        <p:sp>
          <p:nvSpPr>
            <p:cNvPr id="121" name="Freeform 52"/>
            <p:cNvSpPr>
              <a:spLocks/>
            </p:cNvSpPr>
            <p:nvPr/>
          </p:nvSpPr>
          <p:spPr bwMode="auto">
            <a:xfrm>
              <a:off x="2805969" y="8202814"/>
              <a:ext cx="4764146" cy="661062"/>
            </a:xfrm>
            <a:custGeom>
              <a:avLst/>
              <a:gdLst>
                <a:gd name="T0" fmla="*/ 0 w 1270"/>
                <a:gd name="T1" fmla="*/ 2147483647 h 235"/>
                <a:gd name="T2" fmla="*/ 2147483647 w 1270"/>
                <a:gd name="T3" fmla="*/ 2147483647 h 235"/>
                <a:gd name="T4" fmla="*/ 2147483647 w 1270"/>
                <a:gd name="T5" fmla="*/ 0 h 235"/>
                <a:gd name="T6" fmla="*/ 0 60000 65536"/>
                <a:gd name="T7" fmla="*/ 0 60000 65536"/>
                <a:gd name="T8" fmla="*/ 0 60000 65536"/>
                <a:gd name="T9" fmla="*/ 0 w 1270"/>
                <a:gd name="T10" fmla="*/ 0 h 235"/>
                <a:gd name="T11" fmla="*/ 1270 w 1270"/>
                <a:gd name="T12" fmla="*/ 235 h 235"/>
              </a:gdLst>
              <a:ahLst/>
              <a:cxnLst>
                <a:cxn ang="T6">
                  <a:pos x="T0" y="T1"/>
                </a:cxn>
                <a:cxn ang="T7">
                  <a:pos x="T2" y="T3"/>
                </a:cxn>
                <a:cxn ang="T8">
                  <a:pos x="T4" y="T5"/>
                </a:cxn>
              </a:cxnLst>
              <a:rect l="T9" t="T10" r="T11" b="T12"/>
              <a:pathLst>
                <a:path w="1270" h="235">
                  <a:moveTo>
                    <a:pt x="0" y="46"/>
                  </a:moveTo>
                  <a:cubicBezTo>
                    <a:pt x="189" y="140"/>
                    <a:pt x="378" y="235"/>
                    <a:pt x="590" y="227"/>
                  </a:cubicBezTo>
                  <a:cubicBezTo>
                    <a:pt x="802" y="219"/>
                    <a:pt x="1036" y="109"/>
                    <a:pt x="1270" y="0"/>
                  </a:cubicBezTo>
                </a:path>
              </a:pathLst>
            </a:custGeom>
            <a:noFill/>
            <a:ln w="9525">
              <a:solidFill>
                <a:srgbClr val="FF0000"/>
              </a:solidFill>
              <a:round/>
              <a:headEnd/>
              <a:tailEnd type="triangle" w="med" len="med"/>
            </a:ln>
          </p:spPr>
          <p:txBody>
            <a:bodyPr/>
            <a:lstStyle/>
            <a:p>
              <a:endParaRPr lang="en-US"/>
            </a:p>
          </p:txBody>
        </p:sp>
        <p:sp>
          <p:nvSpPr>
            <p:cNvPr id="122" name="Freeform 53"/>
            <p:cNvSpPr>
              <a:spLocks/>
            </p:cNvSpPr>
            <p:nvPr/>
          </p:nvSpPr>
          <p:spPr bwMode="auto">
            <a:xfrm>
              <a:off x="4167691" y="7949640"/>
              <a:ext cx="3061057" cy="424767"/>
            </a:xfrm>
            <a:custGeom>
              <a:avLst/>
              <a:gdLst>
                <a:gd name="T0" fmla="*/ 0 w 816"/>
                <a:gd name="T1" fmla="*/ 2147483647 h 151"/>
                <a:gd name="T2" fmla="*/ 2147483647 w 816"/>
                <a:gd name="T3" fmla="*/ 2147483647 h 151"/>
                <a:gd name="T4" fmla="*/ 2147483647 w 816"/>
                <a:gd name="T5" fmla="*/ 0 h 151"/>
                <a:gd name="T6" fmla="*/ 0 60000 65536"/>
                <a:gd name="T7" fmla="*/ 0 60000 65536"/>
                <a:gd name="T8" fmla="*/ 0 60000 65536"/>
                <a:gd name="T9" fmla="*/ 0 w 816"/>
                <a:gd name="T10" fmla="*/ 0 h 151"/>
                <a:gd name="T11" fmla="*/ 816 w 816"/>
                <a:gd name="T12" fmla="*/ 151 h 151"/>
              </a:gdLst>
              <a:ahLst/>
              <a:cxnLst>
                <a:cxn ang="T6">
                  <a:pos x="T0" y="T1"/>
                </a:cxn>
                <a:cxn ang="T7">
                  <a:pos x="T2" y="T3"/>
                </a:cxn>
                <a:cxn ang="T8">
                  <a:pos x="T4" y="T5"/>
                </a:cxn>
              </a:cxnLst>
              <a:rect l="T9" t="T10" r="T11" b="T12"/>
              <a:pathLst>
                <a:path w="816" h="151">
                  <a:moveTo>
                    <a:pt x="0" y="90"/>
                  </a:moveTo>
                  <a:cubicBezTo>
                    <a:pt x="68" y="120"/>
                    <a:pt x="136" y="151"/>
                    <a:pt x="272" y="136"/>
                  </a:cubicBezTo>
                  <a:cubicBezTo>
                    <a:pt x="408" y="121"/>
                    <a:pt x="612" y="60"/>
                    <a:pt x="816" y="0"/>
                  </a:cubicBezTo>
                </a:path>
              </a:pathLst>
            </a:custGeom>
            <a:noFill/>
            <a:ln w="9525">
              <a:solidFill>
                <a:srgbClr val="FF0000"/>
              </a:solidFill>
              <a:round/>
              <a:headEnd/>
              <a:tailEnd type="triangle" w="med" len="med"/>
            </a:ln>
          </p:spPr>
          <p:txBody>
            <a:bodyPr/>
            <a:lstStyle/>
            <a:p>
              <a:endParaRPr lang="en-US"/>
            </a:p>
          </p:txBody>
        </p:sp>
      </p:grpSp>
      <p:sp>
        <p:nvSpPr>
          <p:cNvPr id="128" name="TextBox 127"/>
          <p:cNvSpPr txBox="1"/>
          <p:nvPr/>
        </p:nvSpPr>
        <p:spPr>
          <a:xfrm>
            <a:off x="12243447" y="7737882"/>
            <a:ext cx="6490879" cy="969496"/>
          </a:xfrm>
          <a:prstGeom prst="rect">
            <a:avLst/>
          </a:prstGeom>
          <a:noFill/>
        </p:spPr>
        <p:txBody>
          <a:bodyPr wrap="none" rtlCol="0">
            <a:spAutoFit/>
          </a:bodyPr>
          <a:lstStyle/>
          <a:p>
            <a:r>
              <a:rPr lang="en-US" dirty="0" smtClean="0"/>
              <a:t>fluctuating potential</a:t>
            </a:r>
            <a:endParaRPr lang="en-US" dirty="0"/>
          </a:p>
        </p:txBody>
      </p:sp>
      <p:graphicFrame>
        <p:nvGraphicFramePr>
          <p:cNvPr id="304137" name="Object 30"/>
          <p:cNvGraphicFramePr>
            <a:graphicFrameLocks noChangeAspect="1"/>
          </p:cNvGraphicFramePr>
          <p:nvPr/>
        </p:nvGraphicFramePr>
        <p:xfrm>
          <a:off x="12830175" y="8923338"/>
          <a:ext cx="7454900" cy="1152525"/>
        </p:xfrm>
        <a:graphic>
          <a:graphicData uri="http://schemas.openxmlformats.org/presentationml/2006/ole">
            <mc:AlternateContent xmlns:mc="http://schemas.openxmlformats.org/markup-compatibility/2006">
              <mc:Choice xmlns:v="urn:schemas-microsoft-com:vml" Requires="v">
                <p:oleObj spid="_x0000_s24634" name="Equation" r:id="rId4" imgW="2006280" imgH="291960" progId="Equation.DSMT4">
                  <p:embed/>
                </p:oleObj>
              </mc:Choice>
              <mc:Fallback>
                <p:oleObj name="Equation" r:id="rId4" imgW="2006280" imgH="291960" progId="Equation.DSMT4">
                  <p:embed/>
                  <p:pic>
                    <p:nvPicPr>
                      <p:cNvPr id="0" name="Object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30175" y="8923338"/>
                        <a:ext cx="74549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sp>
        <p:nvSpPr>
          <p:cNvPr id="66" name="TextBox 65"/>
          <p:cNvSpPr txBox="1"/>
          <p:nvPr/>
        </p:nvSpPr>
        <p:spPr>
          <a:xfrm>
            <a:off x="12288331" y="4039126"/>
            <a:ext cx="6445995" cy="969496"/>
          </a:xfrm>
          <a:prstGeom prst="rect">
            <a:avLst/>
          </a:prstGeom>
          <a:noFill/>
        </p:spPr>
        <p:txBody>
          <a:bodyPr wrap="none" rtlCol="0">
            <a:spAutoFit/>
          </a:bodyPr>
          <a:lstStyle/>
          <a:p>
            <a:r>
              <a:rPr lang="en-US" dirty="0" smtClean="0"/>
              <a:t>Passive membrane</a:t>
            </a:r>
            <a:endParaRPr lang="en-US" dirty="0"/>
          </a:p>
        </p:txBody>
      </p:sp>
      <p:graphicFrame>
        <p:nvGraphicFramePr>
          <p:cNvPr id="378952" name="Object 10"/>
          <p:cNvGraphicFramePr>
            <a:graphicFrameLocks noChangeAspect="1"/>
          </p:cNvGraphicFramePr>
          <p:nvPr/>
        </p:nvGraphicFramePr>
        <p:xfrm>
          <a:off x="12655550" y="4984750"/>
          <a:ext cx="6616700" cy="2851150"/>
        </p:xfrm>
        <a:graphic>
          <a:graphicData uri="http://schemas.openxmlformats.org/presentationml/2006/ole">
            <mc:AlternateContent xmlns:mc="http://schemas.openxmlformats.org/markup-compatibility/2006">
              <mc:Choice xmlns:v="urn:schemas-microsoft-com:vml" Requires="v">
                <p:oleObj spid="_x0000_s24635" name="Equation" r:id="rId6" imgW="2044440" imgH="736560" progId="Equation.DSMT4">
                  <p:embed/>
                </p:oleObj>
              </mc:Choice>
              <mc:Fallback>
                <p:oleObj name="Equation" r:id="rId6" imgW="2044440" imgH="73656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655550" y="4984750"/>
                        <a:ext cx="6616700"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sp>
        <p:nvSpPr>
          <p:cNvPr id="68" name="TextBox 67"/>
          <p:cNvSpPr txBox="1"/>
          <p:nvPr/>
        </p:nvSpPr>
        <p:spPr>
          <a:xfrm>
            <a:off x="1001496" y="2699133"/>
            <a:ext cx="10371221" cy="3600986"/>
          </a:xfrm>
          <a:prstGeom prst="rect">
            <a:avLst/>
          </a:prstGeom>
          <a:noFill/>
        </p:spPr>
        <p:txBody>
          <a:bodyPr wrap="square" rtlCol="0">
            <a:spAutoFit/>
          </a:bodyPr>
          <a:lstStyle/>
          <a:p>
            <a:r>
              <a:rPr lang="en-US" dirty="0" smtClean="0"/>
              <a:t>for a passive membrane, we can analytically  predict the amplitude of membrane potential fluctuations</a:t>
            </a:r>
          </a:p>
        </p:txBody>
      </p:sp>
      <p:sp>
        <p:nvSpPr>
          <p:cNvPr id="69" name="TextBox 68"/>
          <p:cNvSpPr txBox="1"/>
          <p:nvPr/>
        </p:nvSpPr>
        <p:spPr>
          <a:xfrm>
            <a:off x="1683418" y="7299300"/>
            <a:ext cx="10193816" cy="3600986"/>
          </a:xfrm>
          <a:prstGeom prst="rect">
            <a:avLst/>
          </a:prstGeom>
          <a:noFill/>
        </p:spPr>
        <p:txBody>
          <a:bodyPr wrap="none" rtlCol="0">
            <a:spAutoFit/>
          </a:bodyPr>
          <a:lstStyle/>
          <a:p>
            <a:r>
              <a:rPr lang="en-US" i="1" dirty="0" smtClean="0">
                <a:solidFill>
                  <a:srgbClr val="FF0000"/>
                </a:solidFill>
              </a:rPr>
              <a:t>Leaky integrate-and-fire</a:t>
            </a:r>
          </a:p>
          <a:p>
            <a:r>
              <a:rPr lang="en-US" i="1" dirty="0" smtClean="0">
                <a:solidFill>
                  <a:srgbClr val="FF0000"/>
                </a:solidFill>
              </a:rPr>
              <a:t>in </a:t>
            </a:r>
            <a:r>
              <a:rPr lang="en-US" b="1" i="1" dirty="0" smtClean="0">
                <a:solidFill>
                  <a:srgbClr val="FF0000"/>
                </a:solidFill>
              </a:rPr>
              <a:t>subthreshold</a:t>
            </a:r>
            <a:r>
              <a:rPr lang="en-US" i="1" dirty="0" smtClean="0">
                <a:solidFill>
                  <a:srgbClr val="FF0000"/>
                </a:solidFill>
              </a:rPr>
              <a:t> regime</a:t>
            </a:r>
          </a:p>
          <a:p>
            <a:r>
              <a:rPr lang="en-US" i="1" dirty="0" smtClean="0">
                <a:solidFill>
                  <a:srgbClr val="FF0000"/>
                </a:solidFill>
              </a:rPr>
              <a:t>can explain variations</a:t>
            </a:r>
          </a:p>
          <a:p>
            <a:r>
              <a:rPr lang="en-US" i="1" dirty="0" smtClean="0">
                <a:solidFill>
                  <a:srgbClr val="FF0000"/>
                </a:solidFill>
              </a:rPr>
              <a:t>of membrane potential and ISI </a:t>
            </a:r>
            <a:endParaRPr lang="en-US" i="1" dirty="0">
              <a:solidFill>
                <a:srgbClr val="FF0000"/>
              </a:solidFill>
            </a:endParaRPr>
          </a:p>
        </p:txBody>
      </p:sp>
      <p:sp>
        <p:nvSpPr>
          <p:cNvPr id="59" name="TextBox 58"/>
          <p:cNvSpPr txBox="1"/>
          <p:nvPr/>
        </p:nvSpPr>
        <p:spPr>
          <a:xfrm>
            <a:off x="1048345" y="1615464"/>
            <a:ext cx="8605241" cy="969496"/>
          </a:xfrm>
          <a:prstGeom prst="rect">
            <a:avLst/>
          </a:prstGeom>
          <a:noFill/>
        </p:spPr>
        <p:txBody>
          <a:bodyPr wrap="none" rtlCol="0">
            <a:spAutoFit/>
          </a:bodyPr>
          <a:lstStyle/>
          <a:p>
            <a:r>
              <a:rPr lang="en-US" b="1" dirty="0" smtClean="0">
                <a:solidFill>
                  <a:srgbClr val="FF0000"/>
                </a:solidFill>
              </a:rPr>
              <a:t>Stochastic spike arrival:</a:t>
            </a:r>
            <a:endParaRPr lang="en-US" b="1" dirty="0">
              <a:solidFill>
                <a:srgbClr val="FF0000"/>
              </a:solidFill>
            </a:endParaRPr>
          </a:p>
        </p:txBody>
      </p:sp>
      <p:sp>
        <p:nvSpPr>
          <p:cNvPr id="60" name="Title 3"/>
          <p:cNvSpPr txBox="1">
            <a:spLocks/>
          </p:cNvSpPr>
          <p:nvPr/>
        </p:nvSpPr>
        <p:spPr>
          <a:xfrm>
            <a:off x="697827" y="-38773"/>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smtClean="0">
                <a:solidFill>
                  <a:srgbClr val="FF0000"/>
                </a:solidFill>
                <a:latin typeface="Impact" charset="0"/>
                <a:ea typeface="ＭＳ Ｐゴシック" charset="0"/>
                <a:cs typeface="Impact" charset="0"/>
              </a:rPr>
              <a:t>11</a:t>
            </a:r>
            <a:r>
              <a:rPr lang="en-US" sz="6600" noProof="0" dirty="0" smtClean="0">
                <a:solidFill>
                  <a:srgbClr val="FF0000"/>
                </a:solidFill>
                <a:latin typeface="Impact" charset="0"/>
                <a:ea typeface="ＭＳ Ｐゴシック" charset="0"/>
                <a:cs typeface="Impact" charset="0"/>
              </a:rPr>
              <a:t>.3</a:t>
            </a:r>
            <a:r>
              <a:rPr lang="en-US" sz="6600" dirty="0" smtClean="0">
                <a:solidFill>
                  <a:srgbClr val="FF0000"/>
                </a:solidFill>
                <a:latin typeface="Impact" charset="0"/>
                <a:ea typeface="ＭＳ Ｐゴシック" charset="0"/>
                <a:cs typeface="Impact" charset="0"/>
              </a:rPr>
              <a:t> Noisy Integrate-and-fire (noisy input)</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61" name="Straight Connector 60"/>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3" name="Text Box 65"/>
          <p:cNvSpPr txBox="1">
            <a:spLocks noChangeArrowheads="1"/>
          </p:cNvSpPr>
          <p:nvPr/>
        </p:nvSpPr>
        <p:spPr bwMode="auto">
          <a:xfrm>
            <a:off x="1287788" y="-1694319"/>
            <a:ext cx="20111335" cy="1071957"/>
          </a:xfrm>
          <a:prstGeom prst="rect">
            <a:avLst/>
          </a:prstGeom>
          <a:noFill/>
          <a:ln w="9525">
            <a:solidFill>
              <a:srgbClr val="FF0000"/>
            </a:solidFill>
            <a:miter lim="800000"/>
            <a:headEnd/>
            <a:tailEnd/>
          </a:ln>
        </p:spPr>
        <p:txBody>
          <a:bodyPr wrap="none" lIns="192911" tIns="96455" rIns="192911" bIns="96455">
            <a:spAutoFit/>
          </a:bodyPr>
          <a:lstStyle/>
          <a:p>
            <a:r>
              <a:rPr lang="fr-CH" dirty="0" smtClean="0">
                <a:solidFill>
                  <a:srgbClr val="FF0000"/>
                </a:solidFill>
              </a:rPr>
              <a:t>Poisson </a:t>
            </a:r>
            <a:r>
              <a:rPr lang="fr-CH" dirty="0" err="1" smtClean="0">
                <a:solidFill>
                  <a:srgbClr val="FF0000"/>
                </a:solidFill>
              </a:rPr>
              <a:t>spike</a:t>
            </a:r>
            <a:r>
              <a:rPr lang="fr-CH" dirty="0" smtClean="0">
                <a:solidFill>
                  <a:srgbClr val="FF0000"/>
                </a:solidFill>
              </a:rPr>
              <a:t> </a:t>
            </a:r>
            <a:r>
              <a:rPr lang="fr-CH" dirty="0" err="1" smtClean="0">
                <a:solidFill>
                  <a:srgbClr val="FF0000"/>
                </a:solidFill>
              </a:rPr>
              <a:t>arrival</a:t>
            </a:r>
            <a:r>
              <a:rPr lang="fr-CH" dirty="0" smtClean="0">
                <a:solidFill>
                  <a:srgbClr val="FF0000"/>
                </a:solidFill>
              </a:rPr>
              <a:t>: </a:t>
            </a:r>
            <a:r>
              <a:rPr lang="fr-CH" sz="4800" b="1" dirty="0" err="1" smtClean="0">
                <a:solidFill>
                  <a:srgbClr val="FF0000"/>
                </a:solidFill>
              </a:rPr>
              <a:t>Mean</a:t>
            </a:r>
            <a:r>
              <a:rPr lang="fr-CH" sz="4800" b="1" dirty="0" smtClean="0">
                <a:solidFill>
                  <a:srgbClr val="FF0000"/>
                </a:solidFill>
              </a:rPr>
              <a:t> and </a:t>
            </a:r>
            <a:r>
              <a:rPr lang="fr-CH" sz="4800" b="1" dirty="0" err="1" smtClean="0">
                <a:solidFill>
                  <a:srgbClr val="FF0000"/>
                </a:solidFill>
              </a:rPr>
              <a:t>autocorrelation</a:t>
            </a:r>
            <a:r>
              <a:rPr lang="fr-CH" sz="4800" b="1" dirty="0" smtClean="0">
                <a:solidFill>
                  <a:srgbClr val="FF0000"/>
                </a:solidFill>
              </a:rPr>
              <a:t> of </a:t>
            </a:r>
            <a:r>
              <a:rPr lang="fr-CH" sz="4800" b="1" dirty="0" err="1" smtClean="0">
                <a:solidFill>
                  <a:srgbClr val="FF0000"/>
                </a:solidFill>
              </a:rPr>
              <a:t>filtered</a:t>
            </a:r>
            <a:r>
              <a:rPr lang="fr-CH" sz="4800" b="1" dirty="0" smtClean="0">
                <a:solidFill>
                  <a:srgbClr val="FF0000"/>
                </a:solidFill>
              </a:rPr>
              <a:t> signal </a:t>
            </a:r>
            <a:endParaRPr lang="fr-FR" sz="4800" b="1" dirty="0">
              <a:solidFill>
                <a:srgbClr val="FF0000"/>
              </a:solidFill>
            </a:endParaRPr>
          </a:p>
        </p:txBody>
      </p:sp>
      <p:sp>
        <p:nvSpPr>
          <p:cNvPr id="32" name="Title 3"/>
          <p:cNvSpPr txBox="1">
            <a:spLocks/>
          </p:cNvSpPr>
          <p:nvPr/>
        </p:nvSpPr>
        <p:spPr>
          <a:xfrm>
            <a:off x="421104" y="-38773"/>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a:latin typeface="Impact" charset="0"/>
                <a:ea typeface="ＭＳ Ｐゴシック" charset="0"/>
                <a:cs typeface="Impact" charset="0"/>
              </a:rPr>
              <a:t> </a:t>
            </a:r>
            <a:r>
              <a:rPr lang="en-US" sz="6600" dirty="0" smtClean="0">
                <a:latin typeface="Impact" charset="0"/>
                <a:ea typeface="ＭＳ Ｐゴシック" charset="0"/>
                <a:cs typeface="Impact" charset="0"/>
              </a:rPr>
              <a:t>   </a:t>
            </a:r>
            <a:r>
              <a:rPr lang="en-US" sz="6000" noProof="0" dirty="0" smtClean="0">
                <a:solidFill>
                  <a:srgbClr val="FF0000"/>
                </a:solidFill>
                <a:latin typeface="Impact" charset="0"/>
                <a:ea typeface="ＭＳ Ｐゴシック" charset="0"/>
                <a:cs typeface="Impact" charset="0"/>
              </a:rPr>
              <a:t>11.3 </a:t>
            </a:r>
            <a:r>
              <a:rPr lang="en-US" sz="6000" dirty="0" smtClean="0">
                <a:solidFill>
                  <a:srgbClr val="FF0000"/>
                </a:solidFill>
                <a:latin typeface="Impact" charset="0"/>
                <a:ea typeface="ＭＳ Ｐゴシック" charset="0"/>
                <a:cs typeface="Impact" charset="0"/>
              </a:rPr>
              <a:t> Conclusion:  Leaky integrate-and-fire with noisy input.</a:t>
            </a:r>
          </a:p>
        </p:txBody>
      </p:sp>
      <p:cxnSp>
        <p:nvCxnSpPr>
          <p:cNvPr id="33" name="Straight Connector 32"/>
          <p:cNvCxnSpPr/>
          <p:nvPr/>
        </p:nvCxnSpPr>
        <p:spPr>
          <a:xfrm>
            <a:off x="13287"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675180" y="1673712"/>
            <a:ext cx="20424259" cy="7478970"/>
          </a:xfrm>
          <a:prstGeom prst="rect">
            <a:avLst/>
          </a:prstGeom>
          <a:noFill/>
        </p:spPr>
        <p:txBody>
          <a:bodyPr wrap="square" rtlCol="0">
            <a:spAutoFit/>
          </a:bodyPr>
          <a:lstStyle/>
          <a:p>
            <a:r>
              <a:rPr lang="en-US" sz="4000" dirty="0" smtClean="0"/>
              <a:t>The leaky integrate-and-fire model (LIF) is a passive membrane model together </a:t>
            </a:r>
          </a:p>
          <a:p>
            <a:r>
              <a:rPr lang="en-US" sz="4000" dirty="0" smtClean="0"/>
              <a:t>with a threshold.</a:t>
            </a:r>
          </a:p>
          <a:p>
            <a:r>
              <a:rPr lang="en-US" sz="4000" dirty="0" smtClean="0"/>
              <a:t>When driven with a constant mean current plus a white noise, two regimes emerge:</a:t>
            </a:r>
          </a:p>
          <a:p>
            <a:pPr marL="857250" indent="-857250">
              <a:buAutoNum type="romanLcParenBoth"/>
            </a:pPr>
            <a:r>
              <a:rPr lang="en-US" sz="4000" dirty="0" err="1" smtClean="0"/>
              <a:t>Superthreshold</a:t>
            </a:r>
            <a:r>
              <a:rPr lang="en-US" sz="4000" dirty="0" smtClean="0"/>
              <a:t> regime. The mean current alone would be sufficient to fire spikes.</a:t>
            </a:r>
          </a:p>
          <a:p>
            <a:r>
              <a:rPr lang="en-US" sz="4000" dirty="0"/>
              <a:t> </a:t>
            </a:r>
            <a:r>
              <a:rPr lang="en-US" sz="4000" dirty="0" smtClean="0"/>
              <a:t>     In this case the </a:t>
            </a:r>
            <a:r>
              <a:rPr lang="en-US" sz="4000" dirty="0" err="1" smtClean="0"/>
              <a:t>interspike</a:t>
            </a:r>
            <a:r>
              <a:rPr lang="en-US" sz="4000" dirty="0" smtClean="0"/>
              <a:t> interval distribution (ISI) is fairly regular, visible as a sharp        peak around the noise-free </a:t>
            </a:r>
            <a:r>
              <a:rPr lang="en-US" sz="4000" dirty="0" err="1" smtClean="0"/>
              <a:t>interspike</a:t>
            </a:r>
            <a:r>
              <a:rPr lang="en-US" sz="4000" dirty="0" smtClean="0"/>
              <a:t>-interval.</a:t>
            </a:r>
          </a:p>
          <a:p>
            <a:pPr marL="857250" indent="-857250">
              <a:buAutoNum type="romanLcParenBoth" startAt="2"/>
            </a:pPr>
            <a:r>
              <a:rPr lang="en-US" sz="4000" dirty="0" err="1" smtClean="0"/>
              <a:t>Subtrheshold</a:t>
            </a:r>
            <a:r>
              <a:rPr lang="en-US" sz="4000" dirty="0" smtClean="0"/>
              <a:t> regime. The mean current alone would not be sufficient to fire spikes.</a:t>
            </a:r>
          </a:p>
          <a:p>
            <a:r>
              <a:rPr lang="en-US" sz="4000" dirty="0" smtClean="0"/>
              <a:t>Noise is essential to make the neuron fire. In this case, the ISI is very broad and extends to very long intervals.</a:t>
            </a:r>
          </a:p>
          <a:p>
            <a:endParaRPr lang="en-US" sz="4000" dirty="0"/>
          </a:p>
          <a:p>
            <a:r>
              <a:rPr lang="en-US" sz="4000" dirty="0" smtClean="0"/>
              <a:t>In the subthreshold regime we observe fluctuations of the membrane potential in a regime below threshold and rare spiking, consistent with typical experimental results in vivo.</a:t>
            </a:r>
          </a:p>
        </p:txBody>
      </p:sp>
    </p:spTree>
    <p:extLst>
      <p:ext uri="{BB962C8B-B14F-4D97-AF65-F5344CB8AC3E}">
        <p14:creationId xmlns:p14="http://schemas.microsoft.com/office/powerpoint/2010/main" val="20795783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829" y="367215"/>
            <a:ext cx="19104221" cy="2921566"/>
          </a:xfrm>
        </p:spPr>
        <p:txBody>
          <a:bodyPr wrap="square" lIns="91440" tIns="45720" rIns="91440" bIns="45720" numCol="1" anchor="t" anchorCtr="0" compatLnSpc="1">
            <a:prstTxWarp prst="textNoShape">
              <a:avLst/>
            </a:prstTxWarp>
          </a:bodyPr>
          <a:lstStyle/>
          <a:p>
            <a:pPr>
              <a:defRPr/>
            </a:pPr>
            <a:r>
              <a:rPr lang="en-US" dirty="0" smtClean="0">
                <a:latin typeface="Impact" charset="0"/>
                <a:cs typeface="Impact" charset="0"/>
              </a:rPr>
              <a:t>Biological Modeling of Neural Networks</a:t>
            </a:r>
            <a:br>
              <a:rPr lang="en-US" dirty="0" smtClean="0">
                <a:latin typeface="Impact" charset="0"/>
                <a:cs typeface="Impact" charset="0"/>
              </a:rPr>
            </a:br>
            <a:endParaRPr dirty="0">
              <a:latin typeface="Impact" charset="0"/>
              <a:cs typeface="Impact" charset="0"/>
            </a:endParaRPr>
          </a:p>
        </p:txBody>
      </p:sp>
      <p:sp>
        <p:nvSpPr>
          <p:cNvPr id="9219" name="Text Placeholder 2"/>
          <p:cNvSpPr>
            <a:spLocks noGrp="1"/>
          </p:cNvSpPr>
          <p:nvPr>
            <p:ph type="body" sz="quarter" idx="12"/>
          </p:nvPr>
        </p:nvSpPr>
        <p:spPr bwMode="auto">
          <a:xfrm>
            <a:off x="687638" y="2842671"/>
            <a:ext cx="10913725" cy="2136186"/>
          </a:xfrm>
          <a:noFill/>
          <a:ln>
            <a:miter lim="800000"/>
            <a:headEnd/>
            <a:tailEnd/>
          </a:ln>
        </p:spPr>
        <p:txBody>
          <a:bodyPr wrap="square" lIns="91440" tIns="45720" rIns="91440" bIns="45720" numCol="1" anchor="t" anchorCtr="0" compatLnSpc="1">
            <a:prstTxWarp prst="textNoShape">
              <a:avLst/>
            </a:prstTxWarp>
          </a:bodyPr>
          <a:lstStyle/>
          <a:p>
            <a:r>
              <a:rPr lang="en-US" sz="6600" dirty="0" smtClean="0">
                <a:solidFill>
                  <a:schemeClr val="tx1"/>
                </a:solidFill>
                <a:latin typeface="Arial Narrow" pitchFamily="34" charset="0"/>
                <a:ea typeface="ＭＳ Ｐゴシック" pitchFamily="34" charset="-128"/>
              </a:rPr>
              <a:t>Week 11 – Variability and Noise:</a:t>
            </a:r>
          </a:p>
          <a:p>
            <a:r>
              <a:rPr lang="en-US" sz="6600" dirty="0" smtClean="0">
                <a:solidFill>
                  <a:schemeClr val="tx1"/>
                </a:solidFill>
                <a:latin typeface="Arial Narrow" pitchFamily="34" charset="0"/>
                <a:ea typeface="ＭＳ Ｐゴシック" pitchFamily="34" charset="-128"/>
              </a:rPr>
              <a:t>Autocorrelation</a:t>
            </a:r>
            <a:endParaRPr lang="en-US" sz="6600" dirty="0">
              <a:solidFill>
                <a:schemeClr val="tx1"/>
              </a:solidFill>
              <a:latin typeface="Arial Narrow" pitchFamily="34" charset="0"/>
              <a:ea typeface="ＭＳ Ｐゴシック" pitchFamily="34" charset="-128"/>
            </a:endParaRPr>
          </a:p>
        </p:txBody>
      </p:sp>
      <p:sp>
        <p:nvSpPr>
          <p:cNvPr id="9220" name="Text Placeholder 3"/>
          <p:cNvSpPr>
            <a:spLocks noGrp="1"/>
          </p:cNvSpPr>
          <p:nvPr>
            <p:ph type="body" sz="quarter" idx="13"/>
          </p:nvPr>
        </p:nvSpPr>
        <p:spPr bwMode="auto">
          <a:xfrm>
            <a:off x="726829" y="4966327"/>
            <a:ext cx="7638207" cy="1906420"/>
          </a:xfrm>
          <a:noFill/>
          <a:ln>
            <a:miter lim="800000"/>
            <a:headEnd/>
            <a:tailEnd/>
          </a:ln>
        </p:spPr>
        <p:txBody>
          <a:bodyPr wrap="square" lIns="91440" tIns="45720" rIns="91440" bIns="45720" numCol="1" anchor="t" anchorCtr="0" compatLnSpc="1">
            <a:prstTxWarp prst="textNoShape">
              <a:avLst/>
            </a:prstTxWarp>
          </a:bodyPr>
          <a:lstStyle/>
          <a:p>
            <a:r>
              <a:rPr lang="en-US" dirty="0" err="1" smtClean="0">
                <a:latin typeface="Arial Narrow" pitchFamily="34" charset="0"/>
                <a:ea typeface="ＭＳ Ｐゴシック" pitchFamily="34" charset="-128"/>
              </a:rPr>
              <a:t>Wulfram</a:t>
            </a:r>
            <a:r>
              <a:rPr lang="en-US" dirty="0" smtClean="0">
                <a:latin typeface="Arial Narrow" pitchFamily="34" charset="0"/>
                <a:ea typeface="ＭＳ Ｐゴシック" pitchFamily="34" charset="-128"/>
              </a:rPr>
              <a:t> Gerstner</a:t>
            </a:r>
          </a:p>
          <a:p>
            <a:r>
              <a:rPr lang="en-US" sz="4000" dirty="0" smtClean="0">
                <a:latin typeface="Arial Narrow" pitchFamily="34" charset="0"/>
                <a:ea typeface="ＭＳ Ｐゴシック" pitchFamily="34" charset="-128"/>
              </a:rPr>
              <a:t>EPFL, Lausanne, Switzerland</a:t>
            </a:r>
            <a:endParaRPr lang="en-US" sz="4000" dirty="0">
              <a:latin typeface="Arial Narrow" pitchFamily="34" charset="0"/>
              <a:ea typeface="ＭＳ Ｐゴシック" pitchFamily="34" charset="-128"/>
            </a:endParaRPr>
          </a:p>
        </p:txBody>
      </p:sp>
      <p:sp>
        <p:nvSpPr>
          <p:cNvPr id="7" name="Espace réservé du contenu 1"/>
          <p:cNvSpPr txBox="1">
            <a:spLocks/>
          </p:cNvSpPr>
          <p:nvPr/>
        </p:nvSpPr>
        <p:spPr bwMode="auto">
          <a:xfrm>
            <a:off x="11027109" y="1074915"/>
            <a:ext cx="10580353" cy="9769642"/>
          </a:xfrm>
          <a:prstGeom prst="rect">
            <a:avLst/>
          </a:prstGeom>
          <a:noFill/>
          <a:ln>
            <a:miter lim="800000"/>
            <a:headEnd/>
            <a:tailEnd/>
          </a:ln>
        </p:spPr>
        <p:txBody>
          <a:bodyPr vert="horz" wrap="square" numCol="1" anchor="ctr" anchorCtr="0" compatLnSpc="1">
            <a:prstTxWarp prst="textNoShape">
              <a:avLst/>
            </a:prstTxWarp>
          </a:bodyPr>
          <a:lstStyle/>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lang="fr-CH" sz="5400" b="1" dirty="0" smtClean="0">
                <a:latin typeface="Arial Narrow" pitchFamily="34" charset="0"/>
                <a:cs typeface="ＭＳ Ｐゴシック" charset="0"/>
              </a:rPr>
              <a:t>11</a:t>
            </a:r>
            <a:r>
              <a:rPr kumimoji="0" lang="fr-CH" sz="5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.1</a:t>
            </a:r>
            <a:r>
              <a:rPr kumimoji="0" lang="fr-CH" sz="5400" b="0"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 </a:t>
            </a:r>
            <a:r>
              <a:rPr lang="fr-CH" sz="5400" b="1" dirty="0" smtClean="0">
                <a:latin typeface="Arial Narrow" pitchFamily="34" charset="0"/>
                <a:cs typeface="ＭＳ Ｐゴシック" charset="0"/>
              </a:rPr>
              <a:t>Variation of membrane </a:t>
            </a:r>
            <a:r>
              <a:rPr lang="fr-CH" sz="5400" b="1" dirty="0" err="1" smtClean="0">
                <a:latin typeface="Arial Narrow" pitchFamily="34" charset="0"/>
                <a:cs typeface="ＭＳ Ｐゴシック" charset="0"/>
              </a:rPr>
              <a:t>potential</a:t>
            </a:r>
            <a:endParaRPr kumimoji="0" lang="fr-CH" sz="5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endParaRP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kumimoji="0" lang="fr-CH" sz="5400" b="0"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       - </a:t>
            </a:r>
            <a:r>
              <a:rPr lang="fr-CH" sz="5400" dirty="0" smtClean="0">
                <a:latin typeface="Arial Narrow" pitchFamily="34" charset="0"/>
                <a:cs typeface="ＭＳ Ｐゴシック" charset="0"/>
              </a:rPr>
              <a:t>white noise approximation</a:t>
            </a: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lang="fr-CH" sz="5400" b="1" dirty="0" smtClean="0">
                <a:latin typeface="Arial Narrow" pitchFamily="34" charset="0"/>
                <a:cs typeface="ＭＳ Ｐゴシック" charset="0"/>
              </a:rPr>
              <a:t>11</a:t>
            </a:r>
            <a:r>
              <a:rPr kumimoji="0" lang="fr-CH" sz="5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.2 </a:t>
            </a:r>
            <a:r>
              <a:rPr kumimoji="0" lang="fr-CH" sz="5400" b="1" i="0" u="none" strike="noStrike" kern="1200" cap="none" spc="0" normalizeH="0" baseline="0" noProof="0" dirty="0" err="1" smtClean="0">
                <a:ln>
                  <a:noFill/>
                </a:ln>
                <a:solidFill>
                  <a:schemeClr val="tx1"/>
                </a:solidFill>
                <a:effectLst/>
                <a:uLnTx/>
                <a:uFillTx/>
                <a:latin typeface="Arial Narrow" pitchFamily="34" charset="0"/>
                <a:ea typeface="ＭＳ Ｐゴシック" pitchFamily="34" charset="-128"/>
                <a:cs typeface="ＭＳ Ｐゴシック" charset="0"/>
              </a:rPr>
              <a:t>Autocorrelation</a:t>
            </a:r>
            <a:r>
              <a:rPr kumimoji="0" lang="fr-CH" sz="5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 of Poisson</a:t>
            </a: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lang="fr-CH" sz="5400" b="1" noProof="0" dirty="0" smtClean="0">
                <a:latin typeface="Arial Narrow" pitchFamily="34" charset="0"/>
                <a:cs typeface="ＭＳ Ｐゴシック" charset="0"/>
              </a:rPr>
              <a:t>11</a:t>
            </a:r>
            <a:r>
              <a:rPr kumimoji="0" lang="fr-CH" sz="5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.3 Noisy</a:t>
            </a:r>
            <a:r>
              <a:rPr kumimoji="0" lang="fr-CH" sz="5400" b="1" i="0" u="none" strike="noStrike" kern="1200" cap="none" spc="0" normalizeH="0" noProof="0" dirty="0" smtClean="0">
                <a:ln>
                  <a:noFill/>
                </a:ln>
                <a:solidFill>
                  <a:schemeClr val="tx1"/>
                </a:solidFill>
                <a:effectLst/>
                <a:uLnTx/>
                <a:uFillTx/>
                <a:latin typeface="Arial Narrow" pitchFamily="34" charset="0"/>
                <a:ea typeface="ＭＳ Ｐゴシック" pitchFamily="34" charset="-128"/>
                <a:cs typeface="ＭＳ Ｐゴシック" charset="0"/>
              </a:rPr>
              <a:t> </a:t>
            </a:r>
            <a:r>
              <a:rPr kumimoji="0" lang="fr-CH" sz="5400" b="1" i="0" u="none" strike="noStrike" kern="1200" cap="none" spc="0" normalizeH="0" noProof="0" dirty="0" err="1" smtClean="0">
                <a:ln>
                  <a:noFill/>
                </a:ln>
                <a:solidFill>
                  <a:schemeClr val="tx1"/>
                </a:solidFill>
                <a:effectLst/>
                <a:uLnTx/>
                <a:uFillTx/>
                <a:latin typeface="Arial Narrow" pitchFamily="34" charset="0"/>
                <a:ea typeface="ＭＳ Ｐゴシック" pitchFamily="34" charset="-128"/>
                <a:cs typeface="ＭＳ Ｐゴシック" charset="0"/>
              </a:rPr>
              <a:t>integrate</a:t>
            </a:r>
            <a:r>
              <a:rPr kumimoji="0" lang="fr-CH" sz="5400" b="1" i="0" u="none" strike="noStrike" kern="1200" cap="none" spc="0" normalizeH="0" noProof="0" dirty="0" smtClean="0">
                <a:ln>
                  <a:noFill/>
                </a:ln>
                <a:solidFill>
                  <a:schemeClr val="tx1"/>
                </a:solidFill>
                <a:effectLst/>
                <a:uLnTx/>
                <a:uFillTx/>
                <a:latin typeface="Arial Narrow" pitchFamily="34" charset="0"/>
                <a:ea typeface="ＭＳ Ｐゴシック" pitchFamily="34" charset="-128"/>
                <a:cs typeface="ＭＳ Ｐゴシック" charset="0"/>
              </a:rPr>
              <a:t>-and-</a:t>
            </a:r>
            <a:r>
              <a:rPr kumimoji="0" lang="fr-CH" sz="5400" b="1" i="0" u="none" strike="noStrike" kern="1200" cap="none" spc="0" normalizeH="0" noProof="0" dirty="0" err="1" smtClean="0">
                <a:ln>
                  <a:noFill/>
                </a:ln>
                <a:solidFill>
                  <a:schemeClr val="tx1"/>
                </a:solidFill>
                <a:effectLst/>
                <a:uLnTx/>
                <a:uFillTx/>
                <a:latin typeface="Arial Narrow" pitchFamily="34" charset="0"/>
                <a:ea typeface="ＭＳ Ｐゴシック" pitchFamily="34" charset="-128"/>
                <a:cs typeface="ＭＳ Ｐゴシック" charset="0"/>
              </a:rPr>
              <a:t>fire</a:t>
            </a:r>
            <a:r>
              <a:rPr lang="fr-CH" sz="5400" b="1" dirty="0" smtClean="0">
                <a:latin typeface="Arial Narrow" pitchFamily="34" charset="0"/>
                <a:cs typeface="ＭＳ Ｐゴシック" charset="0"/>
              </a:rPr>
              <a:t> </a:t>
            </a:r>
            <a:endParaRPr kumimoji="0" lang="fr-CH" sz="5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endParaRPr>
          </a:p>
          <a:p>
            <a:pPr marL="1509713" marR="0" lvl="1" indent="-568325" algn="l" defTabSz="1079500" rtl="0" eaLnBrk="0" fontAlgn="base" latinLnBrk="0" hangingPunct="0">
              <a:lnSpc>
                <a:spcPct val="100000"/>
              </a:lnSpc>
              <a:spcBef>
                <a:spcPct val="0"/>
              </a:spcBef>
              <a:spcAft>
                <a:spcPct val="0"/>
              </a:spcAft>
              <a:buClr>
                <a:srgbClr val="FF0000"/>
              </a:buClr>
              <a:buSzPct val="150000"/>
              <a:tabLst/>
              <a:defRPr/>
            </a:pPr>
            <a:r>
              <a:rPr kumimoji="0" lang="fr-CH" sz="4400" b="0"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mn-cs"/>
              </a:rPr>
              <a:t>      - </a:t>
            </a:r>
            <a:r>
              <a:rPr lang="fr-CH" sz="4400" dirty="0" err="1" smtClean="0">
                <a:latin typeface="Arial Narrow" pitchFamily="34" charset="0"/>
              </a:rPr>
              <a:t>superthreshold</a:t>
            </a:r>
            <a:r>
              <a:rPr lang="fr-CH" sz="4400" dirty="0" smtClean="0">
                <a:latin typeface="Arial Narrow" pitchFamily="34" charset="0"/>
              </a:rPr>
              <a:t> and </a:t>
            </a:r>
            <a:r>
              <a:rPr lang="fr-CH" sz="4400" dirty="0" err="1" smtClean="0">
                <a:latin typeface="Arial Narrow" pitchFamily="34" charset="0"/>
              </a:rPr>
              <a:t>subthreshold</a:t>
            </a: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lang="fr-CH" sz="5400" b="1" noProof="0" dirty="0" smtClean="0">
                <a:latin typeface="Arial Narrow" pitchFamily="34" charset="0"/>
                <a:cs typeface="ＭＳ Ｐゴシック" charset="0"/>
              </a:rPr>
              <a:t>11</a:t>
            </a:r>
            <a:r>
              <a:rPr kumimoji="0" lang="fr-CH" sz="5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.4 Escape</a:t>
            </a:r>
            <a:r>
              <a:rPr kumimoji="0" lang="fr-CH" sz="5400" b="1" i="0" u="none" strike="noStrike" kern="1200" cap="none" spc="0" normalizeH="0" noProof="0" dirty="0" smtClean="0">
                <a:ln>
                  <a:noFill/>
                </a:ln>
                <a:solidFill>
                  <a:schemeClr val="tx1"/>
                </a:solidFill>
                <a:effectLst/>
                <a:uLnTx/>
                <a:uFillTx/>
                <a:latin typeface="Arial Narrow" pitchFamily="34" charset="0"/>
                <a:ea typeface="ＭＳ Ｐゴシック" pitchFamily="34" charset="-128"/>
                <a:cs typeface="ＭＳ Ｐゴシック" charset="0"/>
              </a:rPr>
              <a:t> noise</a:t>
            </a: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kumimoji="0" lang="fr-CH" sz="4400"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           -</a:t>
            </a:r>
            <a:r>
              <a:rPr kumimoji="0" lang="fr-CH" sz="4400" i="0" u="none" strike="noStrike" kern="1200" cap="none" spc="0" normalizeH="0" noProof="0" dirty="0" smtClean="0">
                <a:ln>
                  <a:noFill/>
                </a:ln>
                <a:solidFill>
                  <a:schemeClr val="tx1"/>
                </a:solidFill>
                <a:effectLst/>
                <a:uLnTx/>
                <a:uFillTx/>
                <a:latin typeface="Arial Narrow" pitchFamily="34" charset="0"/>
                <a:ea typeface="ＭＳ Ｐゴシック" pitchFamily="34" charset="-128"/>
                <a:cs typeface="ＭＳ Ｐゴシック" charset="0"/>
              </a:rPr>
              <a:t> </a:t>
            </a:r>
            <a:r>
              <a:rPr kumimoji="0" lang="fr-CH" sz="4400" i="0" u="none" strike="noStrike" kern="1200" cap="none" spc="0" normalizeH="0" noProof="0" dirty="0" err="1" smtClean="0">
                <a:ln>
                  <a:noFill/>
                </a:ln>
                <a:solidFill>
                  <a:schemeClr val="tx1"/>
                </a:solidFill>
                <a:effectLst/>
                <a:uLnTx/>
                <a:uFillTx/>
                <a:latin typeface="Arial Narrow" pitchFamily="34" charset="0"/>
                <a:ea typeface="ＭＳ Ｐゴシック" pitchFamily="34" charset="-128"/>
                <a:cs typeface="ＭＳ Ｐゴシック" charset="0"/>
              </a:rPr>
              <a:t>stochastic</a:t>
            </a:r>
            <a:r>
              <a:rPr kumimoji="0" lang="fr-CH" sz="4400" i="0" u="none" strike="noStrike" kern="1200" cap="none" spc="0" normalizeH="0" noProof="0" dirty="0" smtClean="0">
                <a:ln>
                  <a:noFill/>
                </a:ln>
                <a:solidFill>
                  <a:schemeClr val="tx1"/>
                </a:solidFill>
                <a:effectLst/>
                <a:uLnTx/>
                <a:uFillTx/>
                <a:latin typeface="Arial Narrow" pitchFamily="34" charset="0"/>
                <a:ea typeface="ＭＳ Ｐゴシック" pitchFamily="34" charset="-128"/>
                <a:cs typeface="ＭＳ Ｐゴシック" charset="0"/>
              </a:rPr>
              <a:t> </a:t>
            </a:r>
            <a:r>
              <a:rPr kumimoji="0" lang="fr-CH" sz="4400" i="0" u="none" strike="noStrike" kern="1200" cap="none" spc="0" normalizeH="0" noProof="0" dirty="0" err="1" smtClean="0">
                <a:ln>
                  <a:noFill/>
                </a:ln>
                <a:solidFill>
                  <a:schemeClr val="tx1"/>
                </a:solidFill>
                <a:effectLst/>
                <a:uLnTx/>
                <a:uFillTx/>
                <a:latin typeface="Arial Narrow" pitchFamily="34" charset="0"/>
                <a:ea typeface="ＭＳ Ｐゴシック" pitchFamily="34" charset="-128"/>
                <a:cs typeface="ＭＳ Ｐゴシック" charset="0"/>
              </a:rPr>
              <a:t>intensity</a:t>
            </a:r>
            <a:endParaRPr kumimoji="0" lang="fr-CH" sz="4400" i="0" u="none" strike="noStrike" kern="1200" cap="none" spc="0" normalizeH="0" noProof="0" dirty="0" smtClean="0">
              <a:ln>
                <a:noFill/>
              </a:ln>
              <a:solidFill>
                <a:schemeClr val="tx1"/>
              </a:solidFill>
              <a:effectLst/>
              <a:uLnTx/>
              <a:uFillTx/>
              <a:latin typeface="Arial Narrow" pitchFamily="34" charset="0"/>
              <a:ea typeface="ＭＳ Ｐゴシック" pitchFamily="34" charset="-128"/>
              <a:cs typeface="ＭＳ Ｐゴシック" charset="0"/>
            </a:endParaRPr>
          </a:p>
          <a:p>
            <a:pPr marL="1079500" indent="-568325" eaLnBrk="0" hangingPunct="0">
              <a:buClr>
                <a:srgbClr val="FF0000"/>
              </a:buClr>
              <a:buSzPct val="150000"/>
              <a:defRPr/>
            </a:pPr>
            <a:r>
              <a:rPr lang="fr-CH" sz="5400" b="1" dirty="0" smtClean="0">
                <a:latin typeface="Arial Narrow" pitchFamily="34" charset="0"/>
                <a:cs typeface="ＭＳ Ｐゴシック" charset="0"/>
              </a:rPr>
              <a:t>11.5  </a:t>
            </a:r>
            <a:r>
              <a:rPr lang="fr-CH" sz="5400" b="1" dirty="0" err="1" smtClean="0">
                <a:latin typeface="Arial Narrow" pitchFamily="34" charset="0"/>
                <a:cs typeface="ＭＳ Ｐゴシック" charset="0"/>
              </a:rPr>
              <a:t>Renewal</a:t>
            </a:r>
            <a:r>
              <a:rPr lang="fr-CH" sz="5400" b="1" dirty="0" smtClean="0">
                <a:latin typeface="Arial Narrow" pitchFamily="34" charset="0"/>
                <a:cs typeface="ＭＳ Ｐゴシック" charset="0"/>
              </a:rPr>
              <a:t> </a:t>
            </a:r>
            <a:r>
              <a:rPr lang="fr-CH" sz="5400" b="1" dirty="0" err="1" smtClean="0">
                <a:latin typeface="Arial Narrow" pitchFamily="34" charset="0"/>
                <a:cs typeface="ＭＳ Ｐゴシック" charset="0"/>
              </a:rPr>
              <a:t>models</a:t>
            </a:r>
            <a:endParaRPr lang="fr-CH" sz="5400" b="1" dirty="0" smtClean="0">
              <a:latin typeface="Arial Narrow" pitchFamily="34" charset="0"/>
              <a:cs typeface="ＭＳ Ｐゴシック" charset="0"/>
            </a:endParaRP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endParaRPr kumimoji="0" lang="fr-CH" sz="4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endParaRPr>
          </a:p>
        </p:txBody>
      </p:sp>
      <p:grpSp>
        <p:nvGrpSpPr>
          <p:cNvPr id="13" name="Group 12"/>
          <p:cNvGrpSpPr/>
          <p:nvPr/>
        </p:nvGrpSpPr>
        <p:grpSpPr>
          <a:xfrm>
            <a:off x="11288541" y="2512680"/>
            <a:ext cx="312822" cy="659981"/>
            <a:chOff x="11381873" y="2275724"/>
            <a:chExt cx="312822" cy="659981"/>
          </a:xfrm>
        </p:grpSpPr>
        <p:cxnSp>
          <p:nvCxnSpPr>
            <p:cNvPr id="10" name="Straight Connector 9"/>
            <p:cNvCxnSpPr/>
            <p:nvPr/>
          </p:nvCxnSpPr>
          <p:spPr>
            <a:xfrm>
              <a:off x="11381873" y="2574758"/>
              <a:ext cx="312822" cy="360947"/>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1694695" y="2275724"/>
              <a:ext cx="0" cy="659981"/>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1" name="Rounded Rectangle 10"/>
          <p:cNvSpPr/>
          <p:nvPr/>
        </p:nvSpPr>
        <p:spPr>
          <a:xfrm>
            <a:off x="11444952" y="6388370"/>
            <a:ext cx="10109284" cy="1631680"/>
          </a:xfrm>
          <a:prstGeom prst="round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3"/>
          <p:cNvGrpSpPr/>
          <p:nvPr/>
        </p:nvGrpSpPr>
        <p:grpSpPr>
          <a:xfrm>
            <a:off x="11288541" y="4086291"/>
            <a:ext cx="312822" cy="659981"/>
            <a:chOff x="11381873" y="2275724"/>
            <a:chExt cx="312822" cy="659981"/>
          </a:xfrm>
        </p:grpSpPr>
        <p:cxnSp>
          <p:nvCxnSpPr>
            <p:cNvPr id="15" name="Straight Connector 14"/>
            <p:cNvCxnSpPr/>
            <p:nvPr/>
          </p:nvCxnSpPr>
          <p:spPr>
            <a:xfrm>
              <a:off x="11381873" y="2574758"/>
              <a:ext cx="312822" cy="360947"/>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1694695" y="2275724"/>
              <a:ext cx="0" cy="659981"/>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7" name="Group 16"/>
          <p:cNvGrpSpPr/>
          <p:nvPr/>
        </p:nvGrpSpPr>
        <p:grpSpPr>
          <a:xfrm>
            <a:off x="11288541" y="5061132"/>
            <a:ext cx="312822" cy="659981"/>
            <a:chOff x="11381873" y="2275724"/>
            <a:chExt cx="312822" cy="659981"/>
          </a:xfrm>
        </p:grpSpPr>
        <p:cxnSp>
          <p:nvCxnSpPr>
            <p:cNvPr id="18" name="Straight Connector 17"/>
            <p:cNvCxnSpPr/>
            <p:nvPr/>
          </p:nvCxnSpPr>
          <p:spPr>
            <a:xfrm>
              <a:off x="11381873" y="2574758"/>
              <a:ext cx="312822" cy="360947"/>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11694695" y="2275724"/>
              <a:ext cx="0" cy="659981"/>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2930173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0" y="0"/>
            <a:ext cx="21607463" cy="12152313"/>
          </a:xfrm>
          <a:prstGeom prst="rect">
            <a:avLst/>
          </a:prstGeom>
          <a:noFill/>
          <a:ln w="9525">
            <a:solidFill>
              <a:schemeClr val="tx1"/>
            </a:solidFill>
            <a:miter lim="800000"/>
            <a:headEnd/>
            <a:tailEnd/>
          </a:ln>
        </p:spPr>
        <p:txBody>
          <a:bodyPr wrap="none" lIns="192911" tIns="96455" rIns="192911" bIns="96455" anchor="ctr"/>
          <a:lstStyle/>
          <a:p>
            <a:pPr algn="ctr">
              <a:lnSpc>
                <a:spcPct val="110000"/>
              </a:lnSpc>
            </a:pPr>
            <a:endParaRPr lang="fr-FR" sz="5100" dirty="0"/>
          </a:p>
        </p:txBody>
      </p:sp>
      <p:sp>
        <p:nvSpPr>
          <p:cNvPr id="46084" name="Text Box 44"/>
          <p:cNvSpPr txBox="1">
            <a:spLocks noChangeArrowheads="1"/>
          </p:cNvSpPr>
          <p:nvPr/>
        </p:nvSpPr>
        <p:spPr bwMode="auto">
          <a:xfrm>
            <a:off x="889058" y="1260241"/>
            <a:ext cx="10108597" cy="1071957"/>
          </a:xfrm>
          <a:prstGeom prst="rect">
            <a:avLst/>
          </a:prstGeom>
          <a:noFill/>
          <a:ln w="9525">
            <a:noFill/>
            <a:miter lim="800000"/>
            <a:headEnd/>
            <a:tailEnd/>
          </a:ln>
        </p:spPr>
        <p:txBody>
          <a:bodyPr wrap="none" lIns="192911" tIns="96455" rIns="192911" bIns="96455">
            <a:spAutoFit/>
          </a:bodyPr>
          <a:lstStyle/>
          <a:p>
            <a:r>
              <a:rPr lang="fr-CH"/>
              <a:t>- Intrinsic noise (ion channels)</a:t>
            </a:r>
            <a:endParaRPr lang="fr-FR"/>
          </a:p>
        </p:txBody>
      </p:sp>
      <p:grpSp>
        <p:nvGrpSpPr>
          <p:cNvPr id="4" name="Group 3"/>
          <p:cNvGrpSpPr/>
          <p:nvPr/>
        </p:nvGrpSpPr>
        <p:grpSpPr>
          <a:xfrm>
            <a:off x="3316147" y="2208233"/>
            <a:ext cx="3800064" cy="3531048"/>
            <a:chOff x="3316146" y="2208233"/>
            <a:chExt cx="4909919" cy="3531048"/>
          </a:xfrm>
        </p:grpSpPr>
        <p:sp>
          <p:nvSpPr>
            <p:cNvPr id="46085" name="Oval 55"/>
            <p:cNvSpPr>
              <a:spLocks noChangeArrowheads="1"/>
            </p:cNvSpPr>
            <p:nvPr/>
          </p:nvSpPr>
          <p:spPr bwMode="auto">
            <a:xfrm>
              <a:off x="3316146" y="2244804"/>
              <a:ext cx="4835421" cy="3133721"/>
            </a:xfrm>
            <a:prstGeom prst="ellipse">
              <a:avLst/>
            </a:prstGeom>
            <a:noFill/>
            <a:ln w="9525">
              <a:solidFill>
                <a:srgbClr val="FF0000"/>
              </a:solidFill>
              <a:round/>
              <a:headEnd/>
              <a:tailEnd/>
            </a:ln>
          </p:spPr>
          <p:txBody>
            <a:bodyPr wrap="none" lIns="192911" tIns="96455" rIns="192911" bIns="96455" anchor="ctr"/>
            <a:lstStyle/>
            <a:p>
              <a:endParaRPr lang="en-US"/>
            </a:p>
          </p:txBody>
        </p:sp>
        <p:sp>
          <p:nvSpPr>
            <p:cNvPr id="46086" name="Line 56"/>
            <p:cNvSpPr>
              <a:spLocks noChangeShapeType="1"/>
            </p:cNvSpPr>
            <p:nvPr/>
          </p:nvSpPr>
          <p:spPr bwMode="auto">
            <a:xfrm>
              <a:off x="4122675" y="2725832"/>
              <a:ext cx="0" cy="2171663"/>
            </a:xfrm>
            <a:prstGeom prst="line">
              <a:avLst/>
            </a:prstGeom>
            <a:noFill/>
            <a:ln w="9525">
              <a:solidFill>
                <a:srgbClr val="FF0000"/>
              </a:solidFill>
              <a:round/>
              <a:headEnd/>
              <a:tailEnd/>
            </a:ln>
          </p:spPr>
          <p:txBody>
            <a:bodyPr wrap="none" lIns="192911" tIns="96455" rIns="192911" bIns="96455" anchor="ctr"/>
            <a:lstStyle/>
            <a:p>
              <a:endParaRPr lang="en-US"/>
            </a:p>
          </p:txBody>
        </p:sp>
        <p:sp>
          <p:nvSpPr>
            <p:cNvPr id="46087" name="Line 57"/>
            <p:cNvSpPr>
              <a:spLocks noChangeShapeType="1"/>
            </p:cNvSpPr>
            <p:nvPr/>
          </p:nvSpPr>
          <p:spPr bwMode="auto">
            <a:xfrm>
              <a:off x="6193390" y="2725832"/>
              <a:ext cx="0" cy="804528"/>
            </a:xfrm>
            <a:prstGeom prst="line">
              <a:avLst/>
            </a:prstGeom>
            <a:noFill/>
            <a:ln w="9525">
              <a:solidFill>
                <a:srgbClr val="FF0000"/>
              </a:solidFill>
              <a:round/>
              <a:headEnd/>
              <a:tailEnd/>
            </a:ln>
          </p:spPr>
          <p:txBody>
            <a:bodyPr wrap="none" lIns="192911" tIns="96455" rIns="192911" bIns="96455" anchor="ctr"/>
            <a:lstStyle/>
            <a:p>
              <a:endParaRPr lang="en-US"/>
            </a:p>
          </p:txBody>
        </p:sp>
        <p:sp>
          <p:nvSpPr>
            <p:cNvPr id="46088" name="Line 58"/>
            <p:cNvSpPr>
              <a:spLocks noChangeShapeType="1"/>
            </p:cNvSpPr>
            <p:nvPr/>
          </p:nvSpPr>
          <p:spPr bwMode="auto">
            <a:xfrm>
              <a:off x="6538510" y="2725832"/>
              <a:ext cx="0" cy="804528"/>
            </a:xfrm>
            <a:prstGeom prst="line">
              <a:avLst/>
            </a:prstGeom>
            <a:noFill/>
            <a:ln w="9525">
              <a:solidFill>
                <a:srgbClr val="FF0000"/>
              </a:solidFill>
              <a:round/>
              <a:headEnd/>
              <a:tailEnd/>
            </a:ln>
          </p:spPr>
          <p:txBody>
            <a:bodyPr wrap="none" lIns="192911" tIns="96455" rIns="192911" bIns="96455" anchor="ctr"/>
            <a:lstStyle/>
            <a:p>
              <a:endParaRPr lang="en-US"/>
            </a:p>
          </p:txBody>
        </p:sp>
        <p:sp>
          <p:nvSpPr>
            <p:cNvPr id="46089" name="Line 59"/>
            <p:cNvSpPr>
              <a:spLocks noChangeShapeType="1"/>
            </p:cNvSpPr>
            <p:nvPr/>
          </p:nvSpPr>
          <p:spPr bwMode="auto">
            <a:xfrm>
              <a:off x="4467794" y="2725832"/>
              <a:ext cx="0" cy="2171663"/>
            </a:xfrm>
            <a:prstGeom prst="line">
              <a:avLst/>
            </a:prstGeom>
            <a:noFill/>
            <a:ln w="9525">
              <a:solidFill>
                <a:srgbClr val="FF0000"/>
              </a:solidFill>
              <a:round/>
              <a:headEnd/>
              <a:tailEnd/>
            </a:ln>
          </p:spPr>
          <p:txBody>
            <a:bodyPr wrap="none" lIns="192911" tIns="96455" rIns="192911" bIns="96455" anchor="ctr"/>
            <a:lstStyle/>
            <a:p>
              <a:endParaRPr lang="en-US"/>
            </a:p>
          </p:txBody>
        </p:sp>
        <p:sp>
          <p:nvSpPr>
            <p:cNvPr id="46090" name="Line 60"/>
            <p:cNvSpPr>
              <a:spLocks noChangeShapeType="1"/>
            </p:cNvSpPr>
            <p:nvPr/>
          </p:nvSpPr>
          <p:spPr bwMode="auto">
            <a:xfrm>
              <a:off x="6193390" y="3851046"/>
              <a:ext cx="0" cy="886107"/>
            </a:xfrm>
            <a:prstGeom prst="line">
              <a:avLst/>
            </a:prstGeom>
            <a:noFill/>
            <a:ln w="9525">
              <a:solidFill>
                <a:srgbClr val="FF0000"/>
              </a:solidFill>
              <a:round/>
              <a:headEnd/>
              <a:tailEnd/>
            </a:ln>
          </p:spPr>
          <p:txBody>
            <a:bodyPr wrap="none" lIns="192911" tIns="96455" rIns="192911" bIns="96455" anchor="ctr"/>
            <a:lstStyle/>
            <a:p>
              <a:endParaRPr lang="en-US"/>
            </a:p>
          </p:txBody>
        </p:sp>
        <p:sp>
          <p:nvSpPr>
            <p:cNvPr id="46091" name="Line 61"/>
            <p:cNvSpPr>
              <a:spLocks noChangeShapeType="1"/>
            </p:cNvSpPr>
            <p:nvPr/>
          </p:nvSpPr>
          <p:spPr bwMode="auto">
            <a:xfrm>
              <a:off x="6538510" y="3851046"/>
              <a:ext cx="0" cy="804528"/>
            </a:xfrm>
            <a:prstGeom prst="line">
              <a:avLst/>
            </a:prstGeom>
            <a:noFill/>
            <a:ln w="9525">
              <a:solidFill>
                <a:srgbClr val="FF0000"/>
              </a:solidFill>
              <a:round/>
              <a:headEnd/>
              <a:tailEnd/>
            </a:ln>
          </p:spPr>
          <p:txBody>
            <a:bodyPr wrap="none" lIns="192911" tIns="96455" rIns="192911" bIns="96455" anchor="ctr"/>
            <a:lstStyle/>
            <a:p>
              <a:endParaRPr lang="en-US"/>
            </a:p>
          </p:txBody>
        </p:sp>
        <p:sp>
          <p:nvSpPr>
            <p:cNvPr id="46092" name="Oval 62"/>
            <p:cNvSpPr>
              <a:spLocks noChangeArrowheads="1"/>
            </p:cNvSpPr>
            <p:nvPr/>
          </p:nvSpPr>
          <p:spPr bwMode="auto">
            <a:xfrm>
              <a:off x="6080853" y="3530359"/>
              <a:ext cx="573947" cy="160344"/>
            </a:xfrm>
            <a:prstGeom prst="ellipse">
              <a:avLst/>
            </a:prstGeom>
            <a:solidFill>
              <a:srgbClr val="0000FF"/>
            </a:solidFill>
            <a:ln w="9525">
              <a:solidFill>
                <a:srgbClr val="FFFF00"/>
              </a:solidFill>
              <a:round/>
              <a:headEnd/>
              <a:tailEnd/>
            </a:ln>
          </p:spPr>
          <p:txBody>
            <a:bodyPr wrap="none" lIns="192911" tIns="96455" rIns="192911" bIns="96455" anchor="ctr"/>
            <a:lstStyle/>
            <a:p>
              <a:endParaRPr lang="en-US"/>
            </a:p>
          </p:txBody>
        </p:sp>
        <p:sp>
          <p:nvSpPr>
            <p:cNvPr id="46093" name="Oval 63"/>
            <p:cNvSpPr>
              <a:spLocks noChangeArrowheads="1"/>
            </p:cNvSpPr>
            <p:nvPr/>
          </p:nvSpPr>
          <p:spPr bwMode="auto">
            <a:xfrm>
              <a:off x="6080853" y="3851046"/>
              <a:ext cx="573947" cy="163156"/>
            </a:xfrm>
            <a:prstGeom prst="ellipse">
              <a:avLst/>
            </a:prstGeom>
            <a:solidFill>
              <a:srgbClr val="0000FF"/>
            </a:solidFill>
            <a:ln w="9525">
              <a:solidFill>
                <a:srgbClr val="FFFF00"/>
              </a:solidFill>
              <a:round/>
              <a:headEnd/>
              <a:tailEnd/>
            </a:ln>
          </p:spPr>
          <p:txBody>
            <a:bodyPr wrap="none" lIns="192911" tIns="96455" rIns="192911" bIns="96455" anchor="ctr"/>
            <a:lstStyle/>
            <a:p>
              <a:endParaRPr lang="en-US"/>
            </a:p>
          </p:txBody>
        </p:sp>
        <p:sp>
          <p:nvSpPr>
            <p:cNvPr id="46094" name="Oval 65"/>
            <p:cNvSpPr>
              <a:spLocks noChangeArrowheads="1"/>
            </p:cNvSpPr>
            <p:nvPr/>
          </p:nvSpPr>
          <p:spPr bwMode="auto">
            <a:xfrm>
              <a:off x="4929204" y="3128097"/>
              <a:ext cx="112539" cy="81577"/>
            </a:xfrm>
            <a:prstGeom prst="ellipse">
              <a:avLst/>
            </a:prstGeom>
            <a:solidFill>
              <a:srgbClr val="66FFFF"/>
            </a:solidFill>
            <a:ln w="9525">
              <a:solidFill>
                <a:schemeClr val="tx1"/>
              </a:solidFill>
              <a:round/>
              <a:headEnd/>
              <a:tailEnd/>
            </a:ln>
          </p:spPr>
          <p:txBody>
            <a:bodyPr wrap="none" lIns="192911" tIns="96455" rIns="192911" bIns="96455" anchor="ctr"/>
            <a:lstStyle/>
            <a:p>
              <a:endParaRPr lang="en-US"/>
            </a:p>
          </p:txBody>
        </p:sp>
        <p:sp>
          <p:nvSpPr>
            <p:cNvPr id="46095" name="Oval 66"/>
            <p:cNvSpPr>
              <a:spLocks noChangeArrowheads="1"/>
            </p:cNvSpPr>
            <p:nvPr/>
          </p:nvSpPr>
          <p:spPr bwMode="auto">
            <a:xfrm>
              <a:off x="5158033" y="3288438"/>
              <a:ext cx="116289" cy="81579"/>
            </a:xfrm>
            <a:prstGeom prst="ellipse">
              <a:avLst/>
            </a:prstGeom>
            <a:solidFill>
              <a:srgbClr val="66FFFF"/>
            </a:solidFill>
            <a:ln w="9525">
              <a:solidFill>
                <a:schemeClr val="tx1"/>
              </a:solidFill>
              <a:round/>
              <a:headEnd/>
              <a:tailEnd/>
            </a:ln>
          </p:spPr>
          <p:txBody>
            <a:bodyPr wrap="none" lIns="192911" tIns="96455" rIns="192911" bIns="96455" anchor="ctr"/>
            <a:lstStyle/>
            <a:p>
              <a:endParaRPr lang="en-US"/>
            </a:p>
          </p:txBody>
        </p:sp>
        <p:sp>
          <p:nvSpPr>
            <p:cNvPr id="46096" name="Oval 67"/>
            <p:cNvSpPr>
              <a:spLocks noChangeArrowheads="1"/>
            </p:cNvSpPr>
            <p:nvPr/>
          </p:nvSpPr>
          <p:spPr bwMode="auto">
            <a:xfrm>
              <a:off x="6999919" y="3209673"/>
              <a:ext cx="116291" cy="78765"/>
            </a:xfrm>
            <a:prstGeom prst="ellipse">
              <a:avLst/>
            </a:prstGeom>
            <a:solidFill>
              <a:schemeClr val="accent1"/>
            </a:solidFill>
            <a:ln w="9525">
              <a:solidFill>
                <a:schemeClr val="tx1"/>
              </a:solidFill>
              <a:round/>
              <a:headEnd/>
              <a:tailEnd/>
            </a:ln>
          </p:spPr>
          <p:txBody>
            <a:bodyPr wrap="none" lIns="192911" tIns="96455" rIns="192911" bIns="96455" anchor="ctr"/>
            <a:lstStyle/>
            <a:p>
              <a:endParaRPr lang="en-US"/>
            </a:p>
          </p:txBody>
        </p:sp>
        <p:sp>
          <p:nvSpPr>
            <p:cNvPr id="46097" name="Oval 68"/>
            <p:cNvSpPr>
              <a:spLocks noChangeArrowheads="1"/>
            </p:cNvSpPr>
            <p:nvPr/>
          </p:nvSpPr>
          <p:spPr bwMode="auto">
            <a:xfrm>
              <a:off x="5386862" y="4014202"/>
              <a:ext cx="116291" cy="78765"/>
            </a:xfrm>
            <a:prstGeom prst="ellipse">
              <a:avLst/>
            </a:prstGeom>
            <a:solidFill>
              <a:srgbClr val="66FFFF"/>
            </a:solidFill>
            <a:ln w="9525">
              <a:solidFill>
                <a:schemeClr val="tx1"/>
              </a:solidFill>
              <a:round/>
              <a:headEnd/>
              <a:tailEnd/>
            </a:ln>
          </p:spPr>
          <p:txBody>
            <a:bodyPr wrap="none" lIns="192911" tIns="96455" rIns="192911" bIns="96455" anchor="ctr"/>
            <a:lstStyle/>
            <a:p>
              <a:endParaRPr lang="en-US"/>
            </a:p>
          </p:txBody>
        </p:sp>
        <p:sp>
          <p:nvSpPr>
            <p:cNvPr id="46098" name="Oval 69"/>
            <p:cNvSpPr>
              <a:spLocks noChangeArrowheads="1"/>
            </p:cNvSpPr>
            <p:nvPr/>
          </p:nvSpPr>
          <p:spPr bwMode="auto">
            <a:xfrm>
              <a:off x="7461329" y="3611938"/>
              <a:ext cx="112539" cy="78765"/>
            </a:xfrm>
            <a:prstGeom prst="ellipse">
              <a:avLst/>
            </a:prstGeom>
            <a:solidFill>
              <a:srgbClr val="66FFFF"/>
            </a:solidFill>
            <a:ln w="9525">
              <a:solidFill>
                <a:schemeClr val="tx1"/>
              </a:solidFill>
              <a:round/>
              <a:headEnd/>
              <a:tailEnd/>
            </a:ln>
          </p:spPr>
          <p:txBody>
            <a:bodyPr wrap="none" lIns="192911" tIns="96455" rIns="192911" bIns="96455" anchor="ctr"/>
            <a:lstStyle/>
            <a:p>
              <a:endParaRPr lang="en-US"/>
            </a:p>
          </p:txBody>
        </p:sp>
        <p:sp>
          <p:nvSpPr>
            <p:cNvPr id="46099" name="Oval 70"/>
            <p:cNvSpPr>
              <a:spLocks noChangeArrowheads="1"/>
            </p:cNvSpPr>
            <p:nvPr/>
          </p:nvSpPr>
          <p:spPr bwMode="auto">
            <a:xfrm>
              <a:off x="5503152" y="4655574"/>
              <a:ext cx="116289" cy="81579"/>
            </a:xfrm>
            <a:prstGeom prst="ellipse">
              <a:avLst/>
            </a:prstGeom>
            <a:solidFill>
              <a:srgbClr val="FFFF00"/>
            </a:solidFill>
            <a:ln w="9525">
              <a:solidFill>
                <a:schemeClr val="tx1"/>
              </a:solidFill>
              <a:round/>
              <a:headEnd/>
              <a:tailEnd/>
            </a:ln>
          </p:spPr>
          <p:txBody>
            <a:bodyPr wrap="none" lIns="192911" tIns="96455" rIns="192911" bIns="96455" anchor="ctr"/>
            <a:lstStyle/>
            <a:p>
              <a:endParaRPr lang="en-US"/>
            </a:p>
          </p:txBody>
        </p:sp>
        <p:sp>
          <p:nvSpPr>
            <p:cNvPr id="46100" name="Oval 71"/>
            <p:cNvSpPr>
              <a:spLocks noChangeArrowheads="1"/>
            </p:cNvSpPr>
            <p:nvPr/>
          </p:nvSpPr>
          <p:spPr bwMode="auto">
            <a:xfrm>
              <a:off x="5731981" y="4334888"/>
              <a:ext cx="116291" cy="78765"/>
            </a:xfrm>
            <a:prstGeom prst="ellipse">
              <a:avLst/>
            </a:prstGeom>
            <a:solidFill>
              <a:srgbClr val="FFFF00"/>
            </a:solidFill>
            <a:ln w="9525">
              <a:solidFill>
                <a:schemeClr val="tx1"/>
              </a:solidFill>
              <a:round/>
              <a:headEnd/>
              <a:tailEnd/>
            </a:ln>
          </p:spPr>
          <p:txBody>
            <a:bodyPr wrap="none" lIns="192911" tIns="96455" rIns="192911" bIns="96455" anchor="ctr"/>
            <a:lstStyle/>
            <a:p>
              <a:endParaRPr lang="en-US"/>
            </a:p>
          </p:txBody>
        </p:sp>
        <p:sp>
          <p:nvSpPr>
            <p:cNvPr id="46101" name="Oval 72"/>
            <p:cNvSpPr>
              <a:spLocks noChangeArrowheads="1"/>
            </p:cNvSpPr>
            <p:nvPr/>
          </p:nvSpPr>
          <p:spPr bwMode="auto">
            <a:xfrm>
              <a:off x="5619442" y="2967752"/>
              <a:ext cx="112539" cy="81579"/>
            </a:xfrm>
            <a:prstGeom prst="ellipse">
              <a:avLst/>
            </a:prstGeom>
            <a:solidFill>
              <a:srgbClr val="FFFF00"/>
            </a:solidFill>
            <a:ln w="9525">
              <a:solidFill>
                <a:schemeClr val="tx1"/>
              </a:solidFill>
              <a:round/>
              <a:headEnd/>
              <a:tailEnd/>
            </a:ln>
          </p:spPr>
          <p:txBody>
            <a:bodyPr wrap="none" lIns="192911" tIns="96455" rIns="192911" bIns="96455" anchor="ctr"/>
            <a:lstStyle/>
            <a:p>
              <a:endParaRPr lang="en-US"/>
            </a:p>
          </p:txBody>
        </p:sp>
        <p:sp>
          <p:nvSpPr>
            <p:cNvPr id="46102" name="Oval 73"/>
            <p:cNvSpPr>
              <a:spLocks noChangeArrowheads="1"/>
            </p:cNvSpPr>
            <p:nvPr/>
          </p:nvSpPr>
          <p:spPr bwMode="auto">
            <a:xfrm>
              <a:off x="5158033" y="4174546"/>
              <a:ext cx="116289" cy="78765"/>
            </a:xfrm>
            <a:prstGeom prst="ellipse">
              <a:avLst/>
            </a:prstGeom>
            <a:solidFill>
              <a:srgbClr val="FFFF00"/>
            </a:solidFill>
            <a:ln w="9525">
              <a:solidFill>
                <a:schemeClr val="tx1"/>
              </a:solidFill>
              <a:round/>
              <a:headEnd/>
              <a:tailEnd/>
            </a:ln>
          </p:spPr>
          <p:txBody>
            <a:bodyPr wrap="none" lIns="192911" tIns="96455" rIns="192911" bIns="96455" anchor="ctr"/>
            <a:lstStyle/>
            <a:p>
              <a:endParaRPr lang="en-US"/>
            </a:p>
          </p:txBody>
        </p:sp>
        <p:sp>
          <p:nvSpPr>
            <p:cNvPr id="46103" name="Oval 74"/>
            <p:cNvSpPr>
              <a:spLocks noChangeArrowheads="1"/>
            </p:cNvSpPr>
            <p:nvPr/>
          </p:nvSpPr>
          <p:spPr bwMode="auto">
            <a:xfrm>
              <a:off x="5158033" y="3690704"/>
              <a:ext cx="116289" cy="81577"/>
            </a:xfrm>
            <a:prstGeom prst="ellipse">
              <a:avLst/>
            </a:prstGeom>
            <a:solidFill>
              <a:srgbClr val="FF6600"/>
            </a:solidFill>
            <a:ln w="9525">
              <a:solidFill>
                <a:srgbClr val="FF6600"/>
              </a:solidFill>
              <a:round/>
              <a:headEnd/>
              <a:tailEnd/>
            </a:ln>
          </p:spPr>
          <p:txBody>
            <a:bodyPr wrap="none" lIns="192911" tIns="96455" rIns="192911" bIns="96455" anchor="ctr"/>
            <a:lstStyle/>
            <a:p>
              <a:endParaRPr lang="en-US"/>
            </a:p>
          </p:txBody>
        </p:sp>
        <p:sp>
          <p:nvSpPr>
            <p:cNvPr id="46104" name="Oval 75"/>
            <p:cNvSpPr>
              <a:spLocks noChangeArrowheads="1"/>
            </p:cNvSpPr>
            <p:nvPr/>
          </p:nvSpPr>
          <p:spPr bwMode="auto">
            <a:xfrm>
              <a:off x="4696624" y="4413653"/>
              <a:ext cx="116291" cy="81579"/>
            </a:xfrm>
            <a:prstGeom prst="ellipse">
              <a:avLst/>
            </a:prstGeom>
            <a:solidFill>
              <a:srgbClr val="FF6600"/>
            </a:solidFill>
            <a:ln w="9525">
              <a:solidFill>
                <a:srgbClr val="FF6600"/>
              </a:solidFill>
              <a:round/>
              <a:headEnd/>
              <a:tailEnd/>
            </a:ln>
          </p:spPr>
          <p:txBody>
            <a:bodyPr wrap="none" lIns="192911" tIns="96455" rIns="192911" bIns="96455" anchor="ctr"/>
            <a:lstStyle/>
            <a:p>
              <a:endParaRPr lang="en-US"/>
            </a:p>
          </p:txBody>
        </p:sp>
        <p:sp>
          <p:nvSpPr>
            <p:cNvPr id="46105" name="Oval 76"/>
            <p:cNvSpPr>
              <a:spLocks noChangeArrowheads="1"/>
            </p:cNvSpPr>
            <p:nvPr/>
          </p:nvSpPr>
          <p:spPr bwMode="auto">
            <a:xfrm>
              <a:off x="5619442" y="4014202"/>
              <a:ext cx="112539" cy="78765"/>
            </a:xfrm>
            <a:prstGeom prst="ellipse">
              <a:avLst/>
            </a:prstGeom>
            <a:solidFill>
              <a:srgbClr val="FF6600"/>
            </a:solidFill>
            <a:ln w="9525">
              <a:solidFill>
                <a:srgbClr val="FF6600"/>
              </a:solidFill>
              <a:round/>
              <a:headEnd/>
              <a:tailEnd/>
            </a:ln>
          </p:spPr>
          <p:txBody>
            <a:bodyPr wrap="none" lIns="192911" tIns="96455" rIns="192911" bIns="96455" anchor="ctr"/>
            <a:lstStyle/>
            <a:p>
              <a:endParaRPr lang="en-US"/>
            </a:p>
          </p:txBody>
        </p:sp>
        <p:sp>
          <p:nvSpPr>
            <p:cNvPr id="46106" name="Oval 77"/>
            <p:cNvSpPr>
              <a:spLocks noChangeArrowheads="1"/>
            </p:cNvSpPr>
            <p:nvPr/>
          </p:nvSpPr>
          <p:spPr bwMode="auto">
            <a:xfrm>
              <a:off x="7116210" y="4413653"/>
              <a:ext cx="112539" cy="81579"/>
            </a:xfrm>
            <a:prstGeom prst="ellipse">
              <a:avLst/>
            </a:prstGeom>
            <a:solidFill>
              <a:srgbClr val="FF6600"/>
            </a:solidFill>
            <a:ln w="9525">
              <a:solidFill>
                <a:srgbClr val="FF6600"/>
              </a:solidFill>
              <a:round/>
              <a:headEnd/>
              <a:tailEnd/>
            </a:ln>
          </p:spPr>
          <p:txBody>
            <a:bodyPr wrap="none" lIns="192911" tIns="96455" rIns="192911" bIns="96455" anchor="ctr"/>
            <a:lstStyle/>
            <a:p>
              <a:endParaRPr lang="en-US"/>
            </a:p>
          </p:txBody>
        </p:sp>
        <p:sp>
          <p:nvSpPr>
            <p:cNvPr id="46107" name="Oval 78"/>
            <p:cNvSpPr>
              <a:spLocks noChangeArrowheads="1"/>
            </p:cNvSpPr>
            <p:nvPr/>
          </p:nvSpPr>
          <p:spPr bwMode="auto">
            <a:xfrm>
              <a:off x="6883629" y="3772281"/>
              <a:ext cx="116289" cy="78765"/>
            </a:xfrm>
            <a:prstGeom prst="ellipse">
              <a:avLst/>
            </a:prstGeom>
            <a:solidFill>
              <a:srgbClr val="FF6600"/>
            </a:solidFill>
            <a:ln w="9525">
              <a:solidFill>
                <a:srgbClr val="FF6600"/>
              </a:solidFill>
              <a:round/>
              <a:headEnd/>
              <a:tailEnd/>
            </a:ln>
          </p:spPr>
          <p:txBody>
            <a:bodyPr wrap="none" lIns="192911" tIns="96455" rIns="192911" bIns="96455" anchor="ctr"/>
            <a:lstStyle/>
            <a:p>
              <a:endParaRPr lang="en-US"/>
            </a:p>
          </p:txBody>
        </p:sp>
        <p:sp>
          <p:nvSpPr>
            <p:cNvPr id="46109" name="Text Box 80"/>
            <p:cNvSpPr txBox="1">
              <a:spLocks noChangeArrowheads="1"/>
            </p:cNvSpPr>
            <p:nvPr/>
          </p:nvSpPr>
          <p:spPr bwMode="auto">
            <a:xfrm>
              <a:off x="6744830" y="2807410"/>
              <a:ext cx="1481235" cy="979624"/>
            </a:xfrm>
            <a:prstGeom prst="rect">
              <a:avLst/>
            </a:prstGeom>
            <a:noFill/>
            <a:ln w="9525">
              <a:noFill/>
              <a:miter lim="800000"/>
              <a:headEnd/>
              <a:tailEnd/>
            </a:ln>
          </p:spPr>
          <p:txBody>
            <a:bodyPr wrap="none" lIns="192911" tIns="96455" rIns="192911" bIns="96455">
              <a:spAutoFit/>
            </a:bodyPr>
            <a:lstStyle/>
            <a:p>
              <a:r>
                <a:rPr lang="en-US" sz="5100" dirty="0">
                  <a:solidFill>
                    <a:srgbClr val="0076FF"/>
                  </a:solidFill>
                </a:rPr>
                <a:t>Na</a:t>
              </a:r>
              <a:r>
                <a:rPr lang="en-US" sz="5100" baseline="30000" dirty="0">
                  <a:solidFill>
                    <a:srgbClr val="0076FF"/>
                  </a:solidFill>
                </a:rPr>
                <a:t>+</a:t>
              </a:r>
              <a:endParaRPr lang="en-US" sz="5100" dirty="0">
                <a:solidFill>
                  <a:srgbClr val="0076FF"/>
                </a:solidFill>
              </a:endParaRPr>
            </a:p>
          </p:txBody>
        </p:sp>
        <p:sp>
          <p:nvSpPr>
            <p:cNvPr id="46110" name="Text Box 81"/>
            <p:cNvSpPr txBox="1">
              <a:spLocks noChangeArrowheads="1"/>
            </p:cNvSpPr>
            <p:nvPr/>
          </p:nvSpPr>
          <p:spPr bwMode="auto">
            <a:xfrm>
              <a:off x="4696624" y="4174546"/>
              <a:ext cx="1080485" cy="979624"/>
            </a:xfrm>
            <a:prstGeom prst="rect">
              <a:avLst/>
            </a:prstGeom>
            <a:noFill/>
            <a:ln w="9525">
              <a:noFill/>
              <a:miter lim="800000"/>
              <a:headEnd/>
              <a:tailEnd/>
            </a:ln>
          </p:spPr>
          <p:txBody>
            <a:bodyPr wrap="none" lIns="192911" tIns="96455" rIns="192911" bIns="96455">
              <a:spAutoFit/>
            </a:bodyPr>
            <a:lstStyle/>
            <a:p>
              <a:r>
                <a:rPr lang="en-US" sz="5100" dirty="0">
                  <a:solidFill>
                    <a:srgbClr val="FF6600"/>
                  </a:solidFill>
                </a:rPr>
                <a:t>K</a:t>
              </a:r>
              <a:r>
                <a:rPr lang="en-US" sz="5100" baseline="30000" dirty="0">
                  <a:solidFill>
                    <a:srgbClr val="FF6600"/>
                  </a:solidFill>
                </a:rPr>
                <a:t>+</a:t>
              </a:r>
              <a:endParaRPr lang="en-US" sz="5100" dirty="0">
                <a:solidFill>
                  <a:srgbClr val="FF6600"/>
                </a:solidFill>
              </a:endParaRPr>
            </a:p>
          </p:txBody>
        </p:sp>
        <p:sp>
          <p:nvSpPr>
            <p:cNvPr id="46111" name="Line 82"/>
            <p:cNvSpPr>
              <a:spLocks noChangeShapeType="1"/>
            </p:cNvSpPr>
            <p:nvPr/>
          </p:nvSpPr>
          <p:spPr bwMode="auto">
            <a:xfrm>
              <a:off x="5503153" y="2647066"/>
              <a:ext cx="1267938" cy="0"/>
            </a:xfrm>
            <a:prstGeom prst="line">
              <a:avLst/>
            </a:prstGeom>
            <a:noFill/>
            <a:ln w="9525">
              <a:solidFill>
                <a:srgbClr val="00FF00"/>
              </a:solidFill>
              <a:round/>
              <a:headEnd type="triangle" w="med" len="med"/>
              <a:tailEnd type="triangle" w="med" len="med"/>
            </a:ln>
          </p:spPr>
          <p:txBody>
            <a:bodyPr wrap="none" lIns="192911" tIns="96455" rIns="192911" bIns="96455" anchor="ctr"/>
            <a:lstStyle/>
            <a:p>
              <a:endParaRPr lang="en-US"/>
            </a:p>
          </p:txBody>
        </p:sp>
        <p:sp>
          <p:nvSpPr>
            <p:cNvPr id="46112" name="Text Box 83"/>
            <p:cNvSpPr txBox="1">
              <a:spLocks noChangeArrowheads="1"/>
            </p:cNvSpPr>
            <p:nvPr/>
          </p:nvSpPr>
          <p:spPr bwMode="auto">
            <a:xfrm>
              <a:off x="5274322" y="2208233"/>
              <a:ext cx="389654" cy="979624"/>
            </a:xfrm>
            <a:prstGeom prst="rect">
              <a:avLst/>
            </a:prstGeom>
            <a:noFill/>
            <a:ln w="9525">
              <a:noFill/>
              <a:miter lim="800000"/>
              <a:headEnd/>
              <a:tailEnd/>
            </a:ln>
          </p:spPr>
          <p:txBody>
            <a:bodyPr wrap="none" lIns="192911" tIns="96455" rIns="192911" bIns="96455">
              <a:spAutoFit/>
            </a:bodyPr>
            <a:lstStyle/>
            <a:p>
              <a:endParaRPr lang="fr-FR" sz="5100" dirty="0">
                <a:solidFill>
                  <a:srgbClr val="008000"/>
                </a:solidFill>
              </a:endParaRPr>
            </a:p>
          </p:txBody>
        </p:sp>
        <p:sp>
          <p:nvSpPr>
            <p:cNvPr id="46113" name="Oval 84"/>
            <p:cNvSpPr>
              <a:spLocks noChangeArrowheads="1"/>
            </p:cNvSpPr>
            <p:nvPr/>
          </p:nvSpPr>
          <p:spPr bwMode="auto">
            <a:xfrm>
              <a:off x="4696624" y="3690704"/>
              <a:ext cx="116291" cy="81577"/>
            </a:xfrm>
            <a:prstGeom prst="ellipse">
              <a:avLst/>
            </a:prstGeom>
            <a:solidFill>
              <a:srgbClr val="FFFF00"/>
            </a:solidFill>
            <a:ln w="9525">
              <a:solidFill>
                <a:schemeClr val="tx1"/>
              </a:solidFill>
              <a:round/>
              <a:headEnd/>
              <a:tailEnd/>
            </a:ln>
          </p:spPr>
          <p:txBody>
            <a:bodyPr wrap="none" lIns="192911" tIns="96455" rIns="192911" bIns="96455" anchor="ctr"/>
            <a:lstStyle/>
            <a:p>
              <a:endParaRPr lang="en-US"/>
            </a:p>
          </p:txBody>
        </p:sp>
        <p:sp>
          <p:nvSpPr>
            <p:cNvPr id="46114" name="Text Box 85"/>
            <p:cNvSpPr txBox="1">
              <a:spLocks noChangeArrowheads="1"/>
            </p:cNvSpPr>
            <p:nvPr/>
          </p:nvSpPr>
          <p:spPr bwMode="auto">
            <a:xfrm>
              <a:off x="4351503" y="4759657"/>
              <a:ext cx="389654" cy="979624"/>
            </a:xfrm>
            <a:prstGeom prst="rect">
              <a:avLst/>
            </a:prstGeom>
            <a:noFill/>
            <a:ln w="9525">
              <a:noFill/>
              <a:miter lim="800000"/>
              <a:headEnd/>
              <a:tailEnd/>
            </a:ln>
          </p:spPr>
          <p:txBody>
            <a:bodyPr wrap="none" lIns="192911" tIns="96455" rIns="192911" bIns="96455">
              <a:spAutoFit/>
            </a:bodyPr>
            <a:lstStyle/>
            <a:p>
              <a:endParaRPr lang="fr-FR" sz="5100" dirty="0"/>
            </a:p>
          </p:txBody>
        </p:sp>
      </p:grpSp>
      <p:sp>
        <p:nvSpPr>
          <p:cNvPr id="326742" name="Text Box 86"/>
          <p:cNvSpPr txBox="1">
            <a:spLocks noChangeArrowheads="1"/>
          </p:cNvSpPr>
          <p:nvPr/>
        </p:nvSpPr>
        <p:spPr bwMode="auto">
          <a:xfrm>
            <a:off x="9391542" y="2464533"/>
            <a:ext cx="9053821" cy="1949120"/>
          </a:xfrm>
          <a:prstGeom prst="rect">
            <a:avLst/>
          </a:prstGeom>
          <a:noFill/>
          <a:ln w="9525">
            <a:noFill/>
            <a:miter lim="800000"/>
            <a:headEnd/>
            <a:tailEnd/>
          </a:ln>
        </p:spPr>
        <p:txBody>
          <a:bodyPr wrap="none" lIns="192911" tIns="96455" rIns="192911" bIns="96455">
            <a:spAutoFit/>
          </a:bodyPr>
          <a:lstStyle/>
          <a:p>
            <a:pPr>
              <a:buFontTx/>
              <a:buChar char="-"/>
            </a:pPr>
            <a:r>
              <a:rPr lang="fr-CH" dirty="0" err="1"/>
              <a:t>Finite</a:t>
            </a:r>
            <a:r>
              <a:rPr lang="fr-CH" dirty="0"/>
              <a:t> </a:t>
            </a:r>
            <a:r>
              <a:rPr lang="fr-CH" dirty="0" err="1"/>
              <a:t>number</a:t>
            </a:r>
            <a:r>
              <a:rPr lang="fr-CH" dirty="0"/>
              <a:t> of </a:t>
            </a:r>
            <a:r>
              <a:rPr lang="fr-CH" dirty="0" err="1"/>
              <a:t>channels</a:t>
            </a:r>
            <a:endParaRPr lang="fr-CH" dirty="0"/>
          </a:p>
          <a:p>
            <a:pPr>
              <a:buFontTx/>
              <a:buChar char="-"/>
            </a:pPr>
            <a:r>
              <a:rPr lang="fr-CH" dirty="0" err="1"/>
              <a:t>Finite</a:t>
            </a:r>
            <a:r>
              <a:rPr lang="fr-CH" dirty="0"/>
              <a:t> </a:t>
            </a:r>
            <a:r>
              <a:rPr lang="fr-CH" dirty="0" err="1"/>
              <a:t>temperature</a:t>
            </a:r>
            <a:endParaRPr lang="fr-FR" dirty="0"/>
          </a:p>
        </p:txBody>
      </p:sp>
      <p:grpSp>
        <p:nvGrpSpPr>
          <p:cNvPr id="2" name="Group 92"/>
          <p:cNvGrpSpPr/>
          <p:nvPr/>
        </p:nvGrpSpPr>
        <p:grpSpPr>
          <a:xfrm>
            <a:off x="2295794" y="6488724"/>
            <a:ext cx="4820416" cy="2447341"/>
            <a:chOff x="2295793" y="6416535"/>
            <a:chExt cx="5784499" cy="2447341"/>
          </a:xfrm>
        </p:grpSpPr>
        <p:sp>
          <p:nvSpPr>
            <p:cNvPr id="46121" name="Oval 3"/>
            <p:cNvSpPr>
              <a:spLocks noChangeArrowheads="1"/>
            </p:cNvSpPr>
            <p:nvPr/>
          </p:nvSpPr>
          <p:spPr bwMode="auto">
            <a:xfrm>
              <a:off x="2828477" y="7071973"/>
              <a:ext cx="27009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46122" name="Oval 4"/>
            <p:cNvSpPr>
              <a:spLocks noChangeArrowheads="1"/>
            </p:cNvSpPr>
            <p:nvPr/>
          </p:nvSpPr>
          <p:spPr bwMode="auto">
            <a:xfrm>
              <a:off x="3098570" y="7277324"/>
              <a:ext cx="266343"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46123" name="Oval 5"/>
            <p:cNvSpPr>
              <a:spLocks noChangeArrowheads="1"/>
            </p:cNvSpPr>
            <p:nvPr/>
          </p:nvSpPr>
          <p:spPr bwMode="auto">
            <a:xfrm>
              <a:off x="3364914" y="7176055"/>
              <a:ext cx="270093"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46124" name="Oval 6"/>
            <p:cNvSpPr>
              <a:spLocks noChangeArrowheads="1"/>
            </p:cNvSpPr>
            <p:nvPr/>
          </p:nvSpPr>
          <p:spPr bwMode="auto">
            <a:xfrm>
              <a:off x="3233617" y="8506622"/>
              <a:ext cx="26634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46125" name="Oval 7"/>
            <p:cNvSpPr>
              <a:spLocks noChangeArrowheads="1"/>
            </p:cNvSpPr>
            <p:nvPr/>
          </p:nvSpPr>
          <p:spPr bwMode="auto">
            <a:xfrm>
              <a:off x="4171441" y="7688027"/>
              <a:ext cx="266343"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46126" name="Oval 8"/>
            <p:cNvSpPr>
              <a:spLocks noChangeArrowheads="1"/>
            </p:cNvSpPr>
            <p:nvPr/>
          </p:nvSpPr>
          <p:spPr bwMode="auto">
            <a:xfrm>
              <a:off x="3766301" y="7482677"/>
              <a:ext cx="27009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46127" name="Oval 9"/>
            <p:cNvSpPr>
              <a:spLocks noChangeArrowheads="1"/>
            </p:cNvSpPr>
            <p:nvPr/>
          </p:nvSpPr>
          <p:spPr bwMode="auto">
            <a:xfrm>
              <a:off x="3098570" y="7789297"/>
              <a:ext cx="266343"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46128" name="Oval 10"/>
            <p:cNvSpPr>
              <a:spLocks noChangeArrowheads="1"/>
            </p:cNvSpPr>
            <p:nvPr/>
          </p:nvSpPr>
          <p:spPr bwMode="auto">
            <a:xfrm>
              <a:off x="3364914" y="7583946"/>
              <a:ext cx="27009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46129" name="Oval 11"/>
            <p:cNvSpPr>
              <a:spLocks noChangeArrowheads="1"/>
            </p:cNvSpPr>
            <p:nvPr/>
          </p:nvSpPr>
          <p:spPr bwMode="auto">
            <a:xfrm>
              <a:off x="3635007" y="8301269"/>
              <a:ext cx="266341"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46130" name="Oval 12"/>
            <p:cNvSpPr>
              <a:spLocks noChangeArrowheads="1"/>
            </p:cNvSpPr>
            <p:nvPr/>
          </p:nvSpPr>
          <p:spPr bwMode="auto">
            <a:xfrm>
              <a:off x="3901348" y="7994649"/>
              <a:ext cx="27009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46131" name="Oval 13"/>
            <p:cNvSpPr>
              <a:spLocks noChangeArrowheads="1"/>
            </p:cNvSpPr>
            <p:nvPr/>
          </p:nvSpPr>
          <p:spPr bwMode="auto">
            <a:xfrm>
              <a:off x="2427090" y="7994649"/>
              <a:ext cx="27009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46132" name="Oval 14"/>
            <p:cNvSpPr>
              <a:spLocks noChangeArrowheads="1"/>
            </p:cNvSpPr>
            <p:nvPr/>
          </p:nvSpPr>
          <p:spPr bwMode="auto">
            <a:xfrm>
              <a:off x="2295793" y="7482677"/>
              <a:ext cx="26634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46133" name="Oval 15"/>
            <p:cNvSpPr>
              <a:spLocks noChangeArrowheads="1"/>
            </p:cNvSpPr>
            <p:nvPr/>
          </p:nvSpPr>
          <p:spPr bwMode="auto">
            <a:xfrm>
              <a:off x="2697183" y="8200000"/>
              <a:ext cx="266341"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46134" name="Oval 16"/>
            <p:cNvSpPr>
              <a:spLocks noChangeArrowheads="1"/>
            </p:cNvSpPr>
            <p:nvPr/>
          </p:nvSpPr>
          <p:spPr bwMode="auto">
            <a:xfrm>
              <a:off x="2562136" y="7688027"/>
              <a:ext cx="266341"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46135" name="Line 17"/>
            <p:cNvSpPr>
              <a:spLocks noChangeShapeType="1"/>
            </p:cNvSpPr>
            <p:nvPr/>
          </p:nvSpPr>
          <p:spPr bwMode="auto">
            <a:xfrm flipV="1">
              <a:off x="4336498" y="6799108"/>
              <a:ext cx="1534281" cy="28130"/>
            </a:xfrm>
            <a:prstGeom prst="line">
              <a:avLst/>
            </a:prstGeom>
            <a:noFill/>
            <a:ln w="9525">
              <a:solidFill>
                <a:schemeClr val="tx1"/>
              </a:solidFill>
              <a:round/>
              <a:headEnd/>
              <a:tailEnd/>
            </a:ln>
          </p:spPr>
          <p:txBody>
            <a:bodyPr wrap="none" anchor="ctr"/>
            <a:lstStyle/>
            <a:p>
              <a:endParaRPr lang="en-US"/>
            </a:p>
          </p:txBody>
        </p:sp>
        <p:sp>
          <p:nvSpPr>
            <p:cNvPr id="46136" name="Line 18"/>
            <p:cNvSpPr>
              <a:spLocks noChangeShapeType="1"/>
            </p:cNvSpPr>
            <p:nvPr/>
          </p:nvSpPr>
          <p:spPr bwMode="auto">
            <a:xfrm flipV="1">
              <a:off x="4336498" y="8200000"/>
              <a:ext cx="1680580" cy="2814"/>
            </a:xfrm>
            <a:prstGeom prst="line">
              <a:avLst/>
            </a:prstGeom>
            <a:noFill/>
            <a:ln w="9525">
              <a:solidFill>
                <a:schemeClr val="tx1"/>
              </a:solidFill>
              <a:round/>
              <a:headEnd/>
              <a:tailEnd/>
            </a:ln>
          </p:spPr>
          <p:txBody>
            <a:bodyPr wrap="none" anchor="ctr"/>
            <a:lstStyle/>
            <a:p>
              <a:endParaRPr lang="en-US"/>
            </a:p>
          </p:txBody>
        </p:sp>
        <p:sp>
          <p:nvSpPr>
            <p:cNvPr id="46137" name="Line 19"/>
            <p:cNvSpPr>
              <a:spLocks noChangeShapeType="1"/>
            </p:cNvSpPr>
            <p:nvPr/>
          </p:nvSpPr>
          <p:spPr bwMode="auto">
            <a:xfrm flipV="1">
              <a:off x="4509058" y="8711972"/>
              <a:ext cx="1508021" cy="2814"/>
            </a:xfrm>
            <a:prstGeom prst="line">
              <a:avLst/>
            </a:prstGeom>
            <a:noFill/>
            <a:ln w="9525">
              <a:solidFill>
                <a:schemeClr val="tx1"/>
              </a:solidFill>
              <a:round/>
              <a:headEnd/>
              <a:tailEnd/>
            </a:ln>
          </p:spPr>
          <p:txBody>
            <a:bodyPr wrap="none" anchor="ctr"/>
            <a:lstStyle/>
            <a:p>
              <a:endParaRPr lang="en-US"/>
            </a:p>
          </p:txBody>
        </p:sp>
        <p:sp>
          <p:nvSpPr>
            <p:cNvPr id="46138" name="Line 20"/>
            <p:cNvSpPr>
              <a:spLocks noChangeShapeType="1"/>
            </p:cNvSpPr>
            <p:nvPr/>
          </p:nvSpPr>
          <p:spPr bwMode="auto">
            <a:xfrm>
              <a:off x="4606591" y="6416535"/>
              <a:ext cx="0" cy="410703"/>
            </a:xfrm>
            <a:prstGeom prst="line">
              <a:avLst/>
            </a:prstGeom>
            <a:noFill/>
            <a:ln w="57150">
              <a:solidFill>
                <a:schemeClr val="tx1"/>
              </a:solidFill>
              <a:round/>
              <a:headEnd/>
              <a:tailEnd/>
            </a:ln>
          </p:spPr>
          <p:txBody>
            <a:bodyPr wrap="none" anchor="ctr"/>
            <a:lstStyle/>
            <a:p>
              <a:endParaRPr lang="en-US"/>
            </a:p>
          </p:txBody>
        </p:sp>
        <p:sp>
          <p:nvSpPr>
            <p:cNvPr id="46139" name="Line 21"/>
            <p:cNvSpPr>
              <a:spLocks noChangeShapeType="1"/>
            </p:cNvSpPr>
            <p:nvPr/>
          </p:nvSpPr>
          <p:spPr bwMode="auto">
            <a:xfrm>
              <a:off x="5079255" y="7789297"/>
              <a:ext cx="0" cy="410703"/>
            </a:xfrm>
            <a:prstGeom prst="line">
              <a:avLst/>
            </a:prstGeom>
            <a:noFill/>
            <a:ln w="57150">
              <a:solidFill>
                <a:schemeClr val="tx1"/>
              </a:solidFill>
              <a:round/>
              <a:headEnd/>
              <a:tailEnd/>
            </a:ln>
          </p:spPr>
          <p:txBody>
            <a:bodyPr wrap="none" anchor="ctr"/>
            <a:lstStyle/>
            <a:p>
              <a:endParaRPr lang="en-US"/>
            </a:p>
          </p:txBody>
        </p:sp>
        <p:sp>
          <p:nvSpPr>
            <p:cNvPr id="46140" name="Line 22"/>
            <p:cNvSpPr>
              <a:spLocks noChangeShapeType="1"/>
            </p:cNvSpPr>
            <p:nvPr/>
          </p:nvSpPr>
          <p:spPr bwMode="auto">
            <a:xfrm>
              <a:off x="5349348" y="7789297"/>
              <a:ext cx="0" cy="410703"/>
            </a:xfrm>
            <a:prstGeom prst="line">
              <a:avLst/>
            </a:prstGeom>
            <a:noFill/>
            <a:ln w="57150">
              <a:solidFill>
                <a:schemeClr val="tx1"/>
              </a:solidFill>
              <a:round/>
              <a:headEnd/>
              <a:tailEnd/>
            </a:ln>
          </p:spPr>
          <p:txBody>
            <a:bodyPr wrap="none" anchor="ctr"/>
            <a:lstStyle/>
            <a:p>
              <a:endParaRPr lang="en-US"/>
            </a:p>
          </p:txBody>
        </p:sp>
        <p:sp>
          <p:nvSpPr>
            <p:cNvPr id="46141" name="Line 23"/>
            <p:cNvSpPr>
              <a:spLocks noChangeShapeType="1"/>
            </p:cNvSpPr>
            <p:nvPr/>
          </p:nvSpPr>
          <p:spPr bwMode="auto">
            <a:xfrm>
              <a:off x="5750738" y="8301269"/>
              <a:ext cx="0" cy="410703"/>
            </a:xfrm>
            <a:prstGeom prst="line">
              <a:avLst/>
            </a:prstGeom>
            <a:noFill/>
            <a:ln w="57150">
              <a:solidFill>
                <a:schemeClr val="tx1"/>
              </a:solidFill>
              <a:round/>
              <a:headEnd/>
              <a:tailEnd/>
            </a:ln>
          </p:spPr>
          <p:txBody>
            <a:bodyPr wrap="none" anchor="ctr"/>
            <a:lstStyle/>
            <a:p>
              <a:endParaRPr lang="en-US"/>
            </a:p>
          </p:txBody>
        </p:sp>
        <p:sp>
          <p:nvSpPr>
            <p:cNvPr id="46142" name="Line 24"/>
            <p:cNvSpPr>
              <a:spLocks noChangeShapeType="1"/>
            </p:cNvSpPr>
            <p:nvPr/>
          </p:nvSpPr>
          <p:spPr bwMode="auto">
            <a:xfrm>
              <a:off x="3233617" y="7994649"/>
              <a:ext cx="131297" cy="511972"/>
            </a:xfrm>
            <a:prstGeom prst="line">
              <a:avLst/>
            </a:prstGeom>
            <a:noFill/>
            <a:ln w="9525">
              <a:solidFill>
                <a:srgbClr val="FF0000"/>
              </a:solidFill>
              <a:round/>
              <a:headEnd/>
              <a:tailEnd/>
            </a:ln>
          </p:spPr>
          <p:txBody>
            <a:bodyPr wrap="none" anchor="ctr"/>
            <a:lstStyle/>
            <a:p>
              <a:endParaRPr lang="en-US"/>
            </a:p>
          </p:txBody>
        </p:sp>
        <p:sp>
          <p:nvSpPr>
            <p:cNvPr id="46143" name="Line 25"/>
            <p:cNvSpPr>
              <a:spLocks noChangeShapeType="1"/>
            </p:cNvSpPr>
            <p:nvPr/>
          </p:nvSpPr>
          <p:spPr bwMode="auto">
            <a:xfrm>
              <a:off x="3635007" y="7789297"/>
              <a:ext cx="401387" cy="306622"/>
            </a:xfrm>
            <a:prstGeom prst="line">
              <a:avLst/>
            </a:prstGeom>
            <a:noFill/>
            <a:ln w="9525">
              <a:solidFill>
                <a:srgbClr val="FF0000"/>
              </a:solidFill>
              <a:round/>
              <a:headEnd/>
              <a:tailEnd/>
            </a:ln>
          </p:spPr>
          <p:txBody>
            <a:bodyPr wrap="none" anchor="ctr"/>
            <a:lstStyle/>
            <a:p>
              <a:endParaRPr lang="en-US"/>
            </a:p>
          </p:txBody>
        </p:sp>
        <p:sp>
          <p:nvSpPr>
            <p:cNvPr id="46144" name="Line 26"/>
            <p:cNvSpPr>
              <a:spLocks noChangeShapeType="1"/>
            </p:cNvSpPr>
            <p:nvPr/>
          </p:nvSpPr>
          <p:spPr bwMode="auto">
            <a:xfrm flipV="1">
              <a:off x="2828477" y="8095918"/>
              <a:ext cx="1072871" cy="205351"/>
            </a:xfrm>
            <a:prstGeom prst="line">
              <a:avLst/>
            </a:prstGeom>
            <a:noFill/>
            <a:ln w="9525">
              <a:solidFill>
                <a:srgbClr val="FF0000"/>
              </a:solidFill>
              <a:round/>
              <a:headEnd/>
              <a:tailEnd/>
            </a:ln>
          </p:spPr>
          <p:txBody>
            <a:bodyPr wrap="none" anchor="ctr"/>
            <a:lstStyle/>
            <a:p>
              <a:endParaRPr lang="en-US"/>
            </a:p>
          </p:txBody>
        </p:sp>
        <p:sp>
          <p:nvSpPr>
            <p:cNvPr id="46145" name="Line 27"/>
            <p:cNvSpPr>
              <a:spLocks noChangeShapeType="1"/>
            </p:cNvSpPr>
            <p:nvPr/>
          </p:nvSpPr>
          <p:spPr bwMode="auto">
            <a:xfrm>
              <a:off x="3233617" y="7994649"/>
              <a:ext cx="532684" cy="410703"/>
            </a:xfrm>
            <a:prstGeom prst="line">
              <a:avLst/>
            </a:prstGeom>
            <a:noFill/>
            <a:ln w="9525">
              <a:solidFill>
                <a:srgbClr val="FF0000"/>
              </a:solidFill>
              <a:round/>
              <a:headEnd/>
              <a:tailEnd/>
            </a:ln>
          </p:spPr>
          <p:txBody>
            <a:bodyPr wrap="none" anchor="ctr"/>
            <a:lstStyle/>
            <a:p>
              <a:endParaRPr lang="en-US"/>
            </a:p>
          </p:txBody>
        </p:sp>
        <p:sp>
          <p:nvSpPr>
            <p:cNvPr id="46146" name="Line 28"/>
            <p:cNvSpPr>
              <a:spLocks noChangeShapeType="1"/>
            </p:cNvSpPr>
            <p:nvPr/>
          </p:nvSpPr>
          <p:spPr bwMode="auto">
            <a:xfrm>
              <a:off x="2697183" y="7893380"/>
              <a:ext cx="131294" cy="306620"/>
            </a:xfrm>
            <a:prstGeom prst="line">
              <a:avLst/>
            </a:prstGeom>
            <a:noFill/>
            <a:ln w="9525">
              <a:solidFill>
                <a:srgbClr val="FF0000"/>
              </a:solidFill>
              <a:round/>
              <a:headEnd/>
              <a:tailEnd/>
            </a:ln>
          </p:spPr>
          <p:txBody>
            <a:bodyPr wrap="none" anchor="ctr"/>
            <a:lstStyle/>
            <a:p>
              <a:endParaRPr lang="en-US"/>
            </a:p>
          </p:txBody>
        </p:sp>
        <p:sp>
          <p:nvSpPr>
            <p:cNvPr id="46147" name="Line 29"/>
            <p:cNvSpPr>
              <a:spLocks noChangeShapeType="1"/>
            </p:cNvSpPr>
            <p:nvPr/>
          </p:nvSpPr>
          <p:spPr bwMode="auto">
            <a:xfrm>
              <a:off x="3901348" y="7688027"/>
              <a:ext cx="135047" cy="306622"/>
            </a:xfrm>
            <a:prstGeom prst="line">
              <a:avLst/>
            </a:prstGeom>
            <a:noFill/>
            <a:ln w="9525">
              <a:solidFill>
                <a:srgbClr val="FF0000"/>
              </a:solidFill>
              <a:round/>
              <a:headEnd/>
              <a:tailEnd/>
            </a:ln>
          </p:spPr>
          <p:txBody>
            <a:bodyPr wrap="none" anchor="ctr"/>
            <a:lstStyle/>
            <a:p>
              <a:endParaRPr lang="en-US"/>
            </a:p>
          </p:txBody>
        </p:sp>
        <p:sp>
          <p:nvSpPr>
            <p:cNvPr id="46148" name="Line 30"/>
            <p:cNvSpPr>
              <a:spLocks noChangeShapeType="1"/>
            </p:cNvSpPr>
            <p:nvPr/>
          </p:nvSpPr>
          <p:spPr bwMode="auto">
            <a:xfrm>
              <a:off x="3499960" y="7277324"/>
              <a:ext cx="401387" cy="306622"/>
            </a:xfrm>
            <a:prstGeom prst="line">
              <a:avLst/>
            </a:prstGeom>
            <a:noFill/>
            <a:ln w="9525">
              <a:solidFill>
                <a:srgbClr val="FF0000"/>
              </a:solidFill>
              <a:round/>
              <a:headEnd/>
              <a:tailEnd/>
            </a:ln>
          </p:spPr>
          <p:txBody>
            <a:bodyPr wrap="none" anchor="ctr"/>
            <a:lstStyle/>
            <a:p>
              <a:endParaRPr lang="en-US"/>
            </a:p>
          </p:txBody>
        </p:sp>
        <p:sp>
          <p:nvSpPr>
            <p:cNvPr id="46149" name="Line 31"/>
            <p:cNvSpPr>
              <a:spLocks noChangeShapeType="1"/>
            </p:cNvSpPr>
            <p:nvPr/>
          </p:nvSpPr>
          <p:spPr bwMode="auto">
            <a:xfrm flipH="1">
              <a:off x="2828477" y="7482677"/>
              <a:ext cx="405140" cy="306620"/>
            </a:xfrm>
            <a:prstGeom prst="line">
              <a:avLst/>
            </a:prstGeom>
            <a:noFill/>
            <a:ln w="9525">
              <a:solidFill>
                <a:srgbClr val="FF0000"/>
              </a:solidFill>
              <a:round/>
              <a:headEnd/>
              <a:tailEnd/>
            </a:ln>
          </p:spPr>
          <p:txBody>
            <a:bodyPr wrap="none" anchor="ctr"/>
            <a:lstStyle/>
            <a:p>
              <a:endParaRPr lang="en-US"/>
            </a:p>
          </p:txBody>
        </p:sp>
        <p:sp>
          <p:nvSpPr>
            <p:cNvPr id="46150" name="Line 32"/>
            <p:cNvSpPr>
              <a:spLocks noChangeShapeType="1"/>
            </p:cNvSpPr>
            <p:nvPr/>
          </p:nvSpPr>
          <p:spPr bwMode="auto">
            <a:xfrm flipH="1">
              <a:off x="2427090" y="7277324"/>
              <a:ext cx="401387" cy="306622"/>
            </a:xfrm>
            <a:prstGeom prst="line">
              <a:avLst/>
            </a:prstGeom>
            <a:noFill/>
            <a:ln w="9525">
              <a:solidFill>
                <a:srgbClr val="FF0000"/>
              </a:solidFill>
              <a:round/>
              <a:headEnd/>
              <a:tailEnd/>
            </a:ln>
          </p:spPr>
          <p:txBody>
            <a:bodyPr wrap="none" anchor="ctr"/>
            <a:lstStyle/>
            <a:p>
              <a:endParaRPr lang="en-US"/>
            </a:p>
          </p:txBody>
        </p:sp>
        <p:sp>
          <p:nvSpPr>
            <p:cNvPr id="46151" name="Line 33"/>
            <p:cNvSpPr>
              <a:spLocks noChangeShapeType="1"/>
            </p:cNvSpPr>
            <p:nvPr/>
          </p:nvSpPr>
          <p:spPr bwMode="auto">
            <a:xfrm>
              <a:off x="2427090" y="7688027"/>
              <a:ext cx="135047" cy="407891"/>
            </a:xfrm>
            <a:prstGeom prst="line">
              <a:avLst/>
            </a:prstGeom>
            <a:noFill/>
            <a:ln w="9525">
              <a:solidFill>
                <a:srgbClr val="FF0000"/>
              </a:solidFill>
              <a:round/>
              <a:headEnd/>
              <a:tailEnd/>
            </a:ln>
          </p:spPr>
          <p:txBody>
            <a:bodyPr wrap="none" anchor="ctr"/>
            <a:lstStyle/>
            <a:p>
              <a:endParaRPr lang="en-US"/>
            </a:p>
          </p:txBody>
        </p:sp>
        <p:sp>
          <p:nvSpPr>
            <p:cNvPr id="46152" name="Line 34"/>
            <p:cNvSpPr>
              <a:spLocks noChangeShapeType="1"/>
            </p:cNvSpPr>
            <p:nvPr/>
          </p:nvSpPr>
          <p:spPr bwMode="auto">
            <a:xfrm flipV="1">
              <a:off x="2828477" y="7688027"/>
              <a:ext cx="536436" cy="101269"/>
            </a:xfrm>
            <a:prstGeom prst="line">
              <a:avLst/>
            </a:prstGeom>
            <a:noFill/>
            <a:ln w="9525">
              <a:solidFill>
                <a:srgbClr val="FF0000"/>
              </a:solidFill>
              <a:round/>
              <a:headEnd/>
              <a:tailEnd/>
            </a:ln>
          </p:spPr>
          <p:txBody>
            <a:bodyPr wrap="none" anchor="ctr"/>
            <a:lstStyle/>
            <a:p>
              <a:endParaRPr lang="en-US"/>
            </a:p>
          </p:txBody>
        </p:sp>
        <p:sp>
          <p:nvSpPr>
            <p:cNvPr id="46153" name="Line 35"/>
            <p:cNvSpPr>
              <a:spLocks noChangeShapeType="1"/>
            </p:cNvSpPr>
            <p:nvPr/>
          </p:nvSpPr>
          <p:spPr bwMode="auto">
            <a:xfrm flipH="1">
              <a:off x="3364914" y="7789297"/>
              <a:ext cx="937824" cy="104083"/>
            </a:xfrm>
            <a:prstGeom prst="line">
              <a:avLst/>
            </a:prstGeom>
            <a:noFill/>
            <a:ln w="9525">
              <a:solidFill>
                <a:srgbClr val="FF0000"/>
              </a:solidFill>
              <a:round/>
              <a:headEnd/>
              <a:tailEnd/>
            </a:ln>
          </p:spPr>
          <p:txBody>
            <a:bodyPr wrap="none" anchor="ctr"/>
            <a:lstStyle/>
            <a:p>
              <a:endParaRPr lang="en-US"/>
            </a:p>
          </p:txBody>
        </p:sp>
        <p:sp>
          <p:nvSpPr>
            <p:cNvPr id="46154" name="Line 36"/>
            <p:cNvSpPr>
              <a:spLocks noChangeShapeType="1"/>
            </p:cNvSpPr>
            <p:nvPr/>
          </p:nvSpPr>
          <p:spPr bwMode="auto">
            <a:xfrm>
              <a:off x="2828477" y="8301269"/>
              <a:ext cx="536436" cy="205352"/>
            </a:xfrm>
            <a:prstGeom prst="line">
              <a:avLst/>
            </a:prstGeom>
            <a:noFill/>
            <a:ln w="9525">
              <a:solidFill>
                <a:srgbClr val="FF0000"/>
              </a:solidFill>
              <a:round/>
              <a:headEnd/>
              <a:tailEnd/>
            </a:ln>
          </p:spPr>
          <p:txBody>
            <a:bodyPr wrap="none" anchor="ctr"/>
            <a:lstStyle/>
            <a:p>
              <a:endParaRPr lang="en-US"/>
            </a:p>
          </p:txBody>
        </p:sp>
        <p:sp>
          <p:nvSpPr>
            <p:cNvPr id="46155" name="Line 37"/>
            <p:cNvSpPr>
              <a:spLocks noChangeShapeType="1"/>
            </p:cNvSpPr>
            <p:nvPr/>
          </p:nvSpPr>
          <p:spPr bwMode="auto">
            <a:xfrm>
              <a:off x="2963524" y="7277324"/>
              <a:ext cx="270093" cy="104083"/>
            </a:xfrm>
            <a:prstGeom prst="line">
              <a:avLst/>
            </a:prstGeom>
            <a:noFill/>
            <a:ln w="9525">
              <a:solidFill>
                <a:srgbClr val="FF0000"/>
              </a:solidFill>
              <a:round/>
              <a:headEnd/>
              <a:tailEnd/>
            </a:ln>
          </p:spPr>
          <p:txBody>
            <a:bodyPr wrap="none" anchor="ctr"/>
            <a:lstStyle/>
            <a:p>
              <a:endParaRPr lang="en-US"/>
            </a:p>
          </p:txBody>
        </p:sp>
        <p:sp>
          <p:nvSpPr>
            <p:cNvPr id="46156" name="Line 38"/>
            <p:cNvSpPr>
              <a:spLocks noChangeShapeType="1"/>
            </p:cNvSpPr>
            <p:nvPr/>
          </p:nvSpPr>
          <p:spPr bwMode="auto">
            <a:xfrm>
              <a:off x="2427090" y="7583946"/>
              <a:ext cx="937824" cy="104081"/>
            </a:xfrm>
            <a:prstGeom prst="line">
              <a:avLst/>
            </a:prstGeom>
            <a:noFill/>
            <a:ln w="9525">
              <a:solidFill>
                <a:srgbClr val="FF0000"/>
              </a:solidFill>
              <a:round/>
              <a:headEnd/>
              <a:tailEnd/>
            </a:ln>
          </p:spPr>
          <p:txBody>
            <a:bodyPr wrap="none" anchor="ctr"/>
            <a:lstStyle/>
            <a:p>
              <a:endParaRPr lang="en-US"/>
            </a:p>
          </p:txBody>
        </p:sp>
        <p:sp>
          <p:nvSpPr>
            <p:cNvPr id="46157" name="Line 39"/>
            <p:cNvSpPr>
              <a:spLocks noChangeShapeType="1"/>
            </p:cNvSpPr>
            <p:nvPr/>
          </p:nvSpPr>
          <p:spPr bwMode="auto">
            <a:xfrm flipV="1">
              <a:off x="2828477" y="7893380"/>
              <a:ext cx="405140" cy="407889"/>
            </a:xfrm>
            <a:prstGeom prst="line">
              <a:avLst/>
            </a:prstGeom>
            <a:noFill/>
            <a:ln w="9525">
              <a:solidFill>
                <a:srgbClr val="FF0000"/>
              </a:solidFill>
              <a:round/>
              <a:headEnd/>
              <a:tailEnd/>
            </a:ln>
          </p:spPr>
          <p:txBody>
            <a:bodyPr wrap="none" anchor="ctr"/>
            <a:lstStyle/>
            <a:p>
              <a:endParaRPr lang="en-US"/>
            </a:p>
          </p:txBody>
        </p:sp>
        <p:sp>
          <p:nvSpPr>
            <p:cNvPr id="46158" name="Line 40"/>
            <p:cNvSpPr>
              <a:spLocks noChangeShapeType="1"/>
            </p:cNvSpPr>
            <p:nvPr/>
          </p:nvSpPr>
          <p:spPr bwMode="auto">
            <a:xfrm flipV="1">
              <a:off x="2562136" y="7893380"/>
              <a:ext cx="671481" cy="202539"/>
            </a:xfrm>
            <a:prstGeom prst="line">
              <a:avLst/>
            </a:prstGeom>
            <a:noFill/>
            <a:ln w="9525">
              <a:solidFill>
                <a:srgbClr val="FF0000"/>
              </a:solidFill>
              <a:round/>
              <a:headEnd/>
              <a:tailEnd/>
            </a:ln>
          </p:spPr>
          <p:txBody>
            <a:bodyPr wrap="none" anchor="ctr"/>
            <a:lstStyle/>
            <a:p>
              <a:endParaRPr lang="en-US"/>
            </a:p>
          </p:txBody>
        </p:sp>
        <p:sp>
          <p:nvSpPr>
            <p:cNvPr id="46159" name="Line 41"/>
            <p:cNvSpPr>
              <a:spLocks noChangeShapeType="1"/>
            </p:cNvSpPr>
            <p:nvPr/>
          </p:nvSpPr>
          <p:spPr bwMode="auto">
            <a:xfrm flipH="1">
              <a:off x="4036394" y="7820241"/>
              <a:ext cx="131297" cy="275677"/>
            </a:xfrm>
            <a:prstGeom prst="line">
              <a:avLst/>
            </a:prstGeom>
            <a:noFill/>
            <a:ln w="9525">
              <a:solidFill>
                <a:srgbClr val="FF0000"/>
              </a:solidFill>
              <a:round/>
              <a:headEnd/>
              <a:tailEnd/>
            </a:ln>
          </p:spPr>
          <p:txBody>
            <a:bodyPr wrap="none" anchor="ctr"/>
            <a:lstStyle/>
            <a:p>
              <a:endParaRPr lang="en-US"/>
            </a:p>
          </p:txBody>
        </p:sp>
        <p:sp>
          <p:nvSpPr>
            <p:cNvPr id="46160" name="Line 42"/>
            <p:cNvSpPr>
              <a:spLocks noChangeShapeType="1"/>
            </p:cNvSpPr>
            <p:nvPr/>
          </p:nvSpPr>
          <p:spPr bwMode="auto">
            <a:xfrm>
              <a:off x="3233617" y="7893380"/>
              <a:ext cx="937824" cy="202539"/>
            </a:xfrm>
            <a:prstGeom prst="line">
              <a:avLst/>
            </a:prstGeom>
            <a:noFill/>
            <a:ln w="9525">
              <a:solidFill>
                <a:srgbClr val="FF0000"/>
              </a:solidFill>
              <a:round/>
              <a:headEnd/>
              <a:tailEnd/>
            </a:ln>
          </p:spPr>
          <p:txBody>
            <a:bodyPr wrap="none" anchor="ctr"/>
            <a:lstStyle/>
            <a:p>
              <a:endParaRPr lang="en-US"/>
            </a:p>
          </p:txBody>
        </p:sp>
        <p:sp>
          <p:nvSpPr>
            <p:cNvPr id="46162" name="Line 46"/>
            <p:cNvSpPr>
              <a:spLocks noChangeShapeType="1"/>
            </p:cNvSpPr>
            <p:nvPr/>
          </p:nvSpPr>
          <p:spPr bwMode="auto">
            <a:xfrm flipV="1">
              <a:off x="4336498" y="7333585"/>
              <a:ext cx="1534281" cy="28130"/>
            </a:xfrm>
            <a:prstGeom prst="line">
              <a:avLst/>
            </a:prstGeom>
            <a:noFill/>
            <a:ln w="9525">
              <a:solidFill>
                <a:schemeClr val="tx1"/>
              </a:solidFill>
              <a:round/>
              <a:headEnd/>
              <a:tailEnd/>
            </a:ln>
          </p:spPr>
          <p:txBody>
            <a:bodyPr wrap="none" anchor="ctr"/>
            <a:lstStyle/>
            <a:p>
              <a:endParaRPr lang="en-US"/>
            </a:p>
          </p:txBody>
        </p:sp>
        <p:sp>
          <p:nvSpPr>
            <p:cNvPr id="46163" name="Line 47"/>
            <p:cNvSpPr>
              <a:spLocks noChangeShapeType="1"/>
            </p:cNvSpPr>
            <p:nvPr/>
          </p:nvSpPr>
          <p:spPr bwMode="auto">
            <a:xfrm>
              <a:off x="4846674" y="6951012"/>
              <a:ext cx="0" cy="410703"/>
            </a:xfrm>
            <a:prstGeom prst="line">
              <a:avLst/>
            </a:prstGeom>
            <a:noFill/>
            <a:ln w="57150">
              <a:solidFill>
                <a:schemeClr val="tx1"/>
              </a:solidFill>
              <a:round/>
              <a:headEnd/>
              <a:tailEnd/>
            </a:ln>
          </p:spPr>
          <p:txBody>
            <a:bodyPr wrap="none" anchor="ctr"/>
            <a:lstStyle/>
            <a:p>
              <a:endParaRPr lang="en-US"/>
            </a:p>
          </p:txBody>
        </p:sp>
        <p:sp>
          <p:nvSpPr>
            <p:cNvPr id="46164" name="Line 48"/>
            <p:cNvSpPr>
              <a:spLocks noChangeShapeType="1"/>
            </p:cNvSpPr>
            <p:nvPr/>
          </p:nvSpPr>
          <p:spPr bwMode="auto">
            <a:xfrm>
              <a:off x="5360603" y="6416535"/>
              <a:ext cx="0" cy="410703"/>
            </a:xfrm>
            <a:prstGeom prst="line">
              <a:avLst/>
            </a:prstGeom>
            <a:noFill/>
            <a:ln w="57150">
              <a:solidFill>
                <a:schemeClr val="tx1"/>
              </a:solidFill>
              <a:round/>
              <a:headEnd/>
              <a:tailEnd/>
            </a:ln>
          </p:spPr>
          <p:txBody>
            <a:bodyPr wrap="none" anchor="ctr"/>
            <a:lstStyle/>
            <a:p>
              <a:endParaRPr lang="en-US"/>
            </a:p>
          </p:txBody>
        </p:sp>
        <p:sp>
          <p:nvSpPr>
            <p:cNvPr id="46165" name="Oval 49"/>
            <p:cNvSpPr>
              <a:spLocks noChangeArrowheads="1"/>
            </p:cNvSpPr>
            <p:nvPr/>
          </p:nvSpPr>
          <p:spPr bwMode="auto">
            <a:xfrm>
              <a:off x="7300022" y="7567068"/>
              <a:ext cx="780270" cy="635746"/>
            </a:xfrm>
            <a:prstGeom prst="ellipse">
              <a:avLst/>
            </a:prstGeom>
            <a:solidFill>
              <a:srgbClr val="FFFF00"/>
            </a:solidFill>
            <a:ln w="9525">
              <a:solidFill>
                <a:schemeClr val="tx1"/>
              </a:solidFill>
              <a:round/>
              <a:headEnd/>
              <a:tailEnd/>
            </a:ln>
          </p:spPr>
          <p:txBody>
            <a:bodyPr wrap="none" anchor="ctr"/>
            <a:lstStyle/>
            <a:p>
              <a:endParaRPr lang="en-US"/>
            </a:p>
          </p:txBody>
        </p:sp>
        <p:sp>
          <p:nvSpPr>
            <p:cNvPr id="46166" name="Freeform 50"/>
            <p:cNvSpPr>
              <a:spLocks/>
            </p:cNvSpPr>
            <p:nvPr/>
          </p:nvSpPr>
          <p:spPr bwMode="auto">
            <a:xfrm>
              <a:off x="3488705" y="6714717"/>
              <a:ext cx="3912603" cy="978936"/>
            </a:xfrm>
            <a:custGeom>
              <a:avLst/>
              <a:gdLst>
                <a:gd name="T0" fmla="*/ 0 w 1043"/>
                <a:gd name="T1" fmla="*/ 2147483647 h 348"/>
                <a:gd name="T2" fmla="*/ 2147483647 w 1043"/>
                <a:gd name="T3" fmla="*/ 2147483647 h 348"/>
                <a:gd name="T4" fmla="*/ 2147483647 w 1043"/>
                <a:gd name="T5" fmla="*/ 2147483647 h 348"/>
                <a:gd name="T6" fmla="*/ 0 60000 65536"/>
                <a:gd name="T7" fmla="*/ 0 60000 65536"/>
                <a:gd name="T8" fmla="*/ 0 60000 65536"/>
                <a:gd name="T9" fmla="*/ 0 w 1043"/>
                <a:gd name="T10" fmla="*/ 0 h 348"/>
                <a:gd name="T11" fmla="*/ 1043 w 1043"/>
                <a:gd name="T12" fmla="*/ 348 h 348"/>
              </a:gdLst>
              <a:ahLst/>
              <a:cxnLst>
                <a:cxn ang="T6">
                  <a:pos x="T0" y="T1"/>
                </a:cxn>
                <a:cxn ang="T7">
                  <a:pos x="T2" y="T3"/>
                </a:cxn>
                <a:cxn ang="T8">
                  <a:pos x="T4" y="T5"/>
                </a:cxn>
              </a:cxnLst>
              <a:rect l="T9" t="T10" r="T11" b="T12"/>
              <a:pathLst>
                <a:path w="1043" h="348">
                  <a:moveTo>
                    <a:pt x="0" y="167"/>
                  </a:moveTo>
                  <a:cubicBezTo>
                    <a:pt x="139" y="83"/>
                    <a:pt x="279" y="0"/>
                    <a:pt x="453" y="30"/>
                  </a:cubicBezTo>
                  <a:cubicBezTo>
                    <a:pt x="627" y="60"/>
                    <a:pt x="945" y="295"/>
                    <a:pt x="1043" y="348"/>
                  </a:cubicBezTo>
                </a:path>
              </a:pathLst>
            </a:custGeom>
            <a:noFill/>
            <a:ln w="9525">
              <a:solidFill>
                <a:srgbClr val="FF0000"/>
              </a:solidFill>
              <a:round/>
              <a:headEnd/>
              <a:tailEnd type="triangle" w="med" len="med"/>
            </a:ln>
          </p:spPr>
          <p:txBody>
            <a:bodyPr/>
            <a:lstStyle/>
            <a:p>
              <a:endParaRPr lang="en-US"/>
            </a:p>
          </p:txBody>
        </p:sp>
        <p:sp>
          <p:nvSpPr>
            <p:cNvPr id="46167" name="Freeform 51"/>
            <p:cNvSpPr>
              <a:spLocks/>
            </p:cNvSpPr>
            <p:nvPr/>
          </p:nvSpPr>
          <p:spPr bwMode="auto">
            <a:xfrm>
              <a:off x="3998881" y="7437668"/>
              <a:ext cx="3229867" cy="382573"/>
            </a:xfrm>
            <a:custGeom>
              <a:avLst/>
              <a:gdLst>
                <a:gd name="T0" fmla="*/ 0 w 861"/>
                <a:gd name="T1" fmla="*/ 2147483647 h 196"/>
                <a:gd name="T2" fmla="*/ 2147483647 w 861"/>
                <a:gd name="T3" fmla="*/ 2147483647 h 196"/>
                <a:gd name="T4" fmla="*/ 2147483647 w 861"/>
                <a:gd name="T5" fmla="*/ 2147483647 h 196"/>
                <a:gd name="T6" fmla="*/ 0 60000 65536"/>
                <a:gd name="T7" fmla="*/ 0 60000 65536"/>
                <a:gd name="T8" fmla="*/ 0 60000 65536"/>
                <a:gd name="T9" fmla="*/ 0 w 861"/>
                <a:gd name="T10" fmla="*/ 0 h 196"/>
                <a:gd name="T11" fmla="*/ 861 w 861"/>
                <a:gd name="T12" fmla="*/ 196 h 196"/>
              </a:gdLst>
              <a:ahLst/>
              <a:cxnLst>
                <a:cxn ang="T6">
                  <a:pos x="T0" y="T1"/>
                </a:cxn>
                <a:cxn ang="T7">
                  <a:pos x="T2" y="T3"/>
                </a:cxn>
                <a:cxn ang="T8">
                  <a:pos x="T4" y="T5"/>
                </a:cxn>
              </a:cxnLst>
              <a:rect l="T9" t="T10" r="T11" b="T12"/>
              <a:pathLst>
                <a:path w="861" h="196">
                  <a:moveTo>
                    <a:pt x="0" y="106"/>
                  </a:moveTo>
                  <a:cubicBezTo>
                    <a:pt x="41" y="53"/>
                    <a:pt x="83" y="0"/>
                    <a:pt x="226" y="15"/>
                  </a:cubicBezTo>
                  <a:cubicBezTo>
                    <a:pt x="369" y="30"/>
                    <a:pt x="615" y="113"/>
                    <a:pt x="861" y="196"/>
                  </a:cubicBezTo>
                </a:path>
              </a:pathLst>
            </a:custGeom>
            <a:noFill/>
            <a:ln w="9525">
              <a:solidFill>
                <a:srgbClr val="FF0000"/>
              </a:solidFill>
              <a:round/>
              <a:headEnd/>
              <a:tailEnd type="triangle" w="med" len="med"/>
            </a:ln>
          </p:spPr>
          <p:txBody>
            <a:bodyPr/>
            <a:lstStyle/>
            <a:p>
              <a:endParaRPr lang="en-US"/>
            </a:p>
          </p:txBody>
        </p:sp>
        <p:sp>
          <p:nvSpPr>
            <p:cNvPr id="46168" name="Freeform 52"/>
            <p:cNvSpPr>
              <a:spLocks/>
            </p:cNvSpPr>
            <p:nvPr/>
          </p:nvSpPr>
          <p:spPr bwMode="auto">
            <a:xfrm>
              <a:off x="2805969" y="8202814"/>
              <a:ext cx="4764146" cy="661062"/>
            </a:xfrm>
            <a:custGeom>
              <a:avLst/>
              <a:gdLst>
                <a:gd name="T0" fmla="*/ 0 w 1270"/>
                <a:gd name="T1" fmla="*/ 2147483647 h 235"/>
                <a:gd name="T2" fmla="*/ 2147483647 w 1270"/>
                <a:gd name="T3" fmla="*/ 2147483647 h 235"/>
                <a:gd name="T4" fmla="*/ 2147483647 w 1270"/>
                <a:gd name="T5" fmla="*/ 0 h 235"/>
                <a:gd name="T6" fmla="*/ 0 60000 65536"/>
                <a:gd name="T7" fmla="*/ 0 60000 65536"/>
                <a:gd name="T8" fmla="*/ 0 60000 65536"/>
                <a:gd name="T9" fmla="*/ 0 w 1270"/>
                <a:gd name="T10" fmla="*/ 0 h 235"/>
                <a:gd name="T11" fmla="*/ 1270 w 1270"/>
                <a:gd name="T12" fmla="*/ 235 h 235"/>
              </a:gdLst>
              <a:ahLst/>
              <a:cxnLst>
                <a:cxn ang="T6">
                  <a:pos x="T0" y="T1"/>
                </a:cxn>
                <a:cxn ang="T7">
                  <a:pos x="T2" y="T3"/>
                </a:cxn>
                <a:cxn ang="T8">
                  <a:pos x="T4" y="T5"/>
                </a:cxn>
              </a:cxnLst>
              <a:rect l="T9" t="T10" r="T11" b="T12"/>
              <a:pathLst>
                <a:path w="1270" h="235">
                  <a:moveTo>
                    <a:pt x="0" y="46"/>
                  </a:moveTo>
                  <a:cubicBezTo>
                    <a:pt x="189" y="140"/>
                    <a:pt x="378" y="235"/>
                    <a:pt x="590" y="227"/>
                  </a:cubicBezTo>
                  <a:cubicBezTo>
                    <a:pt x="802" y="219"/>
                    <a:pt x="1036" y="109"/>
                    <a:pt x="1270" y="0"/>
                  </a:cubicBezTo>
                </a:path>
              </a:pathLst>
            </a:custGeom>
            <a:noFill/>
            <a:ln w="9525">
              <a:solidFill>
                <a:srgbClr val="FF0000"/>
              </a:solidFill>
              <a:round/>
              <a:headEnd/>
              <a:tailEnd type="triangle" w="med" len="med"/>
            </a:ln>
          </p:spPr>
          <p:txBody>
            <a:bodyPr/>
            <a:lstStyle/>
            <a:p>
              <a:endParaRPr lang="en-US"/>
            </a:p>
          </p:txBody>
        </p:sp>
        <p:sp>
          <p:nvSpPr>
            <p:cNvPr id="46169" name="Freeform 53"/>
            <p:cNvSpPr>
              <a:spLocks/>
            </p:cNvSpPr>
            <p:nvPr/>
          </p:nvSpPr>
          <p:spPr bwMode="auto">
            <a:xfrm>
              <a:off x="4167691" y="7949640"/>
              <a:ext cx="3061057" cy="424767"/>
            </a:xfrm>
            <a:custGeom>
              <a:avLst/>
              <a:gdLst>
                <a:gd name="T0" fmla="*/ 0 w 816"/>
                <a:gd name="T1" fmla="*/ 2147483647 h 151"/>
                <a:gd name="T2" fmla="*/ 2147483647 w 816"/>
                <a:gd name="T3" fmla="*/ 2147483647 h 151"/>
                <a:gd name="T4" fmla="*/ 2147483647 w 816"/>
                <a:gd name="T5" fmla="*/ 0 h 151"/>
                <a:gd name="T6" fmla="*/ 0 60000 65536"/>
                <a:gd name="T7" fmla="*/ 0 60000 65536"/>
                <a:gd name="T8" fmla="*/ 0 60000 65536"/>
                <a:gd name="T9" fmla="*/ 0 w 816"/>
                <a:gd name="T10" fmla="*/ 0 h 151"/>
                <a:gd name="T11" fmla="*/ 816 w 816"/>
                <a:gd name="T12" fmla="*/ 151 h 151"/>
              </a:gdLst>
              <a:ahLst/>
              <a:cxnLst>
                <a:cxn ang="T6">
                  <a:pos x="T0" y="T1"/>
                </a:cxn>
                <a:cxn ang="T7">
                  <a:pos x="T2" y="T3"/>
                </a:cxn>
                <a:cxn ang="T8">
                  <a:pos x="T4" y="T5"/>
                </a:cxn>
              </a:cxnLst>
              <a:rect l="T9" t="T10" r="T11" b="T12"/>
              <a:pathLst>
                <a:path w="816" h="151">
                  <a:moveTo>
                    <a:pt x="0" y="90"/>
                  </a:moveTo>
                  <a:cubicBezTo>
                    <a:pt x="68" y="120"/>
                    <a:pt x="136" y="151"/>
                    <a:pt x="272" y="136"/>
                  </a:cubicBezTo>
                  <a:cubicBezTo>
                    <a:pt x="408" y="121"/>
                    <a:pt x="612" y="60"/>
                    <a:pt x="816" y="0"/>
                  </a:cubicBezTo>
                </a:path>
              </a:pathLst>
            </a:custGeom>
            <a:noFill/>
            <a:ln w="9525">
              <a:solidFill>
                <a:srgbClr val="FF0000"/>
              </a:solidFill>
              <a:round/>
              <a:headEnd/>
              <a:tailEnd type="triangle" w="med" len="med"/>
            </a:ln>
          </p:spPr>
          <p:txBody>
            <a:bodyPr/>
            <a:lstStyle/>
            <a:p>
              <a:endParaRPr lang="en-US"/>
            </a:p>
          </p:txBody>
        </p:sp>
      </p:grpSp>
      <p:grpSp>
        <p:nvGrpSpPr>
          <p:cNvPr id="3" name="Group 93"/>
          <p:cNvGrpSpPr/>
          <p:nvPr/>
        </p:nvGrpSpPr>
        <p:grpSpPr>
          <a:xfrm>
            <a:off x="934074" y="5370086"/>
            <a:ext cx="19413559" cy="3514790"/>
            <a:chOff x="934074" y="5370086"/>
            <a:chExt cx="19413559" cy="3514790"/>
          </a:xfrm>
        </p:grpSpPr>
        <p:sp>
          <p:nvSpPr>
            <p:cNvPr id="46161" name="Text Box 45"/>
            <p:cNvSpPr txBox="1">
              <a:spLocks noChangeArrowheads="1"/>
            </p:cNvSpPr>
            <p:nvPr/>
          </p:nvSpPr>
          <p:spPr bwMode="auto">
            <a:xfrm>
              <a:off x="934074" y="5370086"/>
              <a:ext cx="12016432" cy="969495"/>
            </a:xfrm>
            <a:prstGeom prst="rect">
              <a:avLst/>
            </a:prstGeom>
            <a:noFill/>
            <a:ln w="9525">
              <a:noFill/>
              <a:miter lim="800000"/>
              <a:headEnd/>
              <a:tailEnd/>
            </a:ln>
          </p:spPr>
          <p:txBody>
            <a:bodyPr wrap="none">
              <a:spAutoFit/>
            </a:bodyPr>
            <a:lstStyle/>
            <a:p>
              <a:pPr>
                <a:buFontTx/>
                <a:buChar char="-"/>
              </a:pPr>
              <a:r>
                <a:rPr lang="fr-CH"/>
                <a:t>Network noise (background activity)</a:t>
              </a:r>
              <a:endParaRPr lang="fr-FR"/>
            </a:p>
          </p:txBody>
        </p:sp>
        <p:sp>
          <p:nvSpPr>
            <p:cNvPr id="46170" name="Text Box 85"/>
            <p:cNvSpPr txBox="1">
              <a:spLocks noChangeArrowheads="1"/>
            </p:cNvSpPr>
            <p:nvPr/>
          </p:nvSpPr>
          <p:spPr bwMode="auto">
            <a:xfrm>
              <a:off x="9100644" y="7038217"/>
              <a:ext cx="11246989" cy="1846659"/>
            </a:xfrm>
            <a:prstGeom prst="rect">
              <a:avLst/>
            </a:prstGeom>
            <a:noFill/>
            <a:ln w="9525">
              <a:noFill/>
              <a:miter lim="800000"/>
              <a:headEnd/>
              <a:tailEnd/>
            </a:ln>
          </p:spPr>
          <p:txBody>
            <a:bodyPr wrap="none">
              <a:spAutoFit/>
            </a:bodyPr>
            <a:lstStyle/>
            <a:p>
              <a:pPr>
                <a:buFontTx/>
                <a:buChar char="-"/>
              </a:pPr>
              <a:r>
                <a:rPr lang="fr-CH"/>
                <a:t>Spike arrival from other neurons</a:t>
              </a:r>
            </a:p>
            <a:p>
              <a:pPr>
                <a:buFontTx/>
                <a:buChar char="-"/>
              </a:pPr>
              <a:r>
                <a:rPr lang="fr-CH"/>
                <a:t>Beyond control of experimentalist</a:t>
              </a:r>
              <a:endParaRPr lang="fr-FR"/>
            </a:p>
          </p:txBody>
        </p:sp>
      </p:grpSp>
      <p:sp>
        <p:nvSpPr>
          <p:cNvPr id="91" name="Title 3"/>
          <p:cNvSpPr txBox="1">
            <a:spLocks/>
          </p:cNvSpPr>
          <p:nvPr/>
        </p:nvSpPr>
        <p:spPr>
          <a:xfrm>
            <a:off x="697827" y="-38773"/>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a:latin typeface="Impact" charset="0"/>
                <a:ea typeface="ＭＳ Ｐゴシック" charset="0"/>
                <a:cs typeface="Impact" charset="0"/>
              </a:rPr>
              <a:t> </a:t>
            </a:r>
            <a:r>
              <a:rPr lang="en-US" sz="6600" dirty="0" smtClean="0">
                <a:latin typeface="Impact" charset="0"/>
                <a:ea typeface="ＭＳ Ｐゴシック" charset="0"/>
                <a:cs typeface="Impact" charset="0"/>
              </a:rPr>
              <a:t>  </a:t>
            </a:r>
            <a:r>
              <a:rPr lang="en-US" sz="6600" dirty="0" smtClean="0">
                <a:solidFill>
                  <a:srgbClr val="FF0000"/>
                </a:solidFill>
                <a:latin typeface="Impact" charset="0"/>
                <a:ea typeface="ＭＳ Ｐゴシック" charset="0"/>
                <a:cs typeface="Impact" charset="0"/>
              </a:rPr>
              <a:t>Review:</a:t>
            </a:r>
            <a:r>
              <a:rPr kumimoji="0" lang="en-US" sz="66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Sources of Variability</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92" name="Straight Connector 91"/>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93" name="TextBox 92"/>
          <p:cNvSpPr txBox="1"/>
          <p:nvPr/>
        </p:nvSpPr>
        <p:spPr>
          <a:xfrm rot="-1320000">
            <a:off x="14705797" y="3435800"/>
            <a:ext cx="6080511" cy="969496"/>
          </a:xfrm>
          <a:prstGeom prst="rect">
            <a:avLst/>
          </a:prstGeom>
          <a:solidFill>
            <a:srgbClr val="FFFF00"/>
          </a:solidFill>
        </p:spPr>
        <p:txBody>
          <a:bodyPr wrap="none" rtlCol="0">
            <a:spAutoFit/>
          </a:bodyPr>
          <a:lstStyle/>
          <a:p>
            <a:r>
              <a:rPr lang="en-US" dirty="0" smtClean="0">
                <a:solidFill>
                  <a:srgbClr val="FF0000"/>
                </a:solidFill>
              </a:rPr>
              <a:t>small contribution!</a:t>
            </a:r>
            <a:endParaRPr lang="en-US" dirty="0">
              <a:solidFill>
                <a:srgbClr val="FF0000"/>
              </a:solidFill>
            </a:endParaRPr>
          </a:p>
        </p:txBody>
      </p:sp>
      <p:sp>
        <p:nvSpPr>
          <p:cNvPr id="94" name="TextBox 93"/>
          <p:cNvSpPr txBox="1"/>
          <p:nvPr/>
        </p:nvSpPr>
        <p:spPr>
          <a:xfrm rot="-1320000">
            <a:off x="15816481" y="9340448"/>
            <a:ext cx="5351145" cy="969496"/>
          </a:xfrm>
          <a:prstGeom prst="rect">
            <a:avLst/>
          </a:prstGeom>
          <a:solidFill>
            <a:srgbClr val="FFFF00"/>
          </a:solidFill>
        </p:spPr>
        <p:txBody>
          <a:bodyPr wrap="none" rtlCol="0">
            <a:spAutoFit/>
          </a:bodyPr>
          <a:lstStyle/>
          <a:p>
            <a:r>
              <a:rPr lang="en-US" dirty="0" smtClean="0">
                <a:solidFill>
                  <a:srgbClr val="FF0000"/>
                </a:solidFill>
              </a:rPr>
              <a:t>big contribution!</a:t>
            </a:r>
            <a:endParaRPr lang="en-US" dirty="0">
              <a:solidFill>
                <a:srgbClr val="FF0000"/>
              </a:solidFill>
            </a:endParaRPr>
          </a:p>
        </p:txBody>
      </p:sp>
      <p:sp>
        <p:nvSpPr>
          <p:cNvPr id="90" name="TextBox 89"/>
          <p:cNvSpPr txBox="1"/>
          <p:nvPr/>
        </p:nvSpPr>
        <p:spPr>
          <a:xfrm>
            <a:off x="5619441" y="9393704"/>
            <a:ext cx="5022529" cy="969496"/>
          </a:xfrm>
          <a:prstGeom prst="rect">
            <a:avLst/>
          </a:prstGeom>
          <a:solidFill>
            <a:srgbClr val="FFFF00"/>
          </a:solidFill>
        </p:spPr>
        <p:txBody>
          <a:bodyPr wrap="none" rtlCol="0">
            <a:spAutoFit/>
          </a:bodyPr>
          <a:lstStyle/>
          <a:p>
            <a:r>
              <a:rPr lang="en-US" dirty="0" smtClean="0"/>
              <a:t>Noise models?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9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90"/>
                                        </p:tgtEl>
                                        <p:attrNameLst>
                                          <p:attrName>style.visibility</p:attrName>
                                        </p:attrNameLst>
                                      </p:cBhvr>
                                      <p:to>
                                        <p:strVal val="visible"/>
                                      </p:to>
                                    </p:set>
                                    <p:animEffect transition="in" filter="wipe(down)">
                                      <p:cBhvr>
                                        <p:cTn id="14"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1" name="Rectangle 2"/>
          <p:cNvSpPr>
            <a:spLocks noChangeArrowheads="1"/>
          </p:cNvSpPr>
          <p:nvPr/>
        </p:nvSpPr>
        <p:spPr bwMode="auto">
          <a:xfrm>
            <a:off x="0" y="0"/>
            <a:ext cx="21607463" cy="12152313"/>
          </a:xfrm>
          <a:prstGeom prst="rect">
            <a:avLst/>
          </a:prstGeom>
          <a:noFill/>
          <a:ln w="9525">
            <a:solidFill>
              <a:schemeClr val="tx1"/>
            </a:solidFill>
            <a:miter lim="800000"/>
            <a:headEnd/>
            <a:tailEnd/>
          </a:ln>
        </p:spPr>
        <p:txBody>
          <a:bodyPr wrap="none" lIns="192911" tIns="96455" rIns="192911" bIns="96455" anchor="ctr"/>
          <a:lstStyle/>
          <a:p>
            <a:pPr algn="ctr">
              <a:lnSpc>
                <a:spcPct val="110000"/>
              </a:lnSpc>
            </a:pPr>
            <a:endParaRPr lang="fr-FR" sz="5100" dirty="0"/>
          </a:p>
        </p:txBody>
      </p:sp>
      <p:grpSp>
        <p:nvGrpSpPr>
          <p:cNvPr id="2" name="Group 3"/>
          <p:cNvGrpSpPr>
            <a:grpSpLocks/>
          </p:cNvGrpSpPr>
          <p:nvPr/>
        </p:nvGrpSpPr>
        <p:grpSpPr bwMode="auto">
          <a:xfrm>
            <a:off x="1605161" y="2430463"/>
            <a:ext cx="6122115" cy="2565488"/>
            <a:chOff x="2688" y="1056"/>
            <a:chExt cx="2640" cy="1296"/>
          </a:xfrm>
        </p:grpSpPr>
        <p:sp>
          <p:nvSpPr>
            <p:cNvPr id="3111" name="Line 4"/>
            <p:cNvSpPr>
              <a:spLocks noChangeShapeType="1"/>
            </p:cNvSpPr>
            <p:nvPr/>
          </p:nvSpPr>
          <p:spPr bwMode="auto">
            <a:xfrm>
              <a:off x="2688" y="2352"/>
              <a:ext cx="2640" cy="0"/>
            </a:xfrm>
            <a:prstGeom prst="line">
              <a:avLst/>
            </a:prstGeom>
            <a:noFill/>
            <a:ln w="9525">
              <a:solidFill>
                <a:schemeClr val="tx1"/>
              </a:solidFill>
              <a:round/>
              <a:headEnd/>
              <a:tailEnd type="triangle" w="med" len="med"/>
            </a:ln>
          </p:spPr>
          <p:txBody>
            <a:bodyPr wrap="none" anchor="ctr"/>
            <a:lstStyle/>
            <a:p>
              <a:endParaRPr lang="en-US"/>
            </a:p>
          </p:txBody>
        </p:sp>
        <p:sp>
          <p:nvSpPr>
            <p:cNvPr id="3112" name="Line 5"/>
            <p:cNvSpPr>
              <a:spLocks noChangeShapeType="1"/>
            </p:cNvSpPr>
            <p:nvPr/>
          </p:nvSpPr>
          <p:spPr bwMode="auto">
            <a:xfrm flipV="1">
              <a:off x="2688" y="1056"/>
              <a:ext cx="0" cy="1296"/>
            </a:xfrm>
            <a:prstGeom prst="line">
              <a:avLst/>
            </a:prstGeom>
            <a:noFill/>
            <a:ln w="9525">
              <a:solidFill>
                <a:schemeClr val="tx1"/>
              </a:solidFill>
              <a:round/>
              <a:headEnd/>
              <a:tailEnd type="triangle" w="med" len="med"/>
            </a:ln>
          </p:spPr>
          <p:txBody>
            <a:bodyPr wrap="none" anchor="ctr"/>
            <a:lstStyle/>
            <a:p>
              <a:endParaRPr lang="en-US"/>
            </a:p>
          </p:txBody>
        </p:sp>
        <p:grpSp>
          <p:nvGrpSpPr>
            <p:cNvPr id="3" name="Group 6"/>
            <p:cNvGrpSpPr>
              <a:grpSpLocks/>
            </p:cNvGrpSpPr>
            <p:nvPr/>
          </p:nvGrpSpPr>
          <p:grpSpPr bwMode="auto">
            <a:xfrm>
              <a:off x="2688" y="1296"/>
              <a:ext cx="2570" cy="336"/>
              <a:chOff x="2688" y="1296"/>
              <a:chExt cx="2570" cy="336"/>
            </a:xfrm>
          </p:grpSpPr>
          <p:graphicFrame>
            <p:nvGraphicFramePr>
              <p:cNvPr id="3080" name="Object 7"/>
              <p:cNvGraphicFramePr>
                <a:graphicFrameLocks noChangeAspect="1"/>
              </p:cNvGraphicFramePr>
              <p:nvPr/>
            </p:nvGraphicFramePr>
            <p:xfrm>
              <a:off x="4992" y="1296"/>
              <a:ext cx="266" cy="336"/>
            </p:xfrm>
            <a:graphic>
              <a:graphicData uri="http://schemas.openxmlformats.org/presentationml/2006/ole">
                <mc:AlternateContent xmlns:mc="http://schemas.openxmlformats.org/markup-compatibility/2006">
                  <mc:Choice xmlns:v="urn:schemas-microsoft-com:vml" Requires="v">
                    <p:oleObj spid="_x0000_s238790" name="Equation" r:id="rId4" imgW="139680" imgH="177480" progId="Equation.3">
                      <p:embed/>
                    </p:oleObj>
                  </mc:Choice>
                  <mc:Fallback>
                    <p:oleObj name="Equation" r:id="rId4" imgW="139680" imgH="17748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2" y="1296"/>
                            <a:ext cx="266" cy="3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14" name="Line 8"/>
              <p:cNvSpPr>
                <a:spLocks noChangeShapeType="1"/>
              </p:cNvSpPr>
              <p:nvPr/>
            </p:nvSpPr>
            <p:spPr bwMode="auto">
              <a:xfrm>
                <a:off x="2688" y="1440"/>
                <a:ext cx="2208" cy="0"/>
              </a:xfrm>
              <a:prstGeom prst="line">
                <a:avLst/>
              </a:prstGeom>
              <a:noFill/>
              <a:ln w="28575">
                <a:solidFill>
                  <a:schemeClr val="tx1"/>
                </a:solidFill>
                <a:prstDash val="dash"/>
                <a:round/>
                <a:headEnd/>
                <a:tailEnd/>
              </a:ln>
            </p:spPr>
            <p:txBody>
              <a:bodyPr wrap="none" anchor="ctr"/>
              <a:lstStyle/>
              <a:p>
                <a:endParaRPr lang="en-US"/>
              </a:p>
            </p:txBody>
          </p:sp>
        </p:grpSp>
      </p:grpSp>
      <p:sp>
        <p:nvSpPr>
          <p:cNvPr id="3083" name="Text Box 9"/>
          <p:cNvSpPr txBox="1">
            <a:spLocks noChangeArrowheads="1"/>
          </p:cNvSpPr>
          <p:nvPr/>
        </p:nvSpPr>
        <p:spPr bwMode="auto">
          <a:xfrm>
            <a:off x="1618129" y="1073161"/>
            <a:ext cx="4477247" cy="1949120"/>
          </a:xfrm>
          <a:prstGeom prst="rect">
            <a:avLst/>
          </a:prstGeom>
          <a:noFill/>
          <a:ln w="9525">
            <a:noFill/>
            <a:miter lim="800000"/>
            <a:headEnd/>
            <a:tailEnd/>
          </a:ln>
        </p:spPr>
        <p:txBody>
          <a:bodyPr wrap="none" lIns="192911" tIns="96455" rIns="192911" bIns="96455">
            <a:spAutoFit/>
          </a:bodyPr>
          <a:lstStyle/>
          <a:p>
            <a:r>
              <a:rPr lang="en-US" sz="3800" dirty="0"/>
              <a:t> escape </a:t>
            </a:r>
            <a:r>
              <a:rPr lang="en-US" sz="3800" dirty="0" smtClean="0"/>
              <a:t>process,</a:t>
            </a:r>
          </a:p>
          <a:p>
            <a:r>
              <a:rPr lang="en-US" sz="3800" dirty="0" smtClean="0"/>
              <a:t>stochastic intensity</a:t>
            </a:r>
            <a:endParaRPr lang="en-US" sz="3800" dirty="0"/>
          </a:p>
          <a:p>
            <a:r>
              <a:rPr lang="en-US" sz="3800" dirty="0"/>
              <a:t>   </a:t>
            </a:r>
          </a:p>
        </p:txBody>
      </p:sp>
      <p:grpSp>
        <p:nvGrpSpPr>
          <p:cNvPr id="4" name="Group 10"/>
          <p:cNvGrpSpPr>
            <a:grpSpLocks/>
          </p:cNvGrpSpPr>
          <p:nvPr/>
        </p:nvGrpSpPr>
        <p:grpSpPr bwMode="auto">
          <a:xfrm>
            <a:off x="14765099" y="2430463"/>
            <a:ext cx="6122115" cy="2565488"/>
            <a:chOff x="2688" y="1056"/>
            <a:chExt cx="2640" cy="1296"/>
          </a:xfrm>
        </p:grpSpPr>
        <p:sp>
          <p:nvSpPr>
            <p:cNvPr id="3107" name="Line 11"/>
            <p:cNvSpPr>
              <a:spLocks noChangeShapeType="1"/>
            </p:cNvSpPr>
            <p:nvPr/>
          </p:nvSpPr>
          <p:spPr bwMode="auto">
            <a:xfrm>
              <a:off x="2688" y="2352"/>
              <a:ext cx="2640" cy="0"/>
            </a:xfrm>
            <a:prstGeom prst="line">
              <a:avLst/>
            </a:prstGeom>
            <a:noFill/>
            <a:ln w="9525">
              <a:solidFill>
                <a:schemeClr val="tx1"/>
              </a:solidFill>
              <a:round/>
              <a:headEnd/>
              <a:tailEnd type="triangle" w="med" len="med"/>
            </a:ln>
          </p:spPr>
          <p:txBody>
            <a:bodyPr wrap="none" anchor="ctr"/>
            <a:lstStyle/>
            <a:p>
              <a:endParaRPr lang="en-US"/>
            </a:p>
          </p:txBody>
        </p:sp>
        <p:sp>
          <p:nvSpPr>
            <p:cNvPr id="3108" name="Line 12"/>
            <p:cNvSpPr>
              <a:spLocks noChangeShapeType="1"/>
            </p:cNvSpPr>
            <p:nvPr/>
          </p:nvSpPr>
          <p:spPr bwMode="auto">
            <a:xfrm flipV="1">
              <a:off x="2688" y="1056"/>
              <a:ext cx="0" cy="1296"/>
            </a:xfrm>
            <a:prstGeom prst="line">
              <a:avLst/>
            </a:prstGeom>
            <a:noFill/>
            <a:ln w="9525">
              <a:solidFill>
                <a:schemeClr val="tx1"/>
              </a:solidFill>
              <a:round/>
              <a:headEnd/>
              <a:tailEnd type="triangle" w="med" len="med"/>
            </a:ln>
          </p:spPr>
          <p:txBody>
            <a:bodyPr wrap="none" anchor="ctr"/>
            <a:lstStyle/>
            <a:p>
              <a:endParaRPr lang="en-US"/>
            </a:p>
          </p:txBody>
        </p:sp>
        <p:grpSp>
          <p:nvGrpSpPr>
            <p:cNvPr id="5" name="Group 13"/>
            <p:cNvGrpSpPr>
              <a:grpSpLocks/>
            </p:cNvGrpSpPr>
            <p:nvPr/>
          </p:nvGrpSpPr>
          <p:grpSpPr bwMode="auto">
            <a:xfrm>
              <a:off x="2688" y="1296"/>
              <a:ext cx="2570" cy="336"/>
              <a:chOff x="2688" y="1296"/>
              <a:chExt cx="2570" cy="336"/>
            </a:xfrm>
          </p:grpSpPr>
          <p:graphicFrame>
            <p:nvGraphicFramePr>
              <p:cNvPr id="3079" name="Object 14"/>
              <p:cNvGraphicFramePr>
                <a:graphicFrameLocks noChangeAspect="1"/>
              </p:cNvGraphicFramePr>
              <p:nvPr/>
            </p:nvGraphicFramePr>
            <p:xfrm>
              <a:off x="4992" y="1296"/>
              <a:ext cx="266" cy="336"/>
            </p:xfrm>
            <a:graphic>
              <a:graphicData uri="http://schemas.openxmlformats.org/presentationml/2006/ole">
                <mc:AlternateContent xmlns:mc="http://schemas.openxmlformats.org/markup-compatibility/2006">
                  <mc:Choice xmlns:v="urn:schemas-microsoft-com:vml" Requires="v">
                    <p:oleObj spid="_x0000_s238791" name="Equation" r:id="rId6" imgW="139680" imgH="177480" progId="Equation.3">
                      <p:embed/>
                    </p:oleObj>
                  </mc:Choice>
                  <mc:Fallback>
                    <p:oleObj name="Equation" r:id="rId6" imgW="139680" imgH="177480" progId="Equation.3">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2" y="1296"/>
                            <a:ext cx="266" cy="3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10" name="Line 15"/>
              <p:cNvSpPr>
                <a:spLocks noChangeShapeType="1"/>
              </p:cNvSpPr>
              <p:nvPr/>
            </p:nvSpPr>
            <p:spPr bwMode="auto">
              <a:xfrm>
                <a:off x="2688" y="1440"/>
                <a:ext cx="2208" cy="0"/>
              </a:xfrm>
              <a:prstGeom prst="line">
                <a:avLst/>
              </a:prstGeom>
              <a:noFill/>
              <a:ln w="28575">
                <a:solidFill>
                  <a:schemeClr val="tx1"/>
                </a:solidFill>
                <a:prstDash val="dash"/>
                <a:round/>
                <a:headEnd/>
                <a:tailEnd/>
              </a:ln>
            </p:spPr>
            <p:txBody>
              <a:bodyPr wrap="none" anchor="ctr"/>
              <a:lstStyle/>
              <a:p>
                <a:endParaRPr lang="en-US"/>
              </a:p>
            </p:txBody>
          </p:sp>
        </p:grpSp>
      </p:grpSp>
      <p:sp>
        <p:nvSpPr>
          <p:cNvPr id="3085" name="Text Box 23"/>
          <p:cNvSpPr txBox="1">
            <a:spLocks noChangeArrowheads="1"/>
          </p:cNvSpPr>
          <p:nvPr/>
        </p:nvSpPr>
        <p:spPr bwMode="auto">
          <a:xfrm>
            <a:off x="15305286" y="1620309"/>
            <a:ext cx="5424623" cy="1364345"/>
          </a:xfrm>
          <a:prstGeom prst="rect">
            <a:avLst/>
          </a:prstGeom>
          <a:noFill/>
          <a:ln w="9525">
            <a:noFill/>
            <a:miter lim="800000"/>
            <a:headEnd/>
            <a:tailEnd/>
          </a:ln>
        </p:spPr>
        <p:txBody>
          <a:bodyPr wrap="none" lIns="192911" tIns="96455" rIns="192911" bIns="96455">
            <a:spAutoFit/>
          </a:bodyPr>
          <a:lstStyle/>
          <a:p>
            <a:r>
              <a:rPr lang="en-US" sz="3800" dirty="0"/>
              <a:t> stochastic spike arrival</a:t>
            </a:r>
          </a:p>
          <a:p>
            <a:r>
              <a:rPr lang="en-US" sz="3800" dirty="0"/>
              <a:t>     (diffusive noise)</a:t>
            </a:r>
          </a:p>
        </p:txBody>
      </p:sp>
      <p:sp>
        <p:nvSpPr>
          <p:cNvPr id="3089" name="Line 29"/>
          <p:cNvSpPr>
            <a:spLocks noChangeShapeType="1"/>
          </p:cNvSpPr>
          <p:nvPr/>
        </p:nvSpPr>
        <p:spPr bwMode="auto">
          <a:xfrm>
            <a:off x="10146862" y="1755334"/>
            <a:ext cx="0" cy="10396979"/>
          </a:xfrm>
          <a:prstGeom prst="line">
            <a:avLst/>
          </a:prstGeom>
          <a:noFill/>
          <a:ln w="9525" cap="rnd">
            <a:solidFill>
              <a:schemeClr val="tx1"/>
            </a:solidFill>
            <a:prstDash val="sysDot"/>
            <a:round/>
            <a:headEnd/>
            <a:tailEnd/>
          </a:ln>
        </p:spPr>
        <p:txBody>
          <a:bodyPr wrap="none" lIns="192911" tIns="96455" rIns="192911" bIns="96455" anchor="ctr"/>
          <a:lstStyle/>
          <a:p>
            <a:endParaRPr lang="en-US"/>
          </a:p>
        </p:txBody>
      </p:sp>
      <p:sp>
        <p:nvSpPr>
          <p:cNvPr id="3090" name="Freeform 30"/>
          <p:cNvSpPr>
            <a:spLocks/>
          </p:cNvSpPr>
          <p:nvPr/>
        </p:nvSpPr>
        <p:spPr bwMode="auto">
          <a:xfrm>
            <a:off x="1605161" y="2970565"/>
            <a:ext cx="4681617" cy="2025386"/>
          </a:xfrm>
          <a:custGeom>
            <a:avLst/>
            <a:gdLst>
              <a:gd name="T0" fmla="*/ 0 w 1248"/>
              <a:gd name="T1" fmla="*/ 2147483647 h 720"/>
              <a:gd name="T2" fmla="*/ 2147483647 w 1248"/>
              <a:gd name="T3" fmla="*/ 2147483647 h 720"/>
              <a:gd name="T4" fmla="*/ 2147483647 w 1248"/>
              <a:gd name="T5" fmla="*/ 2147483647 h 720"/>
              <a:gd name="T6" fmla="*/ 2147483647 w 1248"/>
              <a:gd name="T7" fmla="*/ 0 h 720"/>
              <a:gd name="T8" fmla="*/ 0 60000 65536"/>
              <a:gd name="T9" fmla="*/ 0 60000 65536"/>
              <a:gd name="T10" fmla="*/ 0 60000 65536"/>
              <a:gd name="T11" fmla="*/ 0 60000 65536"/>
              <a:gd name="T12" fmla="*/ 0 w 1248"/>
              <a:gd name="T13" fmla="*/ 0 h 720"/>
              <a:gd name="T14" fmla="*/ 1248 w 1248"/>
              <a:gd name="T15" fmla="*/ 720 h 720"/>
            </a:gdLst>
            <a:ahLst/>
            <a:cxnLst>
              <a:cxn ang="T8">
                <a:pos x="T0" y="T1"/>
              </a:cxn>
              <a:cxn ang="T9">
                <a:pos x="T2" y="T3"/>
              </a:cxn>
              <a:cxn ang="T10">
                <a:pos x="T4" y="T5"/>
              </a:cxn>
              <a:cxn ang="T11">
                <a:pos x="T6" y="T7"/>
              </a:cxn>
            </a:cxnLst>
            <a:rect l="T12" t="T13" r="T14" b="T15"/>
            <a:pathLst>
              <a:path w="1248" h="720">
                <a:moveTo>
                  <a:pt x="0" y="720"/>
                </a:moveTo>
                <a:cubicBezTo>
                  <a:pt x="72" y="596"/>
                  <a:pt x="144" y="472"/>
                  <a:pt x="288" y="384"/>
                </a:cubicBezTo>
                <a:cubicBezTo>
                  <a:pt x="432" y="296"/>
                  <a:pt x="704" y="256"/>
                  <a:pt x="864" y="192"/>
                </a:cubicBezTo>
                <a:cubicBezTo>
                  <a:pt x="1024" y="128"/>
                  <a:pt x="1136" y="64"/>
                  <a:pt x="1248" y="0"/>
                </a:cubicBezTo>
              </a:path>
            </a:pathLst>
          </a:custGeom>
          <a:noFill/>
          <a:ln w="28575">
            <a:solidFill>
              <a:srgbClr val="FF0000"/>
            </a:solidFill>
            <a:round/>
            <a:headEnd/>
            <a:tailEnd/>
          </a:ln>
        </p:spPr>
        <p:txBody>
          <a:bodyPr wrap="none" lIns="192911" tIns="96455" rIns="192911" bIns="96455" anchor="ctr"/>
          <a:lstStyle/>
          <a:p>
            <a:endParaRPr lang="en-US"/>
          </a:p>
        </p:txBody>
      </p:sp>
      <p:sp>
        <p:nvSpPr>
          <p:cNvPr id="3091" name="Freeform 32"/>
          <p:cNvSpPr>
            <a:spLocks/>
          </p:cNvSpPr>
          <p:nvPr/>
        </p:nvSpPr>
        <p:spPr bwMode="auto">
          <a:xfrm>
            <a:off x="14765100" y="2970565"/>
            <a:ext cx="4681617" cy="2025386"/>
          </a:xfrm>
          <a:custGeom>
            <a:avLst/>
            <a:gdLst>
              <a:gd name="T0" fmla="*/ 0 w 1248"/>
              <a:gd name="T1" fmla="*/ 2147483647 h 720"/>
              <a:gd name="T2" fmla="*/ 2147483647 w 1248"/>
              <a:gd name="T3" fmla="*/ 2147483647 h 720"/>
              <a:gd name="T4" fmla="*/ 2147483647 w 1248"/>
              <a:gd name="T5" fmla="*/ 2147483647 h 720"/>
              <a:gd name="T6" fmla="*/ 2147483647 w 1248"/>
              <a:gd name="T7" fmla="*/ 0 h 720"/>
              <a:gd name="T8" fmla="*/ 0 60000 65536"/>
              <a:gd name="T9" fmla="*/ 0 60000 65536"/>
              <a:gd name="T10" fmla="*/ 0 60000 65536"/>
              <a:gd name="T11" fmla="*/ 0 60000 65536"/>
              <a:gd name="T12" fmla="*/ 0 w 1248"/>
              <a:gd name="T13" fmla="*/ 0 h 720"/>
              <a:gd name="T14" fmla="*/ 1248 w 1248"/>
              <a:gd name="T15" fmla="*/ 720 h 720"/>
            </a:gdLst>
            <a:ahLst/>
            <a:cxnLst>
              <a:cxn ang="T8">
                <a:pos x="T0" y="T1"/>
              </a:cxn>
              <a:cxn ang="T9">
                <a:pos x="T2" y="T3"/>
              </a:cxn>
              <a:cxn ang="T10">
                <a:pos x="T4" y="T5"/>
              </a:cxn>
              <a:cxn ang="T11">
                <a:pos x="T6" y="T7"/>
              </a:cxn>
            </a:cxnLst>
            <a:rect l="T12" t="T13" r="T14" b="T15"/>
            <a:pathLst>
              <a:path w="1248" h="720">
                <a:moveTo>
                  <a:pt x="0" y="720"/>
                </a:moveTo>
                <a:cubicBezTo>
                  <a:pt x="72" y="596"/>
                  <a:pt x="144" y="472"/>
                  <a:pt x="288" y="384"/>
                </a:cubicBezTo>
                <a:cubicBezTo>
                  <a:pt x="432" y="296"/>
                  <a:pt x="704" y="256"/>
                  <a:pt x="864" y="192"/>
                </a:cubicBezTo>
                <a:cubicBezTo>
                  <a:pt x="1024" y="128"/>
                  <a:pt x="1136" y="64"/>
                  <a:pt x="1248" y="0"/>
                </a:cubicBezTo>
              </a:path>
            </a:pathLst>
          </a:custGeom>
          <a:noFill/>
          <a:ln w="28575">
            <a:solidFill>
              <a:srgbClr val="FF0000"/>
            </a:solidFill>
            <a:round/>
            <a:headEnd/>
            <a:tailEnd/>
          </a:ln>
        </p:spPr>
        <p:txBody>
          <a:bodyPr wrap="none" lIns="192911" tIns="96455" rIns="192911" bIns="96455" anchor="ctr"/>
          <a:lstStyle/>
          <a:p>
            <a:endParaRPr lang="en-US"/>
          </a:p>
        </p:txBody>
      </p:sp>
      <p:sp>
        <p:nvSpPr>
          <p:cNvPr id="3092" name="Text Box 33"/>
          <p:cNvSpPr txBox="1">
            <a:spLocks noChangeArrowheads="1"/>
          </p:cNvSpPr>
          <p:nvPr/>
        </p:nvSpPr>
        <p:spPr bwMode="auto">
          <a:xfrm>
            <a:off x="4088519" y="3448782"/>
            <a:ext cx="1370628" cy="979624"/>
          </a:xfrm>
          <a:prstGeom prst="rect">
            <a:avLst/>
          </a:prstGeom>
          <a:noFill/>
          <a:ln w="9525">
            <a:noFill/>
            <a:miter lim="800000"/>
            <a:headEnd/>
            <a:tailEnd/>
          </a:ln>
        </p:spPr>
        <p:txBody>
          <a:bodyPr wrap="none" lIns="192911" tIns="96455" rIns="192911" bIns="96455">
            <a:spAutoFit/>
          </a:bodyPr>
          <a:lstStyle/>
          <a:p>
            <a:r>
              <a:rPr lang="en-US" sz="5100" dirty="0">
                <a:solidFill>
                  <a:srgbClr val="FF0000"/>
                </a:solidFill>
              </a:rPr>
              <a:t>u(t)</a:t>
            </a:r>
            <a:endParaRPr lang="en-US" sz="5100" dirty="0"/>
          </a:p>
        </p:txBody>
      </p:sp>
      <p:sp>
        <p:nvSpPr>
          <p:cNvPr id="302114" name="Freeform 34"/>
          <p:cNvSpPr>
            <a:spLocks/>
          </p:cNvSpPr>
          <p:nvPr/>
        </p:nvSpPr>
        <p:spPr bwMode="auto">
          <a:xfrm>
            <a:off x="14765100" y="2970565"/>
            <a:ext cx="5942052" cy="2025386"/>
          </a:xfrm>
          <a:custGeom>
            <a:avLst/>
            <a:gdLst>
              <a:gd name="T0" fmla="*/ 0 w 1248"/>
              <a:gd name="T1" fmla="*/ 2147483647 h 720"/>
              <a:gd name="T2" fmla="*/ 2147483647 w 1248"/>
              <a:gd name="T3" fmla="*/ 2147483647 h 720"/>
              <a:gd name="T4" fmla="*/ 2147483647 w 1248"/>
              <a:gd name="T5" fmla="*/ 2147483647 h 720"/>
              <a:gd name="T6" fmla="*/ 2147483647 w 1248"/>
              <a:gd name="T7" fmla="*/ 0 h 720"/>
              <a:gd name="T8" fmla="*/ 0 60000 65536"/>
              <a:gd name="T9" fmla="*/ 0 60000 65536"/>
              <a:gd name="T10" fmla="*/ 0 60000 65536"/>
              <a:gd name="T11" fmla="*/ 0 60000 65536"/>
              <a:gd name="T12" fmla="*/ 0 w 1248"/>
              <a:gd name="T13" fmla="*/ 0 h 720"/>
              <a:gd name="T14" fmla="*/ 1248 w 1248"/>
              <a:gd name="T15" fmla="*/ 720 h 720"/>
            </a:gdLst>
            <a:ahLst/>
            <a:cxnLst>
              <a:cxn ang="T8">
                <a:pos x="T0" y="T1"/>
              </a:cxn>
              <a:cxn ang="T9">
                <a:pos x="T2" y="T3"/>
              </a:cxn>
              <a:cxn ang="T10">
                <a:pos x="T4" y="T5"/>
              </a:cxn>
              <a:cxn ang="T11">
                <a:pos x="T6" y="T7"/>
              </a:cxn>
            </a:cxnLst>
            <a:rect l="T12" t="T13" r="T14" b="T15"/>
            <a:pathLst>
              <a:path w="1248" h="720">
                <a:moveTo>
                  <a:pt x="0" y="720"/>
                </a:moveTo>
                <a:cubicBezTo>
                  <a:pt x="72" y="596"/>
                  <a:pt x="144" y="472"/>
                  <a:pt x="288" y="384"/>
                </a:cubicBezTo>
                <a:cubicBezTo>
                  <a:pt x="432" y="296"/>
                  <a:pt x="704" y="256"/>
                  <a:pt x="864" y="192"/>
                </a:cubicBezTo>
                <a:cubicBezTo>
                  <a:pt x="1024" y="128"/>
                  <a:pt x="1136" y="64"/>
                  <a:pt x="1248" y="0"/>
                </a:cubicBezTo>
              </a:path>
            </a:pathLst>
          </a:custGeom>
          <a:noFill/>
          <a:ln w="19050">
            <a:solidFill>
              <a:srgbClr val="FF0000"/>
            </a:solidFill>
            <a:prstDash val="dash"/>
            <a:round/>
            <a:headEnd/>
            <a:tailEnd/>
          </a:ln>
        </p:spPr>
        <p:txBody>
          <a:bodyPr wrap="none" lIns="192911" tIns="96455" rIns="192911" bIns="96455" anchor="ctr"/>
          <a:lstStyle/>
          <a:p>
            <a:endParaRPr lang="en-US"/>
          </a:p>
        </p:txBody>
      </p:sp>
      <p:sp>
        <p:nvSpPr>
          <p:cNvPr id="302115" name="Freeform 35"/>
          <p:cNvSpPr>
            <a:spLocks/>
          </p:cNvSpPr>
          <p:nvPr/>
        </p:nvSpPr>
        <p:spPr bwMode="auto">
          <a:xfrm>
            <a:off x="14765100" y="2970565"/>
            <a:ext cx="3601244" cy="2025386"/>
          </a:xfrm>
          <a:custGeom>
            <a:avLst/>
            <a:gdLst>
              <a:gd name="T0" fmla="*/ 0 w 1248"/>
              <a:gd name="T1" fmla="*/ 2147483647 h 720"/>
              <a:gd name="T2" fmla="*/ 2147483647 w 1248"/>
              <a:gd name="T3" fmla="*/ 2147483647 h 720"/>
              <a:gd name="T4" fmla="*/ 2147483647 w 1248"/>
              <a:gd name="T5" fmla="*/ 2147483647 h 720"/>
              <a:gd name="T6" fmla="*/ 2147483647 w 1248"/>
              <a:gd name="T7" fmla="*/ 0 h 720"/>
              <a:gd name="T8" fmla="*/ 0 60000 65536"/>
              <a:gd name="T9" fmla="*/ 0 60000 65536"/>
              <a:gd name="T10" fmla="*/ 0 60000 65536"/>
              <a:gd name="T11" fmla="*/ 0 60000 65536"/>
              <a:gd name="T12" fmla="*/ 0 w 1248"/>
              <a:gd name="T13" fmla="*/ 0 h 720"/>
              <a:gd name="T14" fmla="*/ 1248 w 1248"/>
              <a:gd name="T15" fmla="*/ 720 h 720"/>
            </a:gdLst>
            <a:ahLst/>
            <a:cxnLst>
              <a:cxn ang="T8">
                <a:pos x="T0" y="T1"/>
              </a:cxn>
              <a:cxn ang="T9">
                <a:pos x="T2" y="T3"/>
              </a:cxn>
              <a:cxn ang="T10">
                <a:pos x="T4" y="T5"/>
              </a:cxn>
              <a:cxn ang="T11">
                <a:pos x="T6" y="T7"/>
              </a:cxn>
            </a:cxnLst>
            <a:rect l="T12" t="T13" r="T14" b="T15"/>
            <a:pathLst>
              <a:path w="1248" h="720">
                <a:moveTo>
                  <a:pt x="0" y="720"/>
                </a:moveTo>
                <a:cubicBezTo>
                  <a:pt x="72" y="596"/>
                  <a:pt x="144" y="472"/>
                  <a:pt x="288" y="384"/>
                </a:cubicBezTo>
                <a:cubicBezTo>
                  <a:pt x="432" y="296"/>
                  <a:pt x="704" y="256"/>
                  <a:pt x="864" y="192"/>
                </a:cubicBezTo>
                <a:cubicBezTo>
                  <a:pt x="1024" y="128"/>
                  <a:pt x="1136" y="64"/>
                  <a:pt x="1248" y="0"/>
                </a:cubicBezTo>
              </a:path>
            </a:pathLst>
          </a:custGeom>
          <a:noFill/>
          <a:ln w="19050">
            <a:solidFill>
              <a:srgbClr val="FF0000"/>
            </a:solidFill>
            <a:prstDash val="dash"/>
            <a:round/>
            <a:headEnd/>
            <a:tailEnd/>
          </a:ln>
        </p:spPr>
        <p:txBody>
          <a:bodyPr wrap="none" lIns="192911" tIns="96455" rIns="192911" bIns="96455" anchor="ctr"/>
          <a:lstStyle/>
          <a:p>
            <a:endParaRPr lang="en-US"/>
          </a:p>
        </p:txBody>
      </p:sp>
      <p:sp>
        <p:nvSpPr>
          <p:cNvPr id="302116" name="Freeform 36"/>
          <p:cNvSpPr>
            <a:spLocks/>
          </p:cNvSpPr>
          <p:nvPr/>
        </p:nvSpPr>
        <p:spPr bwMode="auto">
          <a:xfrm>
            <a:off x="14765100" y="3105591"/>
            <a:ext cx="4321493" cy="1890360"/>
          </a:xfrm>
          <a:custGeom>
            <a:avLst/>
            <a:gdLst>
              <a:gd name="T0" fmla="*/ 0 w 960"/>
              <a:gd name="T1" fmla="*/ 2147483647 h 672"/>
              <a:gd name="T2" fmla="*/ 2147483647 w 960"/>
              <a:gd name="T3" fmla="*/ 2147483647 h 672"/>
              <a:gd name="T4" fmla="*/ 2147483647 w 960"/>
              <a:gd name="T5" fmla="*/ 2147483647 h 672"/>
              <a:gd name="T6" fmla="*/ 2147483647 w 960"/>
              <a:gd name="T7" fmla="*/ 2147483647 h 672"/>
              <a:gd name="T8" fmla="*/ 2147483647 w 960"/>
              <a:gd name="T9" fmla="*/ 2147483647 h 672"/>
              <a:gd name="T10" fmla="*/ 2147483647 w 960"/>
              <a:gd name="T11" fmla="*/ 2147483647 h 672"/>
              <a:gd name="T12" fmla="*/ 2147483647 w 960"/>
              <a:gd name="T13" fmla="*/ 2147483647 h 672"/>
              <a:gd name="T14" fmla="*/ 2147483647 w 960"/>
              <a:gd name="T15" fmla="*/ 2147483647 h 672"/>
              <a:gd name="T16" fmla="*/ 2147483647 w 960"/>
              <a:gd name="T17" fmla="*/ 2147483647 h 672"/>
              <a:gd name="T18" fmla="*/ 2147483647 w 960"/>
              <a:gd name="T19" fmla="*/ 2147483647 h 672"/>
              <a:gd name="T20" fmla="*/ 2147483647 w 960"/>
              <a:gd name="T21" fmla="*/ 0 h 6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0"/>
              <a:gd name="T34" fmla="*/ 0 h 672"/>
              <a:gd name="T35" fmla="*/ 960 w 960"/>
              <a:gd name="T36" fmla="*/ 672 h 6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0" h="672">
                <a:moveTo>
                  <a:pt x="0" y="672"/>
                </a:moveTo>
                <a:cubicBezTo>
                  <a:pt x="36" y="644"/>
                  <a:pt x="72" y="616"/>
                  <a:pt x="96" y="576"/>
                </a:cubicBezTo>
                <a:cubicBezTo>
                  <a:pt x="120" y="536"/>
                  <a:pt x="120" y="456"/>
                  <a:pt x="144" y="432"/>
                </a:cubicBezTo>
                <a:cubicBezTo>
                  <a:pt x="168" y="408"/>
                  <a:pt x="200" y="448"/>
                  <a:pt x="240" y="432"/>
                </a:cubicBezTo>
                <a:cubicBezTo>
                  <a:pt x="280" y="416"/>
                  <a:pt x="352" y="376"/>
                  <a:pt x="384" y="336"/>
                </a:cubicBezTo>
                <a:cubicBezTo>
                  <a:pt x="416" y="296"/>
                  <a:pt x="400" y="208"/>
                  <a:pt x="432" y="192"/>
                </a:cubicBezTo>
                <a:cubicBezTo>
                  <a:pt x="464" y="176"/>
                  <a:pt x="544" y="240"/>
                  <a:pt x="576" y="240"/>
                </a:cubicBezTo>
                <a:cubicBezTo>
                  <a:pt x="608" y="240"/>
                  <a:pt x="600" y="200"/>
                  <a:pt x="624" y="192"/>
                </a:cubicBezTo>
                <a:cubicBezTo>
                  <a:pt x="648" y="184"/>
                  <a:pt x="688" y="208"/>
                  <a:pt x="720" y="192"/>
                </a:cubicBezTo>
                <a:cubicBezTo>
                  <a:pt x="752" y="176"/>
                  <a:pt x="776" y="128"/>
                  <a:pt x="816" y="96"/>
                </a:cubicBezTo>
                <a:cubicBezTo>
                  <a:pt x="856" y="64"/>
                  <a:pt x="936" y="16"/>
                  <a:pt x="960" y="0"/>
                </a:cubicBezTo>
              </a:path>
            </a:pathLst>
          </a:custGeom>
          <a:noFill/>
          <a:ln w="9525">
            <a:solidFill>
              <a:schemeClr val="tx1"/>
            </a:solidFill>
            <a:round/>
            <a:headEnd/>
            <a:tailEnd/>
          </a:ln>
        </p:spPr>
        <p:txBody>
          <a:bodyPr wrap="none" lIns="192911" tIns="96455" rIns="192911" bIns="96455" anchor="ctr"/>
          <a:lstStyle/>
          <a:p>
            <a:endParaRPr lang="en-US"/>
          </a:p>
        </p:txBody>
      </p:sp>
      <p:sp>
        <p:nvSpPr>
          <p:cNvPr id="302117" name="Line 37"/>
          <p:cNvSpPr>
            <a:spLocks noChangeShapeType="1"/>
          </p:cNvSpPr>
          <p:nvPr/>
        </p:nvSpPr>
        <p:spPr bwMode="auto">
          <a:xfrm flipV="1">
            <a:off x="3945969" y="2700514"/>
            <a:ext cx="0" cy="405077"/>
          </a:xfrm>
          <a:prstGeom prst="line">
            <a:avLst/>
          </a:prstGeom>
          <a:noFill/>
          <a:ln w="28575">
            <a:solidFill>
              <a:srgbClr val="006600"/>
            </a:solidFill>
            <a:round/>
            <a:headEnd/>
            <a:tailEnd type="triangle" w="med" len="med"/>
          </a:ln>
        </p:spPr>
        <p:txBody>
          <a:bodyPr wrap="none" lIns="192911" tIns="96455" rIns="192911" bIns="96455" anchor="ctr"/>
          <a:lstStyle/>
          <a:p>
            <a:endParaRPr lang="en-US"/>
          </a:p>
        </p:txBody>
      </p:sp>
      <p:sp>
        <p:nvSpPr>
          <p:cNvPr id="302142" name="Text Box 62"/>
          <p:cNvSpPr txBox="1">
            <a:spLocks noChangeArrowheads="1"/>
          </p:cNvSpPr>
          <p:nvPr/>
        </p:nvSpPr>
        <p:spPr bwMode="auto">
          <a:xfrm>
            <a:off x="3585845" y="4860925"/>
            <a:ext cx="570730" cy="979624"/>
          </a:xfrm>
          <a:prstGeom prst="rect">
            <a:avLst/>
          </a:prstGeom>
          <a:noFill/>
          <a:ln w="9525">
            <a:noFill/>
            <a:miter lim="800000"/>
            <a:headEnd/>
            <a:tailEnd/>
          </a:ln>
        </p:spPr>
        <p:txBody>
          <a:bodyPr wrap="none" lIns="192911" tIns="96455" rIns="192911" bIns="96455">
            <a:spAutoFit/>
          </a:bodyPr>
          <a:lstStyle/>
          <a:p>
            <a:r>
              <a:rPr lang="en-US" sz="5100" dirty="0">
                <a:solidFill>
                  <a:srgbClr val="006600"/>
                </a:solidFill>
              </a:rPr>
              <a:t>t</a:t>
            </a:r>
            <a:endParaRPr lang="en-US" sz="3800" dirty="0"/>
          </a:p>
        </p:txBody>
      </p:sp>
      <p:grpSp>
        <p:nvGrpSpPr>
          <p:cNvPr id="6" name="Group 70"/>
          <p:cNvGrpSpPr>
            <a:grpSpLocks/>
          </p:cNvGrpSpPr>
          <p:nvPr/>
        </p:nvGrpSpPr>
        <p:grpSpPr bwMode="auto">
          <a:xfrm>
            <a:off x="2685534" y="3105592"/>
            <a:ext cx="1260435" cy="762333"/>
            <a:chOff x="528" y="1104"/>
            <a:chExt cx="336" cy="271"/>
          </a:xfrm>
        </p:grpSpPr>
        <p:sp>
          <p:nvSpPr>
            <p:cNvPr id="3106" name="Line 71"/>
            <p:cNvSpPr>
              <a:spLocks noChangeShapeType="1"/>
            </p:cNvSpPr>
            <p:nvPr/>
          </p:nvSpPr>
          <p:spPr bwMode="auto">
            <a:xfrm>
              <a:off x="864" y="1104"/>
              <a:ext cx="0" cy="240"/>
            </a:xfrm>
            <a:prstGeom prst="line">
              <a:avLst/>
            </a:prstGeom>
            <a:noFill/>
            <a:ln w="19050">
              <a:solidFill>
                <a:schemeClr val="tx1"/>
              </a:solidFill>
              <a:round/>
              <a:headEnd type="triangle" w="med" len="med"/>
              <a:tailEnd type="triangle" w="med" len="med"/>
            </a:ln>
          </p:spPr>
          <p:txBody>
            <a:bodyPr wrap="none" anchor="ctr"/>
            <a:lstStyle/>
            <a:p>
              <a:endParaRPr lang="en-US"/>
            </a:p>
          </p:txBody>
        </p:sp>
        <p:graphicFrame>
          <p:nvGraphicFramePr>
            <p:cNvPr id="3078" name="Object 72"/>
            <p:cNvGraphicFramePr>
              <a:graphicFrameLocks noChangeAspect="1"/>
            </p:cNvGraphicFramePr>
            <p:nvPr/>
          </p:nvGraphicFramePr>
          <p:xfrm>
            <a:off x="528" y="1152"/>
            <a:ext cx="336" cy="223"/>
          </p:xfrm>
          <a:graphic>
            <a:graphicData uri="http://schemas.openxmlformats.org/presentationml/2006/ole">
              <mc:AlternateContent xmlns:mc="http://schemas.openxmlformats.org/markup-compatibility/2006">
                <mc:Choice xmlns:v="urn:schemas-microsoft-com:vml" Requires="v">
                  <p:oleObj spid="_x0000_s238792" name="Equation" r:id="rId7" imgW="304560" imgH="203040" progId="Equation.3">
                    <p:embed/>
                  </p:oleObj>
                </mc:Choice>
                <mc:Fallback>
                  <p:oleObj name="Equation" r:id="rId7" imgW="304560" imgH="203040" progId="Equation.3">
                    <p:embed/>
                    <p:pic>
                      <p:nvPicPr>
                        <p:cNvPr id="0" name="Object 7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8" y="1152"/>
                          <a:ext cx="336" cy="2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7" name="Group 73"/>
          <p:cNvGrpSpPr>
            <a:grpSpLocks/>
          </p:cNvGrpSpPr>
          <p:nvPr/>
        </p:nvGrpSpPr>
        <p:grpSpPr bwMode="auto">
          <a:xfrm>
            <a:off x="1387587" y="5873619"/>
            <a:ext cx="4707790" cy="1459966"/>
            <a:chOff x="182" y="2088"/>
            <a:chExt cx="1585" cy="519"/>
          </a:xfrm>
        </p:grpSpPr>
        <p:graphicFrame>
          <p:nvGraphicFramePr>
            <p:cNvPr id="3077" name="Object 74"/>
            <p:cNvGraphicFramePr>
              <a:graphicFrameLocks noChangeAspect="1"/>
            </p:cNvGraphicFramePr>
            <p:nvPr/>
          </p:nvGraphicFramePr>
          <p:xfrm>
            <a:off x="336" y="2352"/>
            <a:ext cx="1431" cy="255"/>
          </p:xfrm>
          <a:graphic>
            <a:graphicData uri="http://schemas.openxmlformats.org/presentationml/2006/ole">
              <mc:AlternateContent xmlns:mc="http://schemas.openxmlformats.org/markup-compatibility/2006">
                <mc:Choice xmlns:v="urn:schemas-microsoft-com:vml" Requires="v">
                  <p:oleObj spid="_x0000_s238793" name="Equation" r:id="rId9" imgW="1130040" imgH="203040" progId="Equation.3">
                    <p:embed/>
                  </p:oleObj>
                </mc:Choice>
                <mc:Fallback>
                  <p:oleObj name="Equation" r:id="rId9" imgW="1130040" imgH="203040" progId="Equation.3">
                    <p:embed/>
                    <p:pic>
                      <p:nvPicPr>
                        <p:cNvPr id="0" name="Object 7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6" y="2352"/>
                          <a:ext cx="1431" cy="2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05" name="Text Box 75"/>
            <p:cNvSpPr txBox="1">
              <a:spLocks noChangeArrowheads="1"/>
            </p:cNvSpPr>
            <p:nvPr/>
          </p:nvSpPr>
          <p:spPr bwMode="auto">
            <a:xfrm>
              <a:off x="182" y="2088"/>
              <a:ext cx="932" cy="241"/>
            </a:xfrm>
            <a:prstGeom prst="rect">
              <a:avLst/>
            </a:prstGeom>
            <a:noFill/>
            <a:ln w="9525">
              <a:solidFill>
                <a:srgbClr val="006600"/>
              </a:solidFill>
              <a:miter lim="800000"/>
              <a:headEnd/>
              <a:tailEnd/>
            </a:ln>
          </p:spPr>
          <p:txBody>
            <a:bodyPr wrap="square">
              <a:spAutoFit/>
            </a:bodyPr>
            <a:lstStyle/>
            <a:p>
              <a:r>
                <a:rPr lang="en-US" sz="3800" dirty="0">
                  <a:solidFill>
                    <a:srgbClr val="006600"/>
                  </a:solidFill>
                </a:rPr>
                <a:t>escape</a:t>
              </a:r>
              <a:r>
                <a:rPr lang="en-US" sz="3800" dirty="0"/>
                <a:t> </a:t>
              </a:r>
              <a:r>
                <a:rPr lang="en-US" sz="3800" dirty="0">
                  <a:solidFill>
                    <a:srgbClr val="006600"/>
                  </a:solidFill>
                </a:rPr>
                <a:t>rate</a:t>
              </a:r>
              <a:endParaRPr lang="en-US" sz="3800" dirty="0"/>
            </a:p>
          </p:txBody>
        </p:sp>
      </p:grpSp>
      <p:grpSp>
        <p:nvGrpSpPr>
          <p:cNvPr id="8" name="Group 88"/>
          <p:cNvGrpSpPr>
            <a:grpSpLocks/>
          </p:cNvGrpSpPr>
          <p:nvPr/>
        </p:nvGrpSpPr>
        <p:grpSpPr bwMode="auto">
          <a:xfrm>
            <a:off x="14404976" y="5806106"/>
            <a:ext cx="6249659" cy="2211046"/>
            <a:chOff x="3840" y="2064"/>
            <a:chExt cx="1666" cy="786"/>
          </a:xfrm>
        </p:grpSpPr>
        <p:graphicFrame>
          <p:nvGraphicFramePr>
            <p:cNvPr id="3076" name="Object 89"/>
            <p:cNvGraphicFramePr>
              <a:graphicFrameLocks noChangeAspect="1"/>
            </p:cNvGraphicFramePr>
            <p:nvPr/>
          </p:nvGraphicFramePr>
          <p:xfrm>
            <a:off x="3840" y="2304"/>
            <a:ext cx="1666" cy="546"/>
          </p:xfrm>
          <a:graphic>
            <a:graphicData uri="http://schemas.openxmlformats.org/presentationml/2006/ole">
              <mc:AlternateContent xmlns:mc="http://schemas.openxmlformats.org/markup-compatibility/2006">
                <mc:Choice xmlns:v="urn:schemas-microsoft-com:vml" Requires="v">
                  <p:oleObj spid="_x0000_s238794" name="Equation" r:id="rId11" imgW="1498320" imgH="419040" progId="Equation.3">
                    <p:embed/>
                  </p:oleObj>
                </mc:Choice>
                <mc:Fallback>
                  <p:oleObj name="Equation" r:id="rId11" imgW="1498320" imgH="419040" progId="Equation.3">
                    <p:embed/>
                    <p:pic>
                      <p:nvPicPr>
                        <p:cNvPr id="0" name="Object 8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40" y="2304"/>
                          <a:ext cx="1666" cy="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sp>
          <p:nvSpPr>
            <p:cNvPr id="3104" name="Text Box 90"/>
            <p:cNvSpPr txBox="1">
              <a:spLocks noChangeArrowheads="1"/>
            </p:cNvSpPr>
            <p:nvPr/>
          </p:nvSpPr>
          <p:spPr bwMode="auto">
            <a:xfrm>
              <a:off x="3984" y="2064"/>
              <a:ext cx="995" cy="241"/>
            </a:xfrm>
            <a:prstGeom prst="rect">
              <a:avLst/>
            </a:prstGeom>
            <a:noFill/>
            <a:ln w="9525">
              <a:solidFill>
                <a:srgbClr val="006600"/>
              </a:solidFill>
              <a:miter lim="800000"/>
              <a:headEnd/>
              <a:tailEnd/>
            </a:ln>
          </p:spPr>
          <p:txBody>
            <a:bodyPr wrap="none">
              <a:spAutoFit/>
            </a:bodyPr>
            <a:lstStyle/>
            <a:p>
              <a:r>
                <a:rPr lang="en-US" sz="3800" dirty="0">
                  <a:solidFill>
                    <a:srgbClr val="006600"/>
                  </a:solidFill>
                </a:rPr>
                <a:t>noisy integration</a:t>
              </a:r>
            </a:p>
          </p:txBody>
        </p:sp>
      </p:grpSp>
      <p:sp>
        <p:nvSpPr>
          <p:cNvPr id="43" name="TextBox 42"/>
          <p:cNvSpPr txBox="1">
            <a:spLocks noChangeArrowheads="1"/>
          </p:cNvSpPr>
          <p:nvPr/>
        </p:nvSpPr>
        <p:spPr bwMode="auto">
          <a:xfrm>
            <a:off x="7941726" y="8205902"/>
            <a:ext cx="11371763" cy="2687784"/>
          </a:xfrm>
          <a:prstGeom prst="rect">
            <a:avLst/>
          </a:prstGeom>
          <a:noFill/>
          <a:ln w="9525">
            <a:solidFill>
              <a:srgbClr val="000099"/>
            </a:solidFill>
            <a:miter lim="800000"/>
            <a:headEnd/>
            <a:tailEnd/>
          </a:ln>
        </p:spPr>
        <p:txBody>
          <a:bodyPr wrap="none" lIns="192911" tIns="96455" rIns="192911" bIns="96455">
            <a:spAutoFit/>
          </a:bodyPr>
          <a:lstStyle/>
          <a:p>
            <a:r>
              <a:rPr lang="en-US" dirty="0"/>
              <a:t>Relation between the two models:</a:t>
            </a:r>
          </a:p>
          <a:p>
            <a:r>
              <a:rPr lang="en-US" dirty="0"/>
              <a:t> </a:t>
            </a:r>
            <a:r>
              <a:rPr lang="en-US" dirty="0" smtClean="0"/>
              <a:t>       </a:t>
            </a:r>
            <a:r>
              <a:rPr lang="en-US" sz="4800" dirty="0" smtClean="0"/>
              <a:t>see Ch. 9.4 of </a:t>
            </a:r>
          </a:p>
          <a:p>
            <a:r>
              <a:rPr lang="en-US" sz="4800" dirty="0"/>
              <a:t> </a:t>
            </a:r>
            <a:r>
              <a:rPr lang="en-US" sz="4800" dirty="0" smtClean="0"/>
              <a:t>                         Neuronal Dynamics</a:t>
            </a:r>
            <a:endParaRPr lang="en-US" dirty="0"/>
          </a:p>
        </p:txBody>
      </p:sp>
      <p:sp>
        <p:nvSpPr>
          <p:cNvPr id="44" name="TextBox 43"/>
          <p:cNvSpPr txBox="1">
            <a:spLocks noChangeArrowheads="1"/>
          </p:cNvSpPr>
          <p:nvPr/>
        </p:nvSpPr>
        <p:spPr bwMode="auto">
          <a:xfrm>
            <a:off x="2115337" y="8169552"/>
            <a:ext cx="4985400" cy="1949120"/>
          </a:xfrm>
          <a:prstGeom prst="rect">
            <a:avLst/>
          </a:prstGeom>
          <a:solidFill>
            <a:srgbClr val="FFFF00"/>
          </a:solidFill>
          <a:ln w="9525">
            <a:solidFill>
              <a:srgbClr val="000099"/>
            </a:solidFill>
            <a:miter lim="800000"/>
            <a:headEnd/>
            <a:tailEnd/>
          </a:ln>
        </p:spPr>
        <p:txBody>
          <a:bodyPr wrap="none" lIns="192911" tIns="96455" rIns="192911" bIns="96455">
            <a:spAutoFit/>
          </a:bodyPr>
          <a:lstStyle/>
          <a:p>
            <a:r>
              <a:rPr lang="en-US" dirty="0" smtClean="0"/>
              <a:t>Now:</a:t>
            </a:r>
          </a:p>
          <a:p>
            <a:r>
              <a:rPr lang="en-US" dirty="0" smtClean="0"/>
              <a:t>Escape noise!</a:t>
            </a:r>
            <a:endParaRPr lang="en-US" dirty="0"/>
          </a:p>
        </p:txBody>
      </p:sp>
      <p:graphicFrame>
        <p:nvGraphicFramePr>
          <p:cNvPr id="1033" name="Object 9"/>
          <p:cNvGraphicFramePr>
            <a:graphicFrameLocks noChangeAspect="1"/>
          </p:cNvGraphicFramePr>
          <p:nvPr>
            <p:extLst>
              <p:ext uri="{D42A27DB-BD31-4B8C-83A1-F6EECF244321}">
                <p14:modId xmlns:p14="http://schemas.microsoft.com/office/powerpoint/2010/main" val="1775801544"/>
              </p:ext>
            </p:extLst>
          </p:nvPr>
        </p:nvGraphicFramePr>
        <p:xfrm>
          <a:off x="1465263" y="4970463"/>
          <a:ext cx="398462" cy="717550"/>
        </p:xfrm>
        <a:graphic>
          <a:graphicData uri="http://schemas.openxmlformats.org/presentationml/2006/ole">
            <mc:AlternateContent xmlns:mc="http://schemas.openxmlformats.org/markup-compatibility/2006">
              <mc:Choice xmlns:v="urn:schemas-microsoft-com:vml" Requires="v">
                <p:oleObj spid="_x0000_s238795" name="Equation" r:id="rId13" imgW="101520" imgH="203040" progId="Equation.DSMT4">
                  <p:embed/>
                </p:oleObj>
              </mc:Choice>
              <mc:Fallback>
                <p:oleObj name="Equation" r:id="rId13" imgW="101520" imgH="20304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65263" y="4970463"/>
                        <a:ext cx="398462" cy="717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4" name="Object 10"/>
          <p:cNvGraphicFramePr>
            <a:graphicFrameLocks noChangeAspect="1"/>
          </p:cNvGraphicFramePr>
          <p:nvPr/>
        </p:nvGraphicFramePr>
        <p:xfrm>
          <a:off x="14565869" y="4995951"/>
          <a:ext cx="398462" cy="717550"/>
        </p:xfrm>
        <a:graphic>
          <a:graphicData uri="http://schemas.openxmlformats.org/presentationml/2006/ole">
            <mc:AlternateContent xmlns:mc="http://schemas.openxmlformats.org/markup-compatibility/2006">
              <mc:Choice xmlns:v="urn:schemas-microsoft-com:vml" Requires="v">
                <p:oleObj spid="_x0000_s238796" name="Equation" r:id="rId15" imgW="101520" imgH="203040" progId="Equation.DSMT4">
                  <p:embed/>
                </p:oleObj>
              </mc:Choice>
              <mc:Fallback>
                <p:oleObj name="Equation" r:id="rId15" imgW="101520" imgH="20304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565869" y="4995951"/>
                        <a:ext cx="398462" cy="717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 name="Title 3"/>
          <p:cNvSpPr txBox="1">
            <a:spLocks/>
          </p:cNvSpPr>
          <p:nvPr/>
        </p:nvSpPr>
        <p:spPr>
          <a:xfrm>
            <a:off x="697827" y="-38773"/>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a:latin typeface="Impact" charset="0"/>
                <a:ea typeface="ＭＳ Ｐゴシック" charset="0"/>
                <a:cs typeface="Impact" charset="0"/>
              </a:rPr>
              <a:t> </a:t>
            </a:r>
            <a:r>
              <a:rPr lang="en-US" sz="6600" dirty="0" smtClean="0">
                <a:latin typeface="Impact" charset="0"/>
                <a:ea typeface="ＭＳ Ｐゴシック" charset="0"/>
                <a:cs typeface="Impact" charset="0"/>
              </a:rPr>
              <a:t>   </a:t>
            </a:r>
            <a:r>
              <a:rPr lang="en-US" sz="6600" noProof="0" dirty="0" smtClean="0">
                <a:solidFill>
                  <a:srgbClr val="FF0000"/>
                </a:solidFill>
                <a:latin typeface="Impact" charset="0"/>
                <a:ea typeface="ＭＳ Ｐゴシック" charset="0"/>
                <a:cs typeface="Impact" charset="0"/>
              </a:rPr>
              <a:t>11.4</a:t>
            </a:r>
            <a:r>
              <a:rPr lang="en-US" sz="6600" dirty="0" smtClean="0">
                <a:solidFill>
                  <a:srgbClr val="FF0000"/>
                </a:solidFill>
                <a:latin typeface="Impact" charset="0"/>
                <a:ea typeface="ＭＳ Ｐゴシック" charset="0"/>
                <a:cs typeface="Impact" charset="0"/>
              </a:rPr>
              <a:t> Noise models: Escape noise vs. input noise</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41" name="Straight Connector 40"/>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21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2114"/>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499"/>
                                          </p:stCondLst>
                                        </p:cTn>
                                        <p:tgtEl>
                                          <p:spTgt spid="30211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08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302117"/>
                                        </p:tgtEl>
                                        <p:attrNameLst>
                                          <p:attrName>style.visibility</p:attrName>
                                        </p:attrNameLst>
                                      </p:cBhvr>
                                      <p:to>
                                        <p:strVal val="visible"/>
                                      </p:to>
                                    </p:set>
                                  </p:childTnLst>
                                </p:cTn>
                              </p:par>
                            </p:childTnLst>
                          </p:cTn>
                        </p:par>
                        <p:par>
                          <p:cTn id="26" fill="hold">
                            <p:stCondLst>
                              <p:cond delay="500"/>
                            </p:stCondLst>
                            <p:childTnLst>
                              <p:par>
                                <p:cTn id="27" presetID="1" presetClass="entr" presetSubtype="0" fill="hold" nodeType="afterEffect">
                                  <p:stCondLst>
                                    <p:cond delay="0"/>
                                  </p:stCondLst>
                                  <p:childTnLst>
                                    <p:set>
                                      <p:cBhvr>
                                        <p:cTn id="28" dur="1" fill="hold">
                                          <p:stCondLst>
                                            <p:cond delay="499"/>
                                          </p:stCondLst>
                                        </p:cTn>
                                        <p:tgtEl>
                                          <p:spTgt spid="7"/>
                                        </p:tgtEl>
                                        <p:attrNameLst>
                                          <p:attrName>style.visibility</p:attrName>
                                        </p:attrNameLst>
                                      </p:cBhvr>
                                      <p:to>
                                        <p:strVal val="visible"/>
                                      </p:to>
                                    </p:set>
                                  </p:childTnLst>
                                </p:cTn>
                              </p:par>
                            </p:childTnLst>
                          </p:cTn>
                        </p:par>
                        <p:par>
                          <p:cTn id="29" fill="hold">
                            <p:stCondLst>
                              <p:cond delay="1000"/>
                            </p:stCondLst>
                            <p:childTnLst>
                              <p:par>
                                <p:cTn id="30" presetID="1" presetClass="entr" presetSubtype="0" fill="hold" nodeType="afterEffect">
                                  <p:stCondLst>
                                    <p:cond delay="0"/>
                                  </p:stCondLst>
                                  <p:childTnLst>
                                    <p:set>
                                      <p:cBhvr>
                                        <p:cTn id="31" dur="1" fill="hold">
                                          <p:stCondLst>
                                            <p:cond delay="499"/>
                                          </p:stCondLst>
                                        </p:cTn>
                                        <p:tgtEl>
                                          <p:spTgt spid="6"/>
                                        </p:tgtEl>
                                        <p:attrNameLst>
                                          <p:attrName>style.visibility</p:attrName>
                                        </p:attrNameLst>
                                      </p:cBhvr>
                                      <p:to>
                                        <p:strVal val="visible"/>
                                      </p:to>
                                    </p:set>
                                  </p:childTnLst>
                                </p:cTn>
                              </p:par>
                            </p:childTnLst>
                          </p:cTn>
                        </p:par>
                        <p:par>
                          <p:cTn id="32" fill="hold">
                            <p:stCondLst>
                              <p:cond delay="1500"/>
                            </p:stCondLst>
                            <p:childTnLst>
                              <p:par>
                                <p:cTn id="33" presetID="1" presetClass="entr" presetSubtype="0" fill="hold" grpId="0" nodeType="afterEffect">
                                  <p:stCondLst>
                                    <p:cond delay="0"/>
                                  </p:stCondLst>
                                  <p:childTnLst>
                                    <p:set>
                                      <p:cBhvr>
                                        <p:cTn id="34" dur="1" fill="hold">
                                          <p:stCondLst>
                                            <p:cond delay="499"/>
                                          </p:stCondLst>
                                        </p:cTn>
                                        <p:tgtEl>
                                          <p:spTgt spid="30214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3" grpId="0"/>
      <p:bldP spid="302114" grpId="0" animBg="1"/>
      <p:bldP spid="302115" grpId="0" animBg="1"/>
      <p:bldP spid="302116" grpId="0" animBg="1"/>
      <p:bldP spid="302117" grpId="0" animBg="1"/>
      <p:bldP spid="302142" grpId="0" autoUpdateAnimBg="0"/>
      <p:bldP spid="43" grpId="0" animBg="1"/>
      <p:bldP spid="4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9" name="Rectangle 2"/>
          <p:cNvSpPr>
            <a:spLocks noChangeArrowheads="1"/>
          </p:cNvSpPr>
          <p:nvPr/>
        </p:nvSpPr>
        <p:spPr bwMode="auto">
          <a:xfrm>
            <a:off x="0" y="0"/>
            <a:ext cx="21607463" cy="12152313"/>
          </a:xfrm>
          <a:prstGeom prst="rect">
            <a:avLst/>
          </a:prstGeom>
          <a:noFill/>
          <a:ln w="9525">
            <a:solidFill>
              <a:schemeClr val="tx1"/>
            </a:solidFill>
            <a:miter lim="800000"/>
            <a:headEnd/>
            <a:tailEnd/>
          </a:ln>
        </p:spPr>
        <p:txBody>
          <a:bodyPr wrap="none" lIns="192911" tIns="96455" rIns="192911" bIns="96455" anchor="ctr"/>
          <a:lstStyle/>
          <a:p>
            <a:pPr algn="ctr">
              <a:lnSpc>
                <a:spcPct val="110000"/>
              </a:lnSpc>
            </a:pPr>
            <a:endParaRPr lang="fr-FR" sz="5100" dirty="0"/>
          </a:p>
        </p:txBody>
      </p:sp>
      <p:grpSp>
        <p:nvGrpSpPr>
          <p:cNvPr id="2" name="Group 3"/>
          <p:cNvGrpSpPr>
            <a:grpSpLocks/>
          </p:cNvGrpSpPr>
          <p:nvPr/>
        </p:nvGrpSpPr>
        <p:grpSpPr bwMode="auto">
          <a:xfrm>
            <a:off x="1890911" y="2430463"/>
            <a:ext cx="6122115" cy="2565488"/>
            <a:chOff x="2688" y="1056"/>
            <a:chExt cx="2640" cy="1296"/>
          </a:xfrm>
        </p:grpSpPr>
        <p:sp>
          <p:nvSpPr>
            <p:cNvPr id="26679" name="Line 4"/>
            <p:cNvSpPr>
              <a:spLocks noChangeShapeType="1"/>
            </p:cNvSpPr>
            <p:nvPr/>
          </p:nvSpPr>
          <p:spPr bwMode="auto">
            <a:xfrm>
              <a:off x="2688" y="2352"/>
              <a:ext cx="2640" cy="0"/>
            </a:xfrm>
            <a:prstGeom prst="line">
              <a:avLst/>
            </a:prstGeom>
            <a:noFill/>
            <a:ln w="9525">
              <a:solidFill>
                <a:schemeClr val="tx1"/>
              </a:solidFill>
              <a:round/>
              <a:headEnd/>
              <a:tailEnd type="triangle" w="med" len="med"/>
            </a:ln>
          </p:spPr>
          <p:txBody>
            <a:bodyPr wrap="none" anchor="ctr"/>
            <a:lstStyle/>
            <a:p>
              <a:endParaRPr lang="en-US"/>
            </a:p>
          </p:txBody>
        </p:sp>
        <p:sp>
          <p:nvSpPr>
            <p:cNvPr id="26680" name="Line 5"/>
            <p:cNvSpPr>
              <a:spLocks noChangeShapeType="1"/>
            </p:cNvSpPr>
            <p:nvPr/>
          </p:nvSpPr>
          <p:spPr bwMode="auto">
            <a:xfrm flipV="1">
              <a:off x="2688" y="1056"/>
              <a:ext cx="0" cy="1296"/>
            </a:xfrm>
            <a:prstGeom prst="line">
              <a:avLst/>
            </a:prstGeom>
            <a:noFill/>
            <a:ln w="9525">
              <a:solidFill>
                <a:schemeClr val="tx1"/>
              </a:solidFill>
              <a:round/>
              <a:headEnd/>
              <a:tailEnd type="triangle" w="med" len="med"/>
            </a:ln>
          </p:spPr>
          <p:txBody>
            <a:bodyPr wrap="none" anchor="ctr"/>
            <a:lstStyle/>
            <a:p>
              <a:endParaRPr lang="en-US"/>
            </a:p>
          </p:txBody>
        </p:sp>
        <p:grpSp>
          <p:nvGrpSpPr>
            <p:cNvPr id="3" name="Group 6"/>
            <p:cNvGrpSpPr>
              <a:grpSpLocks/>
            </p:cNvGrpSpPr>
            <p:nvPr/>
          </p:nvGrpSpPr>
          <p:grpSpPr bwMode="auto">
            <a:xfrm>
              <a:off x="2688" y="1296"/>
              <a:ext cx="2570" cy="336"/>
              <a:chOff x="2688" y="1296"/>
              <a:chExt cx="2570" cy="336"/>
            </a:xfrm>
          </p:grpSpPr>
          <p:graphicFrame>
            <p:nvGraphicFramePr>
              <p:cNvPr id="26638" name="Object 7"/>
              <p:cNvGraphicFramePr>
                <a:graphicFrameLocks noChangeAspect="1"/>
              </p:cNvGraphicFramePr>
              <p:nvPr/>
            </p:nvGraphicFramePr>
            <p:xfrm>
              <a:off x="4992" y="1296"/>
              <a:ext cx="266" cy="336"/>
            </p:xfrm>
            <a:graphic>
              <a:graphicData uri="http://schemas.openxmlformats.org/presentationml/2006/ole">
                <mc:AlternateContent xmlns:mc="http://schemas.openxmlformats.org/markup-compatibility/2006">
                  <mc:Choice xmlns:v="urn:schemas-microsoft-com:vml" Requires="v">
                    <p:oleObj spid="_x0000_s239834" name="Equation" r:id="rId4" imgW="139680" imgH="177480" progId="Equation.3">
                      <p:embed/>
                    </p:oleObj>
                  </mc:Choice>
                  <mc:Fallback>
                    <p:oleObj name="Equation" r:id="rId4" imgW="139680" imgH="17748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2" y="1296"/>
                            <a:ext cx="266" cy="3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82" name="Line 8"/>
              <p:cNvSpPr>
                <a:spLocks noChangeShapeType="1"/>
              </p:cNvSpPr>
              <p:nvPr/>
            </p:nvSpPr>
            <p:spPr bwMode="auto">
              <a:xfrm>
                <a:off x="2688" y="1440"/>
                <a:ext cx="2208" cy="0"/>
              </a:xfrm>
              <a:prstGeom prst="line">
                <a:avLst/>
              </a:prstGeom>
              <a:noFill/>
              <a:ln w="28575">
                <a:solidFill>
                  <a:schemeClr val="tx1"/>
                </a:solidFill>
                <a:prstDash val="dash"/>
                <a:round/>
                <a:headEnd/>
                <a:tailEnd/>
              </a:ln>
            </p:spPr>
            <p:txBody>
              <a:bodyPr wrap="none" anchor="ctr"/>
              <a:lstStyle/>
              <a:p>
                <a:endParaRPr lang="en-US"/>
              </a:p>
            </p:txBody>
          </p:sp>
        </p:grpSp>
      </p:grpSp>
      <p:sp>
        <p:nvSpPr>
          <p:cNvPr id="26641" name="Text Box 9"/>
          <p:cNvSpPr txBox="1">
            <a:spLocks noChangeArrowheads="1"/>
          </p:cNvSpPr>
          <p:nvPr/>
        </p:nvSpPr>
        <p:spPr bwMode="auto">
          <a:xfrm>
            <a:off x="2791222" y="1485283"/>
            <a:ext cx="3935432" cy="1364345"/>
          </a:xfrm>
          <a:prstGeom prst="rect">
            <a:avLst/>
          </a:prstGeom>
          <a:noFill/>
          <a:ln w="9525">
            <a:noFill/>
            <a:miter lim="800000"/>
            <a:headEnd/>
            <a:tailEnd/>
          </a:ln>
        </p:spPr>
        <p:txBody>
          <a:bodyPr wrap="none" lIns="192911" tIns="96455" rIns="192911" bIns="96455">
            <a:spAutoFit/>
          </a:bodyPr>
          <a:lstStyle/>
          <a:p>
            <a:r>
              <a:rPr lang="en-US" sz="3800" dirty="0"/>
              <a:t> escape process</a:t>
            </a:r>
          </a:p>
          <a:p>
            <a:r>
              <a:rPr lang="en-US" sz="3800" dirty="0"/>
              <a:t>   </a:t>
            </a:r>
          </a:p>
        </p:txBody>
      </p:sp>
      <p:sp>
        <p:nvSpPr>
          <p:cNvPr id="26644" name="Freeform 30"/>
          <p:cNvSpPr>
            <a:spLocks/>
          </p:cNvSpPr>
          <p:nvPr/>
        </p:nvSpPr>
        <p:spPr bwMode="auto">
          <a:xfrm>
            <a:off x="1890911" y="2970565"/>
            <a:ext cx="4681617" cy="2025386"/>
          </a:xfrm>
          <a:custGeom>
            <a:avLst/>
            <a:gdLst>
              <a:gd name="T0" fmla="*/ 0 w 1248"/>
              <a:gd name="T1" fmla="*/ 2147483647 h 720"/>
              <a:gd name="T2" fmla="*/ 2147483647 w 1248"/>
              <a:gd name="T3" fmla="*/ 2147483647 h 720"/>
              <a:gd name="T4" fmla="*/ 2147483647 w 1248"/>
              <a:gd name="T5" fmla="*/ 2147483647 h 720"/>
              <a:gd name="T6" fmla="*/ 2147483647 w 1248"/>
              <a:gd name="T7" fmla="*/ 0 h 720"/>
              <a:gd name="T8" fmla="*/ 0 60000 65536"/>
              <a:gd name="T9" fmla="*/ 0 60000 65536"/>
              <a:gd name="T10" fmla="*/ 0 60000 65536"/>
              <a:gd name="T11" fmla="*/ 0 60000 65536"/>
              <a:gd name="T12" fmla="*/ 0 w 1248"/>
              <a:gd name="T13" fmla="*/ 0 h 720"/>
              <a:gd name="T14" fmla="*/ 1248 w 1248"/>
              <a:gd name="T15" fmla="*/ 720 h 720"/>
            </a:gdLst>
            <a:ahLst/>
            <a:cxnLst>
              <a:cxn ang="T8">
                <a:pos x="T0" y="T1"/>
              </a:cxn>
              <a:cxn ang="T9">
                <a:pos x="T2" y="T3"/>
              </a:cxn>
              <a:cxn ang="T10">
                <a:pos x="T4" y="T5"/>
              </a:cxn>
              <a:cxn ang="T11">
                <a:pos x="T6" y="T7"/>
              </a:cxn>
            </a:cxnLst>
            <a:rect l="T12" t="T13" r="T14" b="T15"/>
            <a:pathLst>
              <a:path w="1248" h="720">
                <a:moveTo>
                  <a:pt x="0" y="720"/>
                </a:moveTo>
                <a:cubicBezTo>
                  <a:pt x="72" y="596"/>
                  <a:pt x="144" y="472"/>
                  <a:pt x="288" y="384"/>
                </a:cubicBezTo>
                <a:cubicBezTo>
                  <a:pt x="432" y="296"/>
                  <a:pt x="704" y="256"/>
                  <a:pt x="864" y="192"/>
                </a:cubicBezTo>
                <a:cubicBezTo>
                  <a:pt x="1024" y="128"/>
                  <a:pt x="1136" y="64"/>
                  <a:pt x="1248" y="0"/>
                </a:cubicBezTo>
              </a:path>
            </a:pathLst>
          </a:custGeom>
          <a:noFill/>
          <a:ln w="28575">
            <a:solidFill>
              <a:srgbClr val="FF0000"/>
            </a:solidFill>
            <a:round/>
            <a:headEnd/>
            <a:tailEnd/>
          </a:ln>
        </p:spPr>
        <p:txBody>
          <a:bodyPr wrap="none" lIns="192911" tIns="96455" rIns="192911" bIns="96455" anchor="ctr"/>
          <a:lstStyle/>
          <a:p>
            <a:endParaRPr lang="en-US"/>
          </a:p>
        </p:txBody>
      </p:sp>
      <p:sp>
        <p:nvSpPr>
          <p:cNvPr id="26645" name="Text Box 33"/>
          <p:cNvSpPr txBox="1">
            <a:spLocks noChangeArrowheads="1"/>
          </p:cNvSpPr>
          <p:nvPr/>
        </p:nvSpPr>
        <p:spPr bwMode="auto">
          <a:xfrm>
            <a:off x="4374269" y="3448782"/>
            <a:ext cx="1370628" cy="979624"/>
          </a:xfrm>
          <a:prstGeom prst="rect">
            <a:avLst/>
          </a:prstGeom>
          <a:noFill/>
          <a:ln w="9525">
            <a:noFill/>
            <a:miter lim="800000"/>
            <a:headEnd/>
            <a:tailEnd/>
          </a:ln>
        </p:spPr>
        <p:txBody>
          <a:bodyPr wrap="none" lIns="192911" tIns="96455" rIns="192911" bIns="96455">
            <a:spAutoFit/>
          </a:bodyPr>
          <a:lstStyle/>
          <a:p>
            <a:r>
              <a:rPr lang="en-US" sz="5100" dirty="0">
                <a:solidFill>
                  <a:srgbClr val="FF0000"/>
                </a:solidFill>
              </a:rPr>
              <a:t>u(t)</a:t>
            </a:r>
            <a:endParaRPr lang="en-US" sz="5100" dirty="0"/>
          </a:p>
        </p:txBody>
      </p:sp>
      <p:sp>
        <p:nvSpPr>
          <p:cNvPr id="348197" name="Line 37"/>
          <p:cNvSpPr>
            <a:spLocks noChangeShapeType="1"/>
          </p:cNvSpPr>
          <p:nvPr/>
        </p:nvSpPr>
        <p:spPr bwMode="auto">
          <a:xfrm flipV="1">
            <a:off x="4231719" y="2700514"/>
            <a:ext cx="0" cy="405077"/>
          </a:xfrm>
          <a:prstGeom prst="line">
            <a:avLst/>
          </a:prstGeom>
          <a:noFill/>
          <a:ln w="28575">
            <a:solidFill>
              <a:srgbClr val="006600"/>
            </a:solidFill>
            <a:round/>
            <a:headEnd/>
            <a:tailEnd type="triangle" w="med" len="med"/>
          </a:ln>
        </p:spPr>
        <p:txBody>
          <a:bodyPr wrap="none" lIns="192911" tIns="96455" rIns="192911" bIns="96455" anchor="ctr"/>
          <a:lstStyle/>
          <a:p>
            <a:endParaRPr lang="en-US"/>
          </a:p>
        </p:txBody>
      </p:sp>
      <p:sp>
        <p:nvSpPr>
          <p:cNvPr id="348222" name="Text Box 62"/>
          <p:cNvSpPr txBox="1">
            <a:spLocks noChangeArrowheads="1"/>
          </p:cNvSpPr>
          <p:nvPr/>
        </p:nvSpPr>
        <p:spPr bwMode="auto">
          <a:xfrm>
            <a:off x="3871595" y="4860925"/>
            <a:ext cx="570730" cy="979624"/>
          </a:xfrm>
          <a:prstGeom prst="rect">
            <a:avLst/>
          </a:prstGeom>
          <a:noFill/>
          <a:ln w="9525">
            <a:noFill/>
            <a:miter lim="800000"/>
            <a:headEnd/>
            <a:tailEnd/>
          </a:ln>
        </p:spPr>
        <p:txBody>
          <a:bodyPr wrap="none" lIns="192911" tIns="96455" rIns="192911" bIns="96455">
            <a:spAutoFit/>
          </a:bodyPr>
          <a:lstStyle/>
          <a:p>
            <a:r>
              <a:rPr lang="en-US" sz="5100" dirty="0">
                <a:solidFill>
                  <a:srgbClr val="006600"/>
                </a:solidFill>
              </a:rPr>
              <a:t>t</a:t>
            </a:r>
            <a:endParaRPr lang="en-US" sz="3800" dirty="0"/>
          </a:p>
        </p:txBody>
      </p:sp>
      <p:grpSp>
        <p:nvGrpSpPr>
          <p:cNvPr id="4" name="Group 70"/>
          <p:cNvGrpSpPr>
            <a:grpSpLocks/>
          </p:cNvGrpSpPr>
          <p:nvPr/>
        </p:nvGrpSpPr>
        <p:grpSpPr bwMode="auto">
          <a:xfrm>
            <a:off x="2971284" y="3105592"/>
            <a:ext cx="1260435" cy="762333"/>
            <a:chOff x="528" y="1104"/>
            <a:chExt cx="336" cy="271"/>
          </a:xfrm>
        </p:grpSpPr>
        <p:sp>
          <p:nvSpPr>
            <p:cNvPr id="26673" name="Line 71"/>
            <p:cNvSpPr>
              <a:spLocks noChangeShapeType="1"/>
            </p:cNvSpPr>
            <p:nvPr/>
          </p:nvSpPr>
          <p:spPr bwMode="auto">
            <a:xfrm>
              <a:off x="864" y="1104"/>
              <a:ext cx="0" cy="240"/>
            </a:xfrm>
            <a:prstGeom prst="line">
              <a:avLst/>
            </a:prstGeom>
            <a:noFill/>
            <a:ln w="19050">
              <a:solidFill>
                <a:schemeClr val="tx1"/>
              </a:solidFill>
              <a:round/>
              <a:headEnd type="triangle" w="med" len="med"/>
              <a:tailEnd type="triangle" w="med" len="med"/>
            </a:ln>
          </p:spPr>
          <p:txBody>
            <a:bodyPr wrap="none" anchor="ctr"/>
            <a:lstStyle/>
            <a:p>
              <a:endParaRPr lang="en-US"/>
            </a:p>
          </p:txBody>
        </p:sp>
        <p:graphicFrame>
          <p:nvGraphicFramePr>
            <p:cNvPr id="26635" name="Object 72"/>
            <p:cNvGraphicFramePr>
              <a:graphicFrameLocks noChangeAspect="1"/>
            </p:cNvGraphicFramePr>
            <p:nvPr/>
          </p:nvGraphicFramePr>
          <p:xfrm>
            <a:off x="528" y="1152"/>
            <a:ext cx="336" cy="223"/>
          </p:xfrm>
          <a:graphic>
            <a:graphicData uri="http://schemas.openxmlformats.org/presentationml/2006/ole">
              <mc:AlternateContent xmlns:mc="http://schemas.openxmlformats.org/markup-compatibility/2006">
                <mc:Choice xmlns:v="urn:schemas-microsoft-com:vml" Requires="v">
                  <p:oleObj spid="_x0000_s239835" name="Equation" r:id="rId6" imgW="304560" imgH="203040" progId="Equation.3">
                    <p:embed/>
                  </p:oleObj>
                </mc:Choice>
                <mc:Fallback>
                  <p:oleObj name="Equation" r:id="rId6" imgW="304560" imgH="203040" progId="Equation.3">
                    <p:embed/>
                    <p:pic>
                      <p:nvPicPr>
                        <p:cNvPr id="0" name="Object 7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8" y="1152"/>
                          <a:ext cx="336" cy="2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5" name="Group 73"/>
          <p:cNvGrpSpPr>
            <a:grpSpLocks/>
          </p:cNvGrpSpPr>
          <p:nvPr/>
        </p:nvGrpSpPr>
        <p:grpSpPr bwMode="auto">
          <a:xfrm>
            <a:off x="1673337" y="5873619"/>
            <a:ext cx="4899192" cy="1459966"/>
            <a:chOff x="182" y="2088"/>
            <a:chExt cx="1585" cy="519"/>
          </a:xfrm>
        </p:grpSpPr>
        <p:graphicFrame>
          <p:nvGraphicFramePr>
            <p:cNvPr id="26634" name="Object 74"/>
            <p:cNvGraphicFramePr>
              <a:graphicFrameLocks noChangeAspect="1"/>
            </p:cNvGraphicFramePr>
            <p:nvPr/>
          </p:nvGraphicFramePr>
          <p:xfrm>
            <a:off x="336" y="2352"/>
            <a:ext cx="1431" cy="255"/>
          </p:xfrm>
          <a:graphic>
            <a:graphicData uri="http://schemas.openxmlformats.org/presentationml/2006/ole">
              <mc:AlternateContent xmlns:mc="http://schemas.openxmlformats.org/markup-compatibility/2006">
                <mc:Choice xmlns:v="urn:schemas-microsoft-com:vml" Requires="v">
                  <p:oleObj spid="_x0000_s239836" name="Equation" r:id="rId8" imgW="1130040" imgH="203040" progId="Equation.3">
                    <p:embed/>
                  </p:oleObj>
                </mc:Choice>
                <mc:Fallback>
                  <p:oleObj name="Equation" r:id="rId8" imgW="1130040" imgH="203040" progId="Equation.3">
                    <p:embed/>
                    <p:pic>
                      <p:nvPicPr>
                        <p:cNvPr id="0" name="Object 7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6" y="2352"/>
                          <a:ext cx="1431" cy="2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72" name="Text Box 75"/>
            <p:cNvSpPr txBox="1">
              <a:spLocks noChangeArrowheads="1"/>
            </p:cNvSpPr>
            <p:nvPr/>
          </p:nvSpPr>
          <p:spPr bwMode="auto">
            <a:xfrm>
              <a:off x="182" y="2088"/>
              <a:ext cx="896" cy="241"/>
            </a:xfrm>
            <a:prstGeom prst="rect">
              <a:avLst/>
            </a:prstGeom>
            <a:noFill/>
            <a:ln w="9525">
              <a:solidFill>
                <a:srgbClr val="33CC33"/>
              </a:solidFill>
              <a:miter lim="800000"/>
              <a:headEnd/>
              <a:tailEnd/>
            </a:ln>
          </p:spPr>
          <p:txBody>
            <a:bodyPr wrap="square">
              <a:spAutoFit/>
            </a:bodyPr>
            <a:lstStyle/>
            <a:p>
              <a:r>
                <a:rPr lang="en-US" sz="3800" dirty="0">
                  <a:solidFill>
                    <a:srgbClr val="006600"/>
                  </a:solidFill>
                </a:rPr>
                <a:t>escape</a:t>
              </a:r>
              <a:r>
                <a:rPr lang="en-US" sz="3800" dirty="0"/>
                <a:t> </a:t>
              </a:r>
              <a:r>
                <a:rPr lang="en-US" sz="3800" dirty="0">
                  <a:solidFill>
                    <a:srgbClr val="006600"/>
                  </a:solidFill>
                </a:rPr>
                <a:t>rate</a:t>
              </a:r>
              <a:endParaRPr lang="en-US" sz="3800" dirty="0"/>
            </a:p>
          </p:txBody>
        </p:sp>
      </p:grpSp>
      <p:sp>
        <p:nvSpPr>
          <p:cNvPr id="26659" name="Line 115"/>
          <p:cNvSpPr>
            <a:spLocks noChangeShapeType="1"/>
          </p:cNvSpPr>
          <p:nvPr/>
        </p:nvSpPr>
        <p:spPr bwMode="auto">
          <a:xfrm flipV="1">
            <a:off x="2607410" y="7479863"/>
            <a:ext cx="0" cy="3189982"/>
          </a:xfrm>
          <a:prstGeom prst="line">
            <a:avLst/>
          </a:prstGeom>
          <a:noFill/>
          <a:ln w="9525">
            <a:solidFill>
              <a:schemeClr val="tx1"/>
            </a:solidFill>
            <a:round/>
            <a:headEnd/>
            <a:tailEnd type="triangle" w="med" len="med"/>
          </a:ln>
        </p:spPr>
        <p:txBody>
          <a:bodyPr lIns="192911" tIns="96455" rIns="192911" bIns="96455"/>
          <a:lstStyle/>
          <a:p>
            <a:endParaRPr lang="en-US"/>
          </a:p>
        </p:txBody>
      </p:sp>
      <p:sp>
        <p:nvSpPr>
          <p:cNvPr id="26660" name="Line 116"/>
          <p:cNvSpPr>
            <a:spLocks noChangeShapeType="1"/>
          </p:cNvSpPr>
          <p:nvPr/>
        </p:nvSpPr>
        <p:spPr bwMode="auto">
          <a:xfrm>
            <a:off x="2607410" y="10543257"/>
            <a:ext cx="5443129" cy="0"/>
          </a:xfrm>
          <a:prstGeom prst="line">
            <a:avLst/>
          </a:prstGeom>
          <a:noFill/>
          <a:ln w="9525">
            <a:solidFill>
              <a:schemeClr val="tx1"/>
            </a:solidFill>
            <a:round/>
            <a:headEnd/>
            <a:tailEnd type="triangle" w="med" len="med"/>
          </a:ln>
        </p:spPr>
        <p:txBody>
          <a:bodyPr lIns="192911" tIns="96455" rIns="192911" bIns="96455"/>
          <a:lstStyle/>
          <a:p>
            <a:endParaRPr lang="en-US"/>
          </a:p>
        </p:txBody>
      </p:sp>
      <p:sp>
        <p:nvSpPr>
          <p:cNvPr id="26661" name="Text Box 117"/>
          <p:cNvSpPr txBox="1">
            <a:spLocks noChangeArrowheads="1"/>
          </p:cNvSpPr>
          <p:nvPr/>
        </p:nvSpPr>
        <p:spPr bwMode="auto">
          <a:xfrm>
            <a:off x="7664156" y="10577013"/>
            <a:ext cx="753472" cy="979624"/>
          </a:xfrm>
          <a:prstGeom prst="rect">
            <a:avLst/>
          </a:prstGeom>
          <a:noFill/>
          <a:ln w="9525">
            <a:noFill/>
            <a:miter lim="800000"/>
            <a:headEnd/>
            <a:tailEnd/>
          </a:ln>
        </p:spPr>
        <p:txBody>
          <a:bodyPr wrap="none" lIns="192911" tIns="96455" rIns="192911" bIns="96455">
            <a:spAutoFit/>
          </a:bodyPr>
          <a:lstStyle/>
          <a:p>
            <a:r>
              <a:rPr lang="fr-CH" sz="5100" i="1" dirty="0"/>
              <a:t>u</a:t>
            </a:r>
            <a:endParaRPr lang="fr-FR" sz="5100" i="1" dirty="0"/>
          </a:p>
        </p:txBody>
      </p:sp>
      <p:sp>
        <p:nvSpPr>
          <p:cNvPr id="26662" name="Line 119"/>
          <p:cNvSpPr>
            <a:spLocks noChangeShapeType="1"/>
          </p:cNvSpPr>
          <p:nvPr/>
        </p:nvSpPr>
        <p:spPr bwMode="auto">
          <a:xfrm>
            <a:off x="6178643" y="10413858"/>
            <a:ext cx="0" cy="255987"/>
          </a:xfrm>
          <a:prstGeom prst="line">
            <a:avLst/>
          </a:prstGeom>
          <a:noFill/>
          <a:ln w="9525">
            <a:solidFill>
              <a:schemeClr val="tx1"/>
            </a:solidFill>
            <a:round/>
            <a:headEnd/>
            <a:tailEnd/>
          </a:ln>
        </p:spPr>
        <p:txBody>
          <a:bodyPr lIns="192911" tIns="96455" rIns="192911" bIns="96455"/>
          <a:lstStyle/>
          <a:p>
            <a:endParaRPr lang="en-US"/>
          </a:p>
        </p:txBody>
      </p:sp>
      <p:graphicFrame>
        <p:nvGraphicFramePr>
          <p:cNvPr id="26629" name="Object 122"/>
          <p:cNvGraphicFramePr>
            <a:graphicFrameLocks noChangeAspect="1"/>
          </p:cNvGraphicFramePr>
          <p:nvPr>
            <p:extLst>
              <p:ext uri="{D42A27DB-BD31-4B8C-83A1-F6EECF244321}">
                <p14:modId xmlns:p14="http://schemas.microsoft.com/office/powerpoint/2010/main" val="3282498205"/>
              </p:ext>
            </p:extLst>
          </p:nvPr>
        </p:nvGraphicFramePr>
        <p:xfrm>
          <a:off x="5919803" y="10796430"/>
          <a:ext cx="600207" cy="720137"/>
        </p:xfrm>
        <a:graphic>
          <a:graphicData uri="http://schemas.openxmlformats.org/presentationml/2006/ole">
            <mc:AlternateContent xmlns:mc="http://schemas.openxmlformats.org/markup-compatibility/2006">
              <mc:Choice xmlns:v="urn:schemas-microsoft-com:vml" Requires="v">
                <p:oleObj spid="_x0000_s239837" name="Equation" r:id="rId10" imgW="126720" imgH="152280" progId="Equation.3">
                  <p:embed/>
                </p:oleObj>
              </mc:Choice>
              <mc:Fallback>
                <p:oleObj name="Equation" r:id="rId10" imgW="126720" imgH="152280" progId="Equation.3">
                  <p:embed/>
                  <p:pic>
                    <p:nvPicPr>
                      <p:cNvPr id="0" name="Object 12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19803" y="10796430"/>
                        <a:ext cx="600207" cy="720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63" name="Line 123"/>
          <p:cNvSpPr>
            <a:spLocks noChangeShapeType="1"/>
          </p:cNvSpPr>
          <p:nvPr/>
        </p:nvSpPr>
        <p:spPr bwMode="auto">
          <a:xfrm>
            <a:off x="6006083" y="11229638"/>
            <a:ext cx="0" cy="680755"/>
          </a:xfrm>
          <a:prstGeom prst="line">
            <a:avLst/>
          </a:prstGeom>
          <a:noFill/>
          <a:ln w="9525">
            <a:noFill/>
            <a:round/>
            <a:headEnd/>
            <a:tailEnd/>
          </a:ln>
        </p:spPr>
        <p:txBody>
          <a:bodyPr wrap="none" lIns="192911" tIns="96455" rIns="192911" bIns="96455" anchor="ctr"/>
          <a:lstStyle/>
          <a:p>
            <a:endParaRPr lang="en-US"/>
          </a:p>
        </p:txBody>
      </p:sp>
      <p:sp>
        <p:nvSpPr>
          <p:cNvPr id="26664" name="Freeform 125"/>
          <p:cNvSpPr>
            <a:spLocks/>
          </p:cNvSpPr>
          <p:nvPr/>
        </p:nvSpPr>
        <p:spPr bwMode="auto">
          <a:xfrm>
            <a:off x="2607410" y="7862435"/>
            <a:ext cx="4591586" cy="2700514"/>
          </a:xfrm>
          <a:custGeom>
            <a:avLst/>
            <a:gdLst>
              <a:gd name="T0" fmla="*/ 0 w 1224"/>
              <a:gd name="T1" fmla="*/ 2147483647 h 960"/>
              <a:gd name="T2" fmla="*/ 2147483647 w 1224"/>
              <a:gd name="T3" fmla="*/ 2147483647 h 960"/>
              <a:gd name="T4" fmla="*/ 2147483647 w 1224"/>
              <a:gd name="T5" fmla="*/ 2147483647 h 960"/>
              <a:gd name="T6" fmla="*/ 2147483647 w 1224"/>
              <a:gd name="T7" fmla="*/ 0 h 960"/>
              <a:gd name="T8" fmla="*/ 0 60000 65536"/>
              <a:gd name="T9" fmla="*/ 0 60000 65536"/>
              <a:gd name="T10" fmla="*/ 0 60000 65536"/>
              <a:gd name="T11" fmla="*/ 0 60000 65536"/>
              <a:gd name="T12" fmla="*/ 0 w 1224"/>
              <a:gd name="T13" fmla="*/ 0 h 960"/>
              <a:gd name="T14" fmla="*/ 1224 w 1224"/>
              <a:gd name="T15" fmla="*/ 960 h 960"/>
            </a:gdLst>
            <a:ahLst/>
            <a:cxnLst>
              <a:cxn ang="T8">
                <a:pos x="T0" y="T1"/>
              </a:cxn>
              <a:cxn ang="T9">
                <a:pos x="T2" y="T3"/>
              </a:cxn>
              <a:cxn ang="T10">
                <a:pos x="T4" y="T5"/>
              </a:cxn>
              <a:cxn ang="T11">
                <a:pos x="T6" y="T7"/>
              </a:cxn>
            </a:cxnLst>
            <a:rect l="T12" t="T13" r="T14" b="T15"/>
            <a:pathLst>
              <a:path w="1224" h="960">
                <a:moveTo>
                  <a:pt x="0" y="953"/>
                </a:moveTo>
                <a:cubicBezTo>
                  <a:pt x="298" y="956"/>
                  <a:pt x="597" y="960"/>
                  <a:pt x="771" y="907"/>
                </a:cubicBezTo>
                <a:cubicBezTo>
                  <a:pt x="945" y="854"/>
                  <a:pt x="968" y="786"/>
                  <a:pt x="1043" y="635"/>
                </a:cubicBezTo>
                <a:cubicBezTo>
                  <a:pt x="1118" y="484"/>
                  <a:pt x="1171" y="242"/>
                  <a:pt x="1224" y="0"/>
                </a:cubicBezTo>
              </a:path>
            </a:pathLst>
          </a:custGeom>
          <a:noFill/>
          <a:ln w="38100">
            <a:solidFill>
              <a:srgbClr val="33CC33"/>
            </a:solidFill>
            <a:round/>
            <a:headEnd/>
            <a:tailEnd/>
          </a:ln>
        </p:spPr>
        <p:txBody>
          <a:bodyPr lIns="192911" tIns="96455" rIns="192911" bIns="96455"/>
          <a:lstStyle/>
          <a:p>
            <a:endParaRPr lang="en-US"/>
          </a:p>
        </p:txBody>
      </p:sp>
      <p:sp>
        <p:nvSpPr>
          <p:cNvPr id="59" name="Title 3"/>
          <p:cNvSpPr txBox="1">
            <a:spLocks/>
          </p:cNvSpPr>
          <p:nvPr/>
        </p:nvSpPr>
        <p:spPr>
          <a:xfrm>
            <a:off x="697827" y="-38773"/>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a:latin typeface="Impact" charset="0"/>
                <a:ea typeface="ＭＳ Ｐゴシック" charset="0"/>
                <a:cs typeface="Impact" charset="0"/>
              </a:rPr>
              <a:t> </a:t>
            </a:r>
            <a:r>
              <a:rPr lang="en-US" sz="6600" dirty="0" smtClean="0">
                <a:latin typeface="Impact" charset="0"/>
                <a:ea typeface="ＭＳ Ｐゴシック" charset="0"/>
                <a:cs typeface="Impact" charset="0"/>
              </a:rPr>
              <a:t>   </a:t>
            </a:r>
            <a:r>
              <a:rPr lang="en-US" sz="6600" noProof="0" dirty="0" smtClean="0">
                <a:solidFill>
                  <a:srgbClr val="FF0000"/>
                </a:solidFill>
                <a:latin typeface="Impact" charset="0"/>
                <a:ea typeface="ＭＳ Ｐゴシック" charset="0"/>
                <a:cs typeface="Impact" charset="0"/>
              </a:rPr>
              <a:t>11.4</a:t>
            </a:r>
            <a:r>
              <a:rPr lang="en-US" sz="6600" dirty="0" smtClean="0">
                <a:solidFill>
                  <a:srgbClr val="FF0000"/>
                </a:solidFill>
                <a:latin typeface="Impact" charset="0"/>
                <a:ea typeface="ＭＳ Ｐゴシック" charset="0"/>
                <a:cs typeface="Impact" charset="0"/>
              </a:rPr>
              <a:t> Escape noise</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60" name="Straight Connector 59"/>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nvGrpSpPr>
          <p:cNvPr id="6" name="Group 73"/>
          <p:cNvGrpSpPr>
            <a:grpSpLocks/>
          </p:cNvGrpSpPr>
          <p:nvPr/>
        </p:nvGrpSpPr>
        <p:grpSpPr bwMode="auto">
          <a:xfrm>
            <a:off x="10422482" y="2495787"/>
            <a:ext cx="8871092" cy="1389640"/>
            <a:chOff x="182" y="2005"/>
            <a:chExt cx="2870" cy="494"/>
          </a:xfrm>
        </p:grpSpPr>
        <p:graphicFrame>
          <p:nvGraphicFramePr>
            <p:cNvPr id="62" name="Object 74"/>
            <p:cNvGraphicFramePr>
              <a:graphicFrameLocks noChangeAspect="1"/>
            </p:cNvGraphicFramePr>
            <p:nvPr/>
          </p:nvGraphicFramePr>
          <p:xfrm>
            <a:off x="1267" y="2005"/>
            <a:ext cx="1785" cy="494"/>
          </p:xfrm>
          <a:graphic>
            <a:graphicData uri="http://schemas.openxmlformats.org/presentationml/2006/ole">
              <mc:AlternateContent xmlns:mc="http://schemas.openxmlformats.org/markup-compatibility/2006">
                <mc:Choice xmlns:v="urn:schemas-microsoft-com:vml" Requires="v">
                  <p:oleObj spid="_x0000_s239838" name="Equation" r:id="rId12" imgW="1409400" imgH="393480" progId="Equation.DSMT4">
                    <p:embed/>
                  </p:oleObj>
                </mc:Choice>
                <mc:Fallback>
                  <p:oleObj name="Equation" r:id="rId12" imgW="1409400" imgH="393480" progId="Equation.DSMT4">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67" y="2005"/>
                          <a:ext cx="1785" cy="4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 name="Text Box 75"/>
            <p:cNvSpPr txBox="1">
              <a:spLocks noChangeArrowheads="1"/>
            </p:cNvSpPr>
            <p:nvPr/>
          </p:nvSpPr>
          <p:spPr bwMode="auto">
            <a:xfrm>
              <a:off x="182" y="2088"/>
              <a:ext cx="910" cy="241"/>
            </a:xfrm>
            <a:prstGeom prst="rect">
              <a:avLst/>
            </a:prstGeom>
            <a:noFill/>
            <a:ln w="9525">
              <a:solidFill>
                <a:srgbClr val="33CC33"/>
              </a:solidFill>
              <a:miter lim="800000"/>
              <a:headEnd/>
              <a:tailEnd/>
            </a:ln>
          </p:spPr>
          <p:txBody>
            <a:bodyPr wrap="square">
              <a:spAutoFit/>
            </a:bodyPr>
            <a:lstStyle/>
            <a:p>
              <a:r>
                <a:rPr lang="en-US" sz="3800" dirty="0">
                  <a:solidFill>
                    <a:srgbClr val="006600"/>
                  </a:solidFill>
                </a:rPr>
                <a:t>escape</a:t>
              </a:r>
              <a:r>
                <a:rPr lang="en-US" sz="3800" dirty="0"/>
                <a:t> </a:t>
              </a:r>
              <a:r>
                <a:rPr lang="en-US" sz="3800" dirty="0">
                  <a:solidFill>
                    <a:srgbClr val="006600"/>
                  </a:solidFill>
                </a:rPr>
                <a:t>rate</a:t>
              </a:r>
              <a:endParaRPr lang="en-US" sz="3800" dirty="0"/>
            </a:p>
          </p:txBody>
        </p:sp>
      </p:grpSp>
      <p:sp>
        <p:nvSpPr>
          <p:cNvPr id="35" name="Line 123"/>
          <p:cNvSpPr>
            <a:spLocks noChangeShapeType="1"/>
          </p:cNvSpPr>
          <p:nvPr/>
        </p:nvSpPr>
        <p:spPr bwMode="auto">
          <a:xfrm>
            <a:off x="16006508" y="7154436"/>
            <a:ext cx="0" cy="680755"/>
          </a:xfrm>
          <a:prstGeom prst="line">
            <a:avLst/>
          </a:prstGeom>
          <a:noFill/>
          <a:ln w="9525">
            <a:noFill/>
            <a:round/>
            <a:headEnd/>
            <a:tailEnd/>
          </a:ln>
        </p:spPr>
        <p:txBody>
          <a:bodyPr wrap="none" lIns="192911" tIns="96455" rIns="192911" bIns="96455" anchor="ctr"/>
          <a:lstStyle/>
          <a:p>
            <a:endParaRPr lang="en-US"/>
          </a:p>
        </p:txBody>
      </p:sp>
      <p:graphicFrame>
        <p:nvGraphicFramePr>
          <p:cNvPr id="36" name="Object 4"/>
          <p:cNvGraphicFramePr>
            <a:graphicFrameLocks noChangeAspect="1"/>
          </p:cNvGraphicFramePr>
          <p:nvPr/>
        </p:nvGraphicFramePr>
        <p:xfrm>
          <a:off x="11468100" y="7888288"/>
          <a:ext cx="6915150" cy="1672172"/>
        </p:xfrm>
        <a:graphic>
          <a:graphicData uri="http://schemas.openxmlformats.org/presentationml/2006/ole">
            <mc:AlternateContent xmlns:mc="http://schemas.openxmlformats.org/markup-compatibility/2006">
              <mc:Choice xmlns:v="urn:schemas-microsoft-com:vml" Requires="v">
                <p:oleObj spid="_x0000_s239839" name="Equation" r:id="rId14" imgW="1688760" imgH="393480" progId="Equation.DSMT4">
                  <p:embed/>
                </p:oleObj>
              </mc:Choice>
              <mc:Fallback>
                <p:oleObj name="Equation" r:id="rId14" imgW="1688760" imgH="393480" progId="Equation.DSMT4">
                  <p:embed/>
                  <p:pic>
                    <p:nvPicPr>
                      <p:cNvPr id="0" name="Object 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468100" y="7888288"/>
                        <a:ext cx="6915150" cy="1672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sp>
        <p:nvSpPr>
          <p:cNvPr id="37" name="AutoShape 9"/>
          <p:cNvSpPr>
            <a:spLocks noChangeArrowheads="1"/>
          </p:cNvSpPr>
          <p:nvPr/>
        </p:nvSpPr>
        <p:spPr bwMode="auto">
          <a:xfrm>
            <a:off x="10422482" y="7857175"/>
            <a:ext cx="10379836" cy="3375643"/>
          </a:xfrm>
          <a:prstGeom prst="roundRect">
            <a:avLst>
              <a:gd name="adj" fmla="val 16667"/>
            </a:avLst>
          </a:prstGeom>
          <a:noFill/>
          <a:ln w="9525">
            <a:solidFill>
              <a:srgbClr val="FF0000"/>
            </a:solidFill>
            <a:round/>
            <a:headEnd/>
            <a:tailEnd/>
          </a:ln>
        </p:spPr>
        <p:txBody>
          <a:bodyPr wrap="none" lIns="192911" tIns="96455" rIns="192911" bIns="96455" anchor="ctr"/>
          <a:lstStyle/>
          <a:p>
            <a:endParaRPr lang="en-US"/>
          </a:p>
        </p:txBody>
      </p:sp>
      <p:graphicFrame>
        <p:nvGraphicFramePr>
          <p:cNvPr id="38" name="Object 20"/>
          <p:cNvGraphicFramePr>
            <a:graphicFrameLocks noChangeAspect="1"/>
          </p:cNvGraphicFramePr>
          <p:nvPr/>
        </p:nvGraphicFramePr>
        <p:xfrm>
          <a:off x="11390313" y="9820275"/>
          <a:ext cx="6992937" cy="1187450"/>
        </p:xfrm>
        <a:graphic>
          <a:graphicData uri="http://schemas.openxmlformats.org/presentationml/2006/ole">
            <mc:AlternateContent xmlns:mc="http://schemas.openxmlformats.org/markup-compatibility/2006">
              <mc:Choice xmlns:v="urn:schemas-microsoft-com:vml" Requires="v">
                <p:oleObj spid="_x0000_s239840" name="Equation" r:id="rId16" imgW="1879560" imgH="279360" progId="Equation.DSMT4">
                  <p:embed/>
                </p:oleObj>
              </mc:Choice>
              <mc:Fallback>
                <p:oleObj name="Equation" r:id="rId16" imgW="1879560" imgH="279360" progId="Equation.DSMT4">
                  <p:embed/>
                  <p:pic>
                    <p:nvPicPr>
                      <p:cNvPr id="0" name="Object 2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390313" y="9820275"/>
                        <a:ext cx="699293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sp>
        <p:nvSpPr>
          <p:cNvPr id="39" name="TextBox 38"/>
          <p:cNvSpPr txBox="1"/>
          <p:nvPr/>
        </p:nvSpPr>
        <p:spPr>
          <a:xfrm>
            <a:off x="10562758" y="6948864"/>
            <a:ext cx="10163360" cy="769441"/>
          </a:xfrm>
          <a:prstGeom prst="rect">
            <a:avLst/>
          </a:prstGeom>
          <a:noFill/>
        </p:spPr>
        <p:txBody>
          <a:bodyPr wrap="none" rtlCol="0">
            <a:spAutoFit/>
          </a:bodyPr>
          <a:lstStyle/>
          <a:p>
            <a:r>
              <a:rPr lang="en-US" sz="4400" dirty="0" smtClean="0">
                <a:solidFill>
                  <a:srgbClr val="FF0000"/>
                </a:solidFill>
              </a:rPr>
              <a:t>Example: leaky integrate-and-fire model</a:t>
            </a:r>
            <a:endParaRPr lang="en-US" sz="4400" dirty="0">
              <a:solidFill>
                <a:srgbClr val="FF0000"/>
              </a:solidFill>
            </a:endParaRPr>
          </a:p>
        </p:txBody>
      </p:sp>
      <p:graphicFrame>
        <p:nvGraphicFramePr>
          <p:cNvPr id="20498" name="Object 18"/>
          <p:cNvGraphicFramePr>
            <a:graphicFrameLocks noChangeAspect="1"/>
          </p:cNvGraphicFramePr>
          <p:nvPr>
            <p:extLst>
              <p:ext uri="{D42A27DB-BD31-4B8C-83A1-F6EECF244321}">
                <p14:modId xmlns:p14="http://schemas.microsoft.com/office/powerpoint/2010/main" val="562042118"/>
              </p:ext>
            </p:extLst>
          </p:nvPr>
        </p:nvGraphicFramePr>
        <p:xfrm>
          <a:off x="1751013" y="4970463"/>
          <a:ext cx="398462" cy="717550"/>
        </p:xfrm>
        <a:graphic>
          <a:graphicData uri="http://schemas.openxmlformats.org/presentationml/2006/ole">
            <mc:AlternateContent xmlns:mc="http://schemas.openxmlformats.org/markup-compatibility/2006">
              <mc:Choice xmlns:v="urn:schemas-microsoft-com:vml" Requires="v">
                <p:oleObj spid="_x0000_s239841" name="Equation" r:id="rId18" imgW="101520" imgH="203040" progId="Equation.DSMT4">
                  <p:embed/>
                </p:oleObj>
              </mc:Choice>
              <mc:Fallback>
                <p:oleObj name="Equation" r:id="rId18" imgW="101520" imgH="203040" progId="Equation.DSMT4">
                  <p:embed/>
                  <p:pic>
                    <p:nvPicPr>
                      <p:cNvPr id="0" name="Picture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751013" y="4970463"/>
                        <a:ext cx="398462" cy="717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48197"/>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4"/>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3482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7" grpId="0" animBg="1"/>
      <p:bldP spid="348222"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9" name="Rectangle 2"/>
          <p:cNvSpPr>
            <a:spLocks noChangeArrowheads="1"/>
          </p:cNvSpPr>
          <p:nvPr/>
        </p:nvSpPr>
        <p:spPr bwMode="auto">
          <a:xfrm>
            <a:off x="0" y="0"/>
            <a:ext cx="21607463" cy="12152313"/>
          </a:xfrm>
          <a:prstGeom prst="rect">
            <a:avLst/>
          </a:prstGeom>
          <a:noFill/>
          <a:ln w="9525">
            <a:solidFill>
              <a:schemeClr val="tx1"/>
            </a:solidFill>
            <a:miter lim="800000"/>
            <a:headEnd/>
            <a:tailEnd/>
          </a:ln>
        </p:spPr>
        <p:txBody>
          <a:bodyPr wrap="none" lIns="192911" tIns="96455" rIns="192911" bIns="96455" anchor="ctr"/>
          <a:lstStyle/>
          <a:p>
            <a:pPr algn="ctr">
              <a:lnSpc>
                <a:spcPct val="110000"/>
              </a:lnSpc>
            </a:pPr>
            <a:endParaRPr lang="fr-FR" sz="5100" dirty="0"/>
          </a:p>
        </p:txBody>
      </p:sp>
      <p:grpSp>
        <p:nvGrpSpPr>
          <p:cNvPr id="2" name="Group 3"/>
          <p:cNvGrpSpPr>
            <a:grpSpLocks/>
          </p:cNvGrpSpPr>
          <p:nvPr/>
        </p:nvGrpSpPr>
        <p:grpSpPr bwMode="auto">
          <a:xfrm>
            <a:off x="1681361" y="2278063"/>
            <a:ext cx="6122115" cy="2565488"/>
            <a:chOff x="2688" y="1056"/>
            <a:chExt cx="2640" cy="1296"/>
          </a:xfrm>
        </p:grpSpPr>
        <p:sp>
          <p:nvSpPr>
            <p:cNvPr id="26679" name="Line 4"/>
            <p:cNvSpPr>
              <a:spLocks noChangeShapeType="1"/>
            </p:cNvSpPr>
            <p:nvPr/>
          </p:nvSpPr>
          <p:spPr bwMode="auto">
            <a:xfrm>
              <a:off x="2688" y="2352"/>
              <a:ext cx="2640" cy="0"/>
            </a:xfrm>
            <a:prstGeom prst="line">
              <a:avLst/>
            </a:prstGeom>
            <a:noFill/>
            <a:ln w="9525">
              <a:solidFill>
                <a:schemeClr val="tx1"/>
              </a:solidFill>
              <a:round/>
              <a:headEnd/>
              <a:tailEnd type="triangle" w="med" len="med"/>
            </a:ln>
          </p:spPr>
          <p:txBody>
            <a:bodyPr wrap="none" anchor="ctr"/>
            <a:lstStyle/>
            <a:p>
              <a:endParaRPr lang="en-US"/>
            </a:p>
          </p:txBody>
        </p:sp>
        <p:sp>
          <p:nvSpPr>
            <p:cNvPr id="26680" name="Line 5"/>
            <p:cNvSpPr>
              <a:spLocks noChangeShapeType="1"/>
            </p:cNvSpPr>
            <p:nvPr/>
          </p:nvSpPr>
          <p:spPr bwMode="auto">
            <a:xfrm flipV="1">
              <a:off x="2688" y="1056"/>
              <a:ext cx="0" cy="1296"/>
            </a:xfrm>
            <a:prstGeom prst="line">
              <a:avLst/>
            </a:prstGeom>
            <a:noFill/>
            <a:ln w="9525">
              <a:solidFill>
                <a:schemeClr val="tx1"/>
              </a:solidFill>
              <a:round/>
              <a:headEnd/>
              <a:tailEnd type="triangle" w="med" len="med"/>
            </a:ln>
          </p:spPr>
          <p:txBody>
            <a:bodyPr wrap="none" anchor="ctr"/>
            <a:lstStyle/>
            <a:p>
              <a:endParaRPr lang="en-US"/>
            </a:p>
          </p:txBody>
        </p:sp>
        <p:grpSp>
          <p:nvGrpSpPr>
            <p:cNvPr id="3" name="Group 6"/>
            <p:cNvGrpSpPr>
              <a:grpSpLocks/>
            </p:cNvGrpSpPr>
            <p:nvPr/>
          </p:nvGrpSpPr>
          <p:grpSpPr bwMode="auto">
            <a:xfrm>
              <a:off x="2688" y="1296"/>
              <a:ext cx="2570" cy="336"/>
              <a:chOff x="2688" y="1296"/>
              <a:chExt cx="2570" cy="336"/>
            </a:xfrm>
          </p:grpSpPr>
          <p:graphicFrame>
            <p:nvGraphicFramePr>
              <p:cNvPr id="26638" name="Object 7"/>
              <p:cNvGraphicFramePr>
                <a:graphicFrameLocks noChangeAspect="1"/>
              </p:cNvGraphicFramePr>
              <p:nvPr/>
            </p:nvGraphicFramePr>
            <p:xfrm>
              <a:off x="4992" y="1296"/>
              <a:ext cx="266" cy="336"/>
            </p:xfrm>
            <a:graphic>
              <a:graphicData uri="http://schemas.openxmlformats.org/presentationml/2006/ole">
                <mc:AlternateContent xmlns:mc="http://schemas.openxmlformats.org/markup-compatibility/2006">
                  <mc:Choice xmlns:v="urn:schemas-microsoft-com:vml" Requires="v">
                    <p:oleObj spid="_x0000_s240838" name="Equation" r:id="rId4" imgW="139680" imgH="177480" progId="Equation.3">
                      <p:embed/>
                    </p:oleObj>
                  </mc:Choice>
                  <mc:Fallback>
                    <p:oleObj name="Equation" r:id="rId4" imgW="139680" imgH="17748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2" y="1296"/>
                            <a:ext cx="266" cy="3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82" name="Line 8"/>
              <p:cNvSpPr>
                <a:spLocks noChangeShapeType="1"/>
              </p:cNvSpPr>
              <p:nvPr/>
            </p:nvSpPr>
            <p:spPr bwMode="auto">
              <a:xfrm>
                <a:off x="2688" y="1440"/>
                <a:ext cx="2208" cy="0"/>
              </a:xfrm>
              <a:prstGeom prst="line">
                <a:avLst/>
              </a:prstGeom>
              <a:noFill/>
              <a:ln w="28575">
                <a:solidFill>
                  <a:schemeClr val="tx1"/>
                </a:solidFill>
                <a:prstDash val="dash"/>
                <a:round/>
                <a:headEnd/>
                <a:tailEnd/>
              </a:ln>
            </p:spPr>
            <p:txBody>
              <a:bodyPr wrap="none" anchor="ctr"/>
              <a:lstStyle/>
              <a:p>
                <a:endParaRPr lang="en-US"/>
              </a:p>
            </p:txBody>
          </p:sp>
        </p:grpSp>
      </p:grpSp>
      <p:sp>
        <p:nvSpPr>
          <p:cNvPr id="26641" name="Text Box 9"/>
          <p:cNvSpPr txBox="1">
            <a:spLocks noChangeArrowheads="1"/>
          </p:cNvSpPr>
          <p:nvPr/>
        </p:nvSpPr>
        <p:spPr bwMode="auto">
          <a:xfrm>
            <a:off x="1800622" y="1332883"/>
            <a:ext cx="3935432" cy="1364345"/>
          </a:xfrm>
          <a:prstGeom prst="rect">
            <a:avLst/>
          </a:prstGeom>
          <a:noFill/>
          <a:ln w="9525">
            <a:noFill/>
            <a:miter lim="800000"/>
            <a:headEnd/>
            <a:tailEnd/>
          </a:ln>
        </p:spPr>
        <p:txBody>
          <a:bodyPr wrap="none" lIns="192911" tIns="96455" rIns="192911" bIns="96455">
            <a:spAutoFit/>
          </a:bodyPr>
          <a:lstStyle/>
          <a:p>
            <a:r>
              <a:rPr lang="en-US" sz="3800" dirty="0"/>
              <a:t> escape process</a:t>
            </a:r>
          </a:p>
          <a:p>
            <a:r>
              <a:rPr lang="en-US" sz="3800" dirty="0"/>
              <a:t>   </a:t>
            </a:r>
          </a:p>
        </p:txBody>
      </p:sp>
      <p:sp>
        <p:nvSpPr>
          <p:cNvPr id="26644" name="Freeform 30"/>
          <p:cNvSpPr>
            <a:spLocks/>
          </p:cNvSpPr>
          <p:nvPr/>
        </p:nvSpPr>
        <p:spPr bwMode="auto">
          <a:xfrm>
            <a:off x="1681361" y="2818165"/>
            <a:ext cx="4681617" cy="2025386"/>
          </a:xfrm>
          <a:custGeom>
            <a:avLst/>
            <a:gdLst>
              <a:gd name="T0" fmla="*/ 0 w 1248"/>
              <a:gd name="T1" fmla="*/ 2147483647 h 720"/>
              <a:gd name="T2" fmla="*/ 2147483647 w 1248"/>
              <a:gd name="T3" fmla="*/ 2147483647 h 720"/>
              <a:gd name="T4" fmla="*/ 2147483647 w 1248"/>
              <a:gd name="T5" fmla="*/ 2147483647 h 720"/>
              <a:gd name="T6" fmla="*/ 2147483647 w 1248"/>
              <a:gd name="T7" fmla="*/ 0 h 720"/>
              <a:gd name="T8" fmla="*/ 0 60000 65536"/>
              <a:gd name="T9" fmla="*/ 0 60000 65536"/>
              <a:gd name="T10" fmla="*/ 0 60000 65536"/>
              <a:gd name="T11" fmla="*/ 0 60000 65536"/>
              <a:gd name="T12" fmla="*/ 0 w 1248"/>
              <a:gd name="T13" fmla="*/ 0 h 720"/>
              <a:gd name="T14" fmla="*/ 1248 w 1248"/>
              <a:gd name="T15" fmla="*/ 720 h 720"/>
            </a:gdLst>
            <a:ahLst/>
            <a:cxnLst>
              <a:cxn ang="T8">
                <a:pos x="T0" y="T1"/>
              </a:cxn>
              <a:cxn ang="T9">
                <a:pos x="T2" y="T3"/>
              </a:cxn>
              <a:cxn ang="T10">
                <a:pos x="T4" y="T5"/>
              </a:cxn>
              <a:cxn ang="T11">
                <a:pos x="T6" y="T7"/>
              </a:cxn>
            </a:cxnLst>
            <a:rect l="T12" t="T13" r="T14" b="T15"/>
            <a:pathLst>
              <a:path w="1248" h="720">
                <a:moveTo>
                  <a:pt x="0" y="720"/>
                </a:moveTo>
                <a:cubicBezTo>
                  <a:pt x="72" y="596"/>
                  <a:pt x="144" y="472"/>
                  <a:pt x="288" y="384"/>
                </a:cubicBezTo>
                <a:cubicBezTo>
                  <a:pt x="432" y="296"/>
                  <a:pt x="704" y="256"/>
                  <a:pt x="864" y="192"/>
                </a:cubicBezTo>
                <a:cubicBezTo>
                  <a:pt x="1024" y="128"/>
                  <a:pt x="1136" y="64"/>
                  <a:pt x="1248" y="0"/>
                </a:cubicBezTo>
              </a:path>
            </a:pathLst>
          </a:custGeom>
          <a:noFill/>
          <a:ln w="28575">
            <a:solidFill>
              <a:srgbClr val="FF0000"/>
            </a:solidFill>
            <a:round/>
            <a:headEnd/>
            <a:tailEnd/>
          </a:ln>
        </p:spPr>
        <p:txBody>
          <a:bodyPr wrap="none" lIns="192911" tIns="96455" rIns="192911" bIns="96455" anchor="ctr"/>
          <a:lstStyle/>
          <a:p>
            <a:endParaRPr lang="en-US"/>
          </a:p>
        </p:txBody>
      </p:sp>
      <p:sp>
        <p:nvSpPr>
          <p:cNvPr id="26645" name="Text Box 33"/>
          <p:cNvSpPr txBox="1">
            <a:spLocks noChangeArrowheads="1"/>
          </p:cNvSpPr>
          <p:nvPr/>
        </p:nvSpPr>
        <p:spPr bwMode="auto">
          <a:xfrm>
            <a:off x="4164719" y="3296382"/>
            <a:ext cx="1370628" cy="979624"/>
          </a:xfrm>
          <a:prstGeom prst="rect">
            <a:avLst/>
          </a:prstGeom>
          <a:noFill/>
          <a:ln w="9525">
            <a:noFill/>
            <a:miter lim="800000"/>
            <a:headEnd/>
            <a:tailEnd/>
          </a:ln>
        </p:spPr>
        <p:txBody>
          <a:bodyPr wrap="none" lIns="192911" tIns="96455" rIns="192911" bIns="96455">
            <a:spAutoFit/>
          </a:bodyPr>
          <a:lstStyle/>
          <a:p>
            <a:r>
              <a:rPr lang="en-US" sz="5100" dirty="0">
                <a:solidFill>
                  <a:srgbClr val="FF0000"/>
                </a:solidFill>
              </a:rPr>
              <a:t>u(t)</a:t>
            </a:r>
            <a:endParaRPr lang="en-US" sz="5100" dirty="0"/>
          </a:p>
        </p:txBody>
      </p:sp>
      <p:sp>
        <p:nvSpPr>
          <p:cNvPr id="348197" name="Line 37"/>
          <p:cNvSpPr>
            <a:spLocks noChangeShapeType="1"/>
          </p:cNvSpPr>
          <p:nvPr/>
        </p:nvSpPr>
        <p:spPr bwMode="auto">
          <a:xfrm flipV="1">
            <a:off x="4022169" y="2548114"/>
            <a:ext cx="0" cy="405077"/>
          </a:xfrm>
          <a:prstGeom prst="line">
            <a:avLst/>
          </a:prstGeom>
          <a:noFill/>
          <a:ln w="28575">
            <a:solidFill>
              <a:srgbClr val="006600"/>
            </a:solidFill>
            <a:round/>
            <a:headEnd/>
            <a:tailEnd type="triangle" w="med" len="med"/>
          </a:ln>
        </p:spPr>
        <p:txBody>
          <a:bodyPr wrap="none" lIns="192911" tIns="96455" rIns="192911" bIns="96455" anchor="ctr"/>
          <a:lstStyle/>
          <a:p>
            <a:endParaRPr lang="en-US"/>
          </a:p>
        </p:txBody>
      </p:sp>
      <p:sp>
        <p:nvSpPr>
          <p:cNvPr id="348222" name="Text Box 62"/>
          <p:cNvSpPr txBox="1">
            <a:spLocks noChangeArrowheads="1"/>
          </p:cNvSpPr>
          <p:nvPr/>
        </p:nvSpPr>
        <p:spPr bwMode="auto">
          <a:xfrm>
            <a:off x="3662045" y="4708525"/>
            <a:ext cx="570730" cy="979624"/>
          </a:xfrm>
          <a:prstGeom prst="rect">
            <a:avLst/>
          </a:prstGeom>
          <a:noFill/>
          <a:ln w="9525">
            <a:noFill/>
            <a:miter lim="800000"/>
            <a:headEnd/>
            <a:tailEnd/>
          </a:ln>
        </p:spPr>
        <p:txBody>
          <a:bodyPr wrap="none" lIns="192911" tIns="96455" rIns="192911" bIns="96455">
            <a:spAutoFit/>
          </a:bodyPr>
          <a:lstStyle/>
          <a:p>
            <a:r>
              <a:rPr lang="en-US" sz="5100" dirty="0">
                <a:solidFill>
                  <a:srgbClr val="006600"/>
                </a:solidFill>
              </a:rPr>
              <a:t>t</a:t>
            </a:r>
            <a:endParaRPr lang="en-US" sz="3800" dirty="0"/>
          </a:p>
        </p:txBody>
      </p:sp>
      <p:grpSp>
        <p:nvGrpSpPr>
          <p:cNvPr id="4" name="Group 70"/>
          <p:cNvGrpSpPr>
            <a:grpSpLocks/>
          </p:cNvGrpSpPr>
          <p:nvPr/>
        </p:nvGrpSpPr>
        <p:grpSpPr bwMode="auto">
          <a:xfrm>
            <a:off x="2980808" y="2953192"/>
            <a:ext cx="1041361" cy="762333"/>
            <a:chOff x="528" y="1104"/>
            <a:chExt cx="336" cy="271"/>
          </a:xfrm>
        </p:grpSpPr>
        <p:sp>
          <p:nvSpPr>
            <p:cNvPr id="26673" name="Line 71"/>
            <p:cNvSpPr>
              <a:spLocks noChangeShapeType="1"/>
            </p:cNvSpPr>
            <p:nvPr/>
          </p:nvSpPr>
          <p:spPr bwMode="auto">
            <a:xfrm>
              <a:off x="864" y="1104"/>
              <a:ext cx="0" cy="240"/>
            </a:xfrm>
            <a:prstGeom prst="line">
              <a:avLst/>
            </a:prstGeom>
            <a:noFill/>
            <a:ln w="19050">
              <a:solidFill>
                <a:schemeClr val="tx1"/>
              </a:solidFill>
              <a:round/>
              <a:headEnd type="triangle" w="med" len="med"/>
              <a:tailEnd type="triangle" w="med" len="med"/>
            </a:ln>
          </p:spPr>
          <p:txBody>
            <a:bodyPr wrap="none" anchor="ctr"/>
            <a:lstStyle/>
            <a:p>
              <a:endParaRPr lang="en-US"/>
            </a:p>
          </p:txBody>
        </p:sp>
        <p:graphicFrame>
          <p:nvGraphicFramePr>
            <p:cNvPr id="26635" name="Object 72"/>
            <p:cNvGraphicFramePr>
              <a:graphicFrameLocks noChangeAspect="1"/>
            </p:cNvGraphicFramePr>
            <p:nvPr/>
          </p:nvGraphicFramePr>
          <p:xfrm>
            <a:off x="528" y="1152"/>
            <a:ext cx="336" cy="223"/>
          </p:xfrm>
          <a:graphic>
            <a:graphicData uri="http://schemas.openxmlformats.org/presentationml/2006/ole">
              <mc:AlternateContent xmlns:mc="http://schemas.openxmlformats.org/markup-compatibility/2006">
                <mc:Choice xmlns:v="urn:schemas-microsoft-com:vml" Requires="v">
                  <p:oleObj spid="_x0000_s240839" name="Equation" r:id="rId6" imgW="304560" imgH="203040" progId="Equation.3">
                    <p:embed/>
                  </p:oleObj>
                </mc:Choice>
                <mc:Fallback>
                  <p:oleObj name="Equation" r:id="rId6" imgW="304560" imgH="203040" progId="Equation.3">
                    <p:embed/>
                    <p:pic>
                      <p:nvPicPr>
                        <p:cNvPr id="0" name="Object 7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8" y="1152"/>
                          <a:ext cx="336" cy="2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5" name="Group 73"/>
          <p:cNvGrpSpPr>
            <a:grpSpLocks/>
          </p:cNvGrpSpPr>
          <p:nvPr/>
        </p:nvGrpSpPr>
        <p:grpSpPr bwMode="auto">
          <a:xfrm>
            <a:off x="1463787" y="5721219"/>
            <a:ext cx="4505306" cy="1459966"/>
            <a:chOff x="182" y="2088"/>
            <a:chExt cx="1585" cy="519"/>
          </a:xfrm>
        </p:grpSpPr>
        <p:graphicFrame>
          <p:nvGraphicFramePr>
            <p:cNvPr id="26634" name="Object 74"/>
            <p:cNvGraphicFramePr>
              <a:graphicFrameLocks noChangeAspect="1"/>
            </p:cNvGraphicFramePr>
            <p:nvPr>
              <p:extLst>
                <p:ext uri="{D42A27DB-BD31-4B8C-83A1-F6EECF244321}">
                  <p14:modId xmlns:p14="http://schemas.microsoft.com/office/powerpoint/2010/main" val="831125908"/>
                </p:ext>
              </p:extLst>
            </p:nvPr>
          </p:nvGraphicFramePr>
          <p:xfrm>
            <a:off x="511" y="2352"/>
            <a:ext cx="1256" cy="255"/>
          </p:xfrm>
          <a:graphic>
            <a:graphicData uri="http://schemas.openxmlformats.org/presentationml/2006/ole">
              <mc:AlternateContent xmlns:mc="http://schemas.openxmlformats.org/markup-compatibility/2006">
                <mc:Choice xmlns:v="urn:schemas-microsoft-com:vml" Requires="v">
                  <p:oleObj spid="_x0000_s240840" name="Equation" r:id="rId8" imgW="1130040" imgH="203040" progId="Equation.3">
                    <p:embed/>
                  </p:oleObj>
                </mc:Choice>
                <mc:Fallback>
                  <p:oleObj name="Equation" r:id="rId8" imgW="1130040" imgH="203040" progId="Equation.3">
                    <p:embed/>
                    <p:pic>
                      <p:nvPicPr>
                        <p:cNvPr id="0" name="Object 7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1" y="2352"/>
                          <a:ext cx="1256" cy="255"/>
                        </a:xfrm>
                        <a:prstGeom prst="rect">
                          <a:avLst/>
                        </a:prstGeom>
                        <a:noFill/>
                        <a:extLst/>
                      </p:spPr>
                    </p:pic>
                  </p:oleObj>
                </mc:Fallback>
              </mc:AlternateContent>
            </a:graphicData>
          </a:graphic>
        </p:graphicFrame>
        <p:sp>
          <p:nvSpPr>
            <p:cNvPr id="26672" name="Text Box 75"/>
            <p:cNvSpPr txBox="1">
              <a:spLocks noChangeArrowheads="1"/>
            </p:cNvSpPr>
            <p:nvPr/>
          </p:nvSpPr>
          <p:spPr bwMode="auto">
            <a:xfrm>
              <a:off x="182" y="2088"/>
              <a:ext cx="896" cy="241"/>
            </a:xfrm>
            <a:prstGeom prst="rect">
              <a:avLst/>
            </a:prstGeom>
            <a:noFill/>
            <a:ln w="9525">
              <a:solidFill>
                <a:srgbClr val="33CC33"/>
              </a:solidFill>
              <a:miter lim="800000"/>
              <a:headEnd/>
              <a:tailEnd/>
            </a:ln>
          </p:spPr>
          <p:txBody>
            <a:bodyPr wrap="square">
              <a:spAutoFit/>
            </a:bodyPr>
            <a:lstStyle/>
            <a:p>
              <a:r>
                <a:rPr lang="en-US" sz="3800" dirty="0">
                  <a:solidFill>
                    <a:srgbClr val="006600"/>
                  </a:solidFill>
                </a:rPr>
                <a:t>escape</a:t>
              </a:r>
              <a:r>
                <a:rPr lang="en-US" sz="3800" dirty="0"/>
                <a:t> </a:t>
              </a:r>
              <a:r>
                <a:rPr lang="en-US" sz="3800" dirty="0">
                  <a:solidFill>
                    <a:srgbClr val="006600"/>
                  </a:solidFill>
                </a:rPr>
                <a:t>rate</a:t>
              </a:r>
              <a:endParaRPr lang="en-US" sz="3800" dirty="0"/>
            </a:p>
          </p:txBody>
        </p:sp>
      </p:grpSp>
      <p:sp>
        <p:nvSpPr>
          <p:cNvPr id="26659" name="Line 115"/>
          <p:cNvSpPr>
            <a:spLocks noChangeShapeType="1"/>
          </p:cNvSpPr>
          <p:nvPr/>
        </p:nvSpPr>
        <p:spPr bwMode="auto">
          <a:xfrm flipV="1">
            <a:off x="2397860" y="7327463"/>
            <a:ext cx="0" cy="3189982"/>
          </a:xfrm>
          <a:prstGeom prst="line">
            <a:avLst/>
          </a:prstGeom>
          <a:noFill/>
          <a:ln w="9525">
            <a:solidFill>
              <a:schemeClr val="tx1"/>
            </a:solidFill>
            <a:round/>
            <a:headEnd/>
            <a:tailEnd type="triangle" w="med" len="med"/>
          </a:ln>
        </p:spPr>
        <p:txBody>
          <a:bodyPr lIns="192911" tIns="96455" rIns="192911" bIns="96455"/>
          <a:lstStyle/>
          <a:p>
            <a:endParaRPr lang="en-US"/>
          </a:p>
        </p:txBody>
      </p:sp>
      <p:sp>
        <p:nvSpPr>
          <p:cNvPr id="26660" name="Line 116"/>
          <p:cNvSpPr>
            <a:spLocks noChangeShapeType="1"/>
          </p:cNvSpPr>
          <p:nvPr/>
        </p:nvSpPr>
        <p:spPr bwMode="auto">
          <a:xfrm>
            <a:off x="2397860" y="10390857"/>
            <a:ext cx="5443129" cy="0"/>
          </a:xfrm>
          <a:prstGeom prst="line">
            <a:avLst/>
          </a:prstGeom>
          <a:noFill/>
          <a:ln w="9525">
            <a:solidFill>
              <a:schemeClr val="tx1"/>
            </a:solidFill>
            <a:round/>
            <a:headEnd/>
            <a:tailEnd type="triangle" w="med" len="med"/>
          </a:ln>
        </p:spPr>
        <p:txBody>
          <a:bodyPr lIns="192911" tIns="96455" rIns="192911" bIns="96455"/>
          <a:lstStyle/>
          <a:p>
            <a:endParaRPr lang="en-US"/>
          </a:p>
        </p:txBody>
      </p:sp>
      <p:sp>
        <p:nvSpPr>
          <p:cNvPr id="26661" name="Text Box 117"/>
          <p:cNvSpPr txBox="1">
            <a:spLocks noChangeArrowheads="1"/>
          </p:cNvSpPr>
          <p:nvPr/>
        </p:nvSpPr>
        <p:spPr bwMode="auto">
          <a:xfrm>
            <a:off x="7454606" y="10424613"/>
            <a:ext cx="753472" cy="979624"/>
          </a:xfrm>
          <a:prstGeom prst="rect">
            <a:avLst/>
          </a:prstGeom>
          <a:noFill/>
          <a:ln w="9525">
            <a:noFill/>
            <a:miter lim="800000"/>
            <a:headEnd/>
            <a:tailEnd/>
          </a:ln>
        </p:spPr>
        <p:txBody>
          <a:bodyPr wrap="none" lIns="192911" tIns="96455" rIns="192911" bIns="96455">
            <a:spAutoFit/>
          </a:bodyPr>
          <a:lstStyle/>
          <a:p>
            <a:r>
              <a:rPr lang="fr-CH" sz="5100" i="1" dirty="0"/>
              <a:t>u</a:t>
            </a:r>
            <a:endParaRPr lang="fr-FR" sz="5100" i="1" dirty="0"/>
          </a:p>
        </p:txBody>
      </p:sp>
      <p:sp>
        <p:nvSpPr>
          <p:cNvPr id="26662" name="Line 119"/>
          <p:cNvSpPr>
            <a:spLocks noChangeShapeType="1"/>
          </p:cNvSpPr>
          <p:nvPr/>
        </p:nvSpPr>
        <p:spPr bwMode="auto">
          <a:xfrm>
            <a:off x="5969093" y="10261458"/>
            <a:ext cx="0" cy="255987"/>
          </a:xfrm>
          <a:prstGeom prst="line">
            <a:avLst/>
          </a:prstGeom>
          <a:noFill/>
          <a:ln w="9525">
            <a:solidFill>
              <a:schemeClr val="tx1"/>
            </a:solidFill>
            <a:round/>
            <a:headEnd/>
            <a:tailEnd/>
          </a:ln>
        </p:spPr>
        <p:txBody>
          <a:bodyPr lIns="192911" tIns="96455" rIns="192911" bIns="96455"/>
          <a:lstStyle/>
          <a:p>
            <a:endParaRPr lang="en-US"/>
          </a:p>
        </p:txBody>
      </p:sp>
      <p:graphicFrame>
        <p:nvGraphicFramePr>
          <p:cNvPr id="26629" name="Object 122"/>
          <p:cNvGraphicFramePr>
            <a:graphicFrameLocks noChangeAspect="1"/>
          </p:cNvGraphicFramePr>
          <p:nvPr>
            <p:extLst>
              <p:ext uri="{D42A27DB-BD31-4B8C-83A1-F6EECF244321}">
                <p14:modId xmlns:p14="http://schemas.microsoft.com/office/powerpoint/2010/main" val="1967241022"/>
              </p:ext>
            </p:extLst>
          </p:nvPr>
        </p:nvGraphicFramePr>
        <p:xfrm>
          <a:off x="5710253" y="10644030"/>
          <a:ext cx="600207" cy="720137"/>
        </p:xfrm>
        <a:graphic>
          <a:graphicData uri="http://schemas.openxmlformats.org/presentationml/2006/ole">
            <mc:AlternateContent xmlns:mc="http://schemas.openxmlformats.org/markup-compatibility/2006">
              <mc:Choice xmlns:v="urn:schemas-microsoft-com:vml" Requires="v">
                <p:oleObj spid="_x0000_s240841" name="Equation" r:id="rId10" imgW="126720" imgH="152280" progId="Equation.3">
                  <p:embed/>
                </p:oleObj>
              </mc:Choice>
              <mc:Fallback>
                <p:oleObj name="Equation" r:id="rId10" imgW="126720" imgH="152280" progId="Equation.3">
                  <p:embed/>
                  <p:pic>
                    <p:nvPicPr>
                      <p:cNvPr id="0" name="Object 12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10253" y="10644030"/>
                        <a:ext cx="600207" cy="720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63" name="Line 123"/>
          <p:cNvSpPr>
            <a:spLocks noChangeShapeType="1"/>
          </p:cNvSpPr>
          <p:nvPr/>
        </p:nvSpPr>
        <p:spPr bwMode="auto">
          <a:xfrm>
            <a:off x="5796533" y="11077238"/>
            <a:ext cx="0" cy="680755"/>
          </a:xfrm>
          <a:prstGeom prst="line">
            <a:avLst/>
          </a:prstGeom>
          <a:noFill/>
          <a:ln w="9525">
            <a:noFill/>
            <a:round/>
            <a:headEnd/>
            <a:tailEnd/>
          </a:ln>
        </p:spPr>
        <p:txBody>
          <a:bodyPr wrap="none" lIns="192911" tIns="96455" rIns="192911" bIns="96455" anchor="ctr"/>
          <a:lstStyle/>
          <a:p>
            <a:endParaRPr lang="en-US"/>
          </a:p>
        </p:txBody>
      </p:sp>
      <p:sp>
        <p:nvSpPr>
          <p:cNvPr id="26664" name="Freeform 125"/>
          <p:cNvSpPr>
            <a:spLocks/>
          </p:cNvSpPr>
          <p:nvPr/>
        </p:nvSpPr>
        <p:spPr bwMode="auto">
          <a:xfrm>
            <a:off x="2397860" y="7710035"/>
            <a:ext cx="4591586" cy="2700514"/>
          </a:xfrm>
          <a:custGeom>
            <a:avLst/>
            <a:gdLst>
              <a:gd name="T0" fmla="*/ 0 w 1224"/>
              <a:gd name="T1" fmla="*/ 2147483647 h 960"/>
              <a:gd name="T2" fmla="*/ 2147483647 w 1224"/>
              <a:gd name="T3" fmla="*/ 2147483647 h 960"/>
              <a:gd name="T4" fmla="*/ 2147483647 w 1224"/>
              <a:gd name="T5" fmla="*/ 2147483647 h 960"/>
              <a:gd name="T6" fmla="*/ 2147483647 w 1224"/>
              <a:gd name="T7" fmla="*/ 0 h 960"/>
              <a:gd name="T8" fmla="*/ 0 60000 65536"/>
              <a:gd name="T9" fmla="*/ 0 60000 65536"/>
              <a:gd name="T10" fmla="*/ 0 60000 65536"/>
              <a:gd name="T11" fmla="*/ 0 60000 65536"/>
              <a:gd name="T12" fmla="*/ 0 w 1224"/>
              <a:gd name="T13" fmla="*/ 0 h 960"/>
              <a:gd name="T14" fmla="*/ 1224 w 1224"/>
              <a:gd name="T15" fmla="*/ 960 h 960"/>
            </a:gdLst>
            <a:ahLst/>
            <a:cxnLst>
              <a:cxn ang="T8">
                <a:pos x="T0" y="T1"/>
              </a:cxn>
              <a:cxn ang="T9">
                <a:pos x="T2" y="T3"/>
              </a:cxn>
              <a:cxn ang="T10">
                <a:pos x="T4" y="T5"/>
              </a:cxn>
              <a:cxn ang="T11">
                <a:pos x="T6" y="T7"/>
              </a:cxn>
            </a:cxnLst>
            <a:rect l="T12" t="T13" r="T14" b="T15"/>
            <a:pathLst>
              <a:path w="1224" h="960">
                <a:moveTo>
                  <a:pt x="0" y="953"/>
                </a:moveTo>
                <a:cubicBezTo>
                  <a:pt x="298" y="956"/>
                  <a:pt x="597" y="960"/>
                  <a:pt x="771" y="907"/>
                </a:cubicBezTo>
                <a:cubicBezTo>
                  <a:pt x="945" y="854"/>
                  <a:pt x="968" y="786"/>
                  <a:pt x="1043" y="635"/>
                </a:cubicBezTo>
                <a:cubicBezTo>
                  <a:pt x="1118" y="484"/>
                  <a:pt x="1171" y="242"/>
                  <a:pt x="1224" y="0"/>
                </a:cubicBezTo>
              </a:path>
            </a:pathLst>
          </a:custGeom>
          <a:noFill/>
          <a:ln w="38100">
            <a:solidFill>
              <a:srgbClr val="33CC33"/>
            </a:solidFill>
            <a:round/>
            <a:headEnd/>
            <a:tailEnd/>
          </a:ln>
        </p:spPr>
        <p:txBody>
          <a:bodyPr lIns="192911" tIns="96455" rIns="192911" bIns="96455"/>
          <a:lstStyle/>
          <a:p>
            <a:endParaRPr lang="en-US"/>
          </a:p>
        </p:txBody>
      </p:sp>
      <p:sp>
        <p:nvSpPr>
          <p:cNvPr id="59" name="Title 3"/>
          <p:cNvSpPr txBox="1">
            <a:spLocks/>
          </p:cNvSpPr>
          <p:nvPr/>
        </p:nvSpPr>
        <p:spPr>
          <a:xfrm>
            <a:off x="697827" y="-38773"/>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a:latin typeface="Impact" charset="0"/>
                <a:ea typeface="ＭＳ Ｐゴシック" charset="0"/>
                <a:cs typeface="Impact" charset="0"/>
              </a:rPr>
              <a:t> </a:t>
            </a:r>
            <a:r>
              <a:rPr lang="en-US" sz="6600" dirty="0" smtClean="0">
                <a:latin typeface="Impact" charset="0"/>
                <a:ea typeface="ＭＳ Ｐゴシック" charset="0"/>
                <a:cs typeface="Impact" charset="0"/>
              </a:rPr>
              <a:t>    </a:t>
            </a:r>
            <a:r>
              <a:rPr lang="en-US" sz="6600" dirty="0" smtClean="0">
                <a:solidFill>
                  <a:srgbClr val="FF0000"/>
                </a:solidFill>
                <a:latin typeface="Impact" charset="0"/>
                <a:ea typeface="ＭＳ Ｐゴシック" charset="0"/>
                <a:cs typeface="Impact" charset="0"/>
              </a:rPr>
              <a:t>11</a:t>
            </a:r>
            <a:r>
              <a:rPr lang="en-US" sz="6600" noProof="0" dirty="0" smtClean="0">
                <a:solidFill>
                  <a:srgbClr val="FF0000"/>
                </a:solidFill>
                <a:latin typeface="Impact" charset="0"/>
                <a:ea typeface="ＭＳ Ｐゴシック" charset="0"/>
                <a:cs typeface="Impact" charset="0"/>
              </a:rPr>
              <a:t>.4</a:t>
            </a:r>
            <a:r>
              <a:rPr lang="en-US" sz="6600" dirty="0" smtClean="0">
                <a:solidFill>
                  <a:srgbClr val="FF0000"/>
                </a:solidFill>
                <a:latin typeface="Impact" charset="0"/>
                <a:ea typeface="ＭＳ Ｐゴシック" charset="0"/>
                <a:cs typeface="Impact" charset="0"/>
              </a:rPr>
              <a:t> stochastic intensity</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60" name="Straight Connector 59"/>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nvGrpSpPr>
          <p:cNvPr id="6" name="Group 73"/>
          <p:cNvGrpSpPr>
            <a:grpSpLocks/>
          </p:cNvGrpSpPr>
          <p:nvPr/>
        </p:nvGrpSpPr>
        <p:grpSpPr bwMode="auto">
          <a:xfrm>
            <a:off x="8940593" y="7412348"/>
            <a:ext cx="8871092" cy="3001510"/>
            <a:chOff x="182" y="1719"/>
            <a:chExt cx="2870" cy="1067"/>
          </a:xfrm>
        </p:grpSpPr>
        <p:graphicFrame>
          <p:nvGraphicFramePr>
            <p:cNvPr id="62" name="Object 74"/>
            <p:cNvGraphicFramePr>
              <a:graphicFrameLocks noChangeAspect="1"/>
            </p:cNvGraphicFramePr>
            <p:nvPr/>
          </p:nvGraphicFramePr>
          <p:xfrm>
            <a:off x="1267" y="1719"/>
            <a:ext cx="1785" cy="1067"/>
          </p:xfrm>
          <a:graphic>
            <a:graphicData uri="http://schemas.openxmlformats.org/presentationml/2006/ole">
              <mc:AlternateContent xmlns:mc="http://schemas.openxmlformats.org/markup-compatibility/2006">
                <mc:Choice xmlns:v="urn:schemas-microsoft-com:vml" Requires="v">
                  <p:oleObj spid="_x0000_s240842" name="Equation" r:id="rId12" imgW="1409400" imgH="850680" progId="Equation.DSMT4">
                    <p:embed/>
                  </p:oleObj>
                </mc:Choice>
                <mc:Fallback>
                  <p:oleObj name="Equation" r:id="rId12" imgW="1409400" imgH="850680" progId="Equation.DSMT4">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67" y="1719"/>
                          <a:ext cx="1785" cy="10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 name="Text Box 75"/>
            <p:cNvSpPr txBox="1">
              <a:spLocks noChangeArrowheads="1"/>
            </p:cNvSpPr>
            <p:nvPr/>
          </p:nvSpPr>
          <p:spPr bwMode="auto">
            <a:xfrm>
              <a:off x="182" y="1764"/>
              <a:ext cx="799" cy="241"/>
            </a:xfrm>
            <a:prstGeom prst="rect">
              <a:avLst/>
            </a:prstGeom>
            <a:noFill/>
            <a:ln w="9525">
              <a:solidFill>
                <a:srgbClr val="33CC33"/>
              </a:solidFill>
              <a:miter lim="800000"/>
              <a:headEnd/>
              <a:tailEnd/>
            </a:ln>
          </p:spPr>
          <p:txBody>
            <a:bodyPr wrap="square">
              <a:spAutoFit/>
            </a:bodyPr>
            <a:lstStyle/>
            <a:p>
              <a:r>
                <a:rPr lang="en-US" sz="3800" dirty="0" smtClean="0">
                  <a:solidFill>
                    <a:srgbClr val="006600"/>
                  </a:solidFill>
                </a:rPr>
                <a:t>examples</a:t>
              </a:r>
              <a:endParaRPr lang="en-US" sz="3800" dirty="0"/>
            </a:p>
          </p:txBody>
        </p:sp>
      </p:grpSp>
      <p:sp>
        <p:nvSpPr>
          <p:cNvPr id="34" name="TextBox 33"/>
          <p:cNvSpPr txBox="1"/>
          <p:nvPr/>
        </p:nvSpPr>
        <p:spPr>
          <a:xfrm>
            <a:off x="8940593" y="1755334"/>
            <a:ext cx="11062644" cy="1846659"/>
          </a:xfrm>
          <a:prstGeom prst="rect">
            <a:avLst/>
          </a:prstGeom>
          <a:noFill/>
        </p:spPr>
        <p:txBody>
          <a:bodyPr wrap="none" rtlCol="0">
            <a:spAutoFit/>
          </a:bodyPr>
          <a:lstStyle/>
          <a:p>
            <a:r>
              <a:rPr lang="en-US" dirty="0" smtClean="0"/>
              <a:t>Escape rate = stochastic intensity</a:t>
            </a:r>
          </a:p>
          <a:p>
            <a:r>
              <a:rPr lang="en-US" dirty="0" smtClean="0"/>
              <a:t>                       of point process</a:t>
            </a:r>
            <a:endParaRPr lang="en-US" dirty="0"/>
          </a:p>
        </p:txBody>
      </p:sp>
      <p:graphicFrame>
        <p:nvGraphicFramePr>
          <p:cNvPr id="88073" name="Object 9"/>
          <p:cNvGraphicFramePr>
            <a:graphicFrameLocks noChangeAspect="1"/>
          </p:cNvGraphicFramePr>
          <p:nvPr>
            <p:extLst>
              <p:ext uri="{D42A27DB-BD31-4B8C-83A1-F6EECF244321}">
                <p14:modId xmlns:p14="http://schemas.microsoft.com/office/powerpoint/2010/main" val="4129878596"/>
              </p:ext>
            </p:extLst>
          </p:nvPr>
        </p:nvGraphicFramePr>
        <p:xfrm>
          <a:off x="1541334" y="4970599"/>
          <a:ext cx="398463" cy="717550"/>
        </p:xfrm>
        <a:graphic>
          <a:graphicData uri="http://schemas.openxmlformats.org/presentationml/2006/ole">
            <mc:AlternateContent xmlns:mc="http://schemas.openxmlformats.org/markup-compatibility/2006">
              <mc:Choice xmlns:v="urn:schemas-microsoft-com:vml" Requires="v">
                <p:oleObj spid="_x0000_s240843" name="Equation" r:id="rId14" imgW="101520" imgH="203040" progId="Equation.DSMT4">
                  <p:embed/>
                </p:oleObj>
              </mc:Choice>
              <mc:Fallback>
                <p:oleObj name="Equation" r:id="rId14" imgW="101520" imgH="203040" progId="Equation.DSMT4">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41334" y="4970599"/>
                        <a:ext cx="398463" cy="717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 name="Object 74"/>
          <p:cNvGraphicFramePr>
            <a:graphicFrameLocks noChangeAspect="1"/>
          </p:cNvGraphicFramePr>
          <p:nvPr>
            <p:extLst>
              <p:ext uri="{D42A27DB-BD31-4B8C-83A1-F6EECF244321}">
                <p14:modId xmlns:p14="http://schemas.microsoft.com/office/powerpoint/2010/main" val="3189793420"/>
              </p:ext>
            </p:extLst>
          </p:nvPr>
        </p:nvGraphicFramePr>
        <p:xfrm>
          <a:off x="12423253" y="4386647"/>
          <a:ext cx="6065915" cy="1287245"/>
        </p:xfrm>
        <a:graphic>
          <a:graphicData uri="http://schemas.openxmlformats.org/presentationml/2006/ole">
            <mc:AlternateContent xmlns:mc="http://schemas.openxmlformats.org/markup-compatibility/2006">
              <mc:Choice xmlns:v="urn:schemas-microsoft-com:vml" Requires="v">
                <p:oleObj spid="_x0000_s240844" name="Equation" r:id="rId16" imgW="1130040" imgH="203040" progId="Equation.3">
                  <p:embed/>
                </p:oleObj>
              </mc:Choice>
              <mc:Fallback>
                <p:oleObj name="Equation" r:id="rId16" imgW="1130040" imgH="2030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423253" y="4386647"/>
                        <a:ext cx="6065915" cy="1287245"/>
                      </a:xfrm>
                      <a:prstGeom prst="rect">
                        <a:avLst/>
                      </a:prstGeom>
                      <a:noFill/>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48197"/>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4"/>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3482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7" grpId="0" animBg="1"/>
      <p:bldP spid="348222"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0" y="0"/>
            <a:ext cx="21607463" cy="12152313"/>
          </a:xfrm>
          <a:prstGeom prst="rect">
            <a:avLst/>
          </a:prstGeom>
          <a:noFill/>
          <a:ln w="9525">
            <a:solidFill>
              <a:schemeClr val="tx1"/>
            </a:solidFill>
            <a:miter lim="800000"/>
            <a:headEnd/>
            <a:tailEnd/>
          </a:ln>
        </p:spPr>
        <p:txBody>
          <a:bodyPr wrap="none" lIns="192911" tIns="96455" rIns="192911" bIns="96455" anchor="ctr"/>
          <a:lstStyle/>
          <a:p>
            <a:pPr algn="ctr">
              <a:lnSpc>
                <a:spcPct val="110000"/>
              </a:lnSpc>
            </a:pPr>
            <a:endParaRPr lang="fr-FR" sz="5100" dirty="0"/>
          </a:p>
        </p:txBody>
      </p:sp>
      <p:sp>
        <p:nvSpPr>
          <p:cNvPr id="46084" name="Text Box 44"/>
          <p:cNvSpPr txBox="1">
            <a:spLocks noChangeArrowheads="1"/>
          </p:cNvSpPr>
          <p:nvPr/>
        </p:nvSpPr>
        <p:spPr bwMode="auto">
          <a:xfrm>
            <a:off x="889058" y="1260241"/>
            <a:ext cx="10108597" cy="1071957"/>
          </a:xfrm>
          <a:prstGeom prst="rect">
            <a:avLst/>
          </a:prstGeom>
          <a:noFill/>
          <a:ln w="9525">
            <a:noFill/>
            <a:miter lim="800000"/>
            <a:headEnd/>
            <a:tailEnd/>
          </a:ln>
        </p:spPr>
        <p:txBody>
          <a:bodyPr wrap="none" lIns="192911" tIns="96455" rIns="192911" bIns="96455">
            <a:spAutoFit/>
          </a:bodyPr>
          <a:lstStyle/>
          <a:p>
            <a:r>
              <a:rPr lang="fr-CH"/>
              <a:t>- Intrinsic noise (ion channels)</a:t>
            </a:r>
            <a:endParaRPr lang="fr-FR"/>
          </a:p>
        </p:txBody>
      </p:sp>
      <p:grpSp>
        <p:nvGrpSpPr>
          <p:cNvPr id="5" name="Group 4"/>
          <p:cNvGrpSpPr/>
          <p:nvPr/>
        </p:nvGrpSpPr>
        <p:grpSpPr>
          <a:xfrm>
            <a:off x="3316147" y="2208233"/>
            <a:ext cx="3683772" cy="3531048"/>
            <a:chOff x="3316146" y="2208233"/>
            <a:chExt cx="4909919" cy="3531048"/>
          </a:xfrm>
        </p:grpSpPr>
        <p:sp>
          <p:nvSpPr>
            <p:cNvPr id="46085" name="Oval 55"/>
            <p:cNvSpPr>
              <a:spLocks noChangeArrowheads="1"/>
            </p:cNvSpPr>
            <p:nvPr/>
          </p:nvSpPr>
          <p:spPr bwMode="auto">
            <a:xfrm>
              <a:off x="3316146" y="2244804"/>
              <a:ext cx="4835421" cy="3133721"/>
            </a:xfrm>
            <a:prstGeom prst="ellipse">
              <a:avLst/>
            </a:prstGeom>
            <a:noFill/>
            <a:ln w="9525">
              <a:solidFill>
                <a:srgbClr val="FF0000"/>
              </a:solidFill>
              <a:round/>
              <a:headEnd/>
              <a:tailEnd/>
            </a:ln>
          </p:spPr>
          <p:txBody>
            <a:bodyPr wrap="none" lIns="192911" tIns="96455" rIns="192911" bIns="96455" anchor="ctr"/>
            <a:lstStyle/>
            <a:p>
              <a:endParaRPr lang="en-US"/>
            </a:p>
          </p:txBody>
        </p:sp>
        <p:sp>
          <p:nvSpPr>
            <p:cNvPr id="46086" name="Line 56"/>
            <p:cNvSpPr>
              <a:spLocks noChangeShapeType="1"/>
            </p:cNvSpPr>
            <p:nvPr/>
          </p:nvSpPr>
          <p:spPr bwMode="auto">
            <a:xfrm>
              <a:off x="4122675" y="2725832"/>
              <a:ext cx="0" cy="2171663"/>
            </a:xfrm>
            <a:prstGeom prst="line">
              <a:avLst/>
            </a:prstGeom>
            <a:noFill/>
            <a:ln w="9525">
              <a:solidFill>
                <a:srgbClr val="FF0000"/>
              </a:solidFill>
              <a:round/>
              <a:headEnd/>
              <a:tailEnd/>
            </a:ln>
          </p:spPr>
          <p:txBody>
            <a:bodyPr wrap="none" lIns="192911" tIns="96455" rIns="192911" bIns="96455" anchor="ctr"/>
            <a:lstStyle/>
            <a:p>
              <a:endParaRPr lang="en-US"/>
            </a:p>
          </p:txBody>
        </p:sp>
        <p:sp>
          <p:nvSpPr>
            <p:cNvPr id="46087" name="Line 57"/>
            <p:cNvSpPr>
              <a:spLocks noChangeShapeType="1"/>
            </p:cNvSpPr>
            <p:nvPr/>
          </p:nvSpPr>
          <p:spPr bwMode="auto">
            <a:xfrm>
              <a:off x="6193390" y="2725832"/>
              <a:ext cx="0" cy="804528"/>
            </a:xfrm>
            <a:prstGeom prst="line">
              <a:avLst/>
            </a:prstGeom>
            <a:noFill/>
            <a:ln w="9525">
              <a:solidFill>
                <a:srgbClr val="FF0000"/>
              </a:solidFill>
              <a:round/>
              <a:headEnd/>
              <a:tailEnd/>
            </a:ln>
          </p:spPr>
          <p:txBody>
            <a:bodyPr wrap="none" lIns="192911" tIns="96455" rIns="192911" bIns="96455" anchor="ctr"/>
            <a:lstStyle/>
            <a:p>
              <a:endParaRPr lang="en-US"/>
            </a:p>
          </p:txBody>
        </p:sp>
        <p:sp>
          <p:nvSpPr>
            <p:cNvPr id="46088" name="Line 58"/>
            <p:cNvSpPr>
              <a:spLocks noChangeShapeType="1"/>
            </p:cNvSpPr>
            <p:nvPr/>
          </p:nvSpPr>
          <p:spPr bwMode="auto">
            <a:xfrm>
              <a:off x="6538510" y="2725832"/>
              <a:ext cx="0" cy="804528"/>
            </a:xfrm>
            <a:prstGeom prst="line">
              <a:avLst/>
            </a:prstGeom>
            <a:noFill/>
            <a:ln w="9525">
              <a:solidFill>
                <a:srgbClr val="FF0000"/>
              </a:solidFill>
              <a:round/>
              <a:headEnd/>
              <a:tailEnd/>
            </a:ln>
          </p:spPr>
          <p:txBody>
            <a:bodyPr wrap="none" lIns="192911" tIns="96455" rIns="192911" bIns="96455" anchor="ctr"/>
            <a:lstStyle/>
            <a:p>
              <a:endParaRPr lang="en-US"/>
            </a:p>
          </p:txBody>
        </p:sp>
        <p:sp>
          <p:nvSpPr>
            <p:cNvPr id="46089" name="Line 59"/>
            <p:cNvSpPr>
              <a:spLocks noChangeShapeType="1"/>
            </p:cNvSpPr>
            <p:nvPr/>
          </p:nvSpPr>
          <p:spPr bwMode="auto">
            <a:xfrm>
              <a:off x="4467794" y="2725832"/>
              <a:ext cx="0" cy="2171663"/>
            </a:xfrm>
            <a:prstGeom prst="line">
              <a:avLst/>
            </a:prstGeom>
            <a:noFill/>
            <a:ln w="9525">
              <a:solidFill>
                <a:srgbClr val="FF0000"/>
              </a:solidFill>
              <a:round/>
              <a:headEnd/>
              <a:tailEnd/>
            </a:ln>
          </p:spPr>
          <p:txBody>
            <a:bodyPr wrap="none" lIns="192911" tIns="96455" rIns="192911" bIns="96455" anchor="ctr"/>
            <a:lstStyle/>
            <a:p>
              <a:endParaRPr lang="en-US"/>
            </a:p>
          </p:txBody>
        </p:sp>
        <p:sp>
          <p:nvSpPr>
            <p:cNvPr id="46090" name="Line 60"/>
            <p:cNvSpPr>
              <a:spLocks noChangeShapeType="1"/>
            </p:cNvSpPr>
            <p:nvPr/>
          </p:nvSpPr>
          <p:spPr bwMode="auto">
            <a:xfrm>
              <a:off x="6193390" y="3851046"/>
              <a:ext cx="0" cy="886107"/>
            </a:xfrm>
            <a:prstGeom prst="line">
              <a:avLst/>
            </a:prstGeom>
            <a:noFill/>
            <a:ln w="9525">
              <a:solidFill>
                <a:srgbClr val="FF0000"/>
              </a:solidFill>
              <a:round/>
              <a:headEnd/>
              <a:tailEnd/>
            </a:ln>
          </p:spPr>
          <p:txBody>
            <a:bodyPr wrap="none" lIns="192911" tIns="96455" rIns="192911" bIns="96455" anchor="ctr"/>
            <a:lstStyle/>
            <a:p>
              <a:endParaRPr lang="en-US"/>
            </a:p>
          </p:txBody>
        </p:sp>
        <p:sp>
          <p:nvSpPr>
            <p:cNvPr id="46091" name="Line 61"/>
            <p:cNvSpPr>
              <a:spLocks noChangeShapeType="1"/>
            </p:cNvSpPr>
            <p:nvPr/>
          </p:nvSpPr>
          <p:spPr bwMode="auto">
            <a:xfrm>
              <a:off x="6538510" y="3851046"/>
              <a:ext cx="0" cy="804528"/>
            </a:xfrm>
            <a:prstGeom prst="line">
              <a:avLst/>
            </a:prstGeom>
            <a:noFill/>
            <a:ln w="9525">
              <a:solidFill>
                <a:srgbClr val="FF0000"/>
              </a:solidFill>
              <a:round/>
              <a:headEnd/>
              <a:tailEnd/>
            </a:ln>
          </p:spPr>
          <p:txBody>
            <a:bodyPr wrap="none" lIns="192911" tIns="96455" rIns="192911" bIns="96455" anchor="ctr"/>
            <a:lstStyle/>
            <a:p>
              <a:endParaRPr lang="en-US"/>
            </a:p>
          </p:txBody>
        </p:sp>
        <p:sp>
          <p:nvSpPr>
            <p:cNvPr id="46092" name="Oval 62"/>
            <p:cNvSpPr>
              <a:spLocks noChangeArrowheads="1"/>
            </p:cNvSpPr>
            <p:nvPr/>
          </p:nvSpPr>
          <p:spPr bwMode="auto">
            <a:xfrm>
              <a:off x="6080853" y="3530359"/>
              <a:ext cx="573947" cy="160344"/>
            </a:xfrm>
            <a:prstGeom prst="ellipse">
              <a:avLst/>
            </a:prstGeom>
            <a:solidFill>
              <a:srgbClr val="0000FF"/>
            </a:solidFill>
            <a:ln w="9525">
              <a:solidFill>
                <a:srgbClr val="FFFF00"/>
              </a:solidFill>
              <a:round/>
              <a:headEnd/>
              <a:tailEnd/>
            </a:ln>
          </p:spPr>
          <p:txBody>
            <a:bodyPr wrap="none" lIns="192911" tIns="96455" rIns="192911" bIns="96455" anchor="ctr"/>
            <a:lstStyle/>
            <a:p>
              <a:endParaRPr lang="en-US"/>
            </a:p>
          </p:txBody>
        </p:sp>
        <p:sp>
          <p:nvSpPr>
            <p:cNvPr id="46093" name="Oval 63"/>
            <p:cNvSpPr>
              <a:spLocks noChangeArrowheads="1"/>
            </p:cNvSpPr>
            <p:nvPr/>
          </p:nvSpPr>
          <p:spPr bwMode="auto">
            <a:xfrm>
              <a:off x="6080853" y="3851046"/>
              <a:ext cx="573947" cy="163156"/>
            </a:xfrm>
            <a:prstGeom prst="ellipse">
              <a:avLst/>
            </a:prstGeom>
            <a:solidFill>
              <a:srgbClr val="0000FF"/>
            </a:solidFill>
            <a:ln w="9525">
              <a:solidFill>
                <a:srgbClr val="FFFF00"/>
              </a:solidFill>
              <a:round/>
              <a:headEnd/>
              <a:tailEnd/>
            </a:ln>
          </p:spPr>
          <p:txBody>
            <a:bodyPr wrap="none" lIns="192911" tIns="96455" rIns="192911" bIns="96455" anchor="ctr"/>
            <a:lstStyle/>
            <a:p>
              <a:endParaRPr lang="en-US"/>
            </a:p>
          </p:txBody>
        </p:sp>
        <p:sp>
          <p:nvSpPr>
            <p:cNvPr id="46094" name="Oval 65"/>
            <p:cNvSpPr>
              <a:spLocks noChangeArrowheads="1"/>
            </p:cNvSpPr>
            <p:nvPr/>
          </p:nvSpPr>
          <p:spPr bwMode="auto">
            <a:xfrm>
              <a:off x="4929204" y="3128097"/>
              <a:ext cx="112539" cy="81577"/>
            </a:xfrm>
            <a:prstGeom prst="ellipse">
              <a:avLst/>
            </a:prstGeom>
            <a:solidFill>
              <a:srgbClr val="66FFFF"/>
            </a:solidFill>
            <a:ln w="9525">
              <a:solidFill>
                <a:schemeClr val="tx1"/>
              </a:solidFill>
              <a:round/>
              <a:headEnd/>
              <a:tailEnd/>
            </a:ln>
          </p:spPr>
          <p:txBody>
            <a:bodyPr wrap="none" lIns="192911" tIns="96455" rIns="192911" bIns="96455" anchor="ctr"/>
            <a:lstStyle/>
            <a:p>
              <a:endParaRPr lang="en-US"/>
            </a:p>
          </p:txBody>
        </p:sp>
        <p:sp>
          <p:nvSpPr>
            <p:cNvPr id="46095" name="Oval 66"/>
            <p:cNvSpPr>
              <a:spLocks noChangeArrowheads="1"/>
            </p:cNvSpPr>
            <p:nvPr/>
          </p:nvSpPr>
          <p:spPr bwMode="auto">
            <a:xfrm>
              <a:off x="5158033" y="3288438"/>
              <a:ext cx="116289" cy="81579"/>
            </a:xfrm>
            <a:prstGeom prst="ellipse">
              <a:avLst/>
            </a:prstGeom>
            <a:solidFill>
              <a:srgbClr val="66FFFF"/>
            </a:solidFill>
            <a:ln w="9525">
              <a:solidFill>
                <a:schemeClr val="tx1"/>
              </a:solidFill>
              <a:round/>
              <a:headEnd/>
              <a:tailEnd/>
            </a:ln>
          </p:spPr>
          <p:txBody>
            <a:bodyPr wrap="none" lIns="192911" tIns="96455" rIns="192911" bIns="96455" anchor="ctr"/>
            <a:lstStyle/>
            <a:p>
              <a:endParaRPr lang="en-US"/>
            </a:p>
          </p:txBody>
        </p:sp>
        <p:sp>
          <p:nvSpPr>
            <p:cNvPr id="46096" name="Oval 67"/>
            <p:cNvSpPr>
              <a:spLocks noChangeArrowheads="1"/>
            </p:cNvSpPr>
            <p:nvPr/>
          </p:nvSpPr>
          <p:spPr bwMode="auto">
            <a:xfrm>
              <a:off x="6999919" y="3209673"/>
              <a:ext cx="116291" cy="78765"/>
            </a:xfrm>
            <a:prstGeom prst="ellipse">
              <a:avLst/>
            </a:prstGeom>
            <a:solidFill>
              <a:schemeClr val="accent1"/>
            </a:solidFill>
            <a:ln w="9525">
              <a:solidFill>
                <a:schemeClr val="tx1"/>
              </a:solidFill>
              <a:round/>
              <a:headEnd/>
              <a:tailEnd/>
            </a:ln>
          </p:spPr>
          <p:txBody>
            <a:bodyPr wrap="none" lIns="192911" tIns="96455" rIns="192911" bIns="96455" anchor="ctr"/>
            <a:lstStyle/>
            <a:p>
              <a:endParaRPr lang="en-US"/>
            </a:p>
          </p:txBody>
        </p:sp>
        <p:sp>
          <p:nvSpPr>
            <p:cNvPr id="46097" name="Oval 68"/>
            <p:cNvSpPr>
              <a:spLocks noChangeArrowheads="1"/>
            </p:cNvSpPr>
            <p:nvPr/>
          </p:nvSpPr>
          <p:spPr bwMode="auto">
            <a:xfrm>
              <a:off x="5386862" y="4014202"/>
              <a:ext cx="116291" cy="78765"/>
            </a:xfrm>
            <a:prstGeom prst="ellipse">
              <a:avLst/>
            </a:prstGeom>
            <a:solidFill>
              <a:srgbClr val="66FFFF"/>
            </a:solidFill>
            <a:ln w="9525">
              <a:solidFill>
                <a:schemeClr val="tx1"/>
              </a:solidFill>
              <a:round/>
              <a:headEnd/>
              <a:tailEnd/>
            </a:ln>
          </p:spPr>
          <p:txBody>
            <a:bodyPr wrap="none" lIns="192911" tIns="96455" rIns="192911" bIns="96455" anchor="ctr"/>
            <a:lstStyle/>
            <a:p>
              <a:endParaRPr lang="en-US"/>
            </a:p>
          </p:txBody>
        </p:sp>
        <p:sp>
          <p:nvSpPr>
            <p:cNvPr id="46098" name="Oval 69"/>
            <p:cNvSpPr>
              <a:spLocks noChangeArrowheads="1"/>
            </p:cNvSpPr>
            <p:nvPr/>
          </p:nvSpPr>
          <p:spPr bwMode="auto">
            <a:xfrm>
              <a:off x="7461329" y="3611938"/>
              <a:ext cx="112539" cy="78765"/>
            </a:xfrm>
            <a:prstGeom prst="ellipse">
              <a:avLst/>
            </a:prstGeom>
            <a:solidFill>
              <a:srgbClr val="66FFFF"/>
            </a:solidFill>
            <a:ln w="9525">
              <a:solidFill>
                <a:schemeClr val="tx1"/>
              </a:solidFill>
              <a:round/>
              <a:headEnd/>
              <a:tailEnd/>
            </a:ln>
          </p:spPr>
          <p:txBody>
            <a:bodyPr wrap="none" lIns="192911" tIns="96455" rIns="192911" bIns="96455" anchor="ctr"/>
            <a:lstStyle/>
            <a:p>
              <a:endParaRPr lang="en-US"/>
            </a:p>
          </p:txBody>
        </p:sp>
        <p:sp>
          <p:nvSpPr>
            <p:cNvPr id="46099" name="Oval 70"/>
            <p:cNvSpPr>
              <a:spLocks noChangeArrowheads="1"/>
            </p:cNvSpPr>
            <p:nvPr/>
          </p:nvSpPr>
          <p:spPr bwMode="auto">
            <a:xfrm>
              <a:off x="5503152" y="4655574"/>
              <a:ext cx="116289" cy="81579"/>
            </a:xfrm>
            <a:prstGeom prst="ellipse">
              <a:avLst/>
            </a:prstGeom>
            <a:solidFill>
              <a:srgbClr val="FFFF00"/>
            </a:solidFill>
            <a:ln w="9525">
              <a:solidFill>
                <a:schemeClr val="tx1"/>
              </a:solidFill>
              <a:round/>
              <a:headEnd/>
              <a:tailEnd/>
            </a:ln>
          </p:spPr>
          <p:txBody>
            <a:bodyPr wrap="none" lIns="192911" tIns="96455" rIns="192911" bIns="96455" anchor="ctr"/>
            <a:lstStyle/>
            <a:p>
              <a:endParaRPr lang="en-US"/>
            </a:p>
          </p:txBody>
        </p:sp>
        <p:sp>
          <p:nvSpPr>
            <p:cNvPr id="46100" name="Oval 71"/>
            <p:cNvSpPr>
              <a:spLocks noChangeArrowheads="1"/>
            </p:cNvSpPr>
            <p:nvPr/>
          </p:nvSpPr>
          <p:spPr bwMode="auto">
            <a:xfrm>
              <a:off x="5731981" y="4334888"/>
              <a:ext cx="116291" cy="78765"/>
            </a:xfrm>
            <a:prstGeom prst="ellipse">
              <a:avLst/>
            </a:prstGeom>
            <a:solidFill>
              <a:srgbClr val="FFFF00"/>
            </a:solidFill>
            <a:ln w="9525">
              <a:solidFill>
                <a:schemeClr val="tx1"/>
              </a:solidFill>
              <a:round/>
              <a:headEnd/>
              <a:tailEnd/>
            </a:ln>
          </p:spPr>
          <p:txBody>
            <a:bodyPr wrap="none" lIns="192911" tIns="96455" rIns="192911" bIns="96455" anchor="ctr"/>
            <a:lstStyle/>
            <a:p>
              <a:endParaRPr lang="en-US"/>
            </a:p>
          </p:txBody>
        </p:sp>
        <p:sp>
          <p:nvSpPr>
            <p:cNvPr id="46101" name="Oval 72"/>
            <p:cNvSpPr>
              <a:spLocks noChangeArrowheads="1"/>
            </p:cNvSpPr>
            <p:nvPr/>
          </p:nvSpPr>
          <p:spPr bwMode="auto">
            <a:xfrm>
              <a:off x="5619442" y="2967752"/>
              <a:ext cx="112539" cy="81579"/>
            </a:xfrm>
            <a:prstGeom prst="ellipse">
              <a:avLst/>
            </a:prstGeom>
            <a:solidFill>
              <a:srgbClr val="FFFF00"/>
            </a:solidFill>
            <a:ln w="9525">
              <a:solidFill>
                <a:schemeClr val="tx1"/>
              </a:solidFill>
              <a:round/>
              <a:headEnd/>
              <a:tailEnd/>
            </a:ln>
          </p:spPr>
          <p:txBody>
            <a:bodyPr wrap="none" lIns="192911" tIns="96455" rIns="192911" bIns="96455" anchor="ctr"/>
            <a:lstStyle/>
            <a:p>
              <a:endParaRPr lang="en-US"/>
            </a:p>
          </p:txBody>
        </p:sp>
        <p:sp>
          <p:nvSpPr>
            <p:cNvPr id="46102" name="Oval 73"/>
            <p:cNvSpPr>
              <a:spLocks noChangeArrowheads="1"/>
            </p:cNvSpPr>
            <p:nvPr/>
          </p:nvSpPr>
          <p:spPr bwMode="auto">
            <a:xfrm>
              <a:off x="5158033" y="4174546"/>
              <a:ext cx="116289" cy="78765"/>
            </a:xfrm>
            <a:prstGeom prst="ellipse">
              <a:avLst/>
            </a:prstGeom>
            <a:solidFill>
              <a:srgbClr val="FFFF00"/>
            </a:solidFill>
            <a:ln w="9525">
              <a:solidFill>
                <a:schemeClr val="tx1"/>
              </a:solidFill>
              <a:round/>
              <a:headEnd/>
              <a:tailEnd/>
            </a:ln>
          </p:spPr>
          <p:txBody>
            <a:bodyPr wrap="none" lIns="192911" tIns="96455" rIns="192911" bIns="96455" anchor="ctr"/>
            <a:lstStyle/>
            <a:p>
              <a:endParaRPr lang="en-US"/>
            </a:p>
          </p:txBody>
        </p:sp>
        <p:sp>
          <p:nvSpPr>
            <p:cNvPr id="46103" name="Oval 74"/>
            <p:cNvSpPr>
              <a:spLocks noChangeArrowheads="1"/>
            </p:cNvSpPr>
            <p:nvPr/>
          </p:nvSpPr>
          <p:spPr bwMode="auto">
            <a:xfrm>
              <a:off x="5158033" y="3690704"/>
              <a:ext cx="116289" cy="81577"/>
            </a:xfrm>
            <a:prstGeom prst="ellipse">
              <a:avLst/>
            </a:prstGeom>
            <a:solidFill>
              <a:srgbClr val="FF6600"/>
            </a:solidFill>
            <a:ln w="9525">
              <a:solidFill>
                <a:srgbClr val="FF6600"/>
              </a:solidFill>
              <a:round/>
              <a:headEnd/>
              <a:tailEnd/>
            </a:ln>
          </p:spPr>
          <p:txBody>
            <a:bodyPr wrap="none" lIns="192911" tIns="96455" rIns="192911" bIns="96455" anchor="ctr"/>
            <a:lstStyle/>
            <a:p>
              <a:endParaRPr lang="en-US"/>
            </a:p>
          </p:txBody>
        </p:sp>
        <p:sp>
          <p:nvSpPr>
            <p:cNvPr id="46104" name="Oval 75"/>
            <p:cNvSpPr>
              <a:spLocks noChangeArrowheads="1"/>
            </p:cNvSpPr>
            <p:nvPr/>
          </p:nvSpPr>
          <p:spPr bwMode="auto">
            <a:xfrm>
              <a:off x="4696624" y="4413653"/>
              <a:ext cx="116291" cy="81579"/>
            </a:xfrm>
            <a:prstGeom prst="ellipse">
              <a:avLst/>
            </a:prstGeom>
            <a:solidFill>
              <a:srgbClr val="FF6600"/>
            </a:solidFill>
            <a:ln w="9525">
              <a:solidFill>
                <a:srgbClr val="FF6600"/>
              </a:solidFill>
              <a:round/>
              <a:headEnd/>
              <a:tailEnd/>
            </a:ln>
          </p:spPr>
          <p:txBody>
            <a:bodyPr wrap="none" lIns="192911" tIns="96455" rIns="192911" bIns="96455" anchor="ctr"/>
            <a:lstStyle/>
            <a:p>
              <a:endParaRPr lang="en-US"/>
            </a:p>
          </p:txBody>
        </p:sp>
        <p:sp>
          <p:nvSpPr>
            <p:cNvPr id="46105" name="Oval 76"/>
            <p:cNvSpPr>
              <a:spLocks noChangeArrowheads="1"/>
            </p:cNvSpPr>
            <p:nvPr/>
          </p:nvSpPr>
          <p:spPr bwMode="auto">
            <a:xfrm>
              <a:off x="5619442" y="4014202"/>
              <a:ext cx="112539" cy="78765"/>
            </a:xfrm>
            <a:prstGeom prst="ellipse">
              <a:avLst/>
            </a:prstGeom>
            <a:solidFill>
              <a:srgbClr val="FF6600"/>
            </a:solidFill>
            <a:ln w="9525">
              <a:solidFill>
                <a:srgbClr val="FF6600"/>
              </a:solidFill>
              <a:round/>
              <a:headEnd/>
              <a:tailEnd/>
            </a:ln>
          </p:spPr>
          <p:txBody>
            <a:bodyPr wrap="none" lIns="192911" tIns="96455" rIns="192911" bIns="96455" anchor="ctr"/>
            <a:lstStyle/>
            <a:p>
              <a:endParaRPr lang="en-US"/>
            </a:p>
          </p:txBody>
        </p:sp>
        <p:sp>
          <p:nvSpPr>
            <p:cNvPr id="46106" name="Oval 77"/>
            <p:cNvSpPr>
              <a:spLocks noChangeArrowheads="1"/>
            </p:cNvSpPr>
            <p:nvPr/>
          </p:nvSpPr>
          <p:spPr bwMode="auto">
            <a:xfrm>
              <a:off x="7116210" y="4413653"/>
              <a:ext cx="112539" cy="81579"/>
            </a:xfrm>
            <a:prstGeom prst="ellipse">
              <a:avLst/>
            </a:prstGeom>
            <a:solidFill>
              <a:srgbClr val="FF6600"/>
            </a:solidFill>
            <a:ln w="9525">
              <a:solidFill>
                <a:srgbClr val="FF6600"/>
              </a:solidFill>
              <a:round/>
              <a:headEnd/>
              <a:tailEnd/>
            </a:ln>
          </p:spPr>
          <p:txBody>
            <a:bodyPr wrap="none" lIns="192911" tIns="96455" rIns="192911" bIns="96455" anchor="ctr"/>
            <a:lstStyle/>
            <a:p>
              <a:endParaRPr lang="en-US"/>
            </a:p>
          </p:txBody>
        </p:sp>
        <p:sp>
          <p:nvSpPr>
            <p:cNvPr id="46107" name="Oval 78"/>
            <p:cNvSpPr>
              <a:spLocks noChangeArrowheads="1"/>
            </p:cNvSpPr>
            <p:nvPr/>
          </p:nvSpPr>
          <p:spPr bwMode="auto">
            <a:xfrm>
              <a:off x="6883629" y="3772281"/>
              <a:ext cx="116289" cy="78765"/>
            </a:xfrm>
            <a:prstGeom prst="ellipse">
              <a:avLst/>
            </a:prstGeom>
            <a:solidFill>
              <a:srgbClr val="FF6600"/>
            </a:solidFill>
            <a:ln w="9525">
              <a:solidFill>
                <a:srgbClr val="FF6600"/>
              </a:solidFill>
              <a:round/>
              <a:headEnd/>
              <a:tailEnd/>
            </a:ln>
          </p:spPr>
          <p:txBody>
            <a:bodyPr wrap="none" lIns="192911" tIns="96455" rIns="192911" bIns="96455" anchor="ctr"/>
            <a:lstStyle/>
            <a:p>
              <a:endParaRPr lang="en-US"/>
            </a:p>
          </p:txBody>
        </p:sp>
        <p:sp>
          <p:nvSpPr>
            <p:cNvPr id="46109" name="Text Box 80"/>
            <p:cNvSpPr txBox="1">
              <a:spLocks noChangeArrowheads="1"/>
            </p:cNvSpPr>
            <p:nvPr/>
          </p:nvSpPr>
          <p:spPr bwMode="auto">
            <a:xfrm>
              <a:off x="6744830" y="2807410"/>
              <a:ext cx="1481235" cy="979624"/>
            </a:xfrm>
            <a:prstGeom prst="rect">
              <a:avLst/>
            </a:prstGeom>
            <a:noFill/>
            <a:ln w="9525">
              <a:noFill/>
              <a:miter lim="800000"/>
              <a:headEnd/>
              <a:tailEnd/>
            </a:ln>
          </p:spPr>
          <p:txBody>
            <a:bodyPr wrap="none" lIns="192911" tIns="96455" rIns="192911" bIns="96455">
              <a:spAutoFit/>
            </a:bodyPr>
            <a:lstStyle/>
            <a:p>
              <a:r>
                <a:rPr lang="en-US" sz="5100" dirty="0">
                  <a:solidFill>
                    <a:srgbClr val="0076FF"/>
                  </a:solidFill>
                </a:rPr>
                <a:t>Na</a:t>
              </a:r>
              <a:r>
                <a:rPr lang="en-US" sz="5100" baseline="30000" dirty="0">
                  <a:solidFill>
                    <a:srgbClr val="0076FF"/>
                  </a:solidFill>
                </a:rPr>
                <a:t>+</a:t>
              </a:r>
              <a:endParaRPr lang="en-US" sz="5100" dirty="0">
                <a:solidFill>
                  <a:srgbClr val="0076FF"/>
                </a:solidFill>
              </a:endParaRPr>
            </a:p>
          </p:txBody>
        </p:sp>
        <p:sp>
          <p:nvSpPr>
            <p:cNvPr id="46110" name="Text Box 81"/>
            <p:cNvSpPr txBox="1">
              <a:spLocks noChangeArrowheads="1"/>
            </p:cNvSpPr>
            <p:nvPr/>
          </p:nvSpPr>
          <p:spPr bwMode="auto">
            <a:xfrm>
              <a:off x="4696624" y="4174546"/>
              <a:ext cx="1080485" cy="979624"/>
            </a:xfrm>
            <a:prstGeom prst="rect">
              <a:avLst/>
            </a:prstGeom>
            <a:noFill/>
            <a:ln w="9525">
              <a:noFill/>
              <a:miter lim="800000"/>
              <a:headEnd/>
              <a:tailEnd/>
            </a:ln>
          </p:spPr>
          <p:txBody>
            <a:bodyPr wrap="none" lIns="192911" tIns="96455" rIns="192911" bIns="96455">
              <a:spAutoFit/>
            </a:bodyPr>
            <a:lstStyle/>
            <a:p>
              <a:r>
                <a:rPr lang="en-US" sz="5100" dirty="0">
                  <a:solidFill>
                    <a:srgbClr val="FF6600"/>
                  </a:solidFill>
                </a:rPr>
                <a:t>K</a:t>
              </a:r>
              <a:r>
                <a:rPr lang="en-US" sz="5100" baseline="30000" dirty="0">
                  <a:solidFill>
                    <a:srgbClr val="FF6600"/>
                  </a:solidFill>
                </a:rPr>
                <a:t>+</a:t>
              </a:r>
              <a:endParaRPr lang="en-US" sz="5100" dirty="0">
                <a:solidFill>
                  <a:srgbClr val="FF6600"/>
                </a:solidFill>
              </a:endParaRPr>
            </a:p>
          </p:txBody>
        </p:sp>
        <p:sp>
          <p:nvSpPr>
            <p:cNvPr id="46111" name="Line 82"/>
            <p:cNvSpPr>
              <a:spLocks noChangeShapeType="1"/>
            </p:cNvSpPr>
            <p:nvPr/>
          </p:nvSpPr>
          <p:spPr bwMode="auto">
            <a:xfrm>
              <a:off x="5503153" y="2647066"/>
              <a:ext cx="1267938" cy="0"/>
            </a:xfrm>
            <a:prstGeom prst="line">
              <a:avLst/>
            </a:prstGeom>
            <a:noFill/>
            <a:ln w="9525">
              <a:solidFill>
                <a:srgbClr val="00FF00"/>
              </a:solidFill>
              <a:round/>
              <a:headEnd type="triangle" w="med" len="med"/>
              <a:tailEnd type="triangle" w="med" len="med"/>
            </a:ln>
          </p:spPr>
          <p:txBody>
            <a:bodyPr wrap="none" lIns="192911" tIns="96455" rIns="192911" bIns="96455" anchor="ctr"/>
            <a:lstStyle/>
            <a:p>
              <a:endParaRPr lang="en-US"/>
            </a:p>
          </p:txBody>
        </p:sp>
        <p:sp>
          <p:nvSpPr>
            <p:cNvPr id="46112" name="Text Box 83"/>
            <p:cNvSpPr txBox="1">
              <a:spLocks noChangeArrowheads="1"/>
            </p:cNvSpPr>
            <p:nvPr/>
          </p:nvSpPr>
          <p:spPr bwMode="auto">
            <a:xfrm>
              <a:off x="5274322" y="2208233"/>
              <a:ext cx="389654" cy="979624"/>
            </a:xfrm>
            <a:prstGeom prst="rect">
              <a:avLst/>
            </a:prstGeom>
            <a:noFill/>
            <a:ln w="9525">
              <a:noFill/>
              <a:miter lim="800000"/>
              <a:headEnd/>
              <a:tailEnd/>
            </a:ln>
          </p:spPr>
          <p:txBody>
            <a:bodyPr wrap="none" lIns="192911" tIns="96455" rIns="192911" bIns="96455">
              <a:spAutoFit/>
            </a:bodyPr>
            <a:lstStyle/>
            <a:p>
              <a:endParaRPr lang="fr-FR" sz="5100" dirty="0">
                <a:solidFill>
                  <a:srgbClr val="008000"/>
                </a:solidFill>
              </a:endParaRPr>
            </a:p>
          </p:txBody>
        </p:sp>
        <p:sp>
          <p:nvSpPr>
            <p:cNvPr id="46113" name="Oval 84"/>
            <p:cNvSpPr>
              <a:spLocks noChangeArrowheads="1"/>
            </p:cNvSpPr>
            <p:nvPr/>
          </p:nvSpPr>
          <p:spPr bwMode="auto">
            <a:xfrm>
              <a:off x="4696624" y="3690704"/>
              <a:ext cx="116291" cy="81577"/>
            </a:xfrm>
            <a:prstGeom prst="ellipse">
              <a:avLst/>
            </a:prstGeom>
            <a:solidFill>
              <a:srgbClr val="FFFF00"/>
            </a:solidFill>
            <a:ln w="9525">
              <a:solidFill>
                <a:schemeClr val="tx1"/>
              </a:solidFill>
              <a:round/>
              <a:headEnd/>
              <a:tailEnd/>
            </a:ln>
          </p:spPr>
          <p:txBody>
            <a:bodyPr wrap="none" lIns="192911" tIns="96455" rIns="192911" bIns="96455" anchor="ctr"/>
            <a:lstStyle/>
            <a:p>
              <a:endParaRPr lang="en-US"/>
            </a:p>
          </p:txBody>
        </p:sp>
        <p:sp>
          <p:nvSpPr>
            <p:cNvPr id="46114" name="Text Box 85"/>
            <p:cNvSpPr txBox="1">
              <a:spLocks noChangeArrowheads="1"/>
            </p:cNvSpPr>
            <p:nvPr/>
          </p:nvSpPr>
          <p:spPr bwMode="auto">
            <a:xfrm>
              <a:off x="4351503" y="4759657"/>
              <a:ext cx="389654" cy="979624"/>
            </a:xfrm>
            <a:prstGeom prst="rect">
              <a:avLst/>
            </a:prstGeom>
            <a:noFill/>
            <a:ln w="9525">
              <a:noFill/>
              <a:miter lim="800000"/>
              <a:headEnd/>
              <a:tailEnd/>
            </a:ln>
          </p:spPr>
          <p:txBody>
            <a:bodyPr wrap="none" lIns="192911" tIns="96455" rIns="192911" bIns="96455">
              <a:spAutoFit/>
            </a:bodyPr>
            <a:lstStyle/>
            <a:p>
              <a:endParaRPr lang="fr-FR" sz="5100" dirty="0"/>
            </a:p>
          </p:txBody>
        </p:sp>
      </p:grpSp>
      <p:sp>
        <p:nvSpPr>
          <p:cNvPr id="326742" name="Text Box 86"/>
          <p:cNvSpPr txBox="1">
            <a:spLocks noChangeArrowheads="1"/>
          </p:cNvSpPr>
          <p:nvPr/>
        </p:nvSpPr>
        <p:spPr bwMode="auto">
          <a:xfrm>
            <a:off x="9391542" y="2464533"/>
            <a:ext cx="9053821" cy="1949120"/>
          </a:xfrm>
          <a:prstGeom prst="rect">
            <a:avLst/>
          </a:prstGeom>
          <a:noFill/>
          <a:ln w="9525">
            <a:noFill/>
            <a:miter lim="800000"/>
            <a:headEnd/>
            <a:tailEnd/>
          </a:ln>
        </p:spPr>
        <p:txBody>
          <a:bodyPr wrap="none" lIns="192911" tIns="96455" rIns="192911" bIns="96455">
            <a:spAutoFit/>
          </a:bodyPr>
          <a:lstStyle/>
          <a:p>
            <a:pPr>
              <a:buFontTx/>
              <a:buChar char="-"/>
            </a:pPr>
            <a:r>
              <a:rPr lang="fr-CH" dirty="0" err="1"/>
              <a:t>Finite</a:t>
            </a:r>
            <a:r>
              <a:rPr lang="fr-CH" dirty="0"/>
              <a:t> </a:t>
            </a:r>
            <a:r>
              <a:rPr lang="fr-CH" dirty="0" err="1"/>
              <a:t>number</a:t>
            </a:r>
            <a:r>
              <a:rPr lang="fr-CH" dirty="0"/>
              <a:t> of </a:t>
            </a:r>
            <a:r>
              <a:rPr lang="fr-CH" dirty="0" err="1"/>
              <a:t>channels</a:t>
            </a:r>
            <a:endParaRPr lang="fr-CH" dirty="0"/>
          </a:p>
          <a:p>
            <a:pPr>
              <a:buFontTx/>
              <a:buChar char="-"/>
            </a:pPr>
            <a:r>
              <a:rPr lang="fr-CH" dirty="0" err="1"/>
              <a:t>Finite</a:t>
            </a:r>
            <a:r>
              <a:rPr lang="fr-CH" dirty="0"/>
              <a:t> </a:t>
            </a:r>
            <a:r>
              <a:rPr lang="fr-CH" dirty="0" err="1"/>
              <a:t>temperature</a:t>
            </a:r>
            <a:endParaRPr lang="fr-FR" dirty="0"/>
          </a:p>
        </p:txBody>
      </p:sp>
      <p:grpSp>
        <p:nvGrpSpPr>
          <p:cNvPr id="2" name="Group 92"/>
          <p:cNvGrpSpPr/>
          <p:nvPr/>
        </p:nvGrpSpPr>
        <p:grpSpPr>
          <a:xfrm>
            <a:off x="2295794" y="6488724"/>
            <a:ext cx="4820416" cy="2447341"/>
            <a:chOff x="2295793" y="6416535"/>
            <a:chExt cx="5784499" cy="2447341"/>
          </a:xfrm>
        </p:grpSpPr>
        <p:sp>
          <p:nvSpPr>
            <p:cNvPr id="46121" name="Oval 3"/>
            <p:cNvSpPr>
              <a:spLocks noChangeArrowheads="1"/>
            </p:cNvSpPr>
            <p:nvPr/>
          </p:nvSpPr>
          <p:spPr bwMode="auto">
            <a:xfrm>
              <a:off x="2828477" y="7071973"/>
              <a:ext cx="27009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46122" name="Oval 4"/>
            <p:cNvSpPr>
              <a:spLocks noChangeArrowheads="1"/>
            </p:cNvSpPr>
            <p:nvPr/>
          </p:nvSpPr>
          <p:spPr bwMode="auto">
            <a:xfrm>
              <a:off x="3098570" y="7277324"/>
              <a:ext cx="266343"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46123" name="Oval 5"/>
            <p:cNvSpPr>
              <a:spLocks noChangeArrowheads="1"/>
            </p:cNvSpPr>
            <p:nvPr/>
          </p:nvSpPr>
          <p:spPr bwMode="auto">
            <a:xfrm>
              <a:off x="3364914" y="7176055"/>
              <a:ext cx="270093"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46124" name="Oval 6"/>
            <p:cNvSpPr>
              <a:spLocks noChangeArrowheads="1"/>
            </p:cNvSpPr>
            <p:nvPr/>
          </p:nvSpPr>
          <p:spPr bwMode="auto">
            <a:xfrm>
              <a:off x="3233617" y="8506622"/>
              <a:ext cx="26634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46125" name="Oval 7"/>
            <p:cNvSpPr>
              <a:spLocks noChangeArrowheads="1"/>
            </p:cNvSpPr>
            <p:nvPr/>
          </p:nvSpPr>
          <p:spPr bwMode="auto">
            <a:xfrm>
              <a:off x="4171441" y="7688027"/>
              <a:ext cx="266343"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46126" name="Oval 8"/>
            <p:cNvSpPr>
              <a:spLocks noChangeArrowheads="1"/>
            </p:cNvSpPr>
            <p:nvPr/>
          </p:nvSpPr>
          <p:spPr bwMode="auto">
            <a:xfrm>
              <a:off x="3766301" y="7482677"/>
              <a:ext cx="27009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46127" name="Oval 9"/>
            <p:cNvSpPr>
              <a:spLocks noChangeArrowheads="1"/>
            </p:cNvSpPr>
            <p:nvPr/>
          </p:nvSpPr>
          <p:spPr bwMode="auto">
            <a:xfrm>
              <a:off x="3098570" y="7789297"/>
              <a:ext cx="266343"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46128" name="Oval 10"/>
            <p:cNvSpPr>
              <a:spLocks noChangeArrowheads="1"/>
            </p:cNvSpPr>
            <p:nvPr/>
          </p:nvSpPr>
          <p:spPr bwMode="auto">
            <a:xfrm>
              <a:off x="3364914" y="7583946"/>
              <a:ext cx="27009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46129" name="Oval 11"/>
            <p:cNvSpPr>
              <a:spLocks noChangeArrowheads="1"/>
            </p:cNvSpPr>
            <p:nvPr/>
          </p:nvSpPr>
          <p:spPr bwMode="auto">
            <a:xfrm>
              <a:off x="3635007" y="8301269"/>
              <a:ext cx="266341"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46130" name="Oval 12"/>
            <p:cNvSpPr>
              <a:spLocks noChangeArrowheads="1"/>
            </p:cNvSpPr>
            <p:nvPr/>
          </p:nvSpPr>
          <p:spPr bwMode="auto">
            <a:xfrm>
              <a:off x="3901348" y="7994649"/>
              <a:ext cx="27009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46131" name="Oval 13"/>
            <p:cNvSpPr>
              <a:spLocks noChangeArrowheads="1"/>
            </p:cNvSpPr>
            <p:nvPr/>
          </p:nvSpPr>
          <p:spPr bwMode="auto">
            <a:xfrm>
              <a:off x="2427090" y="7994649"/>
              <a:ext cx="27009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46132" name="Oval 14"/>
            <p:cNvSpPr>
              <a:spLocks noChangeArrowheads="1"/>
            </p:cNvSpPr>
            <p:nvPr/>
          </p:nvSpPr>
          <p:spPr bwMode="auto">
            <a:xfrm>
              <a:off x="2295793" y="7482677"/>
              <a:ext cx="26634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46133" name="Oval 15"/>
            <p:cNvSpPr>
              <a:spLocks noChangeArrowheads="1"/>
            </p:cNvSpPr>
            <p:nvPr/>
          </p:nvSpPr>
          <p:spPr bwMode="auto">
            <a:xfrm>
              <a:off x="2697183" y="8200000"/>
              <a:ext cx="266341"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46134" name="Oval 16"/>
            <p:cNvSpPr>
              <a:spLocks noChangeArrowheads="1"/>
            </p:cNvSpPr>
            <p:nvPr/>
          </p:nvSpPr>
          <p:spPr bwMode="auto">
            <a:xfrm>
              <a:off x="2562136" y="7688027"/>
              <a:ext cx="266341"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46135" name="Line 17"/>
            <p:cNvSpPr>
              <a:spLocks noChangeShapeType="1"/>
            </p:cNvSpPr>
            <p:nvPr/>
          </p:nvSpPr>
          <p:spPr bwMode="auto">
            <a:xfrm flipV="1">
              <a:off x="4336498" y="6799108"/>
              <a:ext cx="1534281" cy="28130"/>
            </a:xfrm>
            <a:prstGeom prst="line">
              <a:avLst/>
            </a:prstGeom>
            <a:noFill/>
            <a:ln w="9525">
              <a:solidFill>
                <a:schemeClr val="tx1"/>
              </a:solidFill>
              <a:round/>
              <a:headEnd/>
              <a:tailEnd/>
            </a:ln>
          </p:spPr>
          <p:txBody>
            <a:bodyPr wrap="none" anchor="ctr"/>
            <a:lstStyle/>
            <a:p>
              <a:endParaRPr lang="en-US"/>
            </a:p>
          </p:txBody>
        </p:sp>
        <p:sp>
          <p:nvSpPr>
            <p:cNvPr id="46136" name="Line 18"/>
            <p:cNvSpPr>
              <a:spLocks noChangeShapeType="1"/>
            </p:cNvSpPr>
            <p:nvPr/>
          </p:nvSpPr>
          <p:spPr bwMode="auto">
            <a:xfrm flipV="1">
              <a:off x="4336498" y="8200000"/>
              <a:ext cx="1680580" cy="2814"/>
            </a:xfrm>
            <a:prstGeom prst="line">
              <a:avLst/>
            </a:prstGeom>
            <a:noFill/>
            <a:ln w="9525">
              <a:solidFill>
                <a:schemeClr val="tx1"/>
              </a:solidFill>
              <a:round/>
              <a:headEnd/>
              <a:tailEnd/>
            </a:ln>
          </p:spPr>
          <p:txBody>
            <a:bodyPr wrap="none" anchor="ctr"/>
            <a:lstStyle/>
            <a:p>
              <a:endParaRPr lang="en-US"/>
            </a:p>
          </p:txBody>
        </p:sp>
        <p:sp>
          <p:nvSpPr>
            <p:cNvPr id="46137" name="Line 19"/>
            <p:cNvSpPr>
              <a:spLocks noChangeShapeType="1"/>
            </p:cNvSpPr>
            <p:nvPr/>
          </p:nvSpPr>
          <p:spPr bwMode="auto">
            <a:xfrm flipV="1">
              <a:off x="4509058" y="8711972"/>
              <a:ext cx="1508021" cy="2814"/>
            </a:xfrm>
            <a:prstGeom prst="line">
              <a:avLst/>
            </a:prstGeom>
            <a:noFill/>
            <a:ln w="9525">
              <a:solidFill>
                <a:schemeClr val="tx1"/>
              </a:solidFill>
              <a:round/>
              <a:headEnd/>
              <a:tailEnd/>
            </a:ln>
          </p:spPr>
          <p:txBody>
            <a:bodyPr wrap="none" anchor="ctr"/>
            <a:lstStyle/>
            <a:p>
              <a:endParaRPr lang="en-US"/>
            </a:p>
          </p:txBody>
        </p:sp>
        <p:sp>
          <p:nvSpPr>
            <p:cNvPr id="46138" name="Line 20"/>
            <p:cNvSpPr>
              <a:spLocks noChangeShapeType="1"/>
            </p:cNvSpPr>
            <p:nvPr/>
          </p:nvSpPr>
          <p:spPr bwMode="auto">
            <a:xfrm>
              <a:off x="4606591" y="6416535"/>
              <a:ext cx="0" cy="410703"/>
            </a:xfrm>
            <a:prstGeom prst="line">
              <a:avLst/>
            </a:prstGeom>
            <a:noFill/>
            <a:ln w="57150">
              <a:solidFill>
                <a:schemeClr val="tx1"/>
              </a:solidFill>
              <a:round/>
              <a:headEnd/>
              <a:tailEnd/>
            </a:ln>
          </p:spPr>
          <p:txBody>
            <a:bodyPr wrap="none" anchor="ctr"/>
            <a:lstStyle/>
            <a:p>
              <a:endParaRPr lang="en-US"/>
            </a:p>
          </p:txBody>
        </p:sp>
        <p:sp>
          <p:nvSpPr>
            <p:cNvPr id="46139" name="Line 21"/>
            <p:cNvSpPr>
              <a:spLocks noChangeShapeType="1"/>
            </p:cNvSpPr>
            <p:nvPr/>
          </p:nvSpPr>
          <p:spPr bwMode="auto">
            <a:xfrm>
              <a:off x="5079255" y="7789297"/>
              <a:ext cx="0" cy="410703"/>
            </a:xfrm>
            <a:prstGeom prst="line">
              <a:avLst/>
            </a:prstGeom>
            <a:noFill/>
            <a:ln w="57150">
              <a:solidFill>
                <a:schemeClr val="tx1"/>
              </a:solidFill>
              <a:round/>
              <a:headEnd/>
              <a:tailEnd/>
            </a:ln>
          </p:spPr>
          <p:txBody>
            <a:bodyPr wrap="none" anchor="ctr"/>
            <a:lstStyle/>
            <a:p>
              <a:endParaRPr lang="en-US"/>
            </a:p>
          </p:txBody>
        </p:sp>
        <p:sp>
          <p:nvSpPr>
            <p:cNvPr id="46140" name="Line 22"/>
            <p:cNvSpPr>
              <a:spLocks noChangeShapeType="1"/>
            </p:cNvSpPr>
            <p:nvPr/>
          </p:nvSpPr>
          <p:spPr bwMode="auto">
            <a:xfrm>
              <a:off x="5349348" y="7789297"/>
              <a:ext cx="0" cy="410703"/>
            </a:xfrm>
            <a:prstGeom prst="line">
              <a:avLst/>
            </a:prstGeom>
            <a:noFill/>
            <a:ln w="57150">
              <a:solidFill>
                <a:schemeClr val="tx1"/>
              </a:solidFill>
              <a:round/>
              <a:headEnd/>
              <a:tailEnd/>
            </a:ln>
          </p:spPr>
          <p:txBody>
            <a:bodyPr wrap="none" anchor="ctr"/>
            <a:lstStyle/>
            <a:p>
              <a:endParaRPr lang="en-US"/>
            </a:p>
          </p:txBody>
        </p:sp>
        <p:sp>
          <p:nvSpPr>
            <p:cNvPr id="46141" name="Line 23"/>
            <p:cNvSpPr>
              <a:spLocks noChangeShapeType="1"/>
            </p:cNvSpPr>
            <p:nvPr/>
          </p:nvSpPr>
          <p:spPr bwMode="auto">
            <a:xfrm>
              <a:off x="5750738" y="8301269"/>
              <a:ext cx="0" cy="410703"/>
            </a:xfrm>
            <a:prstGeom prst="line">
              <a:avLst/>
            </a:prstGeom>
            <a:noFill/>
            <a:ln w="57150">
              <a:solidFill>
                <a:schemeClr val="tx1"/>
              </a:solidFill>
              <a:round/>
              <a:headEnd/>
              <a:tailEnd/>
            </a:ln>
          </p:spPr>
          <p:txBody>
            <a:bodyPr wrap="none" anchor="ctr"/>
            <a:lstStyle/>
            <a:p>
              <a:endParaRPr lang="en-US"/>
            </a:p>
          </p:txBody>
        </p:sp>
        <p:sp>
          <p:nvSpPr>
            <p:cNvPr id="46142" name="Line 24"/>
            <p:cNvSpPr>
              <a:spLocks noChangeShapeType="1"/>
            </p:cNvSpPr>
            <p:nvPr/>
          </p:nvSpPr>
          <p:spPr bwMode="auto">
            <a:xfrm>
              <a:off x="3233617" y="7994649"/>
              <a:ext cx="131297" cy="511972"/>
            </a:xfrm>
            <a:prstGeom prst="line">
              <a:avLst/>
            </a:prstGeom>
            <a:noFill/>
            <a:ln w="9525">
              <a:solidFill>
                <a:srgbClr val="FF0000"/>
              </a:solidFill>
              <a:round/>
              <a:headEnd/>
              <a:tailEnd/>
            </a:ln>
          </p:spPr>
          <p:txBody>
            <a:bodyPr wrap="none" anchor="ctr"/>
            <a:lstStyle/>
            <a:p>
              <a:endParaRPr lang="en-US"/>
            </a:p>
          </p:txBody>
        </p:sp>
        <p:sp>
          <p:nvSpPr>
            <p:cNvPr id="46143" name="Line 25"/>
            <p:cNvSpPr>
              <a:spLocks noChangeShapeType="1"/>
            </p:cNvSpPr>
            <p:nvPr/>
          </p:nvSpPr>
          <p:spPr bwMode="auto">
            <a:xfrm>
              <a:off x="3635007" y="7789297"/>
              <a:ext cx="401387" cy="306622"/>
            </a:xfrm>
            <a:prstGeom prst="line">
              <a:avLst/>
            </a:prstGeom>
            <a:noFill/>
            <a:ln w="9525">
              <a:solidFill>
                <a:srgbClr val="FF0000"/>
              </a:solidFill>
              <a:round/>
              <a:headEnd/>
              <a:tailEnd/>
            </a:ln>
          </p:spPr>
          <p:txBody>
            <a:bodyPr wrap="none" anchor="ctr"/>
            <a:lstStyle/>
            <a:p>
              <a:endParaRPr lang="en-US"/>
            </a:p>
          </p:txBody>
        </p:sp>
        <p:sp>
          <p:nvSpPr>
            <p:cNvPr id="46144" name="Line 26"/>
            <p:cNvSpPr>
              <a:spLocks noChangeShapeType="1"/>
            </p:cNvSpPr>
            <p:nvPr/>
          </p:nvSpPr>
          <p:spPr bwMode="auto">
            <a:xfrm flipV="1">
              <a:off x="2828477" y="8095918"/>
              <a:ext cx="1072871" cy="205351"/>
            </a:xfrm>
            <a:prstGeom prst="line">
              <a:avLst/>
            </a:prstGeom>
            <a:noFill/>
            <a:ln w="9525">
              <a:solidFill>
                <a:srgbClr val="FF0000"/>
              </a:solidFill>
              <a:round/>
              <a:headEnd/>
              <a:tailEnd/>
            </a:ln>
          </p:spPr>
          <p:txBody>
            <a:bodyPr wrap="none" anchor="ctr"/>
            <a:lstStyle/>
            <a:p>
              <a:endParaRPr lang="en-US"/>
            </a:p>
          </p:txBody>
        </p:sp>
        <p:sp>
          <p:nvSpPr>
            <p:cNvPr id="46145" name="Line 27"/>
            <p:cNvSpPr>
              <a:spLocks noChangeShapeType="1"/>
            </p:cNvSpPr>
            <p:nvPr/>
          </p:nvSpPr>
          <p:spPr bwMode="auto">
            <a:xfrm>
              <a:off x="3233617" y="7994649"/>
              <a:ext cx="532684" cy="410703"/>
            </a:xfrm>
            <a:prstGeom prst="line">
              <a:avLst/>
            </a:prstGeom>
            <a:noFill/>
            <a:ln w="9525">
              <a:solidFill>
                <a:srgbClr val="FF0000"/>
              </a:solidFill>
              <a:round/>
              <a:headEnd/>
              <a:tailEnd/>
            </a:ln>
          </p:spPr>
          <p:txBody>
            <a:bodyPr wrap="none" anchor="ctr"/>
            <a:lstStyle/>
            <a:p>
              <a:endParaRPr lang="en-US"/>
            </a:p>
          </p:txBody>
        </p:sp>
        <p:sp>
          <p:nvSpPr>
            <p:cNvPr id="46146" name="Line 28"/>
            <p:cNvSpPr>
              <a:spLocks noChangeShapeType="1"/>
            </p:cNvSpPr>
            <p:nvPr/>
          </p:nvSpPr>
          <p:spPr bwMode="auto">
            <a:xfrm>
              <a:off x="2697183" y="7893380"/>
              <a:ext cx="131294" cy="306620"/>
            </a:xfrm>
            <a:prstGeom prst="line">
              <a:avLst/>
            </a:prstGeom>
            <a:noFill/>
            <a:ln w="9525">
              <a:solidFill>
                <a:srgbClr val="FF0000"/>
              </a:solidFill>
              <a:round/>
              <a:headEnd/>
              <a:tailEnd/>
            </a:ln>
          </p:spPr>
          <p:txBody>
            <a:bodyPr wrap="none" anchor="ctr"/>
            <a:lstStyle/>
            <a:p>
              <a:endParaRPr lang="en-US"/>
            </a:p>
          </p:txBody>
        </p:sp>
        <p:sp>
          <p:nvSpPr>
            <p:cNvPr id="46147" name="Line 29"/>
            <p:cNvSpPr>
              <a:spLocks noChangeShapeType="1"/>
            </p:cNvSpPr>
            <p:nvPr/>
          </p:nvSpPr>
          <p:spPr bwMode="auto">
            <a:xfrm>
              <a:off x="3901348" y="7688027"/>
              <a:ext cx="135047" cy="306622"/>
            </a:xfrm>
            <a:prstGeom prst="line">
              <a:avLst/>
            </a:prstGeom>
            <a:noFill/>
            <a:ln w="9525">
              <a:solidFill>
                <a:srgbClr val="FF0000"/>
              </a:solidFill>
              <a:round/>
              <a:headEnd/>
              <a:tailEnd/>
            </a:ln>
          </p:spPr>
          <p:txBody>
            <a:bodyPr wrap="none" anchor="ctr"/>
            <a:lstStyle/>
            <a:p>
              <a:endParaRPr lang="en-US"/>
            </a:p>
          </p:txBody>
        </p:sp>
        <p:sp>
          <p:nvSpPr>
            <p:cNvPr id="46148" name="Line 30"/>
            <p:cNvSpPr>
              <a:spLocks noChangeShapeType="1"/>
            </p:cNvSpPr>
            <p:nvPr/>
          </p:nvSpPr>
          <p:spPr bwMode="auto">
            <a:xfrm>
              <a:off x="3499960" y="7277324"/>
              <a:ext cx="401387" cy="306622"/>
            </a:xfrm>
            <a:prstGeom prst="line">
              <a:avLst/>
            </a:prstGeom>
            <a:noFill/>
            <a:ln w="9525">
              <a:solidFill>
                <a:srgbClr val="FF0000"/>
              </a:solidFill>
              <a:round/>
              <a:headEnd/>
              <a:tailEnd/>
            </a:ln>
          </p:spPr>
          <p:txBody>
            <a:bodyPr wrap="none" anchor="ctr"/>
            <a:lstStyle/>
            <a:p>
              <a:endParaRPr lang="en-US"/>
            </a:p>
          </p:txBody>
        </p:sp>
        <p:sp>
          <p:nvSpPr>
            <p:cNvPr id="46149" name="Line 31"/>
            <p:cNvSpPr>
              <a:spLocks noChangeShapeType="1"/>
            </p:cNvSpPr>
            <p:nvPr/>
          </p:nvSpPr>
          <p:spPr bwMode="auto">
            <a:xfrm flipH="1">
              <a:off x="2828477" y="7482677"/>
              <a:ext cx="405140" cy="306620"/>
            </a:xfrm>
            <a:prstGeom prst="line">
              <a:avLst/>
            </a:prstGeom>
            <a:noFill/>
            <a:ln w="9525">
              <a:solidFill>
                <a:srgbClr val="FF0000"/>
              </a:solidFill>
              <a:round/>
              <a:headEnd/>
              <a:tailEnd/>
            </a:ln>
          </p:spPr>
          <p:txBody>
            <a:bodyPr wrap="none" anchor="ctr"/>
            <a:lstStyle/>
            <a:p>
              <a:endParaRPr lang="en-US"/>
            </a:p>
          </p:txBody>
        </p:sp>
        <p:sp>
          <p:nvSpPr>
            <p:cNvPr id="46150" name="Line 32"/>
            <p:cNvSpPr>
              <a:spLocks noChangeShapeType="1"/>
            </p:cNvSpPr>
            <p:nvPr/>
          </p:nvSpPr>
          <p:spPr bwMode="auto">
            <a:xfrm flipH="1">
              <a:off x="2427090" y="7277324"/>
              <a:ext cx="401387" cy="306622"/>
            </a:xfrm>
            <a:prstGeom prst="line">
              <a:avLst/>
            </a:prstGeom>
            <a:noFill/>
            <a:ln w="9525">
              <a:solidFill>
                <a:srgbClr val="FF0000"/>
              </a:solidFill>
              <a:round/>
              <a:headEnd/>
              <a:tailEnd/>
            </a:ln>
          </p:spPr>
          <p:txBody>
            <a:bodyPr wrap="none" anchor="ctr"/>
            <a:lstStyle/>
            <a:p>
              <a:endParaRPr lang="en-US"/>
            </a:p>
          </p:txBody>
        </p:sp>
        <p:sp>
          <p:nvSpPr>
            <p:cNvPr id="46151" name="Line 33"/>
            <p:cNvSpPr>
              <a:spLocks noChangeShapeType="1"/>
            </p:cNvSpPr>
            <p:nvPr/>
          </p:nvSpPr>
          <p:spPr bwMode="auto">
            <a:xfrm>
              <a:off x="2427090" y="7688027"/>
              <a:ext cx="135047" cy="407891"/>
            </a:xfrm>
            <a:prstGeom prst="line">
              <a:avLst/>
            </a:prstGeom>
            <a:noFill/>
            <a:ln w="9525">
              <a:solidFill>
                <a:srgbClr val="FF0000"/>
              </a:solidFill>
              <a:round/>
              <a:headEnd/>
              <a:tailEnd/>
            </a:ln>
          </p:spPr>
          <p:txBody>
            <a:bodyPr wrap="none" anchor="ctr"/>
            <a:lstStyle/>
            <a:p>
              <a:endParaRPr lang="en-US"/>
            </a:p>
          </p:txBody>
        </p:sp>
        <p:sp>
          <p:nvSpPr>
            <p:cNvPr id="46152" name="Line 34"/>
            <p:cNvSpPr>
              <a:spLocks noChangeShapeType="1"/>
            </p:cNvSpPr>
            <p:nvPr/>
          </p:nvSpPr>
          <p:spPr bwMode="auto">
            <a:xfrm flipV="1">
              <a:off x="2828477" y="7688027"/>
              <a:ext cx="536436" cy="101269"/>
            </a:xfrm>
            <a:prstGeom prst="line">
              <a:avLst/>
            </a:prstGeom>
            <a:noFill/>
            <a:ln w="9525">
              <a:solidFill>
                <a:srgbClr val="FF0000"/>
              </a:solidFill>
              <a:round/>
              <a:headEnd/>
              <a:tailEnd/>
            </a:ln>
          </p:spPr>
          <p:txBody>
            <a:bodyPr wrap="none" anchor="ctr"/>
            <a:lstStyle/>
            <a:p>
              <a:endParaRPr lang="en-US"/>
            </a:p>
          </p:txBody>
        </p:sp>
        <p:sp>
          <p:nvSpPr>
            <p:cNvPr id="46153" name="Line 35"/>
            <p:cNvSpPr>
              <a:spLocks noChangeShapeType="1"/>
            </p:cNvSpPr>
            <p:nvPr/>
          </p:nvSpPr>
          <p:spPr bwMode="auto">
            <a:xfrm flipH="1">
              <a:off x="3364914" y="7789297"/>
              <a:ext cx="937824" cy="104083"/>
            </a:xfrm>
            <a:prstGeom prst="line">
              <a:avLst/>
            </a:prstGeom>
            <a:noFill/>
            <a:ln w="9525">
              <a:solidFill>
                <a:srgbClr val="FF0000"/>
              </a:solidFill>
              <a:round/>
              <a:headEnd/>
              <a:tailEnd/>
            </a:ln>
          </p:spPr>
          <p:txBody>
            <a:bodyPr wrap="none" anchor="ctr"/>
            <a:lstStyle/>
            <a:p>
              <a:endParaRPr lang="en-US"/>
            </a:p>
          </p:txBody>
        </p:sp>
        <p:sp>
          <p:nvSpPr>
            <p:cNvPr id="46154" name="Line 36"/>
            <p:cNvSpPr>
              <a:spLocks noChangeShapeType="1"/>
            </p:cNvSpPr>
            <p:nvPr/>
          </p:nvSpPr>
          <p:spPr bwMode="auto">
            <a:xfrm>
              <a:off x="2828477" y="8301269"/>
              <a:ext cx="536436" cy="205352"/>
            </a:xfrm>
            <a:prstGeom prst="line">
              <a:avLst/>
            </a:prstGeom>
            <a:noFill/>
            <a:ln w="9525">
              <a:solidFill>
                <a:srgbClr val="FF0000"/>
              </a:solidFill>
              <a:round/>
              <a:headEnd/>
              <a:tailEnd/>
            </a:ln>
          </p:spPr>
          <p:txBody>
            <a:bodyPr wrap="none" anchor="ctr"/>
            <a:lstStyle/>
            <a:p>
              <a:endParaRPr lang="en-US"/>
            </a:p>
          </p:txBody>
        </p:sp>
        <p:sp>
          <p:nvSpPr>
            <p:cNvPr id="46155" name="Line 37"/>
            <p:cNvSpPr>
              <a:spLocks noChangeShapeType="1"/>
            </p:cNvSpPr>
            <p:nvPr/>
          </p:nvSpPr>
          <p:spPr bwMode="auto">
            <a:xfrm>
              <a:off x="2963524" y="7277324"/>
              <a:ext cx="270093" cy="104083"/>
            </a:xfrm>
            <a:prstGeom prst="line">
              <a:avLst/>
            </a:prstGeom>
            <a:noFill/>
            <a:ln w="9525">
              <a:solidFill>
                <a:srgbClr val="FF0000"/>
              </a:solidFill>
              <a:round/>
              <a:headEnd/>
              <a:tailEnd/>
            </a:ln>
          </p:spPr>
          <p:txBody>
            <a:bodyPr wrap="none" anchor="ctr"/>
            <a:lstStyle/>
            <a:p>
              <a:endParaRPr lang="en-US"/>
            </a:p>
          </p:txBody>
        </p:sp>
        <p:sp>
          <p:nvSpPr>
            <p:cNvPr id="46156" name="Line 38"/>
            <p:cNvSpPr>
              <a:spLocks noChangeShapeType="1"/>
            </p:cNvSpPr>
            <p:nvPr/>
          </p:nvSpPr>
          <p:spPr bwMode="auto">
            <a:xfrm>
              <a:off x="2427090" y="7583946"/>
              <a:ext cx="937824" cy="104081"/>
            </a:xfrm>
            <a:prstGeom prst="line">
              <a:avLst/>
            </a:prstGeom>
            <a:noFill/>
            <a:ln w="9525">
              <a:solidFill>
                <a:srgbClr val="FF0000"/>
              </a:solidFill>
              <a:round/>
              <a:headEnd/>
              <a:tailEnd/>
            </a:ln>
          </p:spPr>
          <p:txBody>
            <a:bodyPr wrap="none" anchor="ctr"/>
            <a:lstStyle/>
            <a:p>
              <a:endParaRPr lang="en-US"/>
            </a:p>
          </p:txBody>
        </p:sp>
        <p:sp>
          <p:nvSpPr>
            <p:cNvPr id="46157" name="Line 39"/>
            <p:cNvSpPr>
              <a:spLocks noChangeShapeType="1"/>
            </p:cNvSpPr>
            <p:nvPr/>
          </p:nvSpPr>
          <p:spPr bwMode="auto">
            <a:xfrm flipV="1">
              <a:off x="2828477" y="7893380"/>
              <a:ext cx="405140" cy="407889"/>
            </a:xfrm>
            <a:prstGeom prst="line">
              <a:avLst/>
            </a:prstGeom>
            <a:noFill/>
            <a:ln w="9525">
              <a:solidFill>
                <a:srgbClr val="FF0000"/>
              </a:solidFill>
              <a:round/>
              <a:headEnd/>
              <a:tailEnd/>
            </a:ln>
          </p:spPr>
          <p:txBody>
            <a:bodyPr wrap="none" anchor="ctr"/>
            <a:lstStyle/>
            <a:p>
              <a:endParaRPr lang="en-US"/>
            </a:p>
          </p:txBody>
        </p:sp>
        <p:sp>
          <p:nvSpPr>
            <p:cNvPr id="46158" name="Line 40"/>
            <p:cNvSpPr>
              <a:spLocks noChangeShapeType="1"/>
            </p:cNvSpPr>
            <p:nvPr/>
          </p:nvSpPr>
          <p:spPr bwMode="auto">
            <a:xfrm flipV="1">
              <a:off x="2562136" y="7893380"/>
              <a:ext cx="671481" cy="202539"/>
            </a:xfrm>
            <a:prstGeom prst="line">
              <a:avLst/>
            </a:prstGeom>
            <a:noFill/>
            <a:ln w="9525">
              <a:solidFill>
                <a:srgbClr val="FF0000"/>
              </a:solidFill>
              <a:round/>
              <a:headEnd/>
              <a:tailEnd/>
            </a:ln>
          </p:spPr>
          <p:txBody>
            <a:bodyPr wrap="none" anchor="ctr"/>
            <a:lstStyle/>
            <a:p>
              <a:endParaRPr lang="en-US"/>
            </a:p>
          </p:txBody>
        </p:sp>
        <p:sp>
          <p:nvSpPr>
            <p:cNvPr id="46159" name="Line 41"/>
            <p:cNvSpPr>
              <a:spLocks noChangeShapeType="1"/>
            </p:cNvSpPr>
            <p:nvPr/>
          </p:nvSpPr>
          <p:spPr bwMode="auto">
            <a:xfrm flipH="1">
              <a:off x="4036394" y="7820241"/>
              <a:ext cx="131297" cy="275677"/>
            </a:xfrm>
            <a:prstGeom prst="line">
              <a:avLst/>
            </a:prstGeom>
            <a:noFill/>
            <a:ln w="9525">
              <a:solidFill>
                <a:srgbClr val="FF0000"/>
              </a:solidFill>
              <a:round/>
              <a:headEnd/>
              <a:tailEnd/>
            </a:ln>
          </p:spPr>
          <p:txBody>
            <a:bodyPr wrap="none" anchor="ctr"/>
            <a:lstStyle/>
            <a:p>
              <a:endParaRPr lang="en-US"/>
            </a:p>
          </p:txBody>
        </p:sp>
        <p:sp>
          <p:nvSpPr>
            <p:cNvPr id="46160" name="Line 42"/>
            <p:cNvSpPr>
              <a:spLocks noChangeShapeType="1"/>
            </p:cNvSpPr>
            <p:nvPr/>
          </p:nvSpPr>
          <p:spPr bwMode="auto">
            <a:xfrm>
              <a:off x="3233617" y="7893380"/>
              <a:ext cx="937824" cy="202539"/>
            </a:xfrm>
            <a:prstGeom prst="line">
              <a:avLst/>
            </a:prstGeom>
            <a:noFill/>
            <a:ln w="9525">
              <a:solidFill>
                <a:srgbClr val="FF0000"/>
              </a:solidFill>
              <a:round/>
              <a:headEnd/>
              <a:tailEnd/>
            </a:ln>
          </p:spPr>
          <p:txBody>
            <a:bodyPr wrap="none" anchor="ctr"/>
            <a:lstStyle/>
            <a:p>
              <a:endParaRPr lang="en-US"/>
            </a:p>
          </p:txBody>
        </p:sp>
        <p:sp>
          <p:nvSpPr>
            <p:cNvPr id="46162" name="Line 46"/>
            <p:cNvSpPr>
              <a:spLocks noChangeShapeType="1"/>
            </p:cNvSpPr>
            <p:nvPr/>
          </p:nvSpPr>
          <p:spPr bwMode="auto">
            <a:xfrm flipV="1">
              <a:off x="4336498" y="7333585"/>
              <a:ext cx="1534281" cy="28130"/>
            </a:xfrm>
            <a:prstGeom prst="line">
              <a:avLst/>
            </a:prstGeom>
            <a:noFill/>
            <a:ln w="9525">
              <a:solidFill>
                <a:schemeClr val="tx1"/>
              </a:solidFill>
              <a:round/>
              <a:headEnd/>
              <a:tailEnd/>
            </a:ln>
          </p:spPr>
          <p:txBody>
            <a:bodyPr wrap="none" anchor="ctr"/>
            <a:lstStyle/>
            <a:p>
              <a:endParaRPr lang="en-US"/>
            </a:p>
          </p:txBody>
        </p:sp>
        <p:sp>
          <p:nvSpPr>
            <p:cNvPr id="46163" name="Line 47"/>
            <p:cNvSpPr>
              <a:spLocks noChangeShapeType="1"/>
            </p:cNvSpPr>
            <p:nvPr/>
          </p:nvSpPr>
          <p:spPr bwMode="auto">
            <a:xfrm>
              <a:off x="4846674" y="6951012"/>
              <a:ext cx="0" cy="410703"/>
            </a:xfrm>
            <a:prstGeom prst="line">
              <a:avLst/>
            </a:prstGeom>
            <a:noFill/>
            <a:ln w="57150">
              <a:solidFill>
                <a:schemeClr val="tx1"/>
              </a:solidFill>
              <a:round/>
              <a:headEnd/>
              <a:tailEnd/>
            </a:ln>
          </p:spPr>
          <p:txBody>
            <a:bodyPr wrap="none" anchor="ctr"/>
            <a:lstStyle/>
            <a:p>
              <a:endParaRPr lang="en-US"/>
            </a:p>
          </p:txBody>
        </p:sp>
        <p:sp>
          <p:nvSpPr>
            <p:cNvPr id="46164" name="Line 48"/>
            <p:cNvSpPr>
              <a:spLocks noChangeShapeType="1"/>
            </p:cNvSpPr>
            <p:nvPr/>
          </p:nvSpPr>
          <p:spPr bwMode="auto">
            <a:xfrm>
              <a:off x="5360603" y="6416535"/>
              <a:ext cx="0" cy="410703"/>
            </a:xfrm>
            <a:prstGeom prst="line">
              <a:avLst/>
            </a:prstGeom>
            <a:noFill/>
            <a:ln w="57150">
              <a:solidFill>
                <a:schemeClr val="tx1"/>
              </a:solidFill>
              <a:round/>
              <a:headEnd/>
              <a:tailEnd/>
            </a:ln>
          </p:spPr>
          <p:txBody>
            <a:bodyPr wrap="none" anchor="ctr"/>
            <a:lstStyle/>
            <a:p>
              <a:endParaRPr lang="en-US"/>
            </a:p>
          </p:txBody>
        </p:sp>
        <p:sp>
          <p:nvSpPr>
            <p:cNvPr id="46165" name="Oval 49"/>
            <p:cNvSpPr>
              <a:spLocks noChangeArrowheads="1"/>
            </p:cNvSpPr>
            <p:nvPr/>
          </p:nvSpPr>
          <p:spPr bwMode="auto">
            <a:xfrm>
              <a:off x="7300022" y="7567068"/>
              <a:ext cx="780270" cy="635746"/>
            </a:xfrm>
            <a:prstGeom prst="ellipse">
              <a:avLst/>
            </a:prstGeom>
            <a:solidFill>
              <a:srgbClr val="FFFF00"/>
            </a:solidFill>
            <a:ln w="9525">
              <a:solidFill>
                <a:schemeClr val="tx1"/>
              </a:solidFill>
              <a:round/>
              <a:headEnd/>
              <a:tailEnd/>
            </a:ln>
          </p:spPr>
          <p:txBody>
            <a:bodyPr wrap="none" anchor="ctr"/>
            <a:lstStyle/>
            <a:p>
              <a:endParaRPr lang="en-US"/>
            </a:p>
          </p:txBody>
        </p:sp>
        <p:sp>
          <p:nvSpPr>
            <p:cNvPr id="46166" name="Freeform 50"/>
            <p:cNvSpPr>
              <a:spLocks/>
            </p:cNvSpPr>
            <p:nvPr/>
          </p:nvSpPr>
          <p:spPr bwMode="auto">
            <a:xfrm>
              <a:off x="3488705" y="6714717"/>
              <a:ext cx="3912603" cy="978936"/>
            </a:xfrm>
            <a:custGeom>
              <a:avLst/>
              <a:gdLst>
                <a:gd name="T0" fmla="*/ 0 w 1043"/>
                <a:gd name="T1" fmla="*/ 2147483647 h 348"/>
                <a:gd name="T2" fmla="*/ 2147483647 w 1043"/>
                <a:gd name="T3" fmla="*/ 2147483647 h 348"/>
                <a:gd name="T4" fmla="*/ 2147483647 w 1043"/>
                <a:gd name="T5" fmla="*/ 2147483647 h 348"/>
                <a:gd name="T6" fmla="*/ 0 60000 65536"/>
                <a:gd name="T7" fmla="*/ 0 60000 65536"/>
                <a:gd name="T8" fmla="*/ 0 60000 65536"/>
                <a:gd name="T9" fmla="*/ 0 w 1043"/>
                <a:gd name="T10" fmla="*/ 0 h 348"/>
                <a:gd name="T11" fmla="*/ 1043 w 1043"/>
                <a:gd name="T12" fmla="*/ 348 h 348"/>
              </a:gdLst>
              <a:ahLst/>
              <a:cxnLst>
                <a:cxn ang="T6">
                  <a:pos x="T0" y="T1"/>
                </a:cxn>
                <a:cxn ang="T7">
                  <a:pos x="T2" y="T3"/>
                </a:cxn>
                <a:cxn ang="T8">
                  <a:pos x="T4" y="T5"/>
                </a:cxn>
              </a:cxnLst>
              <a:rect l="T9" t="T10" r="T11" b="T12"/>
              <a:pathLst>
                <a:path w="1043" h="348">
                  <a:moveTo>
                    <a:pt x="0" y="167"/>
                  </a:moveTo>
                  <a:cubicBezTo>
                    <a:pt x="139" y="83"/>
                    <a:pt x="279" y="0"/>
                    <a:pt x="453" y="30"/>
                  </a:cubicBezTo>
                  <a:cubicBezTo>
                    <a:pt x="627" y="60"/>
                    <a:pt x="945" y="295"/>
                    <a:pt x="1043" y="348"/>
                  </a:cubicBezTo>
                </a:path>
              </a:pathLst>
            </a:custGeom>
            <a:noFill/>
            <a:ln w="9525">
              <a:solidFill>
                <a:srgbClr val="FF0000"/>
              </a:solidFill>
              <a:round/>
              <a:headEnd/>
              <a:tailEnd type="triangle" w="med" len="med"/>
            </a:ln>
          </p:spPr>
          <p:txBody>
            <a:bodyPr/>
            <a:lstStyle/>
            <a:p>
              <a:endParaRPr lang="en-US"/>
            </a:p>
          </p:txBody>
        </p:sp>
        <p:sp>
          <p:nvSpPr>
            <p:cNvPr id="46167" name="Freeform 51"/>
            <p:cNvSpPr>
              <a:spLocks/>
            </p:cNvSpPr>
            <p:nvPr/>
          </p:nvSpPr>
          <p:spPr bwMode="auto">
            <a:xfrm>
              <a:off x="3998881" y="7437668"/>
              <a:ext cx="3229867" cy="382573"/>
            </a:xfrm>
            <a:custGeom>
              <a:avLst/>
              <a:gdLst>
                <a:gd name="T0" fmla="*/ 0 w 861"/>
                <a:gd name="T1" fmla="*/ 2147483647 h 196"/>
                <a:gd name="T2" fmla="*/ 2147483647 w 861"/>
                <a:gd name="T3" fmla="*/ 2147483647 h 196"/>
                <a:gd name="T4" fmla="*/ 2147483647 w 861"/>
                <a:gd name="T5" fmla="*/ 2147483647 h 196"/>
                <a:gd name="T6" fmla="*/ 0 60000 65536"/>
                <a:gd name="T7" fmla="*/ 0 60000 65536"/>
                <a:gd name="T8" fmla="*/ 0 60000 65536"/>
                <a:gd name="T9" fmla="*/ 0 w 861"/>
                <a:gd name="T10" fmla="*/ 0 h 196"/>
                <a:gd name="T11" fmla="*/ 861 w 861"/>
                <a:gd name="T12" fmla="*/ 196 h 196"/>
              </a:gdLst>
              <a:ahLst/>
              <a:cxnLst>
                <a:cxn ang="T6">
                  <a:pos x="T0" y="T1"/>
                </a:cxn>
                <a:cxn ang="T7">
                  <a:pos x="T2" y="T3"/>
                </a:cxn>
                <a:cxn ang="T8">
                  <a:pos x="T4" y="T5"/>
                </a:cxn>
              </a:cxnLst>
              <a:rect l="T9" t="T10" r="T11" b="T12"/>
              <a:pathLst>
                <a:path w="861" h="196">
                  <a:moveTo>
                    <a:pt x="0" y="106"/>
                  </a:moveTo>
                  <a:cubicBezTo>
                    <a:pt x="41" y="53"/>
                    <a:pt x="83" y="0"/>
                    <a:pt x="226" y="15"/>
                  </a:cubicBezTo>
                  <a:cubicBezTo>
                    <a:pt x="369" y="30"/>
                    <a:pt x="615" y="113"/>
                    <a:pt x="861" y="196"/>
                  </a:cubicBezTo>
                </a:path>
              </a:pathLst>
            </a:custGeom>
            <a:noFill/>
            <a:ln w="9525">
              <a:solidFill>
                <a:srgbClr val="FF0000"/>
              </a:solidFill>
              <a:round/>
              <a:headEnd/>
              <a:tailEnd type="triangle" w="med" len="med"/>
            </a:ln>
          </p:spPr>
          <p:txBody>
            <a:bodyPr/>
            <a:lstStyle/>
            <a:p>
              <a:endParaRPr lang="en-US"/>
            </a:p>
          </p:txBody>
        </p:sp>
        <p:sp>
          <p:nvSpPr>
            <p:cNvPr id="46168" name="Freeform 52"/>
            <p:cNvSpPr>
              <a:spLocks/>
            </p:cNvSpPr>
            <p:nvPr/>
          </p:nvSpPr>
          <p:spPr bwMode="auto">
            <a:xfrm>
              <a:off x="2805969" y="8202814"/>
              <a:ext cx="4764146" cy="661062"/>
            </a:xfrm>
            <a:custGeom>
              <a:avLst/>
              <a:gdLst>
                <a:gd name="T0" fmla="*/ 0 w 1270"/>
                <a:gd name="T1" fmla="*/ 2147483647 h 235"/>
                <a:gd name="T2" fmla="*/ 2147483647 w 1270"/>
                <a:gd name="T3" fmla="*/ 2147483647 h 235"/>
                <a:gd name="T4" fmla="*/ 2147483647 w 1270"/>
                <a:gd name="T5" fmla="*/ 0 h 235"/>
                <a:gd name="T6" fmla="*/ 0 60000 65536"/>
                <a:gd name="T7" fmla="*/ 0 60000 65536"/>
                <a:gd name="T8" fmla="*/ 0 60000 65536"/>
                <a:gd name="T9" fmla="*/ 0 w 1270"/>
                <a:gd name="T10" fmla="*/ 0 h 235"/>
                <a:gd name="T11" fmla="*/ 1270 w 1270"/>
                <a:gd name="T12" fmla="*/ 235 h 235"/>
              </a:gdLst>
              <a:ahLst/>
              <a:cxnLst>
                <a:cxn ang="T6">
                  <a:pos x="T0" y="T1"/>
                </a:cxn>
                <a:cxn ang="T7">
                  <a:pos x="T2" y="T3"/>
                </a:cxn>
                <a:cxn ang="T8">
                  <a:pos x="T4" y="T5"/>
                </a:cxn>
              </a:cxnLst>
              <a:rect l="T9" t="T10" r="T11" b="T12"/>
              <a:pathLst>
                <a:path w="1270" h="235">
                  <a:moveTo>
                    <a:pt x="0" y="46"/>
                  </a:moveTo>
                  <a:cubicBezTo>
                    <a:pt x="189" y="140"/>
                    <a:pt x="378" y="235"/>
                    <a:pt x="590" y="227"/>
                  </a:cubicBezTo>
                  <a:cubicBezTo>
                    <a:pt x="802" y="219"/>
                    <a:pt x="1036" y="109"/>
                    <a:pt x="1270" y="0"/>
                  </a:cubicBezTo>
                </a:path>
              </a:pathLst>
            </a:custGeom>
            <a:noFill/>
            <a:ln w="9525">
              <a:solidFill>
                <a:srgbClr val="FF0000"/>
              </a:solidFill>
              <a:round/>
              <a:headEnd/>
              <a:tailEnd type="triangle" w="med" len="med"/>
            </a:ln>
          </p:spPr>
          <p:txBody>
            <a:bodyPr/>
            <a:lstStyle/>
            <a:p>
              <a:endParaRPr lang="en-US"/>
            </a:p>
          </p:txBody>
        </p:sp>
        <p:sp>
          <p:nvSpPr>
            <p:cNvPr id="46169" name="Freeform 53"/>
            <p:cNvSpPr>
              <a:spLocks/>
            </p:cNvSpPr>
            <p:nvPr/>
          </p:nvSpPr>
          <p:spPr bwMode="auto">
            <a:xfrm>
              <a:off x="4167691" y="7949640"/>
              <a:ext cx="3061057" cy="424767"/>
            </a:xfrm>
            <a:custGeom>
              <a:avLst/>
              <a:gdLst>
                <a:gd name="T0" fmla="*/ 0 w 816"/>
                <a:gd name="T1" fmla="*/ 2147483647 h 151"/>
                <a:gd name="T2" fmla="*/ 2147483647 w 816"/>
                <a:gd name="T3" fmla="*/ 2147483647 h 151"/>
                <a:gd name="T4" fmla="*/ 2147483647 w 816"/>
                <a:gd name="T5" fmla="*/ 0 h 151"/>
                <a:gd name="T6" fmla="*/ 0 60000 65536"/>
                <a:gd name="T7" fmla="*/ 0 60000 65536"/>
                <a:gd name="T8" fmla="*/ 0 60000 65536"/>
                <a:gd name="T9" fmla="*/ 0 w 816"/>
                <a:gd name="T10" fmla="*/ 0 h 151"/>
                <a:gd name="T11" fmla="*/ 816 w 816"/>
                <a:gd name="T12" fmla="*/ 151 h 151"/>
              </a:gdLst>
              <a:ahLst/>
              <a:cxnLst>
                <a:cxn ang="T6">
                  <a:pos x="T0" y="T1"/>
                </a:cxn>
                <a:cxn ang="T7">
                  <a:pos x="T2" y="T3"/>
                </a:cxn>
                <a:cxn ang="T8">
                  <a:pos x="T4" y="T5"/>
                </a:cxn>
              </a:cxnLst>
              <a:rect l="T9" t="T10" r="T11" b="T12"/>
              <a:pathLst>
                <a:path w="816" h="151">
                  <a:moveTo>
                    <a:pt x="0" y="90"/>
                  </a:moveTo>
                  <a:cubicBezTo>
                    <a:pt x="68" y="120"/>
                    <a:pt x="136" y="151"/>
                    <a:pt x="272" y="136"/>
                  </a:cubicBezTo>
                  <a:cubicBezTo>
                    <a:pt x="408" y="121"/>
                    <a:pt x="612" y="60"/>
                    <a:pt x="816" y="0"/>
                  </a:cubicBezTo>
                </a:path>
              </a:pathLst>
            </a:custGeom>
            <a:noFill/>
            <a:ln w="9525">
              <a:solidFill>
                <a:srgbClr val="FF0000"/>
              </a:solidFill>
              <a:round/>
              <a:headEnd/>
              <a:tailEnd type="triangle" w="med" len="med"/>
            </a:ln>
          </p:spPr>
          <p:txBody>
            <a:bodyPr/>
            <a:lstStyle/>
            <a:p>
              <a:endParaRPr lang="en-US"/>
            </a:p>
          </p:txBody>
        </p:sp>
      </p:grpSp>
      <p:grpSp>
        <p:nvGrpSpPr>
          <p:cNvPr id="3" name="Group 93"/>
          <p:cNvGrpSpPr/>
          <p:nvPr/>
        </p:nvGrpSpPr>
        <p:grpSpPr>
          <a:xfrm>
            <a:off x="934074" y="5370086"/>
            <a:ext cx="19413559" cy="3514790"/>
            <a:chOff x="934074" y="5370086"/>
            <a:chExt cx="19413559" cy="3514790"/>
          </a:xfrm>
        </p:grpSpPr>
        <p:sp>
          <p:nvSpPr>
            <p:cNvPr id="46161" name="Text Box 45"/>
            <p:cNvSpPr txBox="1">
              <a:spLocks noChangeArrowheads="1"/>
            </p:cNvSpPr>
            <p:nvPr/>
          </p:nvSpPr>
          <p:spPr bwMode="auto">
            <a:xfrm>
              <a:off x="934074" y="5370086"/>
              <a:ext cx="12016432" cy="969495"/>
            </a:xfrm>
            <a:prstGeom prst="rect">
              <a:avLst/>
            </a:prstGeom>
            <a:noFill/>
            <a:ln w="9525">
              <a:noFill/>
              <a:miter lim="800000"/>
              <a:headEnd/>
              <a:tailEnd/>
            </a:ln>
          </p:spPr>
          <p:txBody>
            <a:bodyPr wrap="none">
              <a:spAutoFit/>
            </a:bodyPr>
            <a:lstStyle/>
            <a:p>
              <a:pPr>
                <a:buFontTx/>
                <a:buChar char="-"/>
              </a:pPr>
              <a:r>
                <a:rPr lang="fr-CH"/>
                <a:t>Network noise (background activity)</a:t>
              </a:r>
              <a:endParaRPr lang="fr-FR"/>
            </a:p>
          </p:txBody>
        </p:sp>
        <p:sp>
          <p:nvSpPr>
            <p:cNvPr id="46170" name="Text Box 85"/>
            <p:cNvSpPr txBox="1">
              <a:spLocks noChangeArrowheads="1"/>
            </p:cNvSpPr>
            <p:nvPr/>
          </p:nvSpPr>
          <p:spPr bwMode="auto">
            <a:xfrm>
              <a:off x="9100644" y="7038217"/>
              <a:ext cx="11246989" cy="1846659"/>
            </a:xfrm>
            <a:prstGeom prst="rect">
              <a:avLst/>
            </a:prstGeom>
            <a:noFill/>
            <a:ln w="9525">
              <a:noFill/>
              <a:miter lim="800000"/>
              <a:headEnd/>
              <a:tailEnd/>
            </a:ln>
          </p:spPr>
          <p:txBody>
            <a:bodyPr wrap="none">
              <a:spAutoFit/>
            </a:bodyPr>
            <a:lstStyle/>
            <a:p>
              <a:pPr>
                <a:buFontTx/>
                <a:buChar char="-"/>
              </a:pPr>
              <a:r>
                <a:rPr lang="fr-CH"/>
                <a:t>Spike arrival from other neurons</a:t>
              </a:r>
            </a:p>
            <a:p>
              <a:pPr>
                <a:buFontTx/>
                <a:buChar char="-"/>
              </a:pPr>
              <a:r>
                <a:rPr lang="fr-CH"/>
                <a:t>Beyond control of experimentalist</a:t>
              </a:r>
              <a:endParaRPr lang="fr-FR"/>
            </a:p>
          </p:txBody>
        </p:sp>
      </p:grpSp>
      <p:sp>
        <p:nvSpPr>
          <p:cNvPr id="91" name="Title 3"/>
          <p:cNvSpPr txBox="1">
            <a:spLocks/>
          </p:cNvSpPr>
          <p:nvPr/>
        </p:nvSpPr>
        <p:spPr>
          <a:xfrm>
            <a:off x="697827" y="-38773"/>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smtClean="0">
                <a:solidFill>
                  <a:srgbClr val="FF0000"/>
                </a:solidFill>
                <a:latin typeface="Impact" charset="0"/>
                <a:ea typeface="ＭＳ Ｐゴシック" charset="0"/>
                <a:cs typeface="Impact" charset="0"/>
              </a:rPr>
              <a:t>11</a:t>
            </a:r>
            <a:r>
              <a:rPr lang="en-US" sz="6600" noProof="0" dirty="0" smtClean="0">
                <a:solidFill>
                  <a:srgbClr val="FF0000"/>
                </a:solidFill>
                <a:latin typeface="Impact" charset="0"/>
                <a:ea typeface="ＭＳ Ｐゴシック" charset="0"/>
                <a:cs typeface="Impact" charset="0"/>
              </a:rPr>
              <a:t>.1</a:t>
            </a:r>
            <a:r>
              <a:rPr kumimoji="0" lang="en-US" sz="66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a:t>
            </a:r>
            <a:r>
              <a:rPr kumimoji="0" lang="en-US" sz="66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Review from week 10</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92" name="Straight Connector 91"/>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9" name="Rectangle 2"/>
          <p:cNvSpPr>
            <a:spLocks noChangeArrowheads="1"/>
          </p:cNvSpPr>
          <p:nvPr/>
        </p:nvSpPr>
        <p:spPr bwMode="auto">
          <a:xfrm>
            <a:off x="0" y="0"/>
            <a:ext cx="21607463" cy="12152313"/>
          </a:xfrm>
          <a:prstGeom prst="rect">
            <a:avLst/>
          </a:prstGeom>
          <a:noFill/>
          <a:ln w="9525">
            <a:solidFill>
              <a:schemeClr val="tx1"/>
            </a:solidFill>
            <a:miter lim="800000"/>
            <a:headEnd/>
            <a:tailEnd/>
          </a:ln>
        </p:spPr>
        <p:txBody>
          <a:bodyPr wrap="none" lIns="192911" tIns="96455" rIns="192911" bIns="96455" anchor="ctr"/>
          <a:lstStyle/>
          <a:p>
            <a:pPr algn="ctr">
              <a:lnSpc>
                <a:spcPct val="110000"/>
              </a:lnSpc>
            </a:pPr>
            <a:endParaRPr lang="fr-FR" sz="5100" dirty="0"/>
          </a:p>
        </p:txBody>
      </p:sp>
      <p:grpSp>
        <p:nvGrpSpPr>
          <p:cNvPr id="2" name="Group 3"/>
          <p:cNvGrpSpPr>
            <a:grpSpLocks/>
          </p:cNvGrpSpPr>
          <p:nvPr/>
        </p:nvGrpSpPr>
        <p:grpSpPr bwMode="auto">
          <a:xfrm>
            <a:off x="2112339" y="3330074"/>
            <a:ext cx="6122115" cy="2565488"/>
            <a:chOff x="2688" y="1056"/>
            <a:chExt cx="2640" cy="1296"/>
          </a:xfrm>
        </p:grpSpPr>
        <p:sp>
          <p:nvSpPr>
            <p:cNvPr id="26679" name="Line 4"/>
            <p:cNvSpPr>
              <a:spLocks noChangeShapeType="1"/>
            </p:cNvSpPr>
            <p:nvPr/>
          </p:nvSpPr>
          <p:spPr bwMode="auto">
            <a:xfrm>
              <a:off x="2688" y="2352"/>
              <a:ext cx="2640" cy="0"/>
            </a:xfrm>
            <a:prstGeom prst="line">
              <a:avLst/>
            </a:prstGeom>
            <a:noFill/>
            <a:ln w="9525">
              <a:solidFill>
                <a:schemeClr val="tx1"/>
              </a:solidFill>
              <a:round/>
              <a:headEnd/>
              <a:tailEnd type="triangle" w="med" len="med"/>
            </a:ln>
          </p:spPr>
          <p:txBody>
            <a:bodyPr wrap="none" anchor="ctr"/>
            <a:lstStyle/>
            <a:p>
              <a:endParaRPr lang="en-US"/>
            </a:p>
          </p:txBody>
        </p:sp>
        <p:sp>
          <p:nvSpPr>
            <p:cNvPr id="26680" name="Line 5"/>
            <p:cNvSpPr>
              <a:spLocks noChangeShapeType="1"/>
            </p:cNvSpPr>
            <p:nvPr/>
          </p:nvSpPr>
          <p:spPr bwMode="auto">
            <a:xfrm flipV="1">
              <a:off x="2688" y="1056"/>
              <a:ext cx="0" cy="1296"/>
            </a:xfrm>
            <a:prstGeom prst="line">
              <a:avLst/>
            </a:prstGeom>
            <a:noFill/>
            <a:ln w="9525">
              <a:solidFill>
                <a:schemeClr val="tx1"/>
              </a:solidFill>
              <a:round/>
              <a:headEnd/>
              <a:tailEnd type="triangle" w="med" len="med"/>
            </a:ln>
          </p:spPr>
          <p:txBody>
            <a:bodyPr wrap="none" anchor="ctr"/>
            <a:lstStyle/>
            <a:p>
              <a:endParaRPr lang="en-US"/>
            </a:p>
          </p:txBody>
        </p:sp>
        <p:grpSp>
          <p:nvGrpSpPr>
            <p:cNvPr id="3" name="Group 6"/>
            <p:cNvGrpSpPr>
              <a:grpSpLocks/>
            </p:cNvGrpSpPr>
            <p:nvPr/>
          </p:nvGrpSpPr>
          <p:grpSpPr bwMode="auto">
            <a:xfrm>
              <a:off x="2688" y="1296"/>
              <a:ext cx="2570" cy="336"/>
              <a:chOff x="2688" y="1296"/>
              <a:chExt cx="2570" cy="336"/>
            </a:xfrm>
          </p:grpSpPr>
          <p:graphicFrame>
            <p:nvGraphicFramePr>
              <p:cNvPr id="26638" name="Object 7"/>
              <p:cNvGraphicFramePr>
                <a:graphicFrameLocks noChangeAspect="1"/>
              </p:cNvGraphicFramePr>
              <p:nvPr/>
            </p:nvGraphicFramePr>
            <p:xfrm>
              <a:off x="4992" y="1296"/>
              <a:ext cx="266" cy="336"/>
            </p:xfrm>
            <a:graphic>
              <a:graphicData uri="http://schemas.openxmlformats.org/presentationml/2006/ole">
                <mc:AlternateContent xmlns:mc="http://schemas.openxmlformats.org/markup-compatibility/2006">
                  <mc:Choice xmlns:v="urn:schemas-microsoft-com:vml" Requires="v">
                    <p:oleObj spid="_x0000_s241828" name="Equation" r:id="rId4" imgW="139680" imgH="177480" progId="Equation.3">
                      <p:embed/>
                    </p:oleObj>
                  </mc:Choice>
                  <mc:Fallback>
                    <p:oleObj name="Equation" r:id="rId4" imgW="139680" imgH="17748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2" y="1296"/>
                            <a:ext cx="266" cy="3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82" name="Line 8"/>
              <p:cNvSpPr>
                <a:spLocks noChangeShapeType="1"/>
              </p:cNvSpPr>
              <p:nvPr/>
            </p:nvSpPr>
            <p:spPr bwMode="auto">
              <a:xfrm>
                <a:off x="2688" y="1411"/>
                <a:ext cx="2208" cy="0"/>
              </a:xfrm>
              <a:prstGeom prst="line">
                <a:avLst/>
              </a:prstGeom>
              <a:noFill/>
              <a:ln w="28575">
                <a:solidFill>
                  <a:schemeClr val="tx1"/>
                </a:solidFill>
                <a:prstDash val="dash"/>
                <a:round/>
                <a:headEnd/>
                <a:tailEnd/>
              </a:ln>
            </p:spPr>
            <p:txBody>
              <a:bodyPr wrap="none" anchor="ctr"/>
              <a:lstStyle/>
              <a:p>
                <a:endParaRPr lang="en-US"/>
              </a:p>
            </p:txBody>
          </p:sp>
        </p:grpSp>
      </p:grpSp>
      <p:sp>
        <p:nvSpPr>
          <p:cNvPr id="26645" name="Text Box 33"/>
          <p:cNvSpPr txBox="1">
            <a:spLocks noChangeArrowheads="1"/>
          </p:cNvSpPr>
          <p:nvPr/>
        </p:nvSpPr>
        <p:spPr bwMode="auto">
          <a:xfrm>
            <a:off x="921774" y="3252964"/>
            <a:ext cx="1370628" cy="979624"/>
          </a:xfrm>
          <a:prstGeom prst="rect">
            <a:avLst/>
          </a:prstGeom>
          <a:noFill/>
          <a:ln w="9525">
            <a:noFill/>
            <a:miter lim="800000"/>
            <a:headEnd/>
            <a:tailEnd/>
          </a:ln>
        </p:spPr>
        <p:txBody>
          <a:bodyPr wrap="none" lIns="192911" tIns="96455" rIns="192911" bIns="96455">
            <a:spAutoFit/>
          </a:bodyPr>
          <a:lstStyle/>
          <a:p>
            <a:r>
              <a:rPr lang="en-US" sz="5100" i="1" dirty="0">
                <a:solidFill>
                  <a:srgbClr val="FF0000"/>
                </a:solidFill>
              </a:rPr>
              <a:t>u(t)</a:t>
            </a:r>
            <a:endParaRPr lang="en-US" sz="5100" i="1" dirty="0"/>
          </a:p>
        </p:txBody>
      </p:sp>
      <p:sp>
        <p:nvSpPr>
          <p:cNvPr id="348222" name="Text Box 62"/>
          <p:cNvSpPr txBox="1">
            <a:spLocks noChangeArrowheads="1"/>
          </p:cNvSpPr>
          <p:nvPr/>
        </p:nvSpPr>
        <p:spPr bwMode="auto">
          <a:xfrm>
            <a:off x="8234454" y="5740032"/>
            <a:ext cx="570730" cy="979624"/>
          </a:xfrm>
          <a:prstGeom prst="rect">
            <a:avLst/>
          </a:prstGeom>
          <a:noFill/>
          <a:ln w="9525">
            <a:noFill/>
            <a:miter lim="800000"/>
            <a:headEnd/>
            <a:tailEnd/>
          </a:ln>
        </p:spPr>
        <p:txBody>
          <a:bodyPr wrap="none" lIns="192911" tIns="96455" rIns="192911" bIns="96455">
            <a:spAutoFit/>
          </a:bodyPr>
          <a:lstStyle/>
          <a:p>
            <a:r>
              <a:rPr lang="en-US" sz="5100" dirty="0"/>
              <a:t>t</a:t>
            </a:r>
            <a:endParaRPr lang="en-US" sz="3800" dirty="0"/>
          </a:p>
        </p:txBody>
      </p:sp>
      <p:grpSp>
        <p:nvGrpSpPr>
          <p:cNvPr id="4" name="Group 70"/>
          <p:cNvGrpSpPr>
            <a:grpSpLocks/>
          </p:cNvGrpSpPr>
          <p:nvPr/>
        </p:nvGrpSpPr>
        <p:grpSpPr bwMode="auto">
          <a:xfrm>
            <a:off x="3478462" y="4005203"/>
            <a:ext cx="1049307" cy="762334"/>
            <a:chOff x="528" y="1104"/>
            <a:chExt cx="336" cy="271"/>
          </a:xfrm>
        </p:grpSpPr>
        <p:sp>
          <p:nvSpPr>
            <p:cNvPr id="26673" name="Line 71"/>
            <p:cNvSpPr>
              <a:spLocks noChangeShapeType="1"/>
            </p:cNvSpPr>
            <p:nvPr/>
          </p:nvSpPr>
          <p:spPr bwMode="auto">
            <a:xfrm>
              <a:off x="864" y="1104"/>
              <a:ext cx="0" cy="240"/>
            </a:xfrm>
            <a:prstGeom prst="line">
              <a:avLst/>
            </a:prstGeom>
            <a:noFill/>
            <a:ln w="19050">
              <a:solidFill>
                <a:schemeClr val="tx1"/>
              </a:solidFill>
              <a:round/>
              <a:headEnd type="triangle" w="med" len="med"/>
              <a:tailEnd type="triangle" w="med" len="med"/>
            </a:ln>
          </p:spPr>
          <p:txBody>
            <a:bodyPr wrap="none" anchor="ctr"/>
            <a:lstStyle/>
            <a:p>
              <a:endParaRPr lang="en-US"/>
            </a:p>
          </p:txBody>
        </p:sp>
        <p:graphicFrame>
          <p:nvGraphicFramePr>
            <p:cNvPr id="26635" name="Object 72"/>
            <p:cNvGraphicFramePr>
              <a:graphicFrameLocks noChangeAspect="1"/>
            </p:cNvGraphicFramePr>
            <p:nvPr/>
          </p:nvGraphicFramePr>
          <p:xfrm>
            <a:off x="528" y="1152"/>
            <a:ext cx="336" cy="223"/>
          </p:xfrm>
          <a:graphic>
            <a:graphicData uri="http://schemas.openxmlformats.org/presentationml/2006/ole">
              <mc:AlternateContent xmlns:mc="http://schemas.openxmlformats.org/markup-compatibility/2006">
                <mc:Choice xmlns:v="urn:schemas-microsoft-com:vml" Requires="v">
                  <p:oleObj spid="_x0000_s241829" name="Equation" r:id="rId6" imgW="304560" imgH="203040" progId="Equation.3">
                    <p:embed/>
                  </p:oleObj>
                </mc:Choice>
                <mc:Fallback>
                  <p:oleObj name="Equation" r:id="rId6" imgW="304560" imgH="203040" progId="Equation.3">
                    <p:embed/>
                    <p:pic>
                      <p:nvPicPr>
                        <p:cNvPr id="0" name="Object 7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8" y="1152"/>
                          <a:ext cx="336" cy="2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5" name="Group 73"/>
          <p:cNvGrpSpPr>
            <a:grpSpLocks/>
          </p:cNvGrpSpPr>
          <p:nvPr/>
        </p:nvGrpSpPr>
        <p:grpSpPr bwMode="auto">
          <a:xfrm>
            <a:off x="14040829" y="1550359"/>
            <a:ext cx="4899192" cy="1459966"/>
            <a:chOff x="182" y="2088"/>
            <a:chExt cx="1585" cy="519"/>
          </a:xfrm>
        </p:grpSpPr>
        <p:graphicFrame>
          <p:nvGraphicFramePr>
            <p:cNvPr id="26634" name="Object 74"/>
            <p:cNvGraphicFramePr>
              <a:graphicFrameLocks noChangeAspect="1"/>
            </p:cNvGraphicFramePr>
            <p:nvPr>
              <p:extLst>
                <p:ext uri="{D42A27DB-BD31-4B8C-83A1-F6EECF244321}">
                  <p14:modId xmlns:p14="http://schemas.microsoft.com/office/powerpoint/2010/main" val="3217811241"/>
                </p:ext>
              </p:extLst>
            </p:nvPr>
          </p:nvGraphicFramePr>
          <p:xfrm>
            <a:off x="527" y="2352"/>
            <a:ext cx="1240" cy="255"/>
          </p:xfrm>
          <a:graphic>
            <a:graphicData uri="http://schemas.openxmlformats.org/presentationml/2006/ole">
              <mc:AlternateContent xmlns:mc="http://schemas.openxmlformats.org/markup-compatibility/2006">
                <mc:Choice xmlns:v="urn:schemas-microsoft-com:vml" Requires="v">
                  <p:oleObj spid="_x0000_s241830" name="Equation" r:id="rId8" imgW="1130040" imgH="203040" progId="Equation.3">
                    <p:embed/>
                  </p:oleObj>
                </mc:Choice>
                <mc:Fallback>
                  <p:oleObj name="Equation" r:id="rId8" imgW="1130040" imgH="203040" progId="Equation.3">
                    <p:embed/>
                    <p:pic>
                      <p:nvPicPr>
                        <p:cNvPr id="0" name="Object 7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7" y="2352"/>
                          <a:ext cx="1240" cy="255"/>
                        </a:xfrm>
                        <a:prstGeom prst="rect">
                          <a:avLst/>
                        </a:prstGeom>
                        <a:noFill/>
                        <a:extLst/>
                      </p:spPr>
                    </p:pic>
                  </p:oleObj>
                </mc:Fallback>
              </mc:AlternateContent>
            </a:graphicData>
          </a:graphic>
        </p:graphicFrame>
        <p:sp>
          <p:nvSpPr>
            <p:cNvPr id="26672" name="Text Box 75"/>
            <p:cNvSpPr txBox="1">
              <a:spLocks noChangeArrowheads="1"/>
            </p:cNvSpPr>
            <p:nvPr/>
          </p:nvSpPr>
          <p:spPr bwMode="auto">
            <a:xfrm>
              <a:off x="182" y="2088"/>
              <a:ext cx="896" cy="241"/>
            </a:xfrm>
            <a:prstGeom prst="rect">
              <a:avLst/>
            </a:prstGeom>
            <a:noFill/>
            <a:ln w="9525">
              <a:solidFill>
                <a:srgbClr val="33CC33"/>
              </a:solidFill>
              <a:miter lim="800000"/>
              <a:headEnd/>
              <a:tailEnd/>
            </a:ln>
          </p:spPr>
          <p:txBody>
            <a:bodyPr wrap="square">
              <a:spAutoFit/>
            </a:bodyPr>
            <a:lstStyle/>
            <a:p>
              <a:r>
                <a:rPr lang="en-US" sz="3800" dirty="0">
                  <a:solidFill>
                    <a:srgbClr val="006600"/>
                  </a:solidFill>
                </a:rPr>
                <a:t>escape</a:t>
              </a:r>
              <a:r>
                <a:rPr lang="en-US" sz="3800" dirty="0"/>
                <a:t> </a:t>
              </a:r>
              <a:r>
                <a:rPr lang="en-US" sz="3800" dirty="0">
                  <a:solidFill>
                    <a:srgbClr val="006600"/>
                  </a:solidFill>
                </a:rPr>
                <a:t>rate</a:t>
              </a:r>
              <a:endParaRPr lang="en-US" sz="3800" dirty="0"/>
            </a:p>
          </p:txBody>
        </p:sp>
      </p:grpSp>
      <p:sp>
        <p:nvSpPr>
          <p:cNvPr id="26659" name="Line 115"/>
          <p:cNvSpPr>
            <a:spLocks noChangeShapeType="1"/>
          </p:cNvSpPr>
          <p:nvPr/>
        </p:nvSpPr>
        <p:spPr bwMode="auto">
          <a:xfrm flipV="1">
            <a:off x="13516186" y="2737462"/>
            <a:ext cx="0" cy="3189982"/>
          </a:xfrm>
          <a:prstGeom prst="line">
            <a:avLst/>
          </a:prstGeom>
          <a:noFill/>
          <a:ln w="9525">
            <a:solidFill>
              <a:schemeClr val="tx1"/>
            </a:solidFill>
            <a:round/>
            <a:headEnd/>
            <a:tailEnd type="triangle" w="med" len="med"/>
          </a:ln>
        </p:spPr>
        <p:txBody>
          <a:bodyPr lIns="192911" tIns="96455" rIns="192911" bIns="96455"/>
          <a:lstStyle/>
          <a:p>
            <a:endParaRPr lang="en-US"/>
          </a:p>
        </p:txBody>
      </p:sp>
      <p:sp>
        <p:nvSpPr>
          <p:cNvPr id="26660" name="Line 116"/>
          <p:cNvSpPr>
            <a:spLocks noChangeShapeType="1"/>
          </p:cNvSpPr>
          <p:nvPr/>
        </p:nvSpPr>
        <p:spPr bwMode="auto">
          <a:xfrm>
            <a:off x="13516186" y="5800856"/>
            <a:ext cx="5443129" cy="0"/>
          </a:xfrm>
          <a:prstGeom prst="line">
            <a:avLst/>
          </a:prstGeom>
          <a:noFill/>
          <a:ln w="9525">
            <a:solidFill>
              <a:schemeClr val="tx1"/>
            </a:solidFill>
            <a:round/>
            <a:headEnd/>
            <a:tailEnd type="triangle" w="med" len="med"/>
          </a:ln>
        </p:spPr>
        <p:txBody>
          <a:bodyPr lIns="192911" tIns="96455" rIns="192911" bIns="96455"/>
          <a:lstStyle/>
          <a:p>
            <a:endParaRPr lang="en-US"/>
          </a:p>
        </p:txBody>
      </p:sp>
      <p:sp>
        <p:nvSpPr>
          <p:cNvPr id="26661" name="Text Box 117"/>
          <p:cNvSpPr txBox="1">
            <a:spLocks noChangeArrowheads="1"/>
          </p:cNvSpPr>
          <p:nvPr/>
        </p:nvSpPr>
        <p:spPr bwMode="auto">
          <a:xfrm>
            <a:off x="18572932" y="5834612"/>
            <a:ext cx="753472" cy="979624"/>
          </a:xfrm>
          <a:prstGeom prst="rect">
            <a:avLst/>
          </a:prstGeom>
          <a:noFill/>
          <a:ln w="9525">
            <a:noFill/>
            <a:miter lim="800000"/>
            <a:headEnd/>
            <a:tailEnd/>
          </a:ln>
        </p:spPr>
        <p:txBody>
          <a:bodyPr wrap="none" lIns="192911" tIns="96455" rIns="192911" bIns="96455">
            <a:spAutoFit/>
          </a:bodyPr>
          <a:lstStyle/>
          <a:p>
            <a:r>
              <a:rPr lang="fr-CH" sz="5100" i="1" dirty="0"/>
              <a:t>u</a:t>
            </a:r>
            <a:endParaRPr lang="fr-FR" sz="5100" i="1" dirty="0"/>
          </a:p>
        </p:txBody>
      </p:sp>
      <p:sp>
        <p:nvSpPr>
          <p:cNvPr id="26662" name="Line 119"/>
          <p:cNvSpPr>
            <a:spLocks noChangeShapeType="1"/>
          </p:cNvSpPr>
          <p:nvPr/>
        </p:nvSpPr>
        <p:spPr bwMode="auto">
          <a:xfrm>
            <a:off x="17087419" y="5671457"/>
            <a:ext cx="0" cy="255987"/>
          </a:xfrm>
          <a:prstGeom prst="line">
            <a:avLst/>
          </a:prstGeom>
          <a:noFill/>
          <a:ln w="9525">
            <a:solidFill>
              <a:schemeClr val="tx1"/>
            </a:solidFill>
            <a:round/>
            <a:headEnd/>
            <a:tailEnd/>
          </a:ln>
        </p:spPr>
        <p:txBody>
          <a:bodyPr lIns="192911" tIns="96455" rIns="192911" bIns="96455"/>
          <a:lstStyle/>
          <a:p>
            <a:endParaRPr lang="en-US"/>
          </a:p>
        </p:txBody>
      </p:sp>
      <p:graphicFrame>
        <p:nvGraphicFramePr>
          <p:cNvPr id="26629" name="Object 122"/>
          <p:cNvGraphicFramePr>
            <a:graphicFrameLocks noChangeAspect="1"/>
          </p:cNvGraphicFramePr>
          <p:nvPr/>
        </p:nvGraphicFramePr>
        <p:xfrm>
          <a:off x="16828579" y="6054029"/>
          <a:ext cx="600207" cy="720137"/>
        </p:xfrm>
        <a:graphic>
          <a:graphicData uri="http://schemas.openxmlformats.org/presentationml/2006/ole">
            <mc:AlternateContent xmlns:mc="http://schemas.openxmlformats.org/markup-compatibility/2006">
              <mc:Choice xmlns:v="urn:schemas-microsoft-com:vml" Requires="v">
                <p:oleObj spid="_x0000_s241831" name="Equation" r:id="rId10" imgW="126720" imgH="152280" progId="Equation.3">
                  <p:embed/>
                </p:oleObj>
              </mc:Choice>
              <mc:Fallback>
                <p:oleObj name="Equation" r:id="rId10" imgW="126720" imgH="152280" progId="Equation.3">
                  <p:embed/>
                  <p:pic>
                    <p:nvPicPr>
                      <p:cNvPr id="0" name="Object 12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828579" y="6054029"/>
                        <a:ext cx="600207" cy="720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63" name="Line 123"/>
          <p:cNvSpPr>
            <a:spLocks noChangeShapeType="1"/>
          </p:cNvSpPr>
          <p:nvPr/>
        </p:nvSpPr>
        <p:spPr bwMode="auto">
          <a:xfrm>
            <a:off x="16006508" y="7154436"/>
            <a:ext cx="0" cy="680755"/>
          </a:xfrm>
          <a:prstGeom prst="line">
            <a:avLst/>
          </a:prstGeom>
          <a:noFill/>
          <a:ln w="9525">
            <a:noFill/>
            <a:round/>
            <a:headEnd/>
            <a:tailEnd/>
          </a:ln>
        </p:spPr>
        <p:txBody>
          <a:bodyPr wrap="none" lIns="192911" tIns="96455" rIns="192911" bIns="96455" anchor="ctr"/>
          <a:lstStyle/>
          <a:p>
            <a:endParaRPr lang="en-US"/>
          </a:p>
        </p:txBody>
      </p:sp>
      <p:sp>
        <p:nvSpPr>
          <p:cNvPr id="26664" name="Freeform 125"/>
          <p:cNvSpPr>
            <a:spLocks/>
          </p:cNvSpPr>
          <p:nvPr/>
        </p:nvSpPr>
        <p:spPr bwMode="auto">
          <a:xfrm>
            <a:off x="13516186" y="3120034"/>
            <a:ext cx="4591586" cy="2700514"/>
          </a:xfrm>
          <a:custGeom>
            <a:avLst/>
            <a:gdLst>
              <a:gd name="T0" fmla="*/ 0 w 1224"/>
              <a:gd name="T1" fmla="*/ 2147483647 h 960"/>
              <a:gd name="T2" fmla="*/ 2147483647 w 1224"/>
              <a:gd name="T3" fmla="*/ 2147483647 h 960"/>
              <a:gd name="T4" fmla="*/ 2147483647 w 1224"/>
              <a:gd name="T5" fmla="*/ 2147483647 h 960"/>
              <a:gd name="T6" fmla="*/ 2147483647 w 1224"/>
              <a:gd name="T7" fmla="*/ 0 h 960"/>
              <a:gd name="T8" fmla="*/ 0 60000 65536"/>
              <a:gd name="T9" fmla="*/ 0 60000 65536"/>
              <a:gd name="T10" fmla="*/ 0 60000 65536"/>
              <a:gd name="T11" fmla="*/ 0 60000 65536"/>
              <a:gd name="T12" fmla="*/ 0 w 1224"/>
              <a:gd name="T13" fmla="*/ 0 h 960"/>
              <a:gd name="T14" fmla="*/ 1224 w 1224"/>
              <a:gd name="T15" fmla="*/ 960 h 960"/>
            </a:gdLst>
            <a:ahLst/>
            <a:cxnLst>
              <a:cxn ang="T8">
                <a:pos x="T0" y="T1"/>
              </a:cxn>
              <a:cxn ang="T9">
                <a:pos x="T2" y="T3"/>
              </a:cxn>
              <a:cxn ang="T10">
                <a:pos x="T4" y="T5"/>
              </a:cxn>
              <a:cxn ang="T11">
                <a:pos x="T6" y="T7"/>
              </a:cxn>
            </a:cxnLst>
            <a:rect l="T12" t="T13" r="T14" b="T15"/>
            <a:pathLst>
              <a:path w="1224" h="960">
                <a:moveTo>
                  <a:pt x="0" y="953"/>
                </a:moveTo>
                <a:cubicBezTo>
                  <a:pt x="298" y="956"/>
                  <a:pt x="597" y="960"/>
                  <a:pt x="771" y="907"/>
                </a:cubicBezTo>
                <a:cubicBezTo>
                  <a:pt x="945" y="854"/>
                  <a:pt x="968" y="786"/>
                  <a:pt x="1043" y="635"/>
                </a:cubicBezTo>
                <a:cubicBezTo>
                  <a:pt x="1118" y="484"/>
                  <a:pt x="1171" y="242"/>
                  <a:pt x="1224" y="0"/>
                </a:cubicBezTo>
              </a:path>
            </a:pathLst>
          </a:custGeom>
          <a:noFill/>
          <a:ln w="38100">
            <a:solidFill>
              <a:srgbClr val="33CC33"/>
            </a:solidFill>
            <a:round/>
            <a:headEnd/>
            <a:tailEnd/>
          </a:ln>
        </p:spPr>
        <p:txBody>
          <a:bodyPr lIns="192911" tIns="96455" rIns="192911" bIns="96455"/>
          <a:lstStyle/>
          <a:p>
            <a:endParaRPr lang="en-US"/>
          </a:p>
        </p:txBody>
      </p:sp>
      <p:sp>
        <p:nvSpPr>
          <p:cNvPr id="59" name="Title 3"/>
          <p:cNvSpPr txBox="1">
            <a:spLocks/>
          </p:cNvSpPr>
          <p:nvPr/>
        </p:nvSpPr>
        <p:spPr>
          <a:xfrm>
            <a:off x="697827" y="-38773"/>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a:latin typeface="Impact" charset="0"/>
                <a:ea typeface="ＭＳ Ｐゴシック" charset="0"/>
                <a:cs typeface="Impact" charset="0"/>
              </a:rPr>
              <a:t> </a:t>
            </a:r>
            <a:r>
              <a:rPr lang="en-US" sz="6600" dirty="0" smtClean="0">
                <a:latin typeface="Impact" charset="0"/>
                <a:ea typeface="ＭＳ Ｐゴシック" charset="0"/>
                <a:cs typeface="Impact" charset="0"/>
              </a:rPr>
              <a:t>   </a:t>
            </a:r>
            <a:r>
              <a:rPr lang="en-US" sz="6600" dirty="0" smtClean="0">
                <a:solidFill>
                  <a:srgbClr val="FF0000"/>
                </a:solidFill>
                <a:latin typeface="Impact" charset="0"/>
                <a:ea typeface="ＭＳ Ｐゴシック" charset="0"/>
                <a:cs typeface="Impact" charset="0"/>
              </a:rPr>
              <a:t>11</a:t>
            </a:r>
            <a:r>
              <a:rPr lang="en-US" sz="6600" noProof="0" dirty="0" smtClean="0">
                <a:solidFill>
                  <a:srgbClr val="FF0000"/>
                </a:solidFill>
                <a:latin typeface="Impact" charset="0"/>
                <a:ea typeface="ＭＳ Ｐゴシック" charset="0"/>
                <a:cs typeface="Impact" charset="0"/>
              </a:rPr>
              <a:t>.4</a:t>
            </a:r>
            <a:r>
              <a:rPr lang="en-US" sz="6600" dirty="0" smtClean="0">
                <a:solidFill>
                  <a:srgbClr val="FF0000"/>
                </a:solidFill>
                <a:latin typeface="Impact" charset="0"/>
                <a:ea typeface="ＭＳ Ｐゴシック" charset="0"/>
                <a:cs typeface="Impact" charset="0"/>
              </a:rPr>
              <a:t> mean waiting time</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60" name="Straight Connector 59"/>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nvGrpSpPr>
          <p:cNvPr id="6" name="Group 3"/>
          <p:cNvGrpSpPr>
            <a:grpSpLocks/>
          </p:cNvGrpSpPr>
          <p:nvPr/>
        </p:nvGrpSpPr>
        <p:grpSpPr bwMode="auto">
          <a:xfrm>
            <a:off x="2112339" y="6832304"/>
            <a:ext cx="6122115" cy="2565488"/>
            <a:chOff x="2688" y="1056"/>
            <a:chExt cx="2640" cy="1296"/>
          </a:xfrm>
        </p:grpSpPr>
        <p:sp>
          <p:nvSpPr>
            <p:cNvPr id="35" name="Line 4"/>
            <p:cNvSpPr>
              <a:spLocks noChangeShapeType="1"/>
            </p:cNvSpPr>
            <p:nvPr/>
          </p:nvSpPr>
          <p:spPr bwMode="auto">
            <a:xfrm>
              <a:off x="2688" y="2352"/>
              <a:ext cx="2640" cy="0"/>
            </a:xfrm>
            <a:prstGeom prst="line">
              <a:avLst/>
            </a:prstGeom>
            <a:noFill/>
            <a:ln w="9525">
              <a:solidFill>
                <a:schemeClr val="tx1"/>
              </a:solidFill>
              <a:round/>
              <a:headEnd/>
              <a:tailEnd type="triangle" w="med" len="med"/>
            </a:ln>
          </p:spPr>
          <p:txBody>
            <a:bodyPr wrap="none" anchor="ctr"/>
            <a:lstStyle/>
            <a:p>
              <a:endParaRPr lang="en-US"/>
            </a:p>
          </p:txBody>
        </p:sp>
        <p:sp>
          <p:nvSpPr>
            <p:cNvPr id="36" name="Line 5"/>
            <p:cNvSpPr>
              <a:spLocks noChangeShapeType="1"/>
            </p:cNvSpPr>
            <p:nvPr/>
          </p:nvSpPr>
          <p:spPr bwMode="auto">
            <a:xfrm flipV="1">
              <a:off x="2688" y="1056"/>
              <a:ext cx="0" cy="1296"/>
            </a:xfrm>
            <a:prstGeom prst="line">
              <a:avLst/>
            </a:prstGeom>
            <a:noFill/>
            <a:ln w="9525">
              <a:solidFill>
                <a:schemeClr val="tx1"/>
              </a:solidFill>
              <a:round/>
              <a:headEnd/>
              <a:tailEnd type="triangle" w="med" len="med"/>
            </a:ln>
          </p:spPr>
          <p:txBody>
            <a:bodyPr wrap="none" anchor="ctr"/>
            <a:lstStyle/>
            <a:p>
              <a:endParaRPr lang="en-US"/>
            </a:p>
          </p:txBody>
        </p:sp>
      </p:grpSp>
      <p:sp>
        <p:nvSpPr>
          <p:cNvPr id="48" name="Text Box 62"/>
          <p:cNvSpPr txBox="1">
            <a:spLocks noChangeArrowheads="1"/>
          </p:cNvSpPr>
          <p:nvPr/>
        </p:nvSpPr>
        <p:spPr bwMode="auto">
          <a:xfrm>
            <a:off x="8234454" y="8907980"/>
            <a:ext cx="570730" cy="979624"/>
          </a:xfrm>
          <a:prstGeom prst="rect">
            <a:avLst/>
          </a:prstGeom>
          <a:noFill/>
          <a:ln w="9525">
            <a:noFill/>
            <a:miter lim="800000"/>
            <a:headEnd/>
            <a:tailEnd/>
          </a:ln>
        </p:spPr>
        <p:txBody>
          <a:bodyPr wrap="none" lIns="192911" tIns="96455" rIns="192911" bIns="96455">
            <a:spAutoFit/>
          </a:bodyPr>
          <a:lstStyle/>
          <a:p>
            <a:r>
              <a:rPr lang="en-US" sz="5100" dirty="0"/>
              <a:t>t</a:t>
            </a:r>
            <a:endParaRPr lang="en-US" sz="3800" dirty="0"/>
          </a:p>
        </p:txBody>
      </p:sp>
      <p:cxnSp>
        <p:nvCxnSpPr>
          <p:cNvPr id="50" name="Straight Connector 49"/>
          <p:cNvCxnSpPr/>
          <p:nvPr/>
        </p:nvCxnSpPr>
        <p:spPr>
          <a:xfrm>
            <a:off x="2112339" y="5740032"/>
            <a:ext cx="2129680" cy="0"/>
          </a:xfrm>
          <a:prstGeom prst="line">
            <a:avLst/>
          </a:prstGeom>
          <a:ln w="28575">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4242019" y="4767536"/>
            <a:ext cx="2420329" cy="0"/>
          </a:xfrm>
          <a:prstGeom prst="line">
            <a:avLst/>
          </a:prstGeom>
          <a:ln w="28575">
            <a:solidFill>
              <a:srgbClr val="FF0000"/>
            </a:solidFill>
            <a:prstDash val="dash"/>
          </a:ln>
          <a:effectLst/>
        </p:spPr>
        <p:style>
          <a:lnRef idx="2">
            <a:schemeClr val="accent1"/>
          </a:lnRef>
          <a:fillRef idx="0">
            <a:schemeClr val="accent1"/>
          </a:fillRef>
          <a:effectRef idx="1">
            <a:schemeClr val="accent1"/>
          </a:effectRef>
          <a:fontRef idx="minor">
            <a:schemeClr val="tx1"/>
          </a:fontRef>
        </p:style>
      </p:cxnSp>
      <p:sp>
        <p:nvSpPr>
          <p:cNvPr id="53" name="Text Box 33"/>
          <p:cNvSpPr txBox="1">
            <a:spLocks noChangeArrowheads="1"/>
          </p:cNvSpPr>
          <p:nvPr/>
        </p:nvSpPr>
        <p:spPr bwMode="auto">
          <a:xfrm>
            <a:off x="741711" y="6555812"/>
            <a:ext cx="1187885" cy="979624"/>
          </a:xfrm>
          <a:prstGeom prst="rect">
            <a:avLst/>
          </a:prstGeom>
          <a:noFill/>
          <a:ln w="9525">
            <a:noFill/>
            <a:miter lim="800000"/>
            <a:headEnd/>
            <a:tailEnd/>
          </a:ln>
        </p:spPr>
        <p:txBody>
          <a:bodyPr wrap="none" lIns="192911" tIns="96455" rIns="192911" bIns="96455">
            <a:spAutoFit/>
          </a:bodyPr>
          <a:lstStyle/>
          <a:p>
            <a:r>
              <a:rPr lang="en-US" sz="5100" i="1" dirty="0">
                <a:solidFill>
                  <a:srgbClr val="0076FF"/>
                </a:solidFill>
              </a:rPr>
              <a:t>I</a:t>
            </a:r>
            <a:r>
              <a:rPr lang="en-US" sz="5100" i="1" dirty="0" smtClean="0">
                <a:solidFill>
                  <a:srgbClr val="0076FF"/>
                </a:solidFill>
              </a:rPr>
              <a:t>(t</a:t>
            </a:r>
            <a:r>
              <a:rPr lang="en-US" sz="5100" i="1" dirty="0">
                <a:solidFill>
                  <a:srgbClr val="0076FF"/>
                </a:solidFill>
              </a:rPr>
              <a:t>)</a:t>
            </a:r>
          </a:p>
        </p:txBody>
      </p:sp>
      <p:graphicFrame>
        <p:nvGraphicFramePr>
          <p:cNvPr id="54" name="Object 4"/>
          <p:cNvGraphicFramePr>
            <a:graphicFrameLocks noChangeAspect="1"/>
          </p:cNvGraphicFramePr>
          <p:nvPr>
            <p:extLst>
              <p:ext uri="{D42A27DB-BD31-4B8C-83A1-F6EECF244321}">
                <p14:modId xmlns:p14="http://schemas.microsoft.com/office/powerpoint/2010/main" val="432631915"/>
              </p:ext>
            </p:extLst>
          </p:nvPr>
        </p:nvGraphicFramePr>
        <p:xfrm>
          <a:off x="2112339" y="1401876"/>
          <a:ext cx="5391150" cy="1303649"/>
        </p:xfrm>
        <a:graphic>
          <a:graphicData uri="http://schemas.openxmlformats.org/presentationml/2006/ole">
            <mc:AlternateContent xmlns:mc="http://schemas.openxmlformats.org/markup-compatibility/2006">
              <mc:Choice xmlns:v="urn:schemas-microsoft-com:vml" Requires="v">
                <p:oleObj spid="_x0000_s241832" name="Equation" r:id="rId12" imgW="1688760" imgH="393480" progId="Equation.DSMT4">
                  <p:embed/>
                </p:oleObj>
              </mc:Choice>
              <mc:Fallback>
                <p:oleObj name="Equation" r:id="rId12" imgW="1688760" imgH="393480" progId="Equation.DSMT4">
                  <p:embed/>
                  <p:pic>
                    <p:nvPicPr>
                      <p:cNvPr id="0" name="Object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12339" y="1401876"/>
                        <a:ext cx="5391150" cy="1303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sp>
        <p:nvSpPr>
          <p:cNvPr id="56" name="AutoShape 9"/>
          <p:cNvSpPr>
            <a:spLocks noChangeArrowheads="1"/>
          </p:cNvSpPr>
          <p:nvPr/>
        </p:nvSpPr>
        <p:spPr bwMode="auto">
          <a:xfrm>
            <a:off x="1929596" y="1371371"/>
            <a:ext cx="6112321" cy="1334154"/>
          </a:xfrm>
          <a:prstGeom prst="roundRect">
            <a:avLst>
              <a:gd name="adj" fmla="val 16667"/>
            </a:avLst>
          </a:prstGeom>
          <a:noFill/>
          <a:ln w="9525">
            <a:solidFill>
              <a:srgbClr val="FF0000"/>
            </a:solidFill>
            <a:round/>
            <a:headEnd/>
            <a:tailEnd/>
          </a:ln>
        </p:spPr>
        <p:txBody>
          <a:bodyPr wrap="none" lIns="192911" tIns="96455" rIns="192911" bIns="96455" anchor="ctr"/>
          <a:lstStyle/>
          <a:p>
            <a:endParaRPr lang="en-US"/>
          </a:p>
        </p:txBody>
      </p:sp>
      <p:sp>
        <p:nvSpPr>
          <p:cNvPr id="58" name="TextBox 57"/>
          <p:cNvSpPr txBox="1"/>
          <p:nvPr/>
        </p:nvSpPr>
        <p:spPr>
          <a:xfrm>
            <a:off x="10572750" y="6814236"/>
            <a:ext cx="7201010" cy="707886"/>
          </a:xfrm>
          <a:prstGeom prst="rect">
            <a:avLst/>
          </a:prstGeom>
          <a:noFill/>
        </p:spPr>
        <p:txBody>
          <a:bodyPr wrap="none" rtlCol="0">
            <a:spAutoFit/>
          </a:bodyPr>
          <a:lstStyle/>
          <a:p>
            <a:r>
              <a:rPr lang="en-US" sz="4000" dirty="0" smtClean="0"/>
              <a:t>mean waiting time, after switch</a:t>
            </a:r>
            <a:endParaRPr lang="en-US" sz="4000" dirty="0"/>
          </a:p>
        </p:txBody>
      </p:sp>
      <p:sp>
        <p:nvSpPr>
          <p:cNvPr id="37" name="Freeform 36"/>
          <p:cNvSpPr/>
          <p:nvPr/>
        </p:nvSpPr>
        <p:spPr>
          <a:xfrm>
            <a:off x="4248150" y="4781550"/>
            <a:ext cx="6838950" cy="180975"/>
          </a:xfrm>
          <a:custGeom>
            <a:avLst/>
            <a:gdLst>
              <a:gd name="connsiteX0" fmla="*/ 0 w 6838950"/>
              <a:gd name="connsiteY0" fmla="*/ 0 h 180975"/>
              <a:gd name="connsiteX1" fmla="*/ 3848100 w 6838950"/>
              <a:gd name="connsiteY1" fmla="*/ 152400 h 180975"/>
              <a:gd name="connsiteX2" fmla="*/ 6838950 w 6838950"/>
              <a:gd name="connsiteY2" fmla="*/ 171450 h 180975"/>
            </a:gdLst>
            <a:ahLst/>
            <a:cxnLst>
              <a:cxn ang="0">
                <a:pos x="connsiteX0" y="connsiteY0"/>
              </a:cxn>
              <a:cxn ang="0">
                <a:pos x="connsiteX1" y="connsiteY1"/>
              </a:cxn>
              <a:cxn ang="0">
                <a:pos x="connsiteX2" y="connsiteY2"/>
              </a:cxn>
            </a:cxnLst>
            <a:rect l="l" t="t" r="r" b="b"/>
            <a:pathLst>
              <a:path w="6838950" h="180975">
                <a:moveTo>
                  <a:pt x="0" y="0"/>
                </a:moveTo>
                <a:lnTo>
                  <a:pt x="3848100" y="152400"/>
                </a:lnTo>
                <a:cubicBezTo>
                  <a:pt x="4987925" y="180975"/>
                  <a:pt x="5913437" y="176212"/>
                  <a:pt x="6838950" y="171450"/>
                </a:cubicBezTo>
              </a:path>
            </a:pathLst>
          </a:cu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89100" name="Object 4"/>
          <p:cNvGraphicFramePr>
            <a:graphicFrameLocks noChangeAspect="1"/>
          </p:cNvGraphicFramePr>
          <p:nvPr>
            <p:extLst>
              <p:ext uri="{D42A27DB-BD31-4B8C-83A1-F6EECF244321}">
                <p14:modId xmlns:p14="http://schemas.microsoft.com/office/powerpoint/2010/main" val="1746882836"/>
              </p:ext>
            </p:extLst>
          </p:nvPr>
        </p:nvGraphicFramePr>
        <p:xfrm>
          <a:off x="9805988" y="5082494"/>
          <a:ext cx="1719261" cy="588963"/>
        </p:xfrm>
        <a:graphic>
          <a:graphicData uri="http://schemas.openxmlformats.org/presentationml/2006/ole">
            <mc:AlternateContent xmlns:mc="http://schemas.openxmlformats.org/markup-compatibility/2006">
              <mc:Choice xmlns:v="urn:schemas-microsoft-com:vml" Requires="v">
                <p:oleObj spid="_x0000_s241833" name="Equation" r:id="rId14" imgW="583920" imgH="177480" progId="Equation.DSMT4">
                  <p:embed/>
                </p:oleObj>
              </mc:Choice>
              <mc:Fallback>
                <p:oleObj name="Equation" r:id="rId14" imgW="583920" imgH="177480" progId="Equation.DSMT4">
                  <p:embed/>
                  <p:pic>
                    <p:nvPicPr>
                      <p:cNvPr id="0"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805988" y="5082494"/>
                        <a:ext cx="1719261" cy="588963"/>
                      </a:xfrm>
                      <a:prstGeom prst="rect">
                        <a:avLst/>
                      </a:prstGeom>
                      <a:noFill/>
                      <a:ln>
                        <a:noFill/>
                      </a:ln>
                    </p:spPr>
                  </p:pic>
                </p:oleObj>
              </mc:Fallback>
            </mc:AlternateContent>
          </a:graphicData>
        </a:graphic>
      </p:graphicFrame>
      <p:sp>
        <p:nvSpPr>
          <p:cNvPr id="39" name="Right Brace 38"/>
          <p:cNvSpPr/>
          <p:nvPr/>
        </p:nvSpPr>
        <p:spPr>
          <a:xfrm rot="5400000">
            <a:off x="5062214" y="5081498"/>
            <a:ext cx="279619" cy="1907747"/>
          </a:xfrm>
          <a:prstGeom prst="rightBrace">
            <a:avLst/>
          </a:prstGeom>
          <a:ln>
            <a:solidFill>
              <a:srgbClr val="00B05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TextBox 39"/>
          <p:cNvSpPr txBox="1"/>
          <p:nvPr/>
        </p:nvSpPr>
        <p:spPr>
          <a:xfrm>
            <a:off x="4527769" y="6140313"/>
            <a:ext cx="1175322" cy="830997"/>
          </a:xfrm>
          <a:prstGeom prst="rect">
            <a:avLst/>
          </a:prstGeom>
          <a:noFill/>
          <a:ln>
            <a:noFill/>
          </a:ln>
        </p:spPr>
        <p:txBody>
          <a:bodyPr wrap="none" rtlCol="0">
            <a:spAutoFit/>
          </a:bodyPr>
          <a:lstStyle/>
          <a:p>
            <a:r>
              <a:rPr lang="en-US" sz="4800" dirty="0" smtClean="0">
                <a:solidFill>
                  <a:srgbClr val="00B050"/>
                </a:solidFill>
                <a:latin typeface="Times New Roman" pitchFamily="18" charset="0"/>
                <a:cs typeface="Times New Roman" pitchFamily="18" charset="0"/>
              </a:rPr>
              <a:t>1</a:t>
            </a:r>
            <a:r>
              <a:rPr lang="en-US" sz="4800" i="1" dirty="0" smtClean="0">
                <a:solidFill>
                  <a:srgbClr val="00B050"/>
                </a:solidFill>
                <a:latin typeface="Times New Roman" pitchFamily="18" charset="0"/>
                <a:cs typeface="Times New Roman" pitchFamily="18" charset="0"/>
              </a:rPr>
              <a:t>ms</a:t>
            </a:r>
            <a:endParaRPr lang="en-US" sz="4800" i="1" dirty="0">
              <a:solidFill>
                <a:srgbClr val="00B050"/>
              </a:solidFill>
              <a:latin typeface="Times New Roman" pitchFamily="18" charset="0"/>
              <a:cs typeface="Times New Roman" pitchFamily="18" charset="0"/>
            </a:endParaRPr>
          </a:p>
        </p:txBody>
      </p:sp>
      <p:sp>
        <p:nvSpPr>
          <p:cNvPr id="41" name="TextBox 40"/>
          <p:cNvSpPr txBox="1"/>
          <p:nvPr/>
        </p:nvSpPr>
        <p:spPr>
          <a:xfrm rot="20220000">
            <a:off x="12616136" y="8964274"/>
            <a:ext cx="4455066" cy="1846659"/>
          </a:xfrm>
          <a:prstGeom prst="rect">
            <a:avLst/>
          </a:prstGeom>
          <a:solidFill>
            <a:srgbClr val="87D4F7"/>
          </a:solidFill>
        </p:spPr>
        <p:txBody>
          <a:bodyPr wrap="none" rtlCol="0">
            <a:spAutoFit/>
          </a:bodyPr>
          <a:lstStyle/>
          <a:p>
            <a:r>
              <a:rPr lang="en-US" dirty="0" smtClean="0">
                <a:solidFill>
                  <a:srgbClr val="FF0000"/>
                </a:solidFill>
              </a:rPr>
              <a:t>Blackboard4,</a:t>
            </a:r>
          </a:p>
          <a:p>
            <a:r>
              <a:rPr lang="en-US" dirty="0" smtClean="0">
                <a:solidFill>
                  <a:srgbClr val="FF0000"/>
                </a:solidFill>
              </a:rPr>
              <a:t>Math detour</a:t>
            </a:r>
          </a:p>
        </p:txBody>
      </p:sp>
      <p:sp>
        <p:nvSpPr>
          <p:cNvPr id="42" name="Rectangle 41"/>
          <p:cNvSpPr/>
          <p:nvPr/>
        </p:nvSpPr>
        <p:spPr>
          <a:xfrm>
            <a:off x="4202431" y="7835191"/>
            <a:ext cx="45719" cy="15626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9" name="Rectangle 2"/>
          <p:cNvSpPr>
            <a:spLocks noChangeArrowheads="1"/>
          </p:cNvSpPr>
          <p:nvPr/>
        </p:nvSpPr>
        <p:spPr bwMode="auto">
          <a:xfrm>
            <a:off x="0" y="0"/>
            <a:ext cx="21607463" cy="12152313"/>
          </a:xfrm>
          <a:prstGeom prst="rect">
            <a:avLst/>
          </a:prstGeom>
          <a:noFill/>
          <a:ln w="9525">
            <a:solidFill>
              <a:schemeClr val="tx1"/>
            </a:solidFill>
            <a:miter lim="800000"/>
            <a:headEnd/>
            <a:tailEnd/>
          </a:ln>
        </p:spPr>
        <p:txBody>
          <a:bodyPr wrap="none" lIns="192911" tIns="96455" rIns="192911" bIns="96455" anchor="ctr"/>
          <a:lstStyle/>
          <a:p>
            <a:pPr algn="ctr">
              <a:lnSpc>
                <a:spcPct val="110000"/>
              </a:lnSpc>
            </a:pPr>
            <a:endParaRPr lang="fr-FR" sz="5100" dirty="0"/>
          </a:p>
        </p:txBody>
      </p:sp>
      <p:grpSp>
        <p:nvGrpSpPr>
          <p:cNvPr id="2" name="Group 3"/>
          <p:cNvGrpSpPr>
            <a:grpSpLocks/>
          </p:cNvGrpSpPr>
          <p:nvPr/>
        </p:nvGrpSpPr>
        <p:grpSpPr bwMode="auto">
          <a:xfrm>
            <a:off x="2097429" y="5877626"/>
            <a:ext cx="6122115" cy="2565488"/>
            <a:chOff x="2688" y="1056"/>
            <a:chExt cx="2640" cy="1296"/>
          </a:xfrm>
        </p:grpSpPr>
        <p:sp>
          <p:nvSpPr>
            <p:cNvPr id="26679" name="Line 4"/>
            <p:cNvSpPr>
              <a:spLocks noChangeShapeType="1"/>
            </p:cNvSpPr>
            <p:nvPr/>
          </p:nvSpPr>
          <p:spPr bwMode="auto">
            <a:xfrm>
              <a:off x="2688" y="2352"/>
              <a:ext cx="2640" cy="0"/>
            </a:xfrm>
            <a:prstGeom prst="line">
              <a:avLst/>
            </a:prstGeom>
            <a:noFill/>
            <a:ln w="9525">
              <a:solidFill>
                <a:schemeClr val="tx1"/>
              </a:solidFill>
              <a:round/>
              <a:headEnd/>
              <a:tailEnd type="triangle" w="med" len="med"/>
            </a:ln>
          </p:spPr>
          <p:txBody>
            <a:bodyPr wrap="none" anchor="ctr"/>
            <a:lstStyle/>
            <a:p>
              <a:endParaRPr lang="en-US"/>
            </a:p>
          </p:txBody>
        </p:sp>
        <p:sp>
          <p:nvSpPr>
            <p:cNvPr id="26680" name="Line 5"/>
            <p:cNvSpPr>
              <a:spLocks noChangeShapeType="1"/>
            </p:cNvSpPr>
            <p:nvPr/>
          </p:nvSpPr>
          <p:spPr bwMode="auto">
            <a:xfrm flipV="1">
              <a:off x="2688" y="1056"/>
              <a:ext cx="0" cy="1296"/>
            </a:xfrm>
            <a:prstGeom prst="line">
              <a:avLst/>
            </a:prstGeom>
            <a:noFill/>
            <a:ln w="9525">
              <a:solidFill>
                <a:schemeClr val="tx1"/>
              </a:solidFill>
              <a:round/>
              <a:headEnd/>
              <a:tailEnd type="triangle" w="med" len="med"/>
            </a:ln>
          </p:spPr>
          <p:txBody>
            <a:bodyPr wrap="none" anchor="ctr"/>
            <a:lstStyle/>
            <a:p>
              <a:endParaRPr lang="en-US"/>
            </a:p>
          </p:txBody>
        </p:sp>
        <p:grpSp>
          <p:nvGrpSpPr>
            <p:cNvPr id="3" name="Group 6"/>
            <p:cNvGrpSpPr>
              <a:grpSpLocks/>
            </p:cNvGrpSpPr>
            <p:nvPr/>
          </p:nvGrpSpPr>
          <p:grpSpPr bwMode="auto">
            <a:xfrm>
              <a:off x="2688" y="1296"/>
              <a:ext cx="2570" cy="336"/>
              <a:chOff x="2688" y="1296"/>
              <a:chExt cx="2570" cy="336"/>
            </a:xfrm>
          </p:grpSpPr>
          <p:graphicFrame>
            <p:nvGraphicFramePr>
              <p:cNvPr id="26638" name="Object 7"/>
              <p:cNvGraphicFramePr>
                <a:graphicFrameLocks noChangeAspect="1"/>
              </p:cNvGraphicFramePr>
              <p:nvPr/>
            </p:nvGraphicFramePr>
            <p:xfrm>
              <a:off x="4992" y="1296"/>
              <a:ext cx="266" cy="336"/>
            </p:xfrm>
            <a:graphic>
              <a:graphicData uri="http://schemas.openxmlformats.org/presentationml/2006/ole">
                <mc:AlternateContent xmlns:mc="http://schemas.openxmlformats.org/markup-compatibility/2006">
                  <mc:Choice xmlns:v="urn:schemas-microsoft-com:vml" Requires="v">
                    <p:oleObj spid="_x0000_s242806" name="Equation" r:id="rId4" imgW="139680" imgH="177480" progId="Equation.3">
                      <p:embed/>
                    </p:oleObj>
                  </mc:Choice>
                  <mc:Fallback>
                    <p:oleObj name="Equation" r:id="rId4" imgW="139680" imgH="17748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2" y="1296"/>
                            <a:ext cx="266" cy="3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82" name="Line 8"/>
              <p:cNvSpPr>
                <a:spLocks noChangeShapeType="1"/>
              </p:cNvSpPr>
              <p:nvPr/>
            </p:nvSpPr>
            <p:spPr bwMode="auto">
              <a:xfrm>
                <a:off x="2688" y="1440"/>
                <a:ext cx="2208" cy="0"/>
              </a:xfrm>
              <a:prstGeom prst="line">
                <a:avLst/>
              </a:prstGeom>
              <a:noFill/>
              <a:ln w="28575">
                <a:solidFill>
                  <a:schemeClr val="tx1"/>
                </a:solidFill>
                <a:prstDash val="dash"/>
                <a:round/>
                <a:headEnd/>
                <a:tailEnd/>
              </a:ln>
            </p:spPr>
            <p:txBody>
              <a:bodyPr wrap="none" anchor="ctr"/>
              <a:lstStyle/>
              <a:p>
                <a:endParaRPr lang="en-US"/>
              </a:p>
            </p:txBody>
          </p:sp>
        </p:grpSp>
      </p:grpSp>
      <p:sp>
        <p:nvSpPr>
          <p:cNvPr id="26644" name="Freeform 30"/>
          <p:cNvSpPr>
            <a:spLocks/>
          </p:cNvSpPr>
          <p:nvPr/>
        </p:nvSpPr>
        <p:spPr bwMode="auto">
          <a:xfrm>
            <a:off x="2097429" y="6417728"/>
            <a:ext cx="4681617" cy="2025386"/>
          </a:xfrm>
          <a:custGeom>
            <a:avLst/>
            <a:gdLst>
              <a:gd name="T0" fmla="*/ 0 w 1248"/>
              <a:gd name="T1" fmla="*/ 2147483647 h 720"/>
              <a:gd name="T2" fmla="*/ 2147483647 w 1248"/>
              <a:gd name="T3" fmla="*/ 2147483647 h 720"/>
              <a:gd name="T4" fmla="*/ 2147483647 w 1248"/>
              <a:gd name="T5" fmla="*/ 2147483647 h 720"/>
              <a:gd name="T6" fmla="*/ 2147483647 w 1248"/>
              <a:gd name="T7" fmla="*/ 0 h 720"/>
              <a:gd name="T8" fmla="*/ 0 60000 65536"/>
              <a:gd name="T9" fmla="*/ 0 60000 65536"/>
              <a:gd name="T10" fmla="*/ 0 60000 65536"/>
              <a:gd name="T11" fmla="*/ 0 60000 65536"/>
              <a:gd name="T12" fmla="*/ 0 w 1248"/>
              <a:gd name="T13" fmla="*/ 0 h 720"/>
              <a:gd name="T14" fmla="*/ 1248 w 1248"/>
              <a:gd name="T15" fmla="*/ 720 h 720"/>
            </a:gdLst>
            <a:ahLst/>
            <a:cxnLst>
              <a:cxn ang="T8">
                <a:pos x="T0" y="T1"/>
              </a:cxn>
              <a:cxn ang="T9">
                <a:pos x="T2" y="T3"/>
              </a:cxn>
              <a:cxn ang="T10">
                <a:pos x="T4" y="T5"/>
              </a:cxn>
              <a:cxn ang="T11">
                <a:pos x="T6" y="T7"/>
              </a:cxn>
            </a:cxnLst>
            <a:rect l="T12" t="T13" r="T14" b="T15"/>
            <a:pathLst>
              <a:path w="1248" h="720">
                <a:moveTo>
                  <a:pt x="0" y="720"/>
                </a:moveTo>
                <a:cubicBezTo>
                  <a:pt x="72" y="596"/>
                  <a:pt x="144" y="472"/>
                  <a:pt x="288" y="384"/>
                </a:cubicBezTo>
                <a:cubicBezTo>
                  <a:pt x="432" y="296"/>
                  <a:pt x="704" y="256"/>
                  <a:pt x="864" y="192"/>
                </a:cubicBezTo>
                <a:cubicBezTo>
                  <a:pt x="1024" y="128"/>
                  <a:pt x="1136" y="64"/>
                  <a:pt x="1248" y="0"/>
                </a:cubicBezTo>
              </a:path>
            </a:pathLst>
          </a:custGeom>
          <a:noFill/>
          <a:ln w="28575">
            <a:solidFill>
              <a:srgbClr val="FF0000"/>
            </a:solidFill>
            <a:round/>
            <a:headEnd/>
            <a:tailEnd/>
          </a:ln>
        </p:spPr>
        <p:txBody>
          <a:bodyPr wrap="none" lIns="192911" tIns="96455" rIns="192911" bIns="96455" anchor="ctr"/>
          <a:lstStyle/>
          <a:p>
            <a:endParaRPr lang="en-US"/>
          </a:p>
        </p:txBody>
      </p:sp>
      <p:sp>
        <p:nvSpPr>
          <p:cNvPr id="26645" name="Text Box 33"/>
          <p:cNvSpPr txBox="1">
            <a:spLocks noChangeArrowheads="1"/>
          </p:cNvSpPr>
          <p:nvPr/>
        </p:nvSpPr>
        <p:spPr bwMode="auto">
          <a:xfrm>
            <a:off x="4580787" y="6895945"/>
            <a:ext cx="1370628" cy="979624"/>
          </a:xfrm>
          <a:prstGeom prst="rect">
            <a:avLst/>
          </a:prstGeom>
          <a:noFill/>
          <a:ln w="9525">
            <a:noFill/>
            <a:miter lim="800000"/>
            <a:headEnd/>
            <a:tailEnd/>
          </a:ln>
        </p:spPr>
        <p:txBody>
          <a:bodyPr wrap="none" lIns="192911" tIns="96455" rIns="192911" bIns="96455">
            <a:spAutoFit/>
          </a:bodyPr>
          <a:lstStyle/>
          <a:p>
            <a:r>
              <a:rPr lang="en-US" sz="5100" dirty="0">
                <a:solidFill>
                  <a:srgbClr val="FF0000"/>
                </a:solidFill>
              </a:rPr>
              <a:t>u(t)</a:t>
            </a:r>
            <a:endParaRPr lang="en-US" sz="5100" dirty="0"/>
          </a:p>
        </p:txBody>
      </p:sp>
      <p:sp>
        <p:nvSpPr>
          <p:cNvPr id="348197" name="Line 37"/>
          <p:cNvSpPr>
            <a:spLocks noChangeShapeType="1"/>
          </p:cNvSpPr>
          <p:nvPr/>
        </p:nvSpPr>
        <p:spPr bwMode="auto">
          <a:xfrm flipV="1">
            <a:off x="4438237" y="6147677"/>
            <a:ext cx="0" cy="405077"/>
          </a:xfrm>
          <a:prstGeom prst="line">
            <a:avLst/>
          </a:prstGeom>
          <a:noFill/>
          <a:ln w="28575">
            <a:solidFill>
              <a:srgbClr val="006600"/>
            </a:solidFill>
            <a:round/>
            <a:headEnd/>
            <a:tailEnd type="triangle" w="med" len="med"/>
          </a:ln>
        </p:spPr>
        <p:txBody>
          <a:bodyPr wrap="none" lIns="192911" tIns="96455" rIns="192911" bIns="96455" anchor="ctr"/>
          <a:lstStyle/>
          <a:p>
            <a:endParaRPr lang="en-US"/>
          </a:p>
        </p:txBody>
      </p:sp>
      <p:sp>
        <p:nvSpPr>
          <p:cNvPr id="348222" name="Text Box 62"/>
          <p:cNvSpPr txBox="1">
            <a:spLocks noChangeArrowheads="1"/>
          </p:cNvSpPr>
          <p:nvPr/>
        </p:nvSpPr>
        <p:spPr bwMode="auto">
          <a:xfrm>
            <a:off x="4078113" y="8308088"/>
            <a:ext cx="570730" cy="979624"/>
          </a:xfrm>
          <a:prstGeom prst="rect">
            <a:avLst/>
          </a:prstGeom>
          <a:noFill/>
          <a:ln w="9525">
            <a:noFill/>
            <a:miter lim="800000"/>
            <a:headEnd/>
            <a:tailEnd/>
          </a:ln>
        </p:spPr>
        <p:txBody>
          <a:bodyPr wrap="none" lIns="192911" tIns="96455" rIns="192911" bIns="96455">
            <a:spAutoFit/>
          </a:bodyPr>
          <a:lstStyle/>
          <a:p>
            <a:r>
              <a:rPr lang="en-US" sz="5100" dirty="0">
                <a:solidFill>
                  <a:srgbClr val="006600"/>
                </a:solidFill>
              </a:rPr>
              <a:t>t</a:t>
            </a:r>
            <a:endParaRPr lang="en-US" sz="3800" dirty="0"/>
          </a:p>
        </p:txBody>
      </p:sp>
      <p:grpSp>
        <p:nvGrpSpPr>
          <p:cNvPr id="4" name="Group 70"/>
          <p:cNvGrpSpPr>
            <a:grpSpLocks/>
          </p:cNvGrpSpPr>
          <p:nvPr/>
        </p:nvGrpSpPr>
        <p:grpSpPr bwMode="auto">
          <a:xfrm>
            <a:off x="3177802" y="6552755"/>
            <a:ext cx="1260435" cy="762333"/>
            <a:chOff x="528" y="1104"/>
            <a:chExt cx="336" cy="271"/>
          </a:xfrm>
        </p:grpSpPr>
        <p:sp>
          <p:nvSpPr>
            <p:cNvPr id="26673" name="Line 71"/>
            <p:cNvSpPr>
              <a:spLocks noChangeShapeType="1"/>
            </p:cNvSpPr>
            <p:nvPr/>
          </p:nvSpPr>
          <p:spPr bwMode="auto">
            <a:xfrm>
              <a:off x="864" y="1104"/>
              <a:ext cx="0" cy="240"/>
            </a:xfrm>
            <a:prstGeom prst="line">
              <a:avLst/>
            </a:prstGeom>
            <a:noFill/>
            <a:ln w="19050">
              <a:solidFill>
                <a:schemeClr val="tx1"/>
              </a:solidFill>
              <a:round/>
              <a:headEnd type="triangle" w="med" len="med"/>
              <a:tailEnd type="triangle" w="med" len="med"/>
            </a:ln>
          </p:spPr>
          <p:txBody>
            <a:bodyPr wrap="none" anchor="ctr"/>
            <a:lstStyle/>
            <a:p>
              <a:endParaRPr lang="en-US"/>
            </a:p>
          </p:txBody>
        </p:sp>
        <p:graphicFrame>
          <p:nvGraphicFramePr>
            <p:cNvPr id="26635" name="Object 72"/>
            <p:cNvGraphicFramePr>
              <a:graphicFrameLocks noChangeAspect="1"/>
            </p:cNvGraphicFramePr>
            <p:nvPr/>
          </p:nvGraphicFramePr>
          <p:xfrm>
            <a:off x="528" y="1152"/>
            <a:ext cx="336" cy="223"/>
          </p:xfrm>
          <a:graphic>
            <a:graphicData uri="http://schemas.openxmlformats.org/presentationml/2006/ole">
              <mc:AlternateContent xmlns:mc="http://schemas.openxmlformats.org/markup-compatibility/2006">
                <mc:Choice xmlns:v="urn:schemas-microsoft-com:vml" Requires="v">
                  <p:oleObj spid="_x0000_s242807" name="Equation" r:id="rId6" imgW="304560" imgH="203040" progId="Equation.3">
                    <p:embed/>
                  </p:oleObj>
                </mc:Choice>
                <mc:Fallback>
                  <p:oleObj name="Equation" r:id="rId6" imgW="304560" imgH="203040" progId="Equation.3">
                    <p:embed/>
                    <p:pic>
                      <p:nvPicPr>
                        <p:cNvPr id="0" name="Object 7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8" y="1152"/>
                          <a:ext cx="336" cy="2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59" name="Title 3"/>
          <p:cNvSpPr txBox="1">
            <a:spLocks/>
          </p:cNvSpPr>
          <p:nvPr/>
        </p:nvSpPr>
        <p:spPr>
          <a:xfrm>
            <a:off x="697827" y="-38773"/>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a:latin typeface="Impact" charset="0"/>
                <a:ea typeface="ＭＳ Ｐゴシック" charset="0"/>
                <a:cs typeface="Impact" charset="0"/>
              </a:rPr>
              <a:t> </a:t>
            </a:r>
            <a:r>
              <a:rPr lang="en-US" sz="6600" dirty="0" smtClean="0">
                <a:latin typeface="Impact" charset="0"/>
                <a:ea typeface="ＭＳ Ｐゴシック" charset="0"/>
                <a:cs typeface="Impact" charset="0"/>
              </a:rPr>
              <a:t>    </a:t>
            </a:r>
            <a:r>
              <a:rPr lang="en-US" sz="6600" dirty="0" smtClean="0">
                <a:solidFill>
                  <a:srgbClr val="FF0000"/>
                </a:solidFill>
                <a:latin typeface="Impact" charset="0"/>
                <a:ea typeface="ＭＳ Ｐゴシック" charset="0"/>
                <a:cs typeface="Impact" charset="0"/>
              </a:rPr>
              <a:t>11</a:t>
            </a:r>
            <a:r>
              <a:rPr lang="en-US" sz="6600" noProof="0" dirty="0" smtClean="0">
                <a:solidFill>
                  <a:srgbClr val="FF0000"/>
                </a:solidFill>
                <a:latin typeface="Impact" charset="0"/>
                <a:ea typeface="ＭＳ Ｐゴシック" charset="0"/>
                <a:cs typeface="Impact" charset="0"/>
              </a:rPr>
              <a:t>.4</a:t>
            </a:r>
            <a:r>
              <a:rPr lang="en-US" sz="6600" dirty="0" smtClean="0">
                <a:solidFill>
                  <a:srgbClr val="FF0000"/>
                </a:solidFill>
                <a:latin typeface="Impact" charset="0"/>
                <a:ea typeface="ＭＳ Ｐゴシック" charset="0"/>
                <a:cs typeface="Impact" charset="0"/>
              </a:rPr>
              <a:t> escape noise/stochastic intensity</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60" name="Straight Connector 59"/>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874765" y="1837227"/>
            <a:ext cx="11062644" cy="1846659"/>
          </a:xfrm>
          <a:prstGeom prst="rect">
            <a:avLst/>
          </a:prstGeom>
          <a:noFill/>
        </p:spPr>
        <p:txBody>
          <a:bodyPr wrap="none" rtlCol="0">
            <a:spAutoFit/>
          </a:bodyPr>
          <a:lstStyle/>
          <a:p>
            <a:r>
              <a:rPr lang="en-US" dirty="0" smtClean="0"/>
              <a:t>Escape rate = stochastic intensity</a:t>
            </a:r>
          </a:p>
          <a:p>
            <a:r>
              <a:rPr lang="en-US" dirty="0" smtClean="0"/>
              <a:t>                       of point process</a:t>
            </a:r>
            <a:endParaRPr lang="en-US" dirty="0"/>
          </a:p>
        </p:txBody>
      </p:sp>
      <p:graphicFrame>
        <p:nvGraphicFramePr>
          <p:cNvPr id="36" name="Object 74"/>
          <p:cNvGraphicFramePr>
            <a:graphicFrameLocks noChangeAspect="1"/>
          </p:cNvGraphicFramePr>
          <p:nvPr>
            <p:extLst>
              <p:ext uri="{D42A27DB-BD31-4B8C-83A1-F6EECF244321}">
                <p14:modId xmlns:p14="http://schemas.microsoft.com/office/powerpoint/2010/main" val="1889720889"/>
              </p:ext>
            </p:extLst>
          </p:nvPr>
        </p:nvGraphicFramePr>
        <p:xfrm>
          <a:off x="4071499" y="4225268"/>
          <a:ext cx="3530600" cy="717550"/>
        </p:xfrm>
        <a:graphic>
          <a:graphicData uri="http://schemas.openxmlformats.org/presentationml/2006/ole">
            <mc:AlternateContent xmlns:mc="http://schemas.openxmlformats.org/markup-compatibility/2006">
              <mc:Choice xmlns:v="urn:schemas-microsoft-com:vml" Requires="v">
                <p:oleObj spid="_x0000_s242808" name="Equation" r:id="rId8" imgW="901440" imgH="203040" progId="Equation.DSMT4">
                  <p:embed/>
                </p:oleObj>
              </mc:Choice>
              <mc:Fallback>
                <p:oleObj name="Equation" r:id="rId8" imgW="901440" imgH="20304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71499" y="4225268"/>
                        <a:ext cx="3530600" cy="717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2825" name="Object 9"/>
          <p:cNvGraphicFramePr>
            <a:graphicFrameLocks noChangeAspect="1"/>
          </p:cNvGraphicFramePr>
          <p:nvPr>
            <p:extLst>
              <p:ext uri="{D42A27DB-BD31-4B8C-83A1-F6EECF244321}">
                <p14:modId xmlns:p14="http://schemas.microsoft.com/office/powerpoint/2010/main" val="717768489"/>
              </p:ext>
            </p:extLst>
          </p:nvPr>
        </p:nvGraphicFramePr>
        <p:xfrm>
          <a:off x="1898198" y="8570162"/>
          <a:ext cx="398462" cy="717550"/>
        </p:xfrm>
        <a:graphic>
          <a:graphicData uri="http://schemas.openxmlformats.org/presentationml/2006/ole">
            <mc:AlternateContent xmlns:mc="http://schemas.openxmlformats.org/markup-compatibility/2006">
              <mc:Choice xmlns:v="urn:schemas-microsoft-com:vml" Requires="v">
                <p:oleObj spid="_x0000_s242809" name="Equation" r:id="rId10" imgW="101520" imgH="203040" progId="Equation.DSMT4">
                  <p:embed/>
                </p:oleObj>
              </mc:Choice>
              <mc:Fallback>
                <p:oleObj name="Equation" r:id="rId10" imgW="101520" imgH="203040" progId="Equation.DSMT4">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98198" y="8570162"/>
                        <a:ext cx="398462" cy="717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12856191" y="2879678"/>
            <a:ext cx="9190336" cy="8863965"/>
          </a:xfrm>
          <a:prstGeom prst="rect">
            <a:avLst/>
          </a:prstGeom>
          <a:noFill/>
        </p:spPr>
        <p:txBody>
          <a:bodyPr wrap="none" rtlCol="0">
            <a:spAutoFit/>
          </a:bodyPr>
          <a:lstStyle/>
          <a:p>
            <a:pPr marL="857250" indent="-857250">
              <a:buFontTx/>
              <a:buChar char="-"/>
            </a:pPr>
            <a:r>
              <a:rPr lang="en-US" dirty="0" smtClean="0"/>
              <a:t>Escape rate depends</a:t>
            </a:r>
          </a:p>
          <a:p>
            <a:r>
              <a:rPr lang="en-US" dirty="0"/>
              <a:t> </a:t>
            </a:r>
            <a:r>
              <a:rPr lang="en-US" dirty="0" smtClean="0"/>
              <a:t>   on momentary distance</a:t>
            </a:r>
          </a:p>
          <a:p>
            <a:r>
              <a:rPr lang="en-US" dirty="0" smtClean="0"/>
              <a:t>     of u(t) to threshold</a:t>
            </a:r>
          </a:p>
          <a:p>
            <a:endParaRPr lang="en-US" dirty="0"/>
          </a:p>
          <a:p>
            <a:pPr marL="857250" indent="-857250">
              <a:buFontTx/>
              <a:buChar char="-"/>
            </a:pPr>
            <a:r>
              <a:rPr lang="en-US" dirty="0" smtClean="0"/>
              <a:t>u(t) depends on the input</a:t>
            </a:r>
          </a:p>
          <a:p>
            <a:r>
              <a:rPr lang="en-US" dirty="0"/>
              <a:t> </a:t>
            </a:r>
            <a:r>
              <a:rPr lang="en-US" dirty="0" smtClean="0"/>
              <a:t>   but also on previous</a:t>
            </a:r>
          </a:p>
          <a:p>
            <a:r>
              <a:rPr lang="en-US" dirty="0"/>
              <a:t> </a:t>
            </a:r>
            <a:r>
              <a:rPr lang="en-US" dirty="0" smtClean="0"/>
              <a:t>   spikes </a:t>
            </a:r>
          </a:p>
          <a:p>
            <a:r>
              <a:rPr lang="en-US" dirty="0"/>
              <a:t> </a:t>
            </a:r>
            <a:r>
              <a:rPr lang="en-US" dirty="0" smtClean="0"/>
              <a:t>    (because of the reset)</a:t>
            </a:r>
          </a:p>
          <a:p>
            <a:endParaRPr lang="en-US" dirty="0"/>
          </a:p>
          <a:p>
            <a:endParaRPr lang="fr-CH"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48197"/>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4"/>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348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7" grpId="0" animBg="1"/>
      <p:bldP spid="348222"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ChangeArrowheads="1"/>
          </p:cNvSpPr>
          <p:nvPr/>
        </p:nvSpPr>
        <p:spPr bwMode="auto">
          <a:xfrm>
            <a:off x="0" y="0"/>
            <a:ext cx="21607463" cy="12152313"/>
          </a:xfrm>
          <a:prstGeom prst="rect">
            <a:avLst/>
          </a:prstGeom>
          <a:noFill/>
          <a:ln w="9525">
            <a:solidFill>
              <a:schemeClr val="tx1"/>
            </a:solidFill>
            <a:miter lim="800000"/>
            <a:headEnd/>
            <a:tailEnd/>
          </a:ln>
        </p:spPr>
        <p:txBody>
          <a:bodyPr wrap="none" lIns="192911" tIns="96455" rIns="192911" bIns="96455" anchor="ctr"/>
          <a:lstStyle/>
          <a:p>
            <a:pPr algn="ctr">
              <a:lnSpc>
                <a:spcPct val="110000"/>
              </a:lnSpc>
            </a:pPr>
            <a:endParaRPr lang="fr-FR"/>
          </a:p>
        </p:txBody>
      </p:sp>
      <p:sp>
        <p:nvSpPr>
          <p:cNvPr id="30" name="Title 3"/>
          <p:cNvSpPr txBox="1">
            <a:spLocks/>
          </p:cNvSpPr>
          <p:nvPr/>
        </p:nvSpPr>
        <p:spPr>
          <a:xfrm>
            <a:off x="697827" y="83220"/>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a:latin typeface="Impact" charset="0"/>
                <a:ea typeface="ＭＳ Ｐゴシック" charset="0"/>
                <a:cs typeface="Impact" charset="0"/>
              </a:rPr>
              <a:t> </a:t>
            </a:r>
            <a:r>
              <a:rPr lang="en-US" sz="6600" dirty="0" smtClean="0">
                <a:latin typeface="Impact" charset="0"/>
                <a:ea typeface="ＭＳ Ｐゴシック" charset="0"/>
                <a:cs typeface="Impact" charset="0"/>
              </a:rPr>
              <a:t> </a:t>
            </a:r>
            <a:r>
              <a:rPr lang="en-US" sz="6600" dirty="0" smtClean="0">
                <a:solidFill>
                  <a:srgbClr val="FF0000"/>
                </a:solidFill>
                <a:latin typeface="Impact" charset="0"/>
                <a:ea typeface="ＭＳ Ｐゴシック" charset="0"/>
                <a:cs typeface="Impact" charset="0"/>
              </a:rPr>
              <a:t>Quiz 4</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31" name="Straight Connector 30"/>
          <p:cNvCxnSpPr/>
          <p:nvPr/>
        </p:nvCxnSpPr>
        <p:spPr>
          <a:xfrm>
            <a:off x="-215313" y="1075160"/>
            <a:ext cx="2182277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36" name="Rectangle 46"/>
          <p:cNvSpPr>
            <a:spLocks noChangeArrowheads="1"/>
          </p:cNvSpPr>
          <p:nvPr/>
        </p:nvSpPr>
        <p:spPr bwMode="auto">
          <a:xfrm>
            <a:off x="95250" y="1291726"/>
            <a:ext cx="21297900" cy="10547346"/>
          </a:xfrm>
          <a:prstGeom prst="rect">
            <a:avLst/>
          </a:prstGeom>
          <a:solidFill>
            <a:srgbClr val="FF9900">
              <a:alpha val="27843"/>
            </a:srgbClr>
          </a:solidFill>
          <a:ln w="57150">
            <a:solidFill>
              <a:schemeClr val="tx1"/>
            </a:solidFill>
            <a:prstDash val="dash"/>
            <a:miter lim="800000"/>
            <a:headEnd/>
            <a:tailEnd/>
          </a:ln>
        </p:spPr>
        <p:txBody>
          <a:bodyPr wrap="none" lIns="192911" tIns="96455" rIns="192911" bIns="96455" anchor="ctr"/>
          <a:lstStyle/>
          <a:p>
            <a:pPr algn="ctr"/>
            <a:endParaRPr lang="fr-FR"/>
          </a:p>
        </p:txBody>
      </p:sp>
      <p:sp>
        <p:nvSpPr>
          <p:cNvPr id="8" name="TextBox 7"/>
          <p:cNvSpPr txBox="1"/>
          <p:nvPr/>
        </p:nvSpPr>
        <p:spPr>
          <a:xfrm flipH="1">
            <a:off x="1231224" y="1291726"/>
            <a:ext cx="20009525" cy="10248960"/>
          </a:xfrm>
          <a:prstGeom prst="rect">
            <a:avLst/>
          </a:prstGeom>
          <a:noFill/>
        </p:spPr>
        <p:txBody>
          <a:bodyPr wrap="square" rtlCol="0">
            <a:spAutoFit/>
          </a:bodyPr>
          <a:lstStyle/>
          <a:p>
            <a:r>
              <a:rPr lang="en-US" sz="4400" b="1" dirty="0" smtClean="0"/>
              <a:t>Escape rate/stochastic intensity in neuron models</a:t>
            </a:r>
            <a:endParaRPr lang="en-US" sz="4400" dirty="0" smtClean="0"/>
          </a:p>
          <a:p>
            <a:r>
              <a:rPr lang="en-US" sz="4400" dirty="0" smtClean="0"/>
              <a:t>[ ] The escape rate of a neuron model has units one over time</a:t>
            </a:r>
          </a:p>
          <a:p>
            <a:r>
              <a:rPr lang="en-US" sz="4400" dirty="0" smtClean="0"/>
              <a:t>[ ] The stochastic intensity of a point process has units one over time</a:t>
            </a:r>
          </a:p>
          <a:p>
            <a:r>
              <a:rPr lang="en-US" sz="4400" dirty="0" smtClean="0"/>
              <a:t>[ ] For large voltages, the escape rate of a neuron model always saturates</a:t>
            </a:r>
          </a:p>
          <a:p>
            <a:r>
              <a:rPr lang="en-US" sz="4400" dirty="0" smtClean="0"/>
              <a:t>     at some finite value</a:t>
            </a:r>
          </a:p>
          <a:p>
            <a:r>
              <a:rPr lang="en-US" sz="4400" dirty="0" smtClean="0"/>
              <a:t>[ ] After a step in the membrane potential, the mean waiting time until a spike is fired is proportional to the escape rate </a:t>
            </a:r>
          </a:p>
          <a:p>
            <a:r>
              <a:rPr lang="en-US" sz="4400" dirty="0" smtClean="0"/>
              <a:t>[ ] After a step in the membrane potential, the mean waiting time until a spike is fired is equal  to the inverse of the escape rate </a:t>
            </a:r>
          </a:p>
          <a:p>
            <a:r>
              <a:rPr lang="en-US" sz="4400" dirty="0" smtClean="0"/>
              <a:t>[ ] The stochastic intensity of a leaky integrate-and-fire model with reset  only depends on the external input current but not on the time of the last reset</a:t>
            </a:r>
          </a:p>
          <a:p>
            <a:r>
              <a:rPr lang="en-US" sz="4400" dirty="0" smtClean="0"/>
              <a:t>[ ] The stochastic intensity of a leaky integrate-and-fire model with reset  depends on the external input current AND on the time of the last reset</a:t>
            </a:r>
          </a:p>
          <a:p>
            <a:endParaRPr lang="en-US" sz="4400" dirty="0" smtClean="0"/>
          </a:p>
          <a:p>
            <a:endParaRPr lang="en-US" sz="4400"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3" name="Text Box 65"/>
          <p:cNvSpPr txBox="1">
            <a:spLocks noChangeArrowheads="1"/>
          </p:cNvSpPr>
          <p:nvPr/>
        </p:nvSpPr>
        <p:spPr bwMode="auto">
          <a:xfrm>
            <a:off x="1287788" y="-1694319"/>
            <a:ext cx="20111335" cy="1071957"/>
          </a:xfrm>
          <a:prstGeom prst="rect">
            <a:avLst/>
          </a:prstGeom>
          <a:noFill/>
          <a:ln w="9525">
            <a:solidFill>
              <a:srgbClr val="FF0000"/>
            </a:solidFill>
            <a:miter lim="800000"/>
            <a:headEnd/>
            <a:tailEnd/>
          </a:ln>
        </p:spPr>
        <p:txBody>
          <a:bodyPr wrap="none" lIns="192911" tIns="96455" rIns="192911" bIns="96455">
            <a:spAutoFit/>
          </a:bodyPr>
          <a:lstStyle/>
          <a:p>
            <a:r>
              <a:rPr lang="fr-CH" dirty="0" smtClean="0">
                <a:solidFill>
                  <a:srgbClr val="FF0000"/>
                </a:solidFill>
              </a:rPr>
              <a:t>Poisson </a:t>
            </a:r>
            <a:r>
              <a:rPr lang="fr-CH" dirty="0" err="1" smtClean="0">
                <a:solidFill>
                  <a:srgbClr val="FF0000"/>
                </a:solidFill>
              </a:rPr>
              <a:t>spike</a:t>
            </a:r>
            <a:r>
              <a:rPr lang="fr-CH" dirty="0" smtClean="0">
                <a:solidFill>
                  <a:srgbClr val="FF0000"/>
                </a:solidFill>
              </a:rPr>
              <a:t> </a:t>
            </a:r>
            <a:r>
              <a:rPr lang="fr-CH" dirty="0" err="1" smtClean="0">
                <a:solidFill>
                  <a:srgbClr val="FF0000"/>
                </a:solidFill>
              </a:rPr>
              <a:t>arrival</a:t>
            </a:r>
            <a:r>
              <a:rPr lang="fr-CH" dirty="0" smtClean="0">
                <a:solidFill>
                  <a:srgbClr val="FF0000"/>
                </a:solidFill>
              </a:rPr>
              <a:t>: </a:t>
            </a:r>
            <a:r>
              <a:rPr lang="fr-CH" sz="4800" b="1" dirty="0" err="1" smtClean="0">
                <a:solidFill>
                  <a:srgbClr val="FF0000"/>
                </a:solidFill>
              </a:rPr>
              <a:t>Mean</a:t>
            </a:r>
            <a:r>
              <a:rPr lang="fr-CH" sz="4800" b="1" dirty="0" smtClean="0">
                <a:solidFill>
                  <a:srgbClr val="FF0000"/>
                </a:solidFill>
              </a:rPr>
              <a:t> and </a:t>
            </a:r>
            <a:r>
              <a:rPr lang="fr-CH" sz="4800" b="1" dirty="0" err="1" smtClean="0">
                <a:solidFill>
                  <a:srgbClr val="FF0000"/>
                </a:solidFill>
              </a:rPr>
              <a:t>autocorrelation</a:t>
            </a:r>
            <a:r>
              <a:rPr lang="fr-CH" sz="4800" b="1" dirty="0" smtClean="0">
                <a:solidFill>
                  <a:srgbClr val="FF0000"/>
                </a:solidFill>
              </a:rPr>
              <a:t> of </a:t>
            </a:r>
            <a:r>
              <a:rPr lang="fr-CH" sz="4800" b="1" dirty="0" err="1" smtClean="0">
                <a:solidFill>
                  <a:srgbClr val="FF0000"/>
                </a:solidFill>
              </a:rPr>
              <a:t>filtered</a:t>
            </a:r>
            <a:r>
              <a:rPr lang="fr-CH" sz="4800" b="1" dirty="0" smtClean="0">
                <a:solidFill>
                  <a:srgbClr val="FF0000"/>
                </a:solidFill>
              </a:rPr>
              <a:t> signal </a:t>
            </a:r>
            <a:endParaRPr lang="fr-FR" sz="4800" b="1" dirty="0">
              <a:solidFill>
                <a:srgbClr val="FF0000"/>
              </a:solidFill>
            </a:endParaRPr>
          </a:p>
        </p:txBody>
      </p:sp>
      <p:sp>
        <p:nvSpPr>
          <p:cNvPr id="32" name="Title 3"/>
          <p:cNvSpPr txBox="1">
            <a:spLocks/>
          </p:cNvSpPr>
          <p:nvPr/>
        </p:nvSpPr>
        <p:spPr>
          <a:xfrm>
            <a:off x="421104" y="-38773"/>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a:latin typeface="Impact" charset="0"/>
                <a:ea typeface="ＭＳ Ｐゴシック" charset="0"/>
                <a:cs typeface="Impact" charset="0"/>
              </a:rPr>
              <a:t> </a:t>
            </a:r>
            <a:r>
              <a:rPr lang="en-US" sz="6600" dirty="0" smtClean="0">
                <a:latin typeface="Impact" charset="0"/>
                <a:ea typeface="ＭＳ Ｐゴシック" charset="0"/>
                <a:cs typeface="Impact" charset="0"/>
              </a:rPr>
              <a:t>   </a:t>
            </a:r>
            <a:r>
              <a:rPr lang="en-US" sz="6000" noProof="0" dirty="0" smtClean="0">
                <a:solidFill>
                  <a:srgbClr val="FF0000"/>
                </a:solidFill>
                <a:latin typeface="Impact" charset="0"/>
                <a:ea typeface="ＭＳ Ｐゴシック" charset="0"/>
                <a:cs typeface="Impact" charset="0"/>
              </a:rPr>
              <a:t>11.4 </a:t>
            </a:r>
            <a:r>
              <a:rPr lang="en-US" sz="6000" dirty="0" smtClean="0">
                <a:solidFill>
                  <a:srgbClr val="FF0000"/>
                </a:solidFill>
                <a:latin typeface="Impact" charset="0"/>
                <a:ea typeface="ＭＳ Ｐゴシック" charset="0"/>
                <a:cs typeface="Impact" charset="0"/>
              </a:rPr>
              <a:t> Conclusion:  Escape noise</a:t>
            </a:r>
          </a:p>
        </p:txBody>
      </p:sp>
      <p:cxnSp>
        <p:nvCxnSpPr>
          <p:cNvPr id="33" name="Straight Connector 32"/>
          <p:cNvCxnSpPr/>
          <p:nvPr/>
        </p:nvCxnSpPr>
        <p:spPr>
          <a:xfrm>
            <a:off x="13287"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aphicFrame>
        <p:nvGraphicFramePr>
          <p:cNvPr id="6" name="Object 74"/>
          <p:cNvGraphicFramePr>
            <a:graphicFrameLocks noChangeAspect="1"/>
          </p:cNvGraphicFramePr>
          <p:nvPr>
            <p:extLst>
              <p:ext uri="{D42A27DB-BD31-4B8C-83A1-F6EECF244321}">
                <p14:modId xmlns:p14="http://schemas.microsoft.com/office/powerpoint/2010/main" val="1881367864"/>
              </p:ext>
            </p:extLst>
          </p:nvPr>
        </p:nvGraphicFramePr>
        <p:xfrm>
          <a:off x="1048544" y="9150803"/>
          <a:ext cx="5517386" cy="3001510"/>
        </p:xfrm>
        <a:graphic>
          <a:graphicData uri="http://schemas.openxmlformats.org/presentationml/2006/ole">
            <mc:AlternateContent xmlns:mc="http://schemas.openxmlformats.org/markup-compatibility/2006">
              <mc:Choice xmlns:v="urn:schemas-microsoft-com:vml" Requires="v">
                <p:oleObj spid="_x0000_s397320" name="Equation" r:id="rId4" imgW="1409400" imgH="850680" progId="Equation.DSMT4">
                  <p:embed/>
                </p:oleObj>
              </mc:Choice>
              <mc:Fallback>
                <p:oleObj name="Equation" r:id="rId4" imgW="1409400" imgH="8506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8544" y="9150803"/>
                        <a:ext cx="5517386" cy="30015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p:cNvSpPr/>
          <p:nvPr/>
        </p:nvSpPr>
        <p:spPr>
          <a:xfrm>
            <a:off x="654901" y="10651558"/>
            <a:ext cx="4983480" cy="2664109"/>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2" name="TextBox 1"/>
          <p:cNvSpPr txBox="1"/>
          <p:nvPr/>
        </p:nvSpPr>
        <p:spPr>
          <a:xfrm>
            <a:off x="756686" y="1434427"/>
            <a:ext cx="20424259" cy="14250055"/>
          </a:xfrm>
          <a:prstGeom prst="rect">
            <a:avLst/>
          </a:prstGeom>
          <a:noFill/>
        </p:spPr>
        <p:txBody>
          <a:bodyPr wrap="square" rtlCol="0">
            <a:spAutoFit/>
          </a:bodyPr>
          <a:lstStyle/>
          <a:p>
            <a:r>
              <a:rPr lang="en-US" sz="4000" dirty="0" smtClean="0"/>
              <a:t>All noise models are ad hoc. In part 11.1 we focused on white noise as an approximation of stochastic spike arrival. We can think of this as noise in the input.</a:t>
            </a:r>
          </a:p>
          <a:p>
            <a:r>
              <a:rPr lang="en-US" sz="4000" dirty="0" smtClean="0"/>
              <a:t>In this section we focused on a different noise model that we call escape noise.</a:t>
            </a:r>
          </a:p>
          <a:p>
            <a:r>
              <a:rPr lang="en-US" sz="4000" dirty="0" smtClean="0"/>
              <a:t>In discrete time, the probability to generate a spike with the escape noise model</a:t>
            </a:r>
          </a:p>
          <a:p>
            <a:r>
              <a:rPr lang="en-US" sz="4000" dirty="0"/>
              <a:t>d</a:t>
            </a:r>
            <a:r>
              <a:rPr lang="en-US" sz="4000" dirty="0" smtClean="0"/>
              <a:t>epends on the momentary distance between the membrane potential u(t) and the threshold </a:t>
            </a:r>
            <a:r>
              <a:rPr lang="en-US" sz="4000" dirty="0" smtClean="0">
                <a:latin typeface="Symbol" panose="05050102010706020507" pitchFamily="18" charset="2"/>
              </a:rPr>
              <a:t>q</a:t>
            </a:r>
            <a:r>
              <a:rPr lang="en-US" sz="4000" dirty="0" smtClean="0"/>
              <a:t>.</a:t>
            </a:r>
          </a:p>
          <a:p>
            <a:r>
              <a:rPr lang="en-US" sz="4000" dirty="0" smtClean="0"/>
              <a:t>In continuous time, this ‘probability’ corresponds to a stochastic intensity of spike firing </a:t>
            </a:r>
          </a:p>
          <a:p>
            <a:r>
              <a:rPr lang="en-US" sz="4000" dirty="0" smtClean="0">
                <a:latin typeface="Symbol" panose="05050102010706020507" pitchFamily="18" charset="2"/>
              </a:rPr>
              <a:t>r</a:t>
            </a:r>
            <a:r>
              <a:rPr lang="en-US" sz="4000" dirty="0" smtClean="0"/>
              <a:t>(t) = f[u(t) – </a:t>
            </a:r>
            <a:r>
              <a:rPr lang="en-US" sz="4000" dirty="0" smtClean="0">
                <a:latin typeface="Symbol" panose="05050102010706020507" pitchFamily="18" charset="2"/>
              </a:rPr>
              <a:t>q</a:t>
            </a:r>
            <a:r>
              <a:rPr lang="en-US" sz="4000" dirty="0" smtClean="0"/>
              <a:t>]. We can think of escape noise as a noise in the output.</a:t>
            </a:r>
          </a:p>
          <a:p>
            <a:endParaRPr lang="en-US" sz="4000" dirty="0"/>
          </a:p>
          <a:p>
            <a:r>
              <a:rPr lang="en-US" sz="4000" dirty="0" smtClean="0"/>
              <a:t>Escape noise can be combined with a leaky integrate-and-fire model: As soon as a spike is fired, the membrane potential is reset to a lower value so that a second spike becomes unlikely. In this case a good choice of the function f is an exponential.</a:t>
            </a:r>
          </a:p>
          <a:p>
            <a:r>
              <a:rPr lang="en-US" sz="4000" dirty="0"/>
              <a:t> </a:t>
            </a:r>
            <a:r>
              <a:rPr lang="en-US" sz="4000" dirty="0" smtClean="0"/>
              <a:t>                                                  </a:t>
            </a:r>
            <a:r>
              <a:rPr lang="en-US" sz="4000" dirty="0">
                <a:latin typeface="Symbol" panose="05050102010706020507" pitchFamily="18" charset="2"/>
              </a:rPr>
              <a:t>r0=</a:t>
            </a:r>
            <a:r>
              <a:rPr lang="en-US" sz="4000" dirty="0">
                <a:latin typeface="Arial" panose="020B0604020202020204" pitchFamily="34" charset="0"/>
                <a:cs typeface="Arial" panose="020B0604020202020204" pitchFamily="34" charset="0"/>
              </a:rPr>
              <a:t>c</a:t>
            </a:r>
            <a:r>
              <a:rPr lang="en-US" sz="4000" dirty="0">
                <a:latin typeface="Symbol" panose="05050102010706020507" pitchFamily="18" charset="2"/>
              </a:rPr>
              <a:t>/D</a:t>
            </a:r>
            <a:r>
              <a:rPr lang="en-US" sz="4000" dirty="0">
                <a:latin typeface="Arial" panose="020B0604020202020204" pitchFamily="34" charset="0"/>
                <a:cs typeface="Arial" panose="020B0604020202020204" pitchFamily="34" charset="0"/>
              </a:rPr>
              <a:t> is a constant the characterizes the mean firing</a:t>
            </a:r>
          </a:p>
          <a:p>
            <a:r>
              <a:rPr lang="en-US" sz="4000" dirty="0">
                <a:latin typeface="Arial" panose="020B0604020202020204" pitchFamily="34" charset="0"/>
                <a:cs typeface="Arial" panose="020B0604020202020204" pitchFamily="34" charset="0"/>
              </a:rPr>
              <a:t>                                                                 rate at </a:t>
            </a:r>
            <a:r>
              <a:rPr lang="en-US" sz="4000" dirty="0"/>
              <a:t>u(t) = </a:t>
            </a:r>
            <a:r>
              <a:rPr lang="en-US" sz="4000" dirty="0">
                <a:latin typeface="Symbol" panose="05050102010706020507" pitchFamily="18" charset="2"/>
              </a:rPr>
              <a:t>q </a:t>
            </a:r>
            <a:endParaRPr lang="en-US" sz="4000" dirty="0"/>
          </a:p>
          <a:p>
            <a:endParaRPr lang="en-US" sz="4000" dirty="0" smtClean="0"/>
          </a:p>
          <a:p>
            <a:r>
              <a:rPr lang="en-US" sz="4000" dirty="0" smtClean="0"/>
              <a:t>Here the parameter  </a:t>
            </a:r>
            <a:r>
              <a:rPr lang="en-US" sz="4000" dirty="0" smtClean="0">
                <a:latin typeface="Symbol" panose="05050102010706020507" pitchFamily="18" charset="2"/>
              </a:rPr>
              <a:t>D</a:t>
            </a:r>
            <a:r>
              <a:rPr lang="en-US" sz="4000" dirty="0" smtClean="0"/>
              <a:t> indicates how ‘smooth’ the threshold is. In practice, for </a:t>
            </a:r>
          </a:p>
          <a:p>
            <a:r>
              <a:rPr lang="en-US" sz="4000" dirty="0"/>
              <a:t>u</a:t>
            </a:r>
            <a:r>
              <a:rPr lang="en-US" sz="4000" dirty="0" smtClean="0"/>
              <a:t>(t) &lt; </a:t>
            </a:r>
            <a:r>
              <a:rPr lang="en-US" sz="4000" dirty="0" smtClean="0">
                <a:latin typeface="Symbol" panose="05050102010706020507" pitchFamily="18" charset="2"/>
              </a:rPr>
              <a:t>q - 3D    </a:t>
            </a:r>
            <a:r>
              <a:rPr lang="en-US" sz="4000" dirty="0" smtClean="0">
                <a:latin typeface="Arial" panose="020B0604020202020204" pitchFamily="34" charset="0"/>
                <a:cs typeface="Arial" panose="020B0604020202020204" pitchFamily="34" charset="0"/>
              </a:rPr>
              <a:t>the neuron is unlikely to fire and for </a:t>
            </a:r>
            <a:r>
              <a:rPr lang="en-US" sz="4000" dirty="0"/>
              <a:t>u(t) </a:t>
            </a:r>
            <a:r>
              <a:rPr lang="en-US" sz="4000" dirty="0" smtClean="0"/>
              <a:t>&gt; </a:t>
            </a:r>
            <a:r>
              <a:rPr lang="en-US" sz="4000" dirty="0">
                <a:latin typeface="Symbol" panose="05050102010706020507" pitchFamily="18" charset="2"/>
              </a:rPr>
              <a:t>q </a:t>
            </a:r>
            <a:r>
              <a:rPr lang="en-US" sz="4000" dirty="0" smtClean="0">
                <a:latin typeface="Symbol" panose="05050102010706020507" pitchFamily="18" charset="2"/>
              </a:rPr>
              <a:t>+ </a:t>
            </a:r>
            <a:r>
              <a:rPr lang="en-US" sz="4000" dirty="0">
                <a:latin typeface="Symbol" panose="05050102010706020507" pitchFamily="18" charset="2"/>
              </a:rPr>
              <a:t>3D</a:t>
            </a:r>
            <a:r>
              <a:rPr lang="en-US" sz="4000" dirty="0" smtClean="0">
                <a:latin typeface="Arial" panose="020B0604020202020204" pitchFamily="34" charset="0"/>
                <a:cs typeface="Arial" panose="020B0604020202020204" pitchFamily="34" charset="0"/>
              </a:rPr>
              <a:t>   it fires immediately. </a:t>
            </a:r>
          </a:p>
          <a:p>
            <a:endParaRPr lang="en-US" sz="4000" dirty="0" smtClean="0">
              <a:latin typeface="Arial" panose="020B0604020202020204" pitchFamily="34" charset="0"/>
              <a:cs typeface="Arial" panose="020B0604020202020204" pitchFamily="34" charset="0"/>
            </a:endParaRPr>
          </a:p>
          <a:p>
            <a:pPr marL="571500" indent="-571500">
              <a:buFont typeface="Symbol" panose="05050102010706020507" pitchFamily="18" charset="2"/>
              <a:buChar char=" "/>
            </a:pPr>
            <a:endParaRPr lang="en-US" sz="4000" dirty="0" smtClean="0"/>
          </a:p>
          <a:p>
            <a:pPr marL="571500" indent="-571500">
              <a:buFont typeface="Symbol" panose="05050102010706020507" pitchFamily="18" charset="2"/>
              <a:buChar char=" "/>
            </a:pPr>
            <a:endParaRPr lang="en-US" sz="4000" dirty="0"/>
          </a:p>
          <a:p>
            <a:pPr marL="571500" indent="-571500">
              <a:buFont typeface="Symbol" panose="05050102010706020507" pitchFamily="18" charset="2"/>
              <a:buChar char=" "/>
            </a:pPr>
            <a:endParaRPr lang="en-US" sz="4000" dirty="0" smtClean="0"/>
          </a:p>
          <a:p>
            <a:pPr marL="571500" indent="-571500">
              <a:buFont typeface="Symbol" panose="05050102010706020507" pitchFamily="18" charset="2"/>
              <a:buChar char=" "/>
            </a:pPr>
            <a:endParaRPr lang="en-US" sz="4000" dirty="0" smtClean="0"/>
          </a:p>
          <a:p>
            <a:endParaRPr lang="en-US" sz="4000" dirty="0"/>
          </a:p>
        </p:txBody>
      </p:sp>
    </p:spTree>
    <p:extLst>
      <p:ext uri="{BB962C8B-B14F-4D97-AF65-F5344CB8AC3E}">
        <p14:creationId xmlns:p14="http://schemas.microsoft.com/office/powerpoint/2010/main" val="32464075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829" y="367215"/>
            <a:ext cx="19104221" cy="2921566"/>
          </a:xfrm>
        </p:spPr>
        <p:txBody>
          <a:bodyPr wrap="square" lIns="91440" tIns="45720" rIns="91440" bIns="45720" numCol="1" anchor="t" anchorCtr="0" compatLnSpc="1">
            <a:prstTxWarp prst="textNoShape">
              <a:avLst/>
            </a:prstTxWarp>
          </a:bodyPr>
          <a:lstStyle/>
          <a:p>
            <a:pPr>
              <a:defRPr/>
            </a:pPr>
            <a:r>
              <a:rPr lang="en-US" dirty="0" smtClean="0">
                <a:latin typeface="Impact" charset="0"/>
                <a:cs typeface="Impact" charset="0"/>
              </a:rPr>
              <a:t>Biological Modeling of Neural Networks</a:t>
            </a:r>
            <a:br>
              <a:rPr lang="en-US" dirty="0" smtClean="0">
                <a:latin typeface="Impact" charset="0"/>
                <a:cs typeface="Impact" charset="0"/>
              </a:rPr>
            </a:br>
            <a:endParaRPr dirty="0">
              <a:latin typeface="Impact" charset="0"/>
              <a:cs typeface="Impact" charset="0"/>
            </a:endParaRPr>
          </a:p>
        </p:txBody>
      </p:sp>
      <p:sp>
        <p:nvSpPr>
          <p:cNvPr id="9219" name="Text Placeholder 2"/>
          <p:cNvSpPr>
            <a:spLocks noGrp="1"/>
          </p:cNvSpPr>
          <p:nvPr>
            <p:ph type="body" sz="quarter" idx="12"/>
          </p:nvPr>
        </p:nvSpPr>
        <p:spPr bwMode="auto">
          <a:xfrm>
            <a:off x="687638" y="2842671"/>
            <a:ext cx="10913725" cy="2136186"/>
          </a:xfrm>
          <a:noFill/>
          <a:ln>
            <a:miter lim="800000"/>
            <a:headEnd/>
            <a:tailEnd/>
          </a:ln>
        </p:spPr>
        <p:txBody>
          <a:bodyPr wrap="square" lIns="91440" tIns="45720" rIns="91440" bIns="45720" numCol="1" anchor="t" anchorCtr="0" compatLnSpc="1">
            <a:prstTxWarp prst="textNoShape">
              <a:avLst/>
            </a:prstTxWarp>
          </a:bodyPr>
          <a:lstStyle/>
          <a:p>
            <a:r>
              <a:rPr lang="en-US" sz="6600" dirty="0" smtClean="0">
                <a:solidFill>
                  <a:schemeClr val="tx1"/>
                </a:solidFill>
                <a:latin typeface="Arial Narrow" pitchFamily="34" charset="0"/>
                <a:ea typeface="ＭＳ Ｐゴシック" pitchFamily="34" charset="-128"/>
              </a:rPr>
              <a:t>Week 11 – Variability and Noise:</a:t>
            </a:r>
          </a:p>
          <a:p>
            <a:r>
              <a:rPr lang="en-US" sz="6600" dirty="0" smtClean="0">
                <a:solidFill>
                  <a:schemeClr val="tx1"/>
                </a:solidFill>
                <a:latin typeface="Arial Narrow" pitchFamily="34" charset="0"/>
                <a:ea typeface="ＭＳ Ｐゴシック" pitchFamily="34" charset="-128"/>
              </a:rPr>
              <a:t>Autocorrelation</a:t>
            </a:r>
            <a:endParaRPr lang="en-US" sz="6600" dirty="0">
              <a:solidFill>
                <a:schemeClr val="tx1"/>
              </a:solidFill>
              <a:latin typeface="Arial Narrow" pitchFamily="34" charset="0"/>
              <a:ea typeface="ＭＳ Ｐゴシック" pitchFamily="34" charset="-128"/>
            </a:endParaRPr>
          </a:p>
        </p:txBody>
      </p:sp>
      <p:sp>
        <p:nvSpPr>
          <p:cNvPr id="9220" name="Text Placeholder 3"/>
          <p:cNvSpPr>
            <a:spLocks noGrp="1"/>
          </p:cNvSpPr>
          <p:nvPr>
            <p:ph type="body" sz="quarter" idx="13"/>
          </p:nvPr>
        </p:nvSpPr>
        <p:spPr bwMode="auto">
          <a:xfrm>
            <a:off x="726829" y="4966327"/>
            <a:ext cx="7638207" cy="1906420"/>
          </a:xfrm>
          <a:noFill/>
          <a:ln>
            <a:miter lim="800000"/>
            <a:headEnd/>
            <a:tailEnd/>
          </a:ln>
        </p:spPr>
        <p:txBody>
          <a:bodyPr wrap="square" lIns="91440" tIns="45720" rIns="91440" bIns="45720" numCol="1" anchor="t" anchorCtr="0" compatLnSpc="1">
            <a:prstTxWarp prst="textNoShape">
              <a:avLst/>
            </a:prstTxWarp>
          </a:bodyPr>
          <a:lstStyle/>
          <a:p>
            <a:r>
              <a:rPr lang="en-US" dirty="0" err="1" smtClean="0">
                <a:latin typeface="Arial Narrow" pitchFamily="34" charset="0"/>
                <a:ea typeface="ＭＳ Ｐゴシック" pitchFamily="34" charset="-128"/>
              </a:rPr>
              <a:t>Wulfram</a:t>
            </a:r>
            <a:r>
              <a:rPr lang="en-US" dirty="0" smtClean="0">
                <a:latin typeface="Arial Narrow" pitchFamily="34" charset="0"/>
                <a:ea typeface="ＭＳ Ｐゴシック" pitchFamily="34" charset="-128"/>
              </a:rPr>
              <a:t> Gerstner</a:t>
            </a:r>
          </a:p>
          <a:p>
            <a:r>
              <a:rPr lang="en-US" sz="4000" dirty="0" smtClean="0">
                <a:latin typeface="Arial Narrow" pitchFamily="34" charset="0"/>
                <a:ea typeface="ＭＳ Ｐゴシック" pitchFamily="34" charset="-128"/>
              </a:rPr>
              <a:t>EPFL, Lausanne, Switzerland</a:t>
            </a:r>
            <a:endParaRPr lang="en-US" sz="4000" dirty="0">
              <a:latin typeface="Arial Narrow" pitchFamily="34" charset="0"/>
              <a:ea typeface="ＭＳ Ｐゴシック" pitchFamily="34" charset="-128"/>
            </a:endParaRPr>
          </a:p>
        </p:txBody>
      </p:sp>
      <p:sp>
        <p:nvSpPr>
          <p:cNvPr id="7" name="Espace réservé du contenu 1"/>
          <p:cNvSpPr txBox="1">
            <a:spLocks/>
          </p:cNvSpPr>
          <p:nvPr/>
        </p:nvSpPr>
        <p:spPr bwMode="auto">
          <a:xfrm>
            <a:off x="11027109" y="1074915"/>
            <a:ext cx="10580353" cy="9769642"/>
          </a:xfrm>
          <a:prstGeom prst="rect">
            <a:avLst/>
          </a:prstGeom>
          <a:noFill/>
          <a:ln>
            <a:miter lim="800000"/>
            <a:headEnd/>
            <a:tailEnd/>
          </a:ln>
        </p:spPr>
        <p:txBody>
          <a:bodyPr vert="horz" wrap="square" numCol="1" anchor="ctr" anchorCtr="0" compatLnSpc="1">
            <a:prstTxWarp prst="textNoShape">
              <a:avLst/>
            </a:prstTxWarp>
          </a:bodyPr>
          <a:lstStyle/>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lang="fr-CH" sz="5400" b="1" dirty="0" smtClean="0">
                <a:latin typeface="Arial Narrow" pitchFamily="34" charset="0"/>
                <a:cs typeface="ＭＳ Ｐゴシック" charset="0"/>
              </a:rPr>
              <a:t>11</a:t>
            </a:r>
            <a:r>
              <a:rPr kumimoji="0" lang="fr-CH" sz="5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.1</a:t>
            </a:r>
            <a:r>
              <a:rPr kumimoji="0" lang="fr-CH" sz="5400" b="0"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 </a:t>
            </a:r>
            <a:r>
              <a:rPr lang="fr-CH" sz="5400" b="1" dirty="0" smtClean="0">
                <a:latin typeface="Arial Narrow" pitchFamily="34" charset="0"/>
                <a:cs typeface="ＭＳ Ｐゴシック" charset="0"/>
              </a:rPr>
              <a:t>Variation of membrane </a:t>
            </a:r>
            <a:r>
              <a:rPr lang="fr-CH" sz="5400" b="1" dirty="0" err="1" smtClean="0">
                <a:latin typeface="Arial Narrow" pitchFamily="34" charset="0"/>
                <a:cs typeface="ＭＳ Ｐゴシック" charset="0"/>
              </a:rPr>
              <a:t>potential</a:t>
            </a:r>
            <a:endParaRPr kumimoji="0" lang="fr-CH" sz="5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endParaRP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kumimoji="0" lang="fr-CH" sz="5400" b="0"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       - </a:t>
            </a:r>
            <a:r>
              <a:rPr lang="fr-CH" sz="5400" dirty="0" smtClean="0">
                <a:latin typeface="Arial Narrow" pitchFamily="34" charset="0"/>
                <a:cs typeface="ＭＳ Ｐゴシック" charset="0"/>
              </a:rPr>
              <a:t>white noise approximation</a:t>
            </a: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lang="fr-CH" sz="5400" b="1" dirty="0" smtClean="0">
                <a:latin typeface="Arial Narrow" pitchFamily="34" charset="0"/>
                <a:cs typeface="ＭＳ Ｐゴシック" charset="0"/>
              </a:rPr>
              <a:t>11</a:t>
            </a:r>
            <a:r>
              <a:rPr kumimoji="0" lang="fr-CH" sz="5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.2 </a:t>
            </a:r>
            <a:r>
              <a:rPr kumimoji="0" lang="fr-CH" sz="5400" b="1" i="0" u="none" strike="noStrike" kern="1200" cap="none" spc="0" normalizeH="0" baseline="0" noProof="0" dirty="0" err="1" smtClean="0">
                <a:ln>
                  <a:noFill/>
                </a:ln>
                <a:solidFill>
                  <a:schemeClr val="tx1"/>
                </a:solidFill>
                <a:effectLst/>
                <a:uLnTx/>
                <a:uFillTx/>
                <a:latin typeface="Arial Narrow" pitchFamily="34" charset="0"/>
                <a:ea typeface="ＭＳ Ｐゴシック" pitchFamily="34" charset="-128"/>
                <a:cs typeface="ＭＳ Ｐゴシック" charset="0"/>
              </a:rPr>
              <a:t>Autocorrelation</a:t>
            </a:r>
            <a:r>
              <a:rPr kumimoji="0" lang="fr-CH" sz="5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 of Poisson</a:t>
            </a: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lang="fr-CH" sz="5400" b="1" noProof="0" dirty="0" smtClean="0">
                <a:latin typeface="Arial Narrow" pitchFamily="34" charset="0"/>
                <a:cs typeface="ＭＳ Ｐゴシック" charset="0"/>
              </a:rPr>
              <a:t>11</a:t>
            </a:r>
            <a:r>
              <a:rPr kumimoji="0" lang="fr-CH" sz="5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.3 Noisy</a:t>
            </a:r>
            <a:r>
              <a:rPr kumimoji="0" lang="fr-CH" sz="5400" b="1" i="0" u="none" strike="noStrike" kern="1200" cap="none" spc="0" normalizeH="0" noProof="0" dirty="0" smtClean="0">
                <a:ln>
                  <a:noFill/>
                </a:ln>
                <a:solidFill>
                  <a:schemeClr val="tx1"/>
                </a:solidFill>
                <a:effectLst/>
                <a:uLnTx/>
                <a:uFillTx/>
                <a:latin typeface="Arial Narrow" pitchFamily="34" charset="0"/>
                <a:ea typeface="ＭＳ Ｐゴシック" pitchFamily="34" charset="-128"/>
                <a:cs typeface="ＭＳ Ｐゴシック" charset="0"/>
              </a:rPr>
              <a:t> </a:t>
            </a:r>
            <a:r>
              <a:rPr kumimoji="0" lang="fr-CH" sz="5400" b="1" i="0" u="none" strike="noStrike" kern="1200" cap="none" spc="0" normalizeH="0" noProof="0" dirty="0" err="1" smtClean="0">
                <a:ln>
                  <a:noFill/>
                </a:ln>
                <a:solidFill>
                  <a:schemeClr val="tx1"/>
                </a:solidFill>
                <a:effectLst/>
                <a:uLnTx/>
                <a:uFillTx/>
                <a:latin typeface="Arial Narrow" pitchFamily="34" charset="0"/>
                <a:ea typeface="ＭＳ Ｐゴシック" pitchFamily="34" charset="-128"/>
                <a:cs typeface="ＭＳ Ｐゴシック" charset="0"/>
              </a:rPr>
              <a:t>integrate</a:t>
            </a:r>
            <a:r>
              <a:rPr kumimoji="0" lang="fr-CH" sz="5400" b="1" i="0" u="none" strike="noStrike" kern="1200" cap="none" spc="0" normalizeH="0" noProof="0" dirty="0" smtClean="0">
                <a:ln>
                  <a:noFill/>
                </a:ln>
                <a:solidFill>
                  <a:schemeClr val="tx1"/>
                </a:solidFill>
                <a:effectLst/>
                <a:uLnTx/>
                <a:uFillTx/>
                <a:latin typeface="Arial Narrow" pitchFamily="34" charset="0"/>
                <a:ea typeface="ＭＳ Ｐゴシック" pitchFamily="34" charset="-128"/>
                <a:cs typeface="ＭＳ Ｐゴシック" charset="0"/>
              </a:rPr>
              <a:t>-and-</a:t>
            </a:r>
            <a:r>
              <a:rPr kumimoji="0" lang="fr-CH" sz="5400" b="1" i="0" u="none" strike="noStrike" kern="1200" cap="none" spc="0" normalizeH="0" noProof="0" dirty="0" err="1" smtClean="0">
                <a:ln>
                  <a:noFill/>
                </a:ln>
                <a:solidFill>
                  <a:schemeClr val="tx1"/>
                </a:solidFill>
                <a:effectLst/>
                <a:uLnTx/>
                <a:uFillTx/>
                <a:latin typeface="Arial Narrow" pitchFamily="34" charset="0"/>
                <a:ea typeface="ＭＳ Ｐゴシック" pitchFamily="34" charset="-128"/>
                <a:cs typeface="ＭＳ Ｐゴシック" charset="0"/>
              </a:rPr>
              <a:t>fire</a:t>
            </a:r>
            <a:r>
              <a:rPr lang="fr-CH" sz="5400" b="1" dirty="0" smtClean="0">
                <a:latin typeface="Arial Narrow" pitchFamily="34" charset="0"/>
                <a:cs typeface="ＭＳ Ｐゴシック" charset="0"/>
              </a:rPr>
              <a:t> </a:t>
            </a:r>
            <a:endParaRPr kumimoji="0" lang="fr-CH" sz="5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endParaRPr>
          </a:p>
          <a:p>
            <a:pPr marL="1509713" marR="0" lvl="1" indent="-568325" algn="l" defTabSz="1079500" rtl="0" eaLnBrk="0" fontAlgn="base" latinLnBrk="0" hangingPunct="0">
              <a:lnSpc>
                <a:spcPct val="100000"/>
              </a:lnSpc>
              <a:spcBef>
                <a:spcPct val="0"/>
              </a:spcBef>
              <a:spcAft>
                <a:spcPct val="0"/>
              </a:spcAft>
              <a:buClr>
                <a:srgbClr val="FF0000"/>
              </a:buClr>
              <a:buSzPct val="150000"/>
              <a:tabLst/>
              <a:defRPr/>
            </a:pPr>
            <a:r>
              <a:rPr kumimoji="0" lang="fr-CH" sz="4400" b="0"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mn-cs"/>
              </a:rPr>
              <a:t>      - </a:t>
            </a:r>
            <a:r>
              <a:rPr lang="fr-CH" sz="4400" dirty="0" err="1" smtClean="0">
                <a:latin typeface="Arial Narrow" pitchFamily="34" charset="0"/>
              </a:rPr>
              <a:t>superthreshold</a:t>
            </a:r>
            <a:r>
              <a:rPr lang="fr-CH" sz="4400" dirty="0" smtClean="0">
                <a:latin typeface="Arial Narrow" pitchFamily="34" charset="0"/>
              </a:rPr>
              <a:t> and </a:t>
            </a:r>
            <a:r>
              <a:rPr lang="fr-CH" sz="4400" dirty="0" err="1" smtClean="0">
                <a:latin typeface="Arial Narrow" pitchFamily="34" charset="0"/>
              </a:rPr>
              <a:t>subthreshold</a:t>
            </a: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lang="fr-CH" sz="5400" b="1" noProof="0" dirty="0" smtClean="0">
                <a:latin typeface="Arial Narrow" pitchFamily="34" charset="0"/>
                <a:cs typeface="ＭＳ Ｐゴシック" charset="0"/>
              </a:rPr>
              <a:t>11</a:t>
            </a:r>
            <a:r>
              <a:rPr kumimoji="0" lang="fr-CH" sz="5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.4 Escape</a:t>
            </a:r>
            <a:r>
              <a:rPr kumimoji="0" lang="fr-CH" sz="5400" b="1" i="0" u="none" strike="noStrike" kern="1200" cap="none" spc="0" normalizeH="0" noProof="0" dirty="0" smtClean="0">
                <a:ln>
                  <a:noFill/>
                </a:ln>
                <a:solidFill>
                  <a:schemeClr val="tx1"/>
                </a:solidFill>
                <a:effectLst/>
                <a:uLnTx/>
                <a:uFillTx/>
                <a:latin typeface="Arial Narrow" pitchFamily="34" charset="0"/>
                <a:ea typeface="ＭＳ Ｐゴシック" pitchFamily="34" charset="-128"/>
                <a:cs typeface="ＭＳ Ｐゴシック" charset="0"/>
              </a:rPr>
              <a:t> noise</a:t>
            </a: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kumimoji="0" lang="fr-CH" sz="4400"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           -</a:t>
            </a:r>
            <a:r>
              <a:rPr kumimoji="0" lang="fr-CH" sz="4400" i="0" u="none" strike="noStrike" kern="1200" cap="none" spc="0" normalizeH="0" noProof="0" dirty="0" smtClean="0">
                <a:ln>
                  <a:noFill/>
                </a:ln>
                <a:solidFill>
                  <a:schemeClr val="tx1"/>
                </a:solidFill>
                <a:effectLst/>
                <a:uLnTx/>
                <a:uFillTx/>
                <a:latin typeface="Arial Narrow" pitchFamily="34" charset="0"/>
                <a:ea typeface="ＭＳ Ｐゴシック" pitchFamily="34" charset="-128"/>
                <a:cs typeface="ＭＳ Ｐゴシック" charset="0"/>
              </a:rPr>
              <a:t> </a:t>
            </a:r>
            <a:r>
              <a:rPr kumimoji="0" lang="fr-CH" sz="4400" i="0" u="none" strike="noStrike" kern="1200" cap="none" spc="0" normalizeH="0" noProof="0" dirty="0" err="1" smtClean="0">
                <a:ln>
                  <a:noFill/>
                </a:ln>
                <a:solidFill>
                  <a:schemeClr val="tx1"/>
                </a:solidFill>
                <a:effectLst/>
                <a:uLnTx/>
                <a:uFillTx/>
                <a:latin typeface="Arial Narrow" pitchFamily="34" charset="0"/>
                <a:ea typeface="ＭＳ Ｐゴシック" pitchFamily="34" charset="-128"/>
                <a:cs typeface="ＭＳ Ｐゴシック" charset="0"/>
              </a:rPr>
              <a:t>stochastic</a:t>
            </a:r>
            <a:r>
              <a:rPr kumimoji="0" lang="fr-CH" sz="4400" i="0" u="none" strike="noStrike" kern="1200" cap="none" spc="0" normalizeH="0" noProof="0" dirty="0" smtClean="0">
                <a:ln>
                  <a:noFill/>
                </a:ln>
                <a:solidFill>
                  <a:schemeClr val="tx1"/>
                </a:solidFill>
                <a:effectLst/>
                <a:uLnTx/>
                <a:uFillTx/>
                <a:latin typeface="Arial Narrow" pitchFamily="34" charset="0"/>
                <a:ea typeface="ＭＳ Ｐゴシック" pitchFamily="34" charset="-128"/>
                <a:cs typeface="ＭＳ Ｐゴシック" charset="0"/>
              </a:rPr>
              <a:t> </a:t>
            </a:r>
            <a:r>
              <a:rPr kumimoji="0" lang="fr-CH" sz="4400" i="0" u="none" strike="noStrike" kern="1200" cap="none" spc="0" normalizeH="0" noProof="0" dirty="0" err="1" smtClean="0">
                <a:ln>
                  <a:noFill/>
                </a:ln>
                <a:solidFill>
                  <a:schemeClr val="tx1"/>
                </a:solidFill>
                <a:effectLst/>
                <a:uLnTx/>
                <a:uFillTx/>
                <a:latin typeface="Arial Narrow" pitchFamily="34" charset="0"/>
                <a:ea typeface="ＭＳ Ｐゴシック" pitchFamily="34" charset="-128"/>
                <a:cs typeface="ＭＳ Ｐゴシック" charset="0"/>
              </a:rPr>
              <a:t>intensity</a:t>
            </a:r>
            <a:endParaRPr kumimoji="0" lang="fr-CH" sz="4400" i="0" u="none" strike="noStrike" kern="1200" cap="none" spc="0" normalizeH="0" noProof="0" dirty="0" smtClean="0">
              <a:ln>
                <a:noFill/>
              </a:ln>
              <a:solidFill>
                <a:schemeClr val="tx1"/>
              </a:solidFill>
              <a:effectLst/>
              <a:uLnTx/>
              <a:uFillTx/>
              <a:latin typeface="Arial Narrow" pitchFamily="34" charset="0"/>
              <a:ea typeface="ＭＳ Ｐゴシック" pitchFamily="34" charset="-128"/>
              <a:cs typeface="ＭＳ Ｐゴシック" charset="0"/>
            </a:endParaRPr>
          </a:p>
          <a:p>
            <a:pPr marL="1079500" indent="-568325" eaLnBrk="0" hangingPunct="0">
              <a:buClr>
                <a:srgbClr val="FF0000"/>
              </a:buClr>
              <a:buSzPct val="150000"/>
              <a:defRPr/>
            </a:pPr>
            <a:r>
              <a:rPr lang="fr-CH" sz="5400" b="1" dirty="0" smtClean="0">
                <a:latin typeface="Arial Narrow" pitchFamily="34" charset="0"/>
                <a:cs typeface="ＭＳ Ｐゴシック" charset="0"/>
              </a:rPr>
              <a:t>11.5  </a:t>
            </a:r>
            <a:r>
              <a:rPr lang="fr-CH" sz="5400" b="1" dirty="0" err="1" smtClean="0">
                <a:latin typeface="Arial Narrow" pitchFamily="34" charset="0"/>
                <a:cs typeface="ＭＳ Ｐゴシック" charset="0"/>
              </a:rPr>
              <a:t>Renewal</a:t>
            </a:r>
            <a:r>
              <a:rPr lang="fr-CH" sz="5400" b="1" dirty="0" smtClean="0">
                <a:latin typeface="Arial Narrow" pitchFamily="34" charset="0"/>
                <a:cs typeface="ＭＳ Ｐゴシック" charset="0"/>
              </a:rPr>
              <a:t> </a:t>
            </a:r>
            <a:r>
              <a:rPr lang="fr-CH" sz="5400" b="1" dirty="0" err="1" smtClean="0">
                <a:latin typeface="Arial Narrow" pitchFamily="34" charset="0"/>
                <a:cs typeface="ＭＳ Ｐゴシック" charset="0"/>
              </a:rPr>
              <a:t>models</a:t>
            </a:r>
            <a:endParaRPr lang="fr-CH" sz="5400" b="1" dirty="0" smtClean="0">
              <a:latin typeface="Arial Narrow" pitchFamily="34" charset="0"/>
              <a:cs typeface="ＭＳ Ｐゴシック" charset="0"/>
            </a:endParaRP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endParaRPr kumimoji="0" lang="fr-CH" sz="4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endParaRPr>
          </a:p>
        </p:txBody>
      </p:sp>
      <p:grpSp>
        <p:nvGrpSpPr>
          <p:cNvPr id="13" name="Group 12"/>
          <p:cNvGrpSpPr/>
          <p:nvPr/>
        </p:nvGrpSpPr>
        <p:grpSpPr>
          <a:xfrm>
            <a:off x="11288541" y="2512680"/>
            <a:ext cx="312822" cy="659981"/>
            <a:chOff x="11381873" y="2275724"/>
            <a:chExt cx="312822" cy="659981"/>
          </a:xfrm>
        </p:grpSpPr>
        <p:cxnSp>
          <p:nvCxnSpPr>
            <p:cNvPr id="10" name="Straight Connector 9"/>
            <p:cNvCxnSpPr/>
            <p:nvPr/>
          </p:nvCxnSpPr>
          <p:spPr>
            <a:xfrm>
              <a:off x="11381873" y="2574758"/>
              <a:ext cx="312822" cy="360947"/>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1694695" y="2275724"/>
              <a:ext cx="0" cy="659981"/>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1" name="Rounded Rectangle 10"/>
          <p:cNvSpPr/>
          <p:nvPr/>
        </p:nvSpPr>
        <p:spPr>
          <a:xfrm>
            <a:off x="11262643" y="8020050"/>
            <a:ext cx="10109284" cy="933450"/>
          </a:xfrm>
          <a:prstGeom prst="round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3"/>
          <p:cNvGrpSpPr/>
          <p:nvPr/>
        </p:nvGrpSpPr>
        <p:grpSpPr>
          <a:xfrm>
            <a:off x="11288541" y="4086291"/>
            <a:ext cx="312822" cy="659981"/>
            <a:chOff x="11381873" y="2275724"/>
            <a:chExt cx="312822" cy="659981"/>
          </a:xfrm>
        </p:grpSpPr>
        <p:cxnSp>
          <p:nvCxnSpPr>
            <p:cNvPr id="15" name="Straight Connector 14"/>
            <p:cNvCxnSpPr/>
            <p:nvPr/>
          </p:nvCxnSpPr>
          <p:spPr>
            <a:xfrm>
              <a:off x="11381873" y="2574758"/>
              <a:ext cx="312822" cy="360947"/>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1694695" y="2275724"/>
              <a:ext cx="0" cy="659981"/>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7" name="Group 16"/>
          <p:cNvGrpSpPr/>
          <p:nvPr/>
        </p:nvGrpSpPr>
        <p:grpSpPr>
          <a:xfrm>
            <a:off x="11288541" y="5061132"/>
            <a:ext cx="312822" cy="659981"/>
            <a:chOff x="11381873" y="2275724"/>
            <a:chExt cx="312822" cy="659981"/>
          </a:xfrm>
        </p:grpSpPr>
        <p:cxnSp>
          <p:nvCxnSpPr>
            <p:cNvPr id="18" name="Straight Connector 17"/>
            <p:cNvCxnSpPr/>
            <p:nvPr/>
          </p:nvCxnSpPr>
          <p:spPr>
            <a:xfrm>
              <a:off x="11381873" y="2574758"/>
              <a:ext cx="312822" cy="360947"/>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11694695" y="2275724"/>
              <a:ext cx="0" cy="659981"/>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20" name="Group 19"/>
          <p:cNvGrpSpPr/>
          <p:nvPr/>
        </p:nvGrpSpPr>
        <p:grpSpPr>
          <a:xfrm>
            <a:off x="11265393" y="6607960"/>
            <a:ext cx="312822" cy="659981"/>
            <a:chOff x="11381873" y="2275724"/>
            <a:chExt cx="312822" cy="659981"/>
          </a:xfrm>
        </p:grpSpPr>
        <p:cxnSp>
          <p:nvCxnSpPr>
            <p:cNvPr id="21" name="Straight Connector 20"/>
            <p:cNvCxnSpPr/>
            <p:nvPr/>
          </p:nvCxnSpPr>
          <p:spPr>
            <a:xfrm>
              <a:off x="11381873" y="2574758"/>
              <a:ext cx="312822" cy="360947"/>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11694695" y="2275724"/>
              <a:ext cx="0" cy="659981"/>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2931020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0" y="0"/>
            <a:ext cx="21607463" cy="12152313"/>
          </a:xfrm>
          <a:prstGeom prst="rect">
            <a:avLst/>
          </a:prstGeom>
          <a:noFill/>
          <a:ln w="9525">
            <a:solidFill>
              <a:schemeClr val="tx1"/>
            </a:solidFill>
            <a:miter lim="800000"/>
            <a:headEnd/>
            <a:tailEnd/>
          </a:ln>
        </p:spPr>
        <p:txBody>
          <a:bodyPr wrap="none" lIns="192911" tIns="96455" rIns="192911" bIns="96455" anchor="ctr"/>
          <a:lstStyle/>
          <a:p>
            <a:pPr algn="ctr">
              <a:lnSpc>
                <a:spcPct val="110000"/>
              </a:lnSpc>
            </a:pPr>
            <a:endParaRPr lang="fr-FR" sz="5100" dirty="0"/>
          </a:p>
        </p:txBody>
      </p:sp>
      <p:sp>
        <p:nvSpPr>
          <p:cNvPr id="91" name="Title 3"/>
          <p:cNvSpPr txBox="1">
            <a:spLocks/>
          </p:cNvSpPr>
          <p:nvPr/>
        </p:nvSpPr>
        <p:spPr>
          <a:xfrm>
            <a:off x="697827" y="-38773"/>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a:latin typeface="Impact" charset="0"/>
                <a:ea typeface="ＭＳ Ｐゴシック" charset="0"/>
                <a:cs typeface="Impact" charset="0"/>
              </a:rPr>
              <a:t> </a:t>
            </a:r>
            <a:r>
              <a:rPr lang="en-US" sz="6600" dirty="0" smtClean="0">
                <a:latin typeface="Impact" charset="0"/>
                <a:ea typeface="ＭＳ Ｐゴシック" charset="0"/>
                <a:cs typeface="Impact" charset="0"/>
              </a:rPr>
              <a:t> </a:t>
            </a:r>
            <a:r>
              <a:rPr lang="en-US" sz="6600" dirty="0" smtClean="0">
                <a:solidFill>
                  <a:srgbClr val="FF0000"/>
                </a:solidFill>
                <a:latin typeface="Impact" charset="0"/>
                <a:ea typeface="ＭＳ Ｐゴシック" charset="0"/>
                <a:cs typeface="Impact" charset="0"/>
              </a:rPr>
              <a:t>11</a:t>
            </a:r>
            <a:r>
              <a:rPr lang="en-US" sz="6600" noProof="0" dirty="0" smtClean="0">
                <a:solidFill>
                  <a:srgbClr val="FF0000"/>
                </a:solidFill>
                <a:latin typeface="Impact" charset="0"/>
                <a:ea typeface="ＭＳ Ｐゴシック" charset="0"/>
                <a:cs typeface="Impact" charset="0"/>
              </a:rPr>
              <a:t>.5</a:t>
            </a:r>
            <a:r>
              <a:rPr kumimoji="0" lang="en-US" sz="66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a:t>
            </a:r>
            <a:r>
              <a:rPr kumimoji="0" lang="en-US" sz="66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a:t>
            </a:r>
            <a:r>
              <a:rPr lang="en-US" sz="6600" dirty="0" smtClean="0">
                <a:solidFill>
                  <a:srgbClr val="FF0000"/>
                </a:solidFill>
                <a:latin typeface="Impact" charset="0"/>
                <a:ea typeface="ＭＳ Ｐゴシック" charset="0"/>
                <a:cs typeface="Impact" charset="0"/>
              </a:rPr>
              <a:t> </a:t>
            </a:r>
            <a:r>
              <a:rPr lang="en-US" sz="6600" dirty="0" err="1" smtClean="0">
                <a:solidFill>
                  <a:srgbClr val="FF0000"/>
                </a:solidFill>
                <a:latin typeface="Impact" charset="0"/>
                <a:ea typeface="ＭＳ Ｐゴシック" charset="0"/>
                <a:cs typeface="Impact" charset="0"/>
              </a:rPr>
              <a:t>Interspike</a:t>
            </a:r>
            <a:r>
              <a:rPr lang="en-US" sz="6600" dirty="0" smtClean="0">
                <a:solidFill>
                  <a:srgbClr val="FF0000"/>
                </a:solidFill>
                <a:latin typeface="Impact" charset="0"/>
                <a:ea typeface="ＭＳ Ｐゴシック" charset="0"/>
                <a:cs typeface="Impact" charset="0"/>
              </a:rPr>
              <a:t> Intervals for time-dependent input</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92" name="Straight Connector 91"/>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5" name="Line 123"/>
          <p:cNvSpPr>
            <a:spLocks noChangeShapeType="1"/>
          </p:cNvSpPr>
          <p:nvPr/>
        </p:nvSpPr>
        <p:spPr bwMode="auto">
          <a:xfrm>
            <a:off x="15568358" y="1888061"/>
            <a:ext cx="0" cy="680755"/>
          </a:xfrm>
          <a:prstGeom prst="line">
            <a:avLst/>
          </a:prstGeom>
          <a:noFill/>
          <a:ln w="9525">
            <a:noFill/>
            <a:round/>
            <a:headEnd/>
            <a:tailEnd/>
          </a:ln>
        </p:spPr>
        <p:txBody>
          <a:bodyPr wrap="none" lIns="192911" tIns="96455" rIns="192911" bIns="96455" anchor="ctr"/>
          <a:lstStyle/>
          <a:p>
            <a:endParaRPr lang="en-US"/>
          </a:p>
        </p:txBody>
      </p:sp>
      <p:graphicFrame>
        <p:nvGraphicFramePr>
          <p:cNvPr id="6" name="Object 4"/>
          <p:cNvGraphicFramePr>
            <a:graphicFrameLocks noChangeAspect="1"/>
          </p:cNvGraphicFramePr>
          <p:nvPr>
            <p:extLst>
              <p:ext uri="{D42A27DB-BD31-4B8C-83A1-F6EECF244321}">
                <p14:modId xmlns:p14="http://schemas.microsoft.com/office/powerpoint/2010/main" val="1229600042"/>
              </p:ext>
            </p:extLst>
          </p:nvPr>
        </p:nvGraphicFramePr>
        <p:xfrm>
          <a:off x="2038350" y="8835776"/>
          <a:ext cx="5562600" cy="1671638"/>
        </p:xfrm>
        <a:graphic>
          <a:graphicData uri="http://schemas.openxmlformats.org/presentationml/2006/ole">
            <mc:AlternateContent xmlns:mc="http://schemas.openxmlformats.org/markup-compatibility/2006">
              <mc:Choice xmlns:v="urn:schemas-microsoft-com:vml" Requires="v">
                <p:oleObj spid="_x0000_s243826" name="Equation" r:id="rId4" imgW="1358640" imgH="393480" progId="Equation.DSMT4">
                  <p:embed/>
                </p:oleObj>
              </mc:Choice>
              <mc:Fallback>
                <p:oleObj name="Equation" r:id="rId4" imgW="1358640" imgH="39348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8350" y="8835776"/>
                        <a:ext cx="5562600" cy="167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sp>
        <p:nvSpPr>
          <p:cNvPr id="7" name="AutoShape 9"/>
          <p:cNvSpPr>
            <a:spLocks noChangeArrowheads="1"/>
          </p:cNvSpPr>
          <p:nvPr/>
        </p:nvSpPr>
        <p:spPr bwMode="auto">
          <a:xfrm>
            <a:off x="724727" y="7756758"/>
            <a:ext cx="10379836" cy="4096135"/>
          </a:xfrm>
          <a:prstGeom prst="roundRect">
            <a:avLst>
              <a:gd name="adj" fmla="val 16667"/>
            </a:avLst>
          </a:prstGeom>
          <a:noFill/>
          <a:ln w="9525">
            <a:solidFill>
              <a:srgbClr val="FF0000"/>
            </a:solidFill>
            <a:round/>
            <a:headEnd/>
            <a:tailEnd/>
          </a:ln>
        </p:spPr>
        <p:txBody>
          <a:bodyPr wrap="none" lIns="192911" tIns="96455" rIns="192911" bIns="96455" anchor="ctr"/>
          <a:lstStyle/>
          <a:p>
            <a:endParaRPr lang="en-US"/>
          </a:p>
        </p:txBody>
      </p:sp>
      <p:graphicFrame>
        <p:nvGraphicFramePr>
          <p:cNvPr id="8" name="Object 20"/>
          <p:cNvGraphicFramePr>
            <a:graphicFrameLocks noChangeAspect="1"/>
          </p:cNvGraphicFramePr>
          <p:nvPr>
            <p:extLst>
              <p:ext uri="{D42A27DB-BD31-4B8C-83A1-F6EECF244321}">
                <p14:modId xmlns:p14="http://schemas.microsoft.com/office/powerpoint/2010/main" val="3339747016"/>
              </p:ext>
            </p:extLst>
          </p:nvPr>
        </p:nvGraphicFramePr>
        <p:xfrm>
          <a:off x="1323181" y="10346779"/>
          <a:ext cx="6992937" cy="1187450"/>
        </p:xfrm>
        <a:graphic>
          <a:graphicData uri="http://schemas.openxmlformats.org/presentationml/2006/ole">
            <mc:AlternateContent xmlns:mc="http://schemas.openxmlformats.org/markup-compatibility/2006">
              <mc:Choice xmlns:v="urn:schemas-microsoft-com:vml" Requires="v">
                <p:oleObj spid="_x0000_s243827" name="Equation" r:id="rId6" imgW="1879560" imgH="279360" progId="Equation.DSMT4">
                  <p:embed/>
                </p:oleObj>
              </mc:Choice>
              <mc:Fallback>
                <p:oleObj name="Equation" r:id="rId6" imgW="1879560" imgH="279360" progId="Equation.DSMT4">
                  <p:embed/>
                  <p:pic>
                    <p:nvPicPr>
                      <p:cNvPr id="0" name="Object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23181" y="10346779"/>
                        <a:ext cx="699293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sp>
        <p:nvSpPr>
          <p:cNvPr id="9" name="TextBox 8"/>
          <p:cNvSpPr txBox="1"/>
          <p:nvPr/>
        </p:nvSpPr>
        <p:spPr>
          <a:xfrm>
            <a:off x="1021677" y="7779699"/>
            <a:ext cx="8658139" cy="1446550"/>
          </a:xfrm>
          <a:prstGeom prst="rect">
            <a:avLst/>
          </a:prstGeom>
          <a:noFill/>
        </p:spPr>
        <p:txBody>
          <a:bodyPr wrap="none" rtlCol="0">
            <a:spAutoFit/>
          </a:bodyPr>
          <a:lstStyle/>
          <a:p>
            <a:r>
              <a:rPr lang="en-US" sz="4400" dirty="0" smtClean="0">
                <a:solidFill>
                  <a:srgbClr val="FF0000"/>
                </a:solidFill>
              </a:rPr>
              <a:t>Example: </a:t>
            </a:r>
          </a:p>
          <a:p>
            <a:r>
              <a:rPr lang="en-US" sz="4400" dirty="0" smtClean="0">
                <a:solidFill>
                  <a:srgbClr val="FF0000"/>
                </a:solidFill>
              </a:rPr>
              <a:t>nonlinear integrate-and-fire model</a:t>
            </a:r>
            <a:endParaRPr lang="en-US" sz="4400" dirty="0">
              <a:solidFill>
                <a:srgbClr val="FF0000"/>
              </a:solidFill>
            </a:endParaRPr>
          </a:p>
        </p:txBody>
      </p:sp>
      <p:sp>
        <p:nvSpPr>
          <p:cNvPr id="10" name="TextBox 9"/>
          <p:cNvSpPr txBox="1"/>
          <p:nvPr/>
        </p:nvSpPr>
        <p:spPr>
          <a:xfrm>
            <a:off x="697827" y="5840707"/>
            <a:ext cx="8359981" cy="969496"/>
          </a:xfrm>
          <a:prstGeom prst="rect">
            <a:avLst/>
          </a:prstGeom>
          <a:noFill/>
        </p:spPr>
        <p:txBody>
          <a:bodyPr wrap="none" rtlCol="0">
            <a:spAutoFit/>
          </a:bodyPr>
          <a:lstStyle/>
          <a:p>
            <a:r>
              <a:rPr lang="en-US" dirty="0" smtClean="0"/>
              <a:t>deterministic part of input</a:t>
            </a:r>
            <a:endParaRPr lang="en-US" dirty="0"/>
          </a:p>
        </p:txBody>
      </p:sp>
      <p:graphicFrame>
        <p:nvGraphicFramePr>
          <p:cNvPr id="31747" name="Object 4"/>
          <p:cNvGraphicFramePr>
            <a:graphicFrameLocks noChangeAspect="1"/>
          </p:cNvGraphicFramePr>
          <p:nvPr/>
        </p:nvGraphicFramePr>
        <p:xfrm>
          <a:off x="2178505" y="6894745"/>
          <a:ext cx="3640137" cy="862013"/>
        </p:xfrm>
        <a:graphic>
          <a:graphicData uri="http://schemas.openxmlformats.org/presentationml/2006/ole">
            <mc:AlternateContent xmlns:mc="http://schemas.openxmlformats.org/markup-compatibility/2006">
              <mc:Choice xmlns:v="urn:schemas-microsoft-com:vml" Requires="v">
                <p:oleObj spid="_x0000_s243828" name="Equation" r:id="rId8" imgW="888840" imgH="203040" progId="Equation.DSMT4">
                  <p:embed/>
                </p:oleObj>
              </mc:Choice>
              <mc:Fallback>
                <p:oleObj name="Equation" r:id="rId8" imgW="888840" imgH="20304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78505" y="6894745"/>
                        <a:ext cx="3640137"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sp>
        <p:nvSpPr>
          <p:cNvPr id="12" name="TextBox 11"/>
          <p:cNvSpPr txBox="1"/>
          <p:nvPr/>
        </p:nvSpPr>
        <p:spPr>
          <a:xfrm>
            <a:off x="10641422" y="5925249"/>
            <a:ext cx="10596170" cy="969496"/>
          </a:xfrm>
          <a:prstGeom prst="rect">
            <a:avLst/>
          </a:prstGeom>
          <a:noFill/>
        </p:spPr>
        <p:txBody>
          <a:bodyPr wrap="none" rtlCol="0">
            <a:spAutoFit/>
          </a:bodyPr>
          <a:lstStyle/>
          <a:p>
            <a:r>
              <a:rPr lang="en-US" dirty="0" smtClean="0"/>
              <a:t>noisy part of input/intrinsic noise</a:t>
            </a:r>
            <a:endParaRPr lang="en-US" dirty="0"/>
          </a:p>
        </p:txBody>
      </p:sp>
      <p:sp>
        <p:nvSpPr>
          <p:cNvPr id="13" name="TextBox 12"/>
          <p:cNvSpPr txBox="1"/>
          <p:nvPr/>
        </p:nvSpPr>
        <p:spPr>
          <a:xfrm>
            <a:off x="13103580" y="6810203"/>
            <a:ext cx="4929555" cy="969496"/>
          </a:xfrm>
          <a:prstGeom prst="rect">
            <a:avLst/>
          </a:prstGeom>
          <a:noFill/>
        </p:spPr>
        <p:txBody>
          <a:bodyPr wrap="none" rtlCol="0">
            <a:spAutoFit/>
          </a:bodyPr>
          <a:lstStyle/>
          <a:p>
            <a:r>
              <a:rPr lang="en-US" dirty="0" smtClean="0">
                <a:sym typeface="Wingdings" pitchFamily="2" charset="2"/>
              </a:rPr>
              <a:t> </a:t>
            </a:r>
            <a:r>
              <a:rPr lang="en-US" i="1" dirty="0" smtClean="0">
                <a:sym typeface="Wingdings" pitchFamily="2" charset="2"/>
              </a:rPr>
              <a:t>escape rate</a:t>
            </a:r>
            <a:endParaRPr lang="en-US" i="1" dirty="0"/>
          </a:p>
        </p:txBody>
      </p:sp>
      <p:graphicFrame>
        <p:nvGraphicFramePr>
          <p:cNvPr id="15" name="Object 6"/>
          <p:cNvGraphicFramePr>
            <a:graphicFrameLocks noChangeAspect="1"/>
          </p:cNvGraphicFramePr>
          <p:nvPr>
            <p:extLst>
              <p:ext uri="{D42A27DB-BD31-4B8C-83A1-F6EECF244321}">
                <p14:modId xmlns:p14="http://schemas.microsoft.com/office/powerpoint/2010/main" val="977078064"/>
              </p:ext>
            </p:extLst>
          </p:nvPr>
        </p:nvGraphicFramePr>
        <p:xfrm>
          <a:off x="11601918" y="9702254"/>
          <a:ext cx="7246937" cy="804863"/>
        </p:xfrm>
        <a:graphic>
          <a:graphicData uri="http://schemas.openxmlformats.org/presentationml/2006/ole">
            <mc:AlternateContent xmlns:mc="http://schemas.openxmlformats.org/markup-compatibility/2006">
              <mc:Choice xmlns:v="urn:schemas-microsoft-com:vml" Requires="v">
                <p:oleObj spid="_x0000_s243829" name="Equation" r:id="rId10" imgW="2019240" imgH="228600" progId="Equation.DSMT4">
                  <p:embed/>
                </p:oleObj>
              </mc:Choice>
              <mc:Fallback>
                <p:oleObj name="Equation" r:id="rId10" imgW="2019240" imgH="228600" progId="Equation.DSMT4">
                  <p:embed/>
                  <p:pic>
                    <p:nvPicPr>
                      <p:cNvPr id="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601918" y="9702254"/>
                        <a:ext cx="7246937" cy="804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16"/>
          <p:cNvSpPr txBox="1"/>
          <p:nvPr/>
        </p:nvSpPr>
        <p:spPr>
          <a:xfrm>
            <a:off x="11736334" y="8112501"/>
            <a:ext cx="7968848" cy="1446550"/>
          </a:xfrm>
          <a:prstGeom prst="rect">
            <a:avLst/>
          </a:prstGeom>
          <a:noFill/>
        </p:spPr>
        <p:txBody>
          <a:bodyPr wrap="none" rtlCol="0">
            <a:spAutoFit/>
          </a:bodyPr>
          <a:lstStyle/>
          <a:p>
            <a:r>
              <a:rPr lang="en-US" sz="4400" dirty="0" smtClean="0">
                <a:solidFill>
                  <a:srgbClr val="00B050"/>
                </a:solidFill>
              </a:rPr>
              <a:t>Example: </a:t>
            </a:r>
          </a:p>
          <a:p>
            <a:r>
              <a:rPr lang="en-US" sz="4400" dirty="0" smtClean="0">
                <a:solidFill>
                  <a:srgbClr val="00B050"/>
                </a:solidFill>
              </a:rPr>
              <a:t>exponential stochastic intensity</a:t>
            </a:r>
            <a:endParaRPr lang="en-US" sz="4400" dirty="0">
              <a:solidFill>
                <a:srgbClr val="00B050"/>
              </a:solidFill>
            </a:endParaRPr>
          </a:p>
        </p:txBody>
      </p:sp>
      <p:sp>
        <p:nvSpPr>
          <p:cNvPr id="18" name="Rounded Rectangle 17"/>
          <p:cNvSpPr/>
          <p:nvPr/>
        </p:nvSpPr>
        <p:spPr>
          <a:xfrm>
            <a:off x="11311404" y="7756759"/>
            <a:ext cx="9662645" cy="4096134"/>
          </a:xfrm>
          <a:prstGeom prst="roundRect">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 name="Group 18"/>
          <p:cNvGrpSpPr/>
          <p:nvPr/>
        </p:nvGrpSpPr>
        <p:grpSpPr>
          <a:xfrm>
            <a:off x="3224592" y="1299902"/>
            <a:ext cx="15887700" cy="4540805"/>
            <a:chOff x="1182697" y="2213811"/>
            <a:chExt cx="20424766" cy="5787189"/>
          </a:xfrm>
        </p:grpSpPr>
        <p:pic>
          <p:nvPicPr>
            <p:cNvPr id="20" name="Picture 2"/>
            <p:cNvPicPr>
              <a:picLocks noChangeAspect="1" noChangeArrowheads="1"/>
            </p:cNvPicPr>
            <p:nvPr/>
          </p:nvPicPr>
          <p:blipFill>
            <a:blip r:embed="rId12"/>
            <a:srcRect/>
            <a:stretch>
              <a:fillRect/>
            </a:stretch>
          </p:blipFill>
          <p:spPr bwMode="auto">
            <a:xfrm>
              <a:off x="1182697" y="2213811"/>
              <a:ext cx="10362904" cy="5511884"/>
            </a:xfrm>
            <a:prstGeom prst="rect">
              <a:avLst/>
            </a:prstGeom>
            <a:noFill/>
            <a:ln w="9525">
              <a:noFill/>
              <a:miter lim="800000"/>
              <a:headEnd/>
              <a:tailEnd/>
            </a:ln>
          </p:spPr>
        </p:pic>
        <p:pic>
          <p:nvPicPr>
            <p:cNvPr id="21" name="Picture 2"/>
            <p:cNvPicPr>
              <a:picLocks noChangeAspect="1" noChangeArrowheads="1"/>
            </p:cNvPicPr>
            <p:nvPr/>
          </p:nvPicPr>
          <p:blipFill>
            <a:blip r:embed="rId13"/>
            <a:srcRect/>
            <a:stretch>
              <a:fillRect/>
            </a:stretch>
          </p:blipFill>
          <p:spPr bwMode="auto">
            <a:xfrm>
              <a:off x="6557770" y="2213811"/>
              <a:ext cx="15049693" cy="5445710"/>
            </a:xfrm>
            <a:prstGeom prst="rect">
              <a:avLst/>
            </a:prstGeom>
            <a:noFill/>
            <a:ln w="9525">
              <a:noFill/>
              <a:miter lim="800000"/>
              <a:headEnd/>
              <a:tailEnd/>
            </a:ln>
          </p:spPr>
        </p:pic>
        <p:sp>
          <p:nvSpPr>
            <p:cNvPr id="22" name="Rectangle 21"/>
            <p:cNvSpPr/>
            <p:nvPr/>
          </p:nvSpPr>
          <p:spPr>
            <a:xfrm>
              <a:off x="11811000" y="2495550"/>
              <a:ext cx="9796463" cy="55054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10951369" y="6783221"/>
              <a:ext cx="6765132" cy="104632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 name="Group 27"/>
          <p:cNvGrpSpPr/>
          <p:nvPr/>
        </p:nvGrpSpPr>
        <p:grpSpPr>
          <a:xfrm>
            <a:off x="11285527" y="4167446"/>
            <a:ext cx="6997260" cy="1757803"/>
            <a:chOff x="881261" y="6383535"/>
            <a:chExt cx="6997260" cy="1757803"/>
          </a:xfrm>
        </p:grpSpPr>
        <p:sp>
          <p:nvSpPr>
            <p:cNvPr id="29" name="Line 4"/>
            <p:cNvSpPr>
              <a:spLocks noChangeShapeType="1"/>
            </p:cNvSpPr>
            <p:nvPr/>
          </p:nvSpPr>
          <p:spPr bwMode="auto">
            <a:xfrm>
              <a:off x="900311" y="7753350"/>
              <a:ext cx="6122115" cy="0"/>
            </a:xfrm>
            <a:prstGeom prst="line">
              <a:avLst/>
            </a:prstGeom>
            <a:noFill/>
            <a:ln w="9525">
              <a:solidFill>
                <a:schemeClr val="tx1"/>
              </a:solidFill>
              <a:round/>
              <a:headEnd/>
              <a:tailEnd type="triangle" w="med" len="med"/>
            </a:ln>
          </p:spPr>
          <p:txBody>
            <a:bodyPr wrap="none" anchor="ctr"/>
            <a:lstStyle/>
            <a:p>
              <a:endParaRPr lang="en-US"/>
            </a:p>
          </p:txBody>
        </p:sp>
        <p:sp>
          <p:nvSpPr>
            <p:cNvPr id="30" name="Text Box 62"/>
            <p:cNvSpPr txBox="1">
              <a:spLocks noChangeArrowheads="1"/>
            </p:cNvSpPr>
            <p:nvPr/>
          </p:nvSpPr>
          <p:spPr bwMode="auto">
            <a:xfrm>
              <a:off x="7307791" y="7161714"/>
              <a:ext cx="570730" cy="979624"/>
            </a:xfrm>
            <a:prstGeom prst="rect">
              <a:avLst/>
            </a:prstGeom>
            <a:noFill/>
            <a:ln w="9525">
              <a:noFill/>
              <a:miter lim="800000"/>
              <a:headEnd/>
              <a:tailEnd/>
            </a:ln>
          </p:spPr>
          <p:txBody>
            <a:bodyPr wrap="none" lIns="192911" tIns="96455" rIns="192911" bIns="96455">
              <a:spAutoFit/>
            </a:bodyPr>
            <a:lstStyle/>
            <a:p>
              <a:r>
                <a:rPr lang="en-US" sz="5100" i="1" dirty="0"/>
                <a:t>t</a:t>
              </a:r>
              <a:endParaRPr lang="en-US" sz="3800" i="1" dirty="0"/>
            </a:p>
          </p:txBody>
        </p:sp>
        <p:sp>
          <p:nvSpPr>
            <p:cNvPr id="31" name="Line 5"/>
            <p:cNvSpPr>
              <a:spLocks noChangeShapeType="1"/>
            </p:cNvSpPr>
            <p:nvPr/>
          </p:nvSpPr>
          <p:spPr bwMode="auto">
            <a:xfrm flipV="1">
              <a:off x="881261" y="6383535"/>
              <a:ext cx="0" cy="1367630"/>
            </a:xfrm>
            <a:prstGeom prst="line">
              <a:avLst/>
            </a:prstGeom>
            <a:noFill/>
            <a:ln w="9525">
              <a:solidFill>
                <a:schemeClr val="tx1"/>
              </a:solidFill>
              <a:round/>
              <a:headEnd/>
              <a:tailEnd type="triangle" w="med" len="me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9" name="Rectangle 2"/>
          <p:cNvSpPr>
            <a:spLocks noChangeArrowheads="1"/>
          </p:cNvSpPr>
          <p:nvPr/>
        </p:nvSpPr>
        <p:spPr bwMode="auto">
          <a:xfrm>
            <a:off x="0" y="0"/>
            <a:ext cx="21607463" cy="12152313"/>
          </a:xfrm>
          <a:prstGeom prst="rect">
            <a:avLst/>
          </a:prstGeom>
          <a:noFill/>
          <a:ln w="9525">
            <a:solidFill>
              <a:schemeClr val="tx1"/>
            </a:solidFill>
            <a:miter lim="800000"/>
            <a:headEnd/>
            <a:tailEnd/>
          </a:ln>
        </p:spPr>
        <p:txBody>
          <a:bodyPr wrap="none" lIns="192911" tIns="96455" rIns="192911" bIns="96455" anchor="ctr"/>
          <a:lstStyle/>
          <a:p>
            <a:pPr algn="ctr">
              <a:lnSpc>
                <a:spcPct val="110000"/>
              </a:lnSpc>
            </a:pPr>
            <a:endParaRPr lang="fr-FR" sz="5100" dirty="0"/>
          </a:p>
        </p:txBody>
      </p:sp>
      <p:grpSp>
        <p:nvGrpSpPr>
          <p:cNvPr id="2" name="Group 3"/>
          <p:cNvGrpSpPr>
            <a:grpSpLocks/>
          </p:cNvGrpSpPr>
          <p:nvPr/>
        </p:nvGrpSpPr>
        <p:grpSpPr bwMode="auto">
          <a:xfrm>
            <a:off x="1452761" y="2430463"/>
            <a:ext cx="6122115" cy="2565488"/>
            <a:chOff x="2688" y="1056"/>
            <a:chExt cx="2640" cy="1296"/>
          </a:xfrm>
        </p:grpSpPr>
        <p:sp>
          <p:nvSpPr>
            <p:cNvPr id="26679" name="Line 4"/>
            <p:cNvSpPr>
              <a:spLocks noChangeShapeType="1"/>
            </p:cNvSpPr>
            <p:nvPr/>
          </p:nvSpPr>
          <p:spPr bwMode="auto">
            <a:xfrm>
              <a:off x="2688" y="2352"/>
              <a:ext cx="2640" cy="0"/>
            </a:xfrm>
            <a:prstGeom prst="line">
              <a:avLst/>
            </a:prstGeom>
            <a:noFill/>
            <a:ln w="9525">
              <a:solidFill>
                <a:schemeClr val="tx1"/>
              </a:solidFill>
              <a:round/>
              <a:headEnd/>
              <a:tailEnd type="triangle" w="med" len="med"/>
            </a:ln>
          </p:spPr>
          <p:txBody>
            <a:bodyPr wrap="none" anchor="ctr"/>
            <a:lstStyle/>
            <a:p>
              <a:endParaRPr lang="en-US"/>
            </a:p>
          </p:txBody>
        </p:sp>
        <p:sp>
          <p:nvSpPr>
            <p:cNvPr id="26680" name="Line 5"/>
            <p:cNvSpPr>
              <a:spLocks noChangeShapeType="1"/>
            </p:cNvSpPr>
            <p:nvPr/>
          </p:nvSpPr>
          <p:spPr bwMode="auto">
            <a:xfrm flipV="1">
              <a:off x="2688" y="1056"/>
              <a:ext cx="0" cy="1296"/>
            </a:xfrm>
            <a:prstGeom prst="line">
              <a:avLst/>
            </a:prstGeom>
            <a:noFill/>
            <a:ln w="9525">
              <a:solidFill>
                <a:schemeClr val="tx1"/>
              </a:solidFill>
              <a:round/>
              <a:headEnd/>
              <a:tailEnd type="triangle" w="med" len="med"/>
            </a:ln>
          </p:spPr>
          <p:txBody>
            <a:bodyPr wrap="none" anchor="ctr"/>
            <a:lstStyle/>
            <a:p>
              <a:endParaRPr lang="en-US"/>
            </a:p>
          </p:txBody>
        </p:sp>
        <p:grpSp>
          <p:nvGrpSpPr>
            <p:cNvPr id="3" name="Group 6"/>
            <p:cNvGrpSpPr>
              <a:grpSpLocks/>
            </p:cNvGrpSpPr>
            <p:nvPr/>
          </p:nvGrpSpPr>
          <p:grpSpPr bwMode="auto">
            <a:xfrm>
              <a:off x="2688" y="1296"/>
              <a:ext cx="2570" cy="336"/>
              <a:chOff x="2688" y="1296"/>
              <a:chExt cx="2570" cy="336"/>
            </a:xfrm>
          </p:grpSpPr>
          <p:graphicFrame>
            <p:nvGraphicFramePr>
              <p:cNvPr id="26638" name="Object 7"/>
              <p:cNvGraphicFramePr>
                <a:graphicFrameLocks noChangeAspect="1"/>
              </p:cNvGraphicFramePr>
              <p:nvPr/>
            </p:nvGraphicFramePr>
            <p:xfrm>
              <a:off x="4992" y="1296"/>
              <a:ext cx="266" cy="336"/>
            </p:xfrm>
            <a:graphic>
              <a:graphicData uri="http://schemas.openxmlformats.org/presentationml/2006/ole">
                <mc:AlternateContent xmlns:mc="http://schemas.openxmlformats.org/markup-compatibility/2006">
                  <mc:Choice xmlns:v="urn:schemas-microsoft-com:vml" Requires="v">
                    <p:oleObj spid="_x0000_s244906" name="Equation" r:id="rId4" imgW="139680" imgH="177480" progId="Equation.3">
                      <p:embed/>
                    </p:oleObj>
                  </mc:Choice>
                  <mc:Fallback>
                    <p:oleObj name="Equation" r:id="rId4" imgW="139680" imgH="17748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2" y="1296"/>
                            <a:ext cx="266" cy="3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82" name="Line 8"/>
              <p:cNvSpPr>
                <a:spLocks noChangeShapeType="1"/>
              </p:cNvSpPr>
              <p:nvPr/>
            </p:nvSpPr>
            <p:spPr bwMode="auto">
              <a:xfrm>
                <a:off x="2688" y="1440"/>
                <a:ext cx="2208" cy="0"/>
              </a:xfrm>
              <a:prstGeom prst="line">
                <a:avLst/>
              </a:prstGeom>
              <a:noFill/>
              <a:ln w="28575">
                <a:solidFill>
                  <a:schemeClr val="tx1"/>
                </a:solidFill>
                <a:prstDash val="dash"/>
                <a:round/>
                <a:headEnd/>
                <a:tailEnd/>
              </a:ln>
            </p:spPr>
            <p:txBody>
              <a:bodyPr wrap="none" anchor="ctr"/>
              <a:lstStyle/>
              <a:p>
                <a:endParaRPr lang="en-US"/>
              </a:p>
            </p:txBody>
          </p:sp>
        </p:grpSp>
      </p:grpSp>
      <p:sp>
        <p:nvSpPr>
          <p:cNvPr id="26641" name="Text Box 9"/>
          <p:cNvSpPr txBox="1">
            <a:spLocks noChangeArrowheads="1"/>
          </p:cNvSpPr>
          <p:nvPr/>
        </p:nvSpPr>
        <p:spPr bwMode="auto">
          <a:xfrm>
            <a:off x="2353072" y="1485283"/>
            <a:ext cx="3935432" cy="779569"/>
          </a:xfrm>
          <a:prstGeom prst="rect">
            <a:avLst/>
          </a:prstGeom>
          <a:noFill/>
          <a:ln w="9525">
            <a:noFill/>
            <a:miter lim="800000"/>
            <a:headEnd/>
            <a:tailEnd/>
          </a:ln>
        </p:spPr>
        <p:txBody>
          <a:bodyPr wrap="none" lIns="192911" tIns="96455" rIns="192911" bIns="96455">
            <a:spAutoFit/>
          </a:bodyPr>
          <a:lstStyle/>
          <a:p>
            <a:r>
              <a:rPr lang="en-US" sz="3800" dirty="0"/>
              <a:t> escape </a:t>
            </a:r>
            <a:r>
              <a:rPr lang="en-US" sz="3800" dirty="0" smtClean="0"/>
              <a:t>process</a:t>
            </a:r>
            <a:endParaRPr lang="en-US" sz="3800" dirty="0"/>
          </a:p>
        </p:txBody>
      </p:sp>
      <p:sp>
        <p:nvSpPr>
          <p:cNvPr id="26644" name="Freeform 30"/>
          <p:cNvSpPr>
            <a:spLocks/>
          </p:cNvSpPr>
          <p:nvPr/>
        </p:nvSpPr>
        <p:spPr bwMode="auto">
          <a:xfrm>
            <a:off x="1452761" y="3105591"/>
            <a:ext cx="4681617" cy="1890360"/>
          </a:xfrm>
          <a:custGeom>
            <a:avLst/>
            <a:gdLst>
              <a:gd name="T0" fmla="*/ 0 w 1248"/>
              <a:gd name="T1" fmla="*/ 2147483647 h 720"/>
              <a:gd name="T2" fmla="*/ 2147483647 w 1248"/>
              <a:gd name="T3" fmla="*/ 2147483647 h 720"/>
              <a:gd name="T4" fmla="*/ 2147483647 w 1248"/>
              <a:gd name="T5" fmla="*/ 2147483647 h 720"/>
              <a:gd name="T6" fmla="*/ 2147483647 w 1248"/>
              <a:gd name="T7" fmla="*/ 0 h 720"/>
              <a:gd name="T8" fmla="*/ 0 60000 65536"/>
              <a:gd name="T9" fmla="*/ 0 60000 65536"/>
              <a:gd name="T10" fmla="*/ 0 60000 65536"/>
              <a:gd name="T11" fmla="*/ 0 60000 65536"/>
              <a:gd name="T12" fmla="*/ 0 w 1248"/>
              <a:gd name="T13" fmla="*/ 0 h 720"/>
              <a:gd name="T14" fmla="*/ 1248 w 1248"/>
              <a:gd name="T15" fmla="*/ 720 h 720"/>
            </a:gdLst>
            <a:ahLst/>
            <a:cxnLst>
              <a:cxn ang="T8">
                <a:pos x="T0" y="T1"/>
              </a:cxn>
              <a:cxn ang="T9">
                <a:pos x="T2" y="T3"/>
              </a:cxn>
              <a:cxn ang="T10">
                <a:pos x="T4" y="T5"/>
              </a:cxn>
              <a:cxn ang="T11">
                <a:pos x="T6" y="T7"/>
              </a:cxn>
            </a:cxnLst>
            <a:rect l="T12" t="T13" r="T14" b="T15"/>
            <a:pathLst>
              <a:path w="1248" h="720">
                <a:moveTo>
                  <a:pt x="0" y="720"/>
                </a:moveTo>
                <a:cubicBezTo>
                  <a:pt x="72" y="596"/>
                  <a:pt x="144" y="472"/>
                  <a:pt x="288" y="384"/>
                </a:cubicBezTo>
                <a:cubicBezTo>
                  <a:pt x="432" y="296"/>
                  <a:pt x="704" y="256"/>
                  <a:pt x="864" y="192"/>
                </a:cubicBezTo>
                <a:cubicBezTo>
                  <a:pt x="1024" y="128"/>
                  <a:pt x="1136" y="64"/>
                  <a:pt x="1248" y="0"/>
                </a:cubicBezTo>
              </a:path>
            </a:pathLst>
          </a:custGeom>
          <a:noFill/>
          <a:ln w="28575">
            <a:solidFill>
              <a:srgbClr val="FF0000"/>
            </a:solidFill>
            <a:round/>
            <a:headEnd/>
            <a:tailEnd/>
          </a:ln>
        </p:spPr>
        <p:txBody>
          <a:bodyPr wrap="none" lIns="192911" tIns="96455" rIns="192911" bIns="96455" anchor="ctr"/>
          <a:lstStyle/>
          <a:p>
            <a:endParaRPr lang="en-US"/>
          </a:p>
        </p:txBody>
      </p:sp>
      <p:sp>
        <p:nvSpPr>
          <p:cNvPr id="26645" name="Text Box 33"/>
          <p:cNvSpPr txBox="1">
            <a:spLocks noChangeArrowheads="1"/>
          </p:cNvSpPr>
          <p:nvPr/>
        </p:nvSpPr>
        <p:spPr bwMode="auto">
          <a:xfrm>
            <a:off x="3936119" y="3448782"/>
            <a:ext cx="1370628" cy="979624"/>
          </a:xfrm>
          <a:prstGeom prst="rect">
            <a:avLst/>
          </a:prstGeom>
          <a:noFill/>
          <a:ln w="9525">
            <a:noFill/>
            <a:miter lim="800000"/>
            <a:headEnd/>
            <a:tailEnd/>
          </a:ln>
        </p:spPr>
        <p:txBody>
          <a:bodyPr wrap="none" lIns="192911" tIns="96455" rIns="192911" bIns="96455">
            <a:spAutoFit/>
          </a:bodyPr>
          <a:lstStyle/>
          <a:p>
            <a:r>
              <a:rPr lang="en-US" sz="5100" dirty="0">
                <a:solidFill>
                  <a:srgbClr val="FF0000"/>
                </a:solidFill>
              </a:rPr>
              <a:t>u(t)</a:t>
            </a:r>
            <a:endParaRPr lang="en-US" sz="5100" dirty="0"/>
          </a:p>
        </p:txBody>
      </p:sp>
      <p:sp>
        <p:nvSpPr>
          <p:cNvPr id="348197" name="Line 37"/>
          <p:cNvSpPr>
            <a:spLocks noChangeShapeType="1"/>
          </p:cNvSpPr>
          <p:nvPr/>
        </p:nvSpPr>
        <p:spPr bwMode="auto">
          <a:xfrm flipV="1">
            <a:off x="3793569" y="2700514"/>
            <a:ext cx="0" cy="405077"/>
          </a:xfrm>
          <a:prstGeom prst="line">
            <a:avLst/>
          </a:prstGeom>
          <a:noFill/>
          <a:ln w="28575">
            <a:solidFill>
              <a:srgbClr val="006600"/>
            </a:solidFill>
            <a:round/>
            <a:headEnd/>
            <a:tailEnd type="triangle" w="med" len="med"/>
          </a:ln>
        </p:spPr>
        <p:txBody>
          <a:bodyPr wrap="none" lIns="192911" tIns="96455" rIns="192911" bIns="96455" anchor="ctr"/>
          <a:lstStyle/>
          <a:p>
            <a:endParaRPr lang="en-US"/>
          </a:p>
        </p:txBody>
      </p:sp>
      <p:sp>
        <p:nvSpPr>
          <p:cNvPr id="348218" name="Text Box 58"/>
          <p:cNvSpPr txBox="1">
            <a:spLocks noChangeArrowheads="1"/>
          </p:cNvSpPr>
          <p:nvPr/>
        </p:nvSpPr>
        <p:spPr bwMode="auto">
          <a:xfrm>
            <a:off x="9845126" y="4428406"/>
            <a:ext cx="4017186" cy="779569"/>
          </a:xfrm>
          <a:prstGeom prst="rect">
            <a:avLst/>
          </a:prstGeom>
          <a:noFill/>
          <a:ln w="9525">
            <a:solidFill>
              <a:srgbClr val="FF0000"/>
            </a:solidFill>
            <a:miter lim="800000"/>
            <a:headEnd/>
            <a:tailEnd/>
          </a:ln>
        </p:spPr>
        <p:txBody>
          <a:bodyPr wrap="none" lIns="192911" tIns="96455" rIns="192911" bIns="96455">
            <a:spAutoFit/>
          </a:bodyPr>
          <a:lstStyle/>
          <a:p>
            <a:r>
              <a:rPr lang="en-US" sz="3800" dirty="0">
                <a:solidFill>
                  <a:srgbClr val="FF0000"/>
                </a:solidFill>
              </a:rPr>
              <a:t>Survivor function</a:t>
            </a:r>
            <a:endParaRPr lang="en-US" sz="3800" dirty="0"/>
          </a:p>
        </p:txBody>
      </p:sp>
      <p:graphicFrame>
        <p:nvGraphicFramePr>
          <p:cNvPr id="26627" name="Object 59"/>
          <p:cNvGraphicFramePr>
            <a:graphicFrameLocks noChangeAspect="1"/>
          </p:cNvGraphicFramePr>
          <p:nvPr>
            <p:extLst>
              <p:ext uri="{D42A27DB-BD31-4B8C-83A1-F6EECF244321}">
                <p14:modId xmlns:p14="http://schemas.microsoft.com/office/powerpoint/2010/main" val="254833896"/>
              </p:ext>
            </p:extLst>
          </p:nvPr>
        </p:nvGraphicFramePr>
        <p:xfrm>
          <a:off x="1209675" y="4995863"/>
          <a:ext cx="633413" cy="936625"/>
        </p:xfrm>
        <a:graphic>
          <a:graphicData uri="http://schemas.openxmlformats.org/presentationml/2006/ole">
            <mc:AlternateContent xmlns:mc="http://schemas.openxmlformats.org/markup-compatibility/2006">
              <mc:Choice xmlns:v="urn:schemas-microsoft-com:vml" Requires="v">
                <p:oleObj spid="_x0000_s244907" name="Equation" r:id="rId6" imgW="101520" imgH="203040" progId="Equation.DSMT4">
                  <p:embed/>
                </p:oleObj>
              </mc:Choice>
              <mc:Fallback>
                <p:oleObj name="Equation" r:id="rId6" imgW="101520" imgH="203040" progId="Equation.DSMT4">
                  <p:embed/>
                  <p:pic>
                    <p:nvPicPr>
                      <p:cNvPr id="0" name="Object 5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09675" y="4995863"/>
                        <a:ext cx="633413" cy="93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222" name="Text Box 62"/>
          <p:cNvSpPr txBox="1">
            <a:spLocks noChangeArrowheads="1"/>
          </p:cNvSpPr>
          <p:nvPr/>
        </p:nvSpPr>
        <p:spPr bwMode="auto">
          <a:xfrm>
            <a:off x="3433445" y="4860925"/>
            <a:ext cx="570730" cy="979624"/>
          </a:xfrm>
          <a:prstGeom prst="rect">
            <a:avLst/>
          </a:prstGeom>
          <a:noFill/>
          <a:ln w="9525">
            <a:noFill/>
            <a:miter lim="800000"/>
            <a:headEnd/>
            <a:tailEnd/>
          </a:ln>
        </p:spPr>
        <p:txBody>
          <a:bodyPr wrap="none" lIns="192911" tIns="96455" rIns="192911" bIns="96455">
            <a:spAutoFit/>
          </a:bodyPr>
          <a:lstStyle/>
          <a:p>
            <a:r>
              <a:rPr lang="en-US" sz="5100" dirty="0">
                <a:solidFill>
                  <a:srgbClr val="006600"/>
                </a:solidFill>
              </a:rPr>
              <a:t>t</a:t>
            </a:r>
            <a:endParaRPr lang="en-US" sz="3800" dirty="0"/>
          </a:p>
        </p:txBody>
      </p:sp>
      <p:grpSp>
        <p:nvGrpSpPr>
          <p:cNvPr id="4" name="Group 70"/>
          <p:cNvGrpSpPr>
            <a:grpSpLocks/>
          </p:cNvGrpSpPr>
          <p:nvPr/>
        </p:nvGrpSpPr>
        <p:grpSpPr bwMode="auto">
          <a:xfrm>
            <a:off x="2533134" y="3105592"/>
            <a:ext cx="1260435" cy="762333"/>
            <a:chOff x="528" y="1104"/>
            <a:chExt cx="336" cy="271"/>
          </a:xfrm>
        </p:grpSpPr>
        <p:sp>
          <p:nvSpPr>
            <p:cNvPr id="26673" name="Line 71"/>
            <p:cNvSpPr>
              <a:spLocks noChangeShapeType="1"/>
            </p:cNvSpPr>
            <p:nvPr/>
          </p:nvSpPr>
          <p:spPr bwMode="auto">
            <a:xfrm>
              <a:off x="864" y="1104"/>
              <a:ext cx="0" cy="240"/>
            </a:xfrm>
            <a:prstGeom prst="line">
              <a:avLst/>
            </a:prstGeom>
            <a:noFill/>
            <a:ln w="19050">
              <a:solidFill>
                <a:schemeClr val="tx1"/>
              </a:solidFill>
              <a:round/>
              <a:headEnd type="triangle" w="med" len="med"/>
              <a:tailEnd type="triangle" w="med" len="med"/>
            </a:ln>
          </p:spPr>
          <p:txBody>
            <a:bodyPr wrap="none" anchor="ctr"/>
            <a:lstStyle/>
            <a:p>
              <a:endParaRPr lang="en-US"/>
            </a:p>
          </p:txBody>
        </p:sp>
        <p:graphicFrame>
          <p:nvGraphicFramePr>
            <p:cNvPr id="26635" name="Object 72"/>
            <p:cNvGraphicFramePr>
              <a:graphicFrameLocks noChangeAspect="1"/>
            </p:cNvGraphicFramePr>
            <p:nvPr/>
          </p:nvGraphicFramePr>
          <p:xfrm>
            <a:off x="528" y="1152"/>
            <a:ext cx="336" cy="223"/>
          </p:xfrm>
          <a:graphic>
            <a:graphicData uri="http://schemas.openxmlformats.org/presentationml/2006/ole">
              <mc:AlternateContent xmlns:mc="http://schemas.openxmlformats.org/markup-compatibility/2006">
                <mc:Choice xmlns:v="urn:schemas-microsoft-com:vml" Requires="v">
                  <p:oleObj spid="_x0000_s244908" name="Equation" r:id="rId8" imgW="304560" imgH="203040" progId="Equation.3">
                    <p:embed/>
                  </p:oleObj>
                </mc:Choice>
                <mc:Fallback>
                  <p:oleObj name="Equation" r:id="rId8" imgW="304560" imgH="203040" progId="Equation.3">
                    <p:embed/>
                    <p:pic>
                      <p:nvPicPr>
                        <p:cNvPr id="0" name="Object 7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8" y="1152"/>
                          <a:ext cx="336" cy="2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5" name="Group 73"/>
          <p:cNvGrpSpPr>
            <a:grpSpLocks/>
          </p:cNvGrpSpPr>
          <p:nvPr/>
        </p:nvGrpSpPr>
        <p:grpSpPr bwMode="auto">
          <a:xfrm>
            <a:off x="9015638" y="1970531"/>
            <a:ext cx="4846674" cy="1459966"/>
            <a:chOff x="182" y="2088"/>
            <a:chExt cx="1585" cy="519"/>
          </a:xfrm>
        </p:grpSpPr>
        <p:graphicFrame>
          <p:nvGraphicFramePr>
            <p:cNvPr id="26634" name="Object 74"/>
            <p:cNvGraphicFramePr>
              <a:graphicFrameLocks noChangeAspect="1"/>
            </p:cNvGraphicFramePr>
            <p:nvPr/>
          </p:nvGraphicFramePr>
          <p:xfrm>
            <a:off x="336" y="2352"/>
            <a:ext cx="1431" cy="255"/>
          </p:xfrm>
          <a:graphic>
            <a:graphicData uri="http://schemas.openxmlformats.org/presentationml/2006/ole">
              <mc:AlternateContent xmlns:mc="http://schemas.openxmlformats.org/markup-compatibility/2006">
                <mc:Choice xmlns:v="urn:schemas-microsoft-com:vml" Requires="v">
                  <p:oleObj spid="_x0000_s244909" name="Equation" r:id="rId10" imgW="1130040" imgH="203040" progId="Equation.3">
                    <p:embed/>
                  </p:oleObj>
                </mc:Choice>
                <mc:Fallback>
                  <p:oleObj name="Equation" r:id="rId10" imgW="1130040" imgH="203040" progId="Equation.3">
                    <p:embed/>
                    <p:pic>
                      <p:nvPicPr>
                        <p:cNvPr id="0" name="Object 7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6" y="2352"/>
                          <a:ext cx="1431" cy="2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72" name="Text Box 75"/>
            <p:cNvSpPr txBox="1">
              <a:spLocks noChangeArrowheads="1"/>
            </p:cNvSpPr>
            <p:nvPr/>
          </p:nvSpPr>
          <p:spPr bwMode="auto">
            <a:xfrm>
              <a:off x="182" y="2088"/>
              <a:ext cx="1048" cy="241"/>
            </a:xfrm>
            <a:prstGeom prst="rect">
              <a:avLst/>
            </a:prstGeom>
            <a:noFill/>
            <a:ln w="9525">
              <a:solidFill>
                <a:srgbClr val="33CC33"/>
              </a:solidFill>
              <a:miter lim="800000"/>
              <a:headEnd/>
              <a:tailEnd/>
            </a:ln>
          </p:spPr>
          <p:txBody>
            <a:bodyPr wrap="square">
              <a:spAutoFit/>
            </a:bodyPr>
            <a:lstStyle/>
            <a:p>
              <a:r>
                <a:rPr lang="en-US" sz="3800" dirty="0">
                  <a:solidFill>
                    <a:srgbClr val="006600"/>
                  </a:solidFill>
                </a:rPr>
                <a:t>escape</a:t>
              </a:r>
              <a:r>
                <a:rPr lang="en-US" sz="3800" dirty="0"/>
                <a:t> </a:t>
              </a:r>
              <a:r>
                <a:rPr lang="en-US" sz="3800" dirty="0">
                  <a:solidFill>
                    <a:srgbClr val="006600"/>
                  </a:solidFill>
                </a:rPr>
                <a:t>rate</a:t>
              </a:r>
              <a:endParaRPr lang="en-US" sz="3800" dirty="0"/>
            </a:p>
          </p:txBody>
        </p:sp>
      </p:grpSp>
      <p:grpSp>
        <p:nvGrpSpPr>
          <p:cNvPr id="6" name="Group 108"/>
          <p:cNvGrpSpPr>
            <a:grpSpLocks/>
          </p:cNvGrpSpPr>
          <p:nvPr/>
        </p:nvGrpSpPr>
        <p:grpSpPr bwMode="auto">
          <a:xfrm>
            <a:off x="11508975" y="5340548"/>
            <a:ext cx="6002073" cy="1184289"/>
            <a:chOff x="-128" y="2917"/>
            <a:chExt cx="1600" cy="421"/>
          </a:xfrm>
        </p:grpSpPr>
        <p:grpSp>
          <p:nvGrpSpPr>
            <p:cNvPr id="7" name="Group 109"/>
            <p:cNvGrpSpPr>
              <a:grpSpLocks/>
            </p:cNvGrpSpPr>
            <p:nvPr/>
          </p:nvGrpSpPr>
          <p:grpSpPr bwMode="auto">
            <a:xfrm>
              <a:off x="-128" y="2917"/>
              <a:ext cx="1600" cy="406"/>
              <a:chOff x="1709" y="3445"/>
              <a:chExt cx="1886" cy="402"/>
            </a:xfrm>
          </p:grpSpPr>
          <p:graphicFrame>
            <p:nvGraphicFramePr>
              <p:cNvPr id="26631" name="Object 110"/>
              <p:cNvGraphicFramePr>
                <a:graphicFrameLocks noChangeAspect="1"/>
              </p:cNvGraphicFramePr>
              <p:nvPr/>
            </p:nvGraphicFramePr>
            <p:xfrm>
              <a:off x="1709" y="3445"/>
              <a:ext cx="1886" cy="402"/>
            </p:xfrm>
            <a:graphic>
              <a:graphicData uri="http://schemas.openxmlformats.org/presentationml/2006/ole">
                <mc:AlternateContent xmlns:mc="http://schemas.openxmlformats.org/markup-compatibility/2006">
                  <mc:Choice xmlns:v="urn:schemas-microsoft-com:vml" Requires="v">
                    <p:oleObj spid="_x0000_s244910" name="Equation" r:id="rId12" imgW="1269720" imgH="241200" progId="Equation.3">
                      <p:embed/>
                    </p:oleObj>
                  </mc:Choice>
                  <mc:Fallback>
                    <p:oleObj name="Equation" r:id="rId12" imgW="1269720" imgH="241200" progId="Equation.3">
                      <p:embed/>
                      <p:pic>
                        <p:nvPicPr>
                          <p:cNvPr id="0" name="Object 1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09" y="3445"/>
                            <a:ext cx="1886" cy="4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66" name="Line 111"/>
              <p:cNvSpPr>
                <a:spLocks noChangeShapeType="1"/>
              </p:cNvSpPr>
              <p:nvPr/>
            </p:nvSpPr>
            <p:spPr bwMode="auto">
              <a:xfrm>
                <a:off x="2688" y="3552"/>
                <a:ext cx="0" cy="240"/>
              </a:xfrm>
              <a:prstGeom prst="line">
                <a:avLst/>
              </a:prstGeom>
              <a:noFill/>
              <a:ln w="9525">
                <a:noFill/>
                <a:round/>
                <a:headEnd/>
                <a:tailEnd/>
              </a:ln>
            </p:spPr>
            <p:txBody>
              <a:bodyPr wrap="none" anchor="ctr"/>
              <a:lstStyle/>
              <a:p>
                <a:endParaRPr lang="en-US"/>
              </a:p>
            </p:txBody>
          </p:sp>
        </p:grpSp>
        <p:graphicFrame>
          <p:nvGraphicFramePr>
            <p:cNvPr id="26630" name="Object 112"/>
            <p:cNvGraphicFramePr>
              <a:graphicFrameLocks noChangeAspect="1"/>
            </p:cNvGraphicFramePr>
            <p:nvPr/>
          </p:nvGraphicFramePr>
          <p:xfrm>
            <a:off x="1031" y="2991"/>
            <a:ext cx="185" cy="347"/>
          </p:xfrm>
          <a:graphic>
            <a:graphicData uri="http://schemas.openxmlformats.org/presentationml/2006/ole">
              <mc:AlternateContent xmlns:mc="http://schemas.openxmlformats.org/markup-compatibility/2006">
                <mc:Choice xmlns:v="urn:schemas-microsoft-com:vml" Requires="v">
                  <p:oleObj spid="_x0000_s244911" name="Equation" r:id="rId14" imgW="101520" imgH="190440" progId="Equation.3">
                    <p:embed/>
                  </p:oleObj>
                </mc:Choice>
                <mc:Fallback>
                  <p:oleObj name="Equation" r:id="rId14" imgW="101520" imgH="190440" progId="Equation.3">
                    <p:embed/>
                    <p:pic>
                      <p:nvPicPr>
                        <p:cNvPr id="0" name="Object 1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31" y="2991"/>
                          <a:ext cx="185" cy="34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59" name="Title 3"/>
          <p:cNvSpPr txBox="1">
            <a:spLocks/>
          </p:cNvSpPr>
          <p:nvPr/>
        </p:nvSpPr>
        <p:spPr>
          <a:xfrm>
            <a:off x="697827" y="-38773"/>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a:latin typeface="Impact" charset="0"/>
                <a:ea typeface="ＭＳ Ｐゴシック" charset="0"/>
                <a:cs typeface="Impact" charset="0"/>
              </a:rPr>
              <a:t> </a:t>
            </a:r>
            <a:r>
              <a:rPr lang="en-US" sz="6600" dirty="0" smtClean="0">
                <a:latin typeface="Impact" charset="0"/>
                <a:ea typeface="ＭＳ Ｐゴシック" charset="0"/>
                <a:cs typeface="Impact" charset="0"/>
              </a:rPr>
              <a:t>   </a:t>
            </a:r>
            <a:r>
              <a:rPr lang="en-US" sz="6600" noProof="0" dirty="0" smtClean="0">
                <a:solidFill>
                  <a:srgbClr val="FF0000"/>
                </a:solidFill>
                <a:latin typeface="Impact" charset="0"/>
                <a:ea typeface="ＭＳ Ｐゴシック" charset="0"/>
                <a:cs typeface="Impact" charset="0"/>
              </a:rPr>
              <a:t>11.5</a:t>
            </a:r>
            <a:r>
              <a:rPr kumimoji="0" lang="en-US" sz="66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a:t>
            </a:r>
            <a:r>
              <a:rPr kumimoji="0" lang="en-US" sz="66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a:t>
            </a:r>
            <a:r>
              <a:rPr lang="en-US" sz="6600" dirty="0" smtClean="0">
                <a:solidFill>
                  <a:srgbClr val="FF0000"/>
                </a:solidFill>
                <a:latin typeface="Impact" charset="0"/>
                <a:ea typeface="ＭＳ Ｐゴシック" charset="0"/>
                <a:cs typeface="Impact" charset="0"/>
              </a:rPr>
              <a:t> </a:t>
            </a:r>
            <a:r>
              <a:rPr lang="en-US" sz="6600" dirty="0" err="1" smtClean="0">
                <a:solidFill>
                  <a:srgbClr val="FF0000"/>
                </a:solidFill>
                <a:latin typeface="Impact" charset="0"/>
                <a:ea typeface="ＭＳ Ｐゴシック" charset="0"/>
                <a:cs typeface="Impact" charset="0"/>
              </a:rPr>
              <a:t>Interspike</a:t>
            </a:r>
            <a:r>
              <a:rPr lang="en-US" sz="6600" dirty="0" smtClean="0">
                <a:solidFill>
                  <a:srgbClr val="FF0000"/>
                </a:solidFill>
                <a:latin typeface="Impact" charset="0"/>
                <a:ea typeface="ＭＳ Ｐゴシック" charset="0"/>
                <a:cs typeface="Impact" charset="0"/>
              </a:rPr>
              <a:t> Interval distribution (time-dependent </a:t>
            </a:r>
            <a:r>
              <a:rPr lang="en-US" sz="6600" dirty="0" err="1" smtClean="0">
                <a:solidFill>
                  <a:srgbClr val="FF0000"/>
                </a:solidFill>
                <a:latin typeface="Impact" charset="0"/>
                <a:ea typeface="ＭＳ Ｐゴシック" charset="0"/>
                <a:cs typeface="Impact" charset="0"/>
              </a:rPr>
              <a:t>inp</a:t>
            </a:r>
            <a:r>
              <a:rPr lang="en-US" sz="6600" dirty="0" smtClean="0">
                <a:solidFill>
                  <a:srgbClr val="FF0000"/>
                </a:solidFill>
                <a:latin typeface="Impact" charset="0"/>
                <a:ea typeface="ＭＳ Ｐゴシック" charset="0"/>
                <a:cs typeface="Impact" charset="0"/>
              </a:rPr>
              <a:t>.)</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60" name="Straight Connector 59"/>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nvGrpSpPr>
          <p:cNvPr id="8" name="Group 63"/>
          <p:cNvGrpSpPr/>
          <p:nvPr/>
        </p:nvGrpSpPr>
        <p:grpSpPr>
          <a:xfrm>
            <a:off x="1433711" y="6383535"/>
            <a:ext cx="6426530" cy="2216089"/>
            <a:chOff x="881261" y="6383535"/>
            <a:chExt cx="6426530" cy="2216089"/>
          </a:xfrm>
        </p:grpSpPr>
        <p:sp>
          <p:nvSpPr>
            <p:cNvPr id="61" name="Line 4"/>
            <p:cNvSpPr>
              <a:spLocks noChangeShapeType="1"/>
            </p:cNvSpPr>
            <p:nvPr/>
          </p:nvSpPr>
          <p:spPr bwMode="auto">
            <a:xfrm>
              <a:off x="900311" y="7753350"/>
              <a:ext cx="6122115" cy="0"/>
            </a:xfrm>
            <a:prstGeom prst="line">
              <a:avLst/>
            </a:prstGeom>
            <a:noFill/>
            <a:ln w="9525">
              <a:solidFill>
                <a:schemeClr val="tx1"/>
              </a:solidFill>
              <a:round/>
              <a:headEnd/>
              <a:tailEnd type="triangle" w="med" len="med"/>
            </a:ln>
          </p:spPr>
          <p:txBody>
            <a:bodyPr wrap="none" anchor="ctr"/>
            <a:lstStyle/>
            <a:p>
              <a:endParaRPr lang="en-US"/>
            </a:p>
          </p:txBody>
        </p:sp>
        <p:sp>
          <p:nvSpPr>
            <p:cNvPr id="62" name="Text Box 62"/>
            <p:cNvSpPr txBox="1">
              <a:spLocks noChangeArrowheads="1"/>
            </p:cNvSpPr>
            <p:nvPr/>
          </p:nvSpPr>
          <p:spPr bwMode="auto">
            <a:xfrm>
              <a:off x="6737061" y="7620000"/>
              <a:ext cx="570730" cy="979624"/>
            </a:xfrm>
            <a:prstGeom prst="rect">
              <a:avLst/>
            </a:prstGeom>
            <a:noFill/>
            <a:ln w="9525">
              <a:noFill/>
              <a:miter lim="800000"/>
              <a:headEnd/>
              <a:tailEnd/>
            </a:ln>
          </p:spPr>
          <p:txBody>
            <a:bodyPr wrap="none" lIns="192911" tIns="96455" rIns="192911" bIns="96455">
              <a:spAutoFit/>
            </a:bodyPr>
            <a:lstStyle/>
            <a:p>
              <a:r>
                <a:rPr lang="en-US" sz="5100" i="1" dirty="0"/>
                <a:t>t</a:t>
              </a:r>
              <a:endParaRPr lang="en-US" sz="3800" i="1" dirty="0"/>
            </a:p>
          </p:txBody>
        </p:sp>
        <p:sp>
          <p:nvSpPr>
            <p:cNvPr id="63" name="Line 5"/>
            <p:cNvSpPr>
              <a:spLocks noChangeShapeType="1"/>
            </p:cNvSpPr>
            <p:nvPr/>
          </p:nvSpPr>
          <p:spPr bwMode="auto">
            <a:xfrm flipV="1">
              <a:off x="881261" y="6383535"/>
              <a:ext cx="0" cy="1367630"/>
            </a:xfrm>
            <a:prstGeom prst="line">
              <a:avLst/>
            </a:prstGeom>
            <a:noFill/>
            <a:ln w="9525">
              <a:solidFill>
                <a:schemeClr val="tx1"/>
              </a:solidFill>
              <a:round/>
              <a:headEnd/>
              <a:tailEnd type="triangle" w="med" len="med"/>
            </a:ln>
          </p:spPr>
          <p:txBody>
            <a:bodyPr wrap="none" anchor="ctr"/>
            <a:lstStyle/>
            <a:p>
              <a:endParaRPr lang="en-US"/>
            </a:p>
          </p:txBody>
        </p:sp>
      </p:grpSp>
      <p:grpSp>
        <p:nvGrpSpPr>
          <p:cNvPr id="9" name="Group 64"/>
          <p:cNvGrpSpPr/>
          <p:nvPr/>
        </p:nvGrpSpPr>
        <p:grpSpPr>
          <a:xfrm>
            <a:off x="1433711" y="8859209"/>
            <a:ext cx="6426530" cy="2216089"/>
            <a:chOff x="881261" y="6383535"/>
            <a:chExt cx="6426530" cy="2216089"/>
          </a:xfrm>
        </p:grpSpPr>
        <p:sp>
          <p:nvSpPr>
            <p:cNvPr id="66" name="Line 4"/>
            <p:cNvSpPr>
              <a:spLocks noChangeShapeType="1"/>
            </p:cNvSpPr>
            <p:nvPr/>
          </p:nvSpPr>
          <p:spPr bwMode="auto">
            <a:xfrm>
              <a:off x="900311" y="7753350"/>
              <a:ext cx="6122115" cy="0"/>
            </a:xfrm>
            <a:prstGeom prst="line">
              <a:avLst/>
            </a:prstGeom>
            <a:noFill/>
            <a:ln w="9525">
              <a:solidFill>
                <a:schemeClr val="tx1"/>
              </a:solidFill>
              <a:round/>
              <a:headEnd/>
              <a:tailEnd type="triangle" w="med" len="med"/>
            </a:ln>
          </p:spPr>
          <p:txBody>
            <a:bodyPr wrap="none" anchor="ctr"/>
            <a:lstStyle/>
            <a:p>
              <a:endParaRPr lang="en-US"/>
            </a:p>
          </p:txBody>
        </p:sp>
        <p:sp>
          <p:nvSpPr>
            <p:cNvPr id="67" name="Text Box 62"/>
            <p:cNvSpPr txBox="1">
              <a:spLocks noChangeArrowheads="1"/>
            </p:cNvSpPr>
            <p:nvPr/>
          </p:nvSpPr>
          <p:spPr bwMode="auto">
            <a:xfrm>
              <a:off x="6737061" y="7620000"/>
              <a:ext cx="570730" cy="979624"/>
            </a:xfrm>
            <a:prstGeom prst="rect">
              <a:avLst/>
            </a:prstGeom>
            <a:noFill/>
            <a:ln w="9525">
              <a:noFill/>
              <a:miter lim="800000"/>
              <a:headEnd/>
              <a:tailEnd/>
            </a:ln>
          </p:spPr>
          <p:txBody>
            <a:bodyPr wrap="none" lIns="192911" tIns="96455" rIns="192911" bIns="96455">
              <a:spAutoFit/>
            </a:bodyPr>
            <a:lstStyle/>
            <a:p>
              <a:r>
                <a:rPr lang="en-US" sz="5100" i="1" dirty="0"/>
                <a:t>t</a:t>
              </a:r>
              <a:endParaRPr lang="en-US" sz="3800" i="1" dirty="0"/>
            </a:p>
          </p:txBody>
        </p:sp>
        <p:sp>
          <p:nvSpPr>
            <p:cNvPr id="68" name="Line 5"/>
            <p:cNvSpPr>
              <a:spLocks noChangeShapeType="1"/>
            </p:cNvSpPr>
            <p:nvPr/>
          </p:nvSpPr>
          <p:spPr bwMode="auto">
            <a:xfrm flipV="1">
              <a:off x="881261" y="6383535"/>
              <a:ext cx="0" cy="1367630"/>
            </a:xfrm>
            <a:prstGeom prst="line">
              <a:avLst/>
            </a:prstGeom>
            <a:noFill/>
            <a:ln w="9525">
              <a:solidFill>
                <a:schemeClr val="tx1"/>
              </a:solidFill>
              <a:round/>
              <a:headEnd/>
              <a:tailEnd type="triangle" w="med" len="med"/>
            </a:ln>
          </p:spPr>
          <p:txBody>
            <a:bodyPr wrap="none" anchor="ctr"/>
            <a:lstStyle/>
            <a:p>
              <a:endParaRPr lang="en-US"/>
            </a:p>
          </p:txBody>
        </p:sp>
      </p:grpSp>
      <p:sp>
        <p:nvSpPr>
          <p:cNvPr id="37" name="Text Box 114"/>
          <p:cNvSpPr txBox="1">
            <a:spLocks noChangeArrowheads="1"/>
          </p:cNvSpPr>
          <p:nvPr/>
        </p:nvSpPr>
        <p:spPr bwMode="auto">
          <a:xfrm>
            <a:off x="15023940" y="1493724"/>
            <a:ext cx="4756170" cy="1241234"/>
          </a:xfrm>
          <a:prstGeom prst="rect">
            <a:avLst/>
          </a:prstGeom>
          <a:solidFill>
            <a:srgbClr val="87D4F7"/>
          </a:solidFill>
          <a:ln w="38100">
            <a:solidFill>
              <a:schemeClr val="accent2"/>
            </a:solidFill>
            <a:miter lim="800000"/>
            <a:headEnd/>
            <a:tailEnd/>
          </a:ln>
        </p:spPr>
        <p:txBody>
          <a:bodyPr wrap="none" lIns="192911" tIns="96455" rIns="192911" bIns="96455">
            <a:spAutoFit/>
          </a:bodyPr>
          <a:lstStyle/>
          <a:p>
            <a:r>
              <a:rPr lang="fr-CH" sz="6800" i="1" dirty="0" err="1" smtClean="0"/>
              <a:t>Blackboard</a:t>
            </a:r>
            <a:endParaRPr lang="fr-FR" sz="68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48197"/>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4"/>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3482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499"/>
                                          </p:stCondLst>
                                        </p:cTn>
                                        <p:tgtEl>
                                          <p:spTgt spid="6"/>
                                        </p:tgtEl>
                                        <p:attrNameLst>
                                          <p:attrName>style.visibility</p:attrName>
                                        </p:attrNameLst>
                                      </p:cBhvr>
                                      <p:to>
                                        <p:strVal val="visible"/>
                                      </p:to>
                                    </p:set>
                                  </p:childTnLst>
                                </p:cTn>
                              </p:par>
                            </p:childTnLst>
                          </p:cTn>
                        </p:par>
                        <p:par>
                          <p:cTn id="15" fill="hold">
                            <p:stCondLst>
                              <p:cond delay="1500"/>
                            </p:stCondLst>
                            <p:childTnLst>
                              <p:par>
                                <p:cTn id="16" presetID="1" presetClass="entr" presetSubtype="0" fill="hold" grpId="0" nodeType="afterEffect">
                                  <p:stCondLst>
                                    <p:cond delay="0"/>
                                  </p:stCondLst>
                                  <p:childTnLst>
                                    <p:set>
                                      <p:cBhvr>
                                        <p:cTn id="17" dur="1" fill="hold">
                                          <p:stCondLst>
                                            <p:cond delay="499"/>
                                          </p:stCondLst>
                                        </p:cTn>
                                        <p:tgtEl>
                                          <p:spTgt spid="34821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7" grpId="0" animBg="1"/>
      <p:bldP spid="348218" grpId="0" animBg="1" autoUpdateAnimBg="0"/>
      <p:bldP spid="348222" grpId="0" autoUpdateAnimBg="0"/>
      <p:bldP spid="3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9" name="Rectangle 2"/>
          <p:cNvSpPr>
            <a:spLocks noChangeArrowheads="1"/>
          </p:cNvSpPr>
          <p:nvPr/>
        </p:nvSpPr>
        <p:spPr bwMode="auto">
          <a:xfrm>
            <a:off x="0" y="0"/>
            <a:ext cx="21607463" cy="12152313"/>
          </a:xfrm>
          <a:prstGeom prst="rect">
            <a:avLst/>
          </a:prstGeom>
          <a:noFill/>
          <a:ln w="9525">
            <a:solidFill>
              <a:schemeClr val="tx1"/>
            </a:solidFill>
            <a:miter lim="800000"/>
            <a:headEnd/>
            <a:tailEnd/>
          </a:ln>
        </p:spPr>
        <p:txBody>
          <a:bodyPr wrap="none" lIns="192911" tIns="96455" rIns="192911" bIns="96455" anchor="ctr"/>
          <a:lstStyle/>
          <a:p>
            <a:pPr algn="ctr">
              <a:lnSpc>
                <a:spcPct val="110000"/>
              </a:lnSpc>
            </a:pPr>
            <a:endParaRPr lang="fr-FR" sz="5100" dirty="0"/>
          </a:p>
        </p:txBody>
      </p:sp>
      <p:grpSp>
        <p:nvGrpSpPr>
          <p:cNvPr id="2" name="Group 3"/>
          <p:cNvGrpSpPr>
            <a:grpSpLocks/>
          </p:cNvGrpSpPr>
          <p:nvPr/>
        </p:nvGrpSpPr>
        <p:grpSpPr bwMode="auto">
          <a:xfrm>
            <a:off x="1814711" y="2430463"/>
            <a:ext cx="6122115" cy="2565488"/>
            <a:chOff x="2688" y="1056"/>
            <a:chExt cx="2640" cy="1296"/>
          </a:xfrm>
        </p:grpSpPr>
        <p:sp>
          <p:nvSpPr>
            <p:cNvPr id="26679" name="Line 4"/>
            <p:cNvSpPr>
              <a:spLocks noChangeShapeType="1"/>
            </p:cNvSpPr>
            <p:nvPr/>
          </p:nvSpPr>
          <p:spPr bwMode="auto">
            <a:xfrm>
              <a:off x="2688" y="2352"/>
              <a:ext cx="2640" cy="0"/>
            </a:xfrm>
            <a:prstGeom prst="line">
              <a:avLst/>
            </a:prstGeom>
            <a:noFill/>
            <a:ln w="9525">
              <a:solidFill>
                <a:schemeClr val="tx1"/>
              </a:solidFill>
              <a:round/>
              <a:headEnd/>
              <a:tailEnd type="triangle" w="med" len="med"/>
            </a:ln>
          </p:spPr>
          <p:txBody>
            <a:bodyPr wrap="none" anchor="ctr"/>
            <a:lstStyle/>
            <a:p>
              <a:endParaRPr lang="en-US"/>
            </a:p>
          </p:txBody>
        </p:sp>
        <p:sp>
          <p:nvSpPr>
            <p:cNvPr id="26680" name="Line 5"/>
            <p:cNvSpPr>
              <a:spLocks noChangeShapeType="1"/>
            </p:cNvSpPr>
            <p:nvPr/>
          </p:nvSpPr>
          <p:spPr bwMode="auto">
            <a:xfrm flipV="1">
              <a:off x="2688" y="1056"/>
              <a:ext cx="0" cy="1296"/>
            </a:xfrm>
            <a:prstGeom prst="line">
              <a:avLst/>
            </a:prstGeom>
            <a:noFill/>
            <a:ln w="9525">
              <a:solidFill>
                <a:schemeClr val="tx1"/>
              </a:solidFill>
              <a:round/>
              <a:headEnd/>
              <a:tailEnd type="triangle" w="med" len="med"/>
            </a:ln>
          </p:spPr>
          <p:txBody>
            <a:bodyPr wrap="none" anchor="ctr"/>
            <a:lstStyle/>
            <a:p>
              <a:endParaRPr lang="en-US"/>
            </a:p>
          </p:txBody>
        </p:sp>
        <p:grpSp>
          <p:nvGrpSpPr>
            <p:cNvPr id="3" name="Group 6"/>
            <p:cNvGrpSpPr>
              <a:grpSpLocks/>
            </p:cNvGrpSpPr>
            <p:nvPr/>
          </p:nvGrpSpPr>
          <p:grpSpPr bwMode="auto">
            <a:xfrm>
              <a:off x="2688" y="1296"/>
              <a:ext cx="2570" cy="336"/>
              <a:chOff x="2688" y="1296"/>
              <a:chExt cx="2570" cy="336"/>
            </a:xfrm>
          </p:grpSpPr>
          <p:graphicFrame>
            <p:nvGraphicFramePr>
              <p:cNvPr id="26638" name="Object 7"/>
              <p:cNvGraphicFramePr>
                <a:graphicFrameLocks noChangeAspect="1"/>
              </p:cNvGraphicFramePr>
              <p:nvPr/>
            </p:nvGraphicFramePr>
            <p:xfrm>
              <a:off x="4992" y="1296"/>
              <a:ext cx="266" cy="336"/>
            </p:xfrm>
            <a:graphic>
              <a:graphicData uri="http://schemas.openxmlformats.org/presentationml/2006/ole">
                <mc:AlternateContent xmlns:mc="http://schemas.openxmlformats.org/markup-compatibility/2006">
                  <mc:Choice xmlns:v="urn:schemas-microsoft-com:vml" Requires="v">
                    <p:oleObj spid="_x0000_s246113" name="Equation" r:id="rId4" imgW="139680" imgH="177480" progId="Equation.3">
                      <p:embed/>
                    </p:oleObj>
                  </mc:Choice>
                  <mc:Fallback>
                    <p:oleObj name="Equation" r:id="rId4" imgW="139680" imgH="17748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2" y="1296"/>
                            <a:ext cx="266" cy="3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82" name="Line 8"/>
              <p:cNvSpPr>
                <a:spLocks noChangeShapeType="1"/>
              </p:cNvSpPr>
              <p:nvPr/>
            </p:nvSpPr>
            <p:spPr bwMode="auto">
              <a:xfrm>
                <a:off x="2688" y="1440"/>
                <a:ext cx="2208" cy="0"/>
              </a:xfrm>
              <a:prstGeom prst="line">
                <a:avLst/>
              </a:prstGeom>
              <a:noFill/>
              <a:ln w="28575">
                <a:solidFill>
                  <a:schemeClr val="tx1"/>
                </a:solidFill>
                <a:prstDash val="dash"/>
                <a:round/>
                <a:headEnd/>
                <a:tailEnd/>
              </a:ln>
            </p:spPr>
            <p:txBody>
              <a:bodyPr wrap="none" anchor="ctr"/>
              <a:lstStyle/>
              <a:p>
                <a:endParaRPr lang="en-US"/>
              </a:p>
            </p:txBody>
          </p:sp>
        </p:grpSp>
      </p:grpSp>
      <p:sp>
        <p:nvSpPr>
          <p:cNvPr id="26641" name="Text Box 9"/>
          <p:cNvSpPr txBox="1">
            <a:spLocks noChangeArrowheads="1"/>
          </p:cNvSpPr>
          <p:nvPr/>
        </p:nvSpPr>
        <p:spPr bwMode="auto">
          <a:xfrm>
            <a:off x="2715022" y="1485283"/>
            <a:ext cx="3935432" cy="779569"/>
          </a:xfrm>
          <a:prstGeom prst="rect">
            <a:avLst/>
          </a:prstGeom>
          <a:noFill/>
          <a:ln w="9525">
            <a:noFill/>
            <a:miter lim="800000"/>
            <a:headEnd/>
            <a:tailEnd/>
          </a:ln>
        </p:spPr>
        <p:txBody>
          <a:bodyPr wrap="none" lIns="192911" tIns="96455" rIns="192911" bIns="96455">
            <a:spAutoFit/>
          </a:bodyPr>
          <a:lstStyle/>
          <a:p>
            <a:r>
              <a:rPr lang="en-US" sz="3800" dirty="0"/>
              <a:t> escape </a:t>
            </a:r>
            <a:r>
              <a:rPr lang="en-US" sz="3800" dirty="0" smtClean="0"/>
              <a:t>process</a:t>
            </a:r>
            <a:endParaRPr lang="en-US" sz="3800" dirty="0"/>
          </a:p>
        </p:txBody>
      </p:sp>
      <p:sp>
        <p:nvSpPr>
          <p:cNvPr id="26643" name="Text Box 25"/>
          <p:cNvSpPr txBox="1">
            <a:spLocks noChangeArrowheads="1"/>
          </p:cNvSpPr>
          <p:nvPr/>
        </p:nvSpPr>
        <p:spPr bwMode="auto">
          <a:xfrm>
            <a:off x="1994774" y="1755334"/>
            <a:ext cx="825607" cy="979624"/>
          </a:xfrm>
          <a:prstGeom prst="rect">
            <a:avLst/>
          </a:prstGeom>
          <a:noFill/>
          <a:ln w="9525">
            <a:noFill/>
            <a:miter lim="800000"/>
            <a:headEnd/>
            <a:tailEnd/>
          </a:ln>
        </p:spPr>
        <p:txBody>
          <a:bodyPr wrap="none" lIns="192911" tIns="96455" rIns="192911" bIns="96455">
            <a:spAutoFit/>
          </a:bodyPr>
          <a:lstStyle/>
          <a:p>
            <a:r>
              <a:rPr lang="en-US" sz="5100" dirty="0">
                <a:solidFill>
                  <a:srgbClr val="FF0000"/>
                </a:solidFill>
              </a:rPr>
              <a:t>A</a:t>
            </a:r>
            <a:endParaRPr lang="en-US" sz="5100" dirty="0"/>
          </a:p>
        </p:txBody>
      </p:sp>
      <p:sp>
        <p:nvSpPr>
          <p:cNvPr id="26644" name="Freeform 30"/>
          <p:cNvSpPr>
            <a:spLocks/>
          </p:cNvSpPr>
          <p:nvPr/>
        </p:nvSpPr>
        <p:spPr bwMode="auto">
          <a:xfrm>
            <a:off x="1814712" y="3105591"/>
            <a:ext cx="4629100" cy="1890360"/>
          </a:xfrm>
          <a:custGeom>
            <a:avLst/>
            <a:gdLst>
              <a:gd name="T0" fmla="*/ 0 w 1248"/>
              <a:gd name="T1" fmla="*/ 2147483647 h 720"/>
              <a:gd name="T2" fmla="*/ 2147483647 w 1248"/>
              <a:gd name="T3" fmla="*/ 2147483647 h 720"/>
              <a:gd name="T4" fmla="*/ 2147483647 w 1248"/>
              <a:gd name="T5" fmla="*/ 2147483647 h 720"/>
              <a:gd name="T6" fmla="*/ 2147483647 w 1248"/>
              <a:gd name="T7" fmla="*/ 0 h 720"/>
              <a:gd name="T8" fmla="*/ 0 60000 65536"/>
              <a:gd name="T9" fmla="*/ 0 60000 65536"/>
              <a:gd name="T10" fmla="*/ 0 60000 65536"/>
              <a:gd name="T11" fmla="*/ 0 60000 65536"/>
              <a:gd name="T12" fmla="*/ 0 w 1248"/>
              <a:gd name="T13" fmla="*/ 0 h 720"/>
              <a:gd name="T14" fmla="*/ 1248 w 1248"/>
              <a:gd name="T15" fmla="*/ 720 h 720"/>
            </a:gdLst>
            <a:ahLst/>
            <a:cxnLst>
              <a:cxn ang="T8">
                <a:pos x="T0" y="T1"/>
              </a:cxn>
              <a:cxn ang="T9">
                <a:pos x="T2" y="T3"/>
              </a:cxn>
              <a:cxn ang="T10">
                <a:pos x="T4" y="T5"/>
              </a:cxn>
              <a:cxn ang="T11">
                <a:pos x="T6" y="T7"/>
              </a:cxn>
            </a:cxnLst>
            <a:rect l="T12" t="T13" r="T14" b="T15"/>
            <a:pathLst>
              <a:path w="1248" h="720">
                <a:moveTo>
                  <a:pt x="0" y="720"/>
                </a:moveTo>
                <a:cubicBezTo>
                  <a:pt x="72" y="596"/>
                  <a:pt x="144" y="472"/>
                  <a:pt x="288" y="384"/>
                </a:cubicBezTo>
                <a:cubicBezTo>
                  <a:pt x="432" y="296"/>
                  <a:pt x="704" y="256"/>
                  <a:pt x="864" y="192"/>
                </a:cubicBezTo>
                <a:cubicBezTo>
                  <a:pt x="1024" y="128"/>
                  <a:pt x="1136" y="64"/>
                  <a:pt x="1248" y="0"/>
                </a:cubicBezTo>
              </a:path>
            </a:pathLst>
          </a:custGeom>
          <a:noFill/>
          <a:ln w="28575">
            <a:solidFill>
              <a:srgbClr val="FF0000"/>
            </a:solidFill>
            <a:round/>
            <a:headEnd/>
            <a:tailEnd/>
          </a:ln>
        </p:spPr>
        <p:txBody>
          <a:bodyPr wrap="none" lIns="192911" tIns="96455" rIns="192911" bIns="96455" anchor="ctr"/>
          <a:lstStyle/>
          <a:p>
            <a:endParaRPr lang="en-US"/>
          </a:p>
        </p:txBody>
      </p:sp>
      <p:sp>
        <p:nvSpPr>
          <p:cNvPr id="26645" name="Text Box 33"/>
          <p:cNvSpPr txBox="1">
            <a:spLocks noChangeArrowheads="1"/>
          </p:cNvSpPr>
          <p:nvPr/>
        </p:nvSpPr>
        <p:spPr bwMode="auto">
          <a:xfrm>
            <a:off x="4298069" y="3448782"/>
            <a:ext cx="1370628" cy="979624"/>
          </a:xfrm>
          <a:prstGeom prst="rect">
            <a:avLst/>
          </a:prstGeom>
          <a:noFill/>
          <a:ln w="9525">
            <a:noFill/>
            <a:miter lim="800000"/>
            <a:headEnd/>
            <a:tailEnd/>
          </a:ln>
        </p:spPr>
        <p:txBody>
          <a:bodyPr wrap="none" lIns="192911" tIns="96455" rIns="192911" bIns="96455">
            <a:spAutoFit/>
          </a:bodyPr>
          <a:lstStyle/>
          <a:p>
            <a:r>
              <a:rPr lang="en-US" sz="5100" dirty="0">
                <a:solidFill>
                  <a:srgbClr val="FF0000"/>
                </a:solidFill>
              </a:rPr>
              <a:t>u(t)</a:t>
            </a:r>
            <a:endParaRPr lang="en-US" sz="5100" dirty="0"/>
          </a:p>
        </p:txBody>
      </p:sp>
      <p:sp>
        <p:nvSpPr>
          <p:cNvPr id="348197" name="Line 37"/>
          <p:cNvSpPr>
            <a:spLocks noChangeShapeType="1"/>
          </p:cNvSpPr>
          <p:nvPr/>
        </p:nvSpPr>
        <p:spPr bwMode="auto">
          <a:xfrm flipV="1">
            <a:off x="4155519" y="2700514"/>
            <a:ext cx="0" cy="405077"/>
          </a:xfrm>
          <a:prstGeom prst="line">
            <a:avLst/>
          </a:prstGeom>
          <a:noFill/>
          <a:ln w="28575">
            <a:solidFill>
              <a:srgbClr val="006600"/>
            </a:solidFill>
            <a:round/>
            <a:headEnd/>
            <a:tailEnd type="triangle" w="med" len="med"/>
          </a:ln>
        </p:spPr>
        <p:txBody>
          <a:bodyPr wrap="none" lIns="192911" tIns="96455" rIns="192911" bIns="96455" anchor="ctr"/>
          <a:lstStyle/>
          <a:p>
            <a:endParaRPr lang="en-US"/>
          </a:p>
        </p:txBody>
      </p:sp>
      <p:graphicFrame>
        <p:nvGraphicFramePr>
          <p:cNvPr id="348207" name="Object 47"/>
          <p:cNvGraphicFramePr>
            <a:graphicFrameLocks noChangeAspect="1"/>
          </p:cNvGraphicFramePr>
          <p:nvPr/>
        </p:nvGraphicFramePr>
        <p:xfrm>
          <a:off x="15023940" y="4858114"/>
          <a:ext cx="4456539" cy="2219484"/>
        </p:xfrm>
        <a:graphic>
          <a:graphicData uri="http://schemas.openxmlformats.org/presentationml/2006/ole">
            <mc:AlternateContent xmlns:mc="http://schemas.openxmlformats.org/markup-compatibility/2006">
              <mc:Choice xmlns:v="urn:schemas-microsoft-com:vml" Requires="v">
                <p:oleObj spid="_x0000_s246114" name="Equation" r:id="rId6" imgW="876240" imgH="520560" progId="Equation.3">
                  <p:embed/>
                </p:oleObj>
              </mc:Choice>
              <mc:Fallback>
                <p:oleObj name="Equation" r:id="rId6" imgW="876240" imgH="520560" progId="Equation.3">
                  <p:embed/>
                  <p:pic>
                    <p:nvPicPr>
                      <p:cNvPr id="0" name="Object 4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023940" y="4858114"/>
                        <a:ext cx="4456539" cy="22194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 name="Group 53"/>
          <p:cNvGrpSpPr>
            <a:grpSpLocks/>
          </p:cNvGrpSpPr>
          <p:nvPr/>
        </p:nvGrpSpPr>
        <p:grpSpPr bwMode="auto">
          <a:xfrm>
            <a:off x="11313908" y="5299760"/>
            <a:ext cx="3031047" cy="1142092"/>
            <a:chOff x="432" y="2917"/>
            <a:chExt cx="808" cy="406"/>
          </a:xfrm>
        </p:grpSpPr>
        <p:grpSp>
          <p:nvGrpSpPr>
            <p:cNvPr id="5" name="Group 54"/>
            <p:cNvGrpSpPr>
              <a:grpSpLocks/>
            </p:cNvGrpSpPr>
            <p:nvPr/>
          </p:nvGrpSpPr>
          <p:grpSpPr bwMode="auto">
            <a:xfrm>
              <a:off x="432" y="2917"/>
              <a:ext cx="480" cy="406"/>
              <a:chOff x="2369" y="3445"/>
              <a:chExt cx="566" cy="402"/>
            </a:xfrm>
          </p:grpSpPr>
          <p:graphicFrame>
            <p:nvGraphicFramePr>
              <p:cNvPr id="26637" name="Object 55"/>
              <p:cNvGraphicFramePr>
                <a:graphicFrameLocks noChangeAspect="1"/>
              </p:cNvGraphicFramePr>
              <p:nvPr/>
            </p:nvGraphicFramePr>
            <p:xfrm>
              <a:off x="2369" y="3445"/>
              <a:ext cx="566" cy="402"/>
            </p:xfrm>
            <a:graphic>
              <a:graphicData uri="http://schemas.openxmlformats.org/presentationml/2006/ole">
                <mc:AlternateContent xmlns:mc="http://schemas.openxmlformats.org/markup-compatibility/2006">
                  <mc:Choice xmlns:v="urn:schemas-microsoft-com:vml" Requires="v">
                    <p:oleObj spid="_x0000_s246115" name="Equation" r:id="rId8" imgW="380880" imgH="241200" progId="Equation.3">
                      <p:embed/>
                    </p:oleObj>
                  </mc:Choice>
                  <mc:Fallback>
                    <p:oleObj name="Equation" r:id="rId8" imgW="380880" imgH="241200" progId="Equation.3">
                      <p:embed/>
                      <p:pic>
                        <p:nvPicPr>
                          <p:cNvPr id="0" name="Object 5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69" y="3445"/>
                            <a:ext cx="566" cy="4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78" name="Line 56"/>
              <p:cNvSpPr>
                <a:spLocks noChangeShapeType="1"/>
              </p:cNvSpPr>
              <p:nvPr/>
            </p:nvSpPr>
            <p:spPr bwMode="auto">
              <a:xfrm>
                <a:off x="2688" y="3552"/>
                <a:ext cx="0" cy="240"/>
              </a:xfrm>
              <a:prstGeom prst="line">
                <a:avLst/>
              </a:prstGeom>
              <a:noFill/>
              <a:ln w="9525">
                <a:noFill/>
                <a:round/>
                <a:headEnd/>
                <a:tailEnd/>
              </a:ln>
            </p:spPr>
            <p:txBody>
              <a:bodyPr wrap="none" anchor="ctr"/>
              <a:lstStyle/>
              <a:p>
                <a:endParaRPr lang="en-US"/>
              </a:p>
            </p:txBody>
          </p:sp>
        </p:grpSp>
        <p:graphicFrame>
          <p:nvGraphicFramePr>
            <p:cNvPr id="26636" name="Object 57"/>
            <p:cNvGraphicFramePr>
              <a:graphicFrameLocks noChangeAspect="1"/>
            </p:cNvGraphicFramePr>
            <p:nvPr/>
          </p:nvGraphicFramePr>
          <p:xfrm>
            <a:off x="1008" y="3072"/>
            <a:ext cx="232" cy="185"/>
          </p:xfrm>
          <a:graphic>
            <a:graphicData uri="http://schemas.openxmlformats.org/presentationml/2006/ole">
              <mc:AlternateContent xmlns:mc="http://schemas.openxmlformats.org/markup-compatibility/2006">
                <mc:Choice xmlns:v="urn:schemas-microsoft-com:vml" Requires="v">
                  <p:oleObj spid="_x0000_s246116" name="Equation" r:id="rId10" imgW="126720" imgH="101520" progId="Equation.3">
                    <p:embed/>
                  </p:oleObj>
                </mc:Choice>
                <mc:Fallback>
                  <p:oleObj name="Equation" r:id="rId10" imgW="126720" imgH="101520" progId="Equation.3">
                    <p:embed/>
                    <p:pic>
                      <p:nvPicPr>
                        <p:cNvPr id="0" name="Object 5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8" y="3072"/>
                          <a:ext cx="232" cy="1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48218" name="Text Box 58"/>
          <p:cNvSpPr txBox="1">
            <a:spLocks noChangeArrowheads="1"/>
          </p:cNvSpPr>
          <p:nvPr/>
        </p:nvSpPr>
        <p:spPr bwMode="auto">
          <a:xfrm>
            <a:off x="10492826" y="1485283"/>
            <a:ext cx="4017186" cy="779569"/>
          </a:xfrm>
          <a:prstGeom prst="rect">
            <a:avLst/>
          </a:prstGeom>
          <a:noFill/>
          <a:ln w="9525">
            <a:solidFill>
              <a:srgbClr val="FF0000"/>
            </a:solidFill>
            <a:miter lim="800000"/>
            <a:headEnd/>
            <a:tailEnd/>
          </a:ln>
        </p:spPr>
        <p:txBody>
          <a:bodyPr wrap="none" lIns="192911" tIns="96455" rIns="192911" bIns="96455">
            <a:spAutoFit/>
          </a:bodyPr>
          <a:lstStyle/>
          <a:p>
            <a:r>
              <a:rPr lang="en-US" sz="3800" dirty="0">
                <a:solidFill>
                  <a:srgbClr val="FF0000"/>
                </a:solidFill>
              </a:rPr>
              <a:t>Survivor function</a:t>
            </a:r>
            <a:endParaRPr lang="en-US" sz="3800" dirty="0"/>
          </a:p>
        </p:txBody>
      </p:sp>
      <p:sp>
        <p:nvSpPr>
          <p:cNvPr id="348222" name="Text Box 62"/>
          <p:cNvSpPr txBox="1">
            <a:spLocks noChangeArrowheads="1"/>
          </p:cNvSpPr>
          <p:nvPr/>
        </p:nvSpPr>
        <p:spPr bwMode="auto">
          <a:xfrm>
            <a:off x="3795395" y="4860925"/>
            <a:ext cx="570730" cy="979624"/>
          </a:xfrm>
          <a:prstGeom prst="rect">
            <a:avLst/>
          </a:prstGeom>
          <a:noFill/>
          <a:ln w="9525">
            <a:noFill/>
            <a:miter lim="800000"/>
            <a:headEnd/>
            <a:tailEnd/>
          </a:ln>
        </p:spPr>
        <p:txBody>
          <a:bodyPr wrap="none" lIns="192911" tIns="96455" rIns="192911" bIns="96455">
            <a:spAutoFit/>
          </a:bodyPr>
          <a:lstStyle/>
          <a:p>
            <a:r>
              <a:rPr lang="en-US" sz="5100" dirty="0">
                <a:solidFill>
                  <a:srgbClr val="006600"/>
                </a:solidFill>
              </a:rPr>
              <a:t>t</a:t>
            </a:r>
            <a:endParaRPr lang="en-US" sz="3800" dirty="0"/>
          </a:p>
        </p:txBody>
      </p:sp>
      <p:grpSp>
        <p:nvGrpSpPr>
          <p:cNvPr id="6" name="Group 63"/>
          <p:cNvGrpSpPr>
            <a:grpSpLocks/>
          </p:cNvGrpSpPr>
          <p:nvPr/>
        </p:nvGrpSpPr>
        <p:grpSpPr bwMode="auto">
          <a:xfrm>
            <a:off x="14761350" y="6613444"/>
            <a:ext cx="4430279" cy="1150530"/>
            <a:chOff x="672" y="3792"/>
            <a:chExt cx="1248" cy="409"/>
          </a:xfrm>
        </p:grpSpPr>
        <p:sp>
          <p:nvSpPr>
            <p:cNvPr id="26674" name="Freeform 64"/>
            <p:cNvSpPr>
              <a:spLocks/>
            </p:cNvSpPr>
            <p:nvPr/>
          </p:nvSpPr>
          <p:spPr bwMode="auto">
            <a:xfrm>
              <a:off x="672" y="3792"/>
              <a:ext cx="624" cy="192"/>
            </a:xfrm>
            <a:custGeom>
              <a:avLst/>
              <a:gdLst>
                <a:gd name="T0" fmla="*/ 0 w 720"/>
                <a:gd name="T1" fmla="*/ 0 h 288"/>
                <a:gd name="T2" fmla="*/ 20 w 720"/>
                <a:gd name="T3" fmla="*/ 13 h 288"/>
                <a:gd name="T4" fmla="*/ 101 w 720"/>
                <a:gd name="T5" fmla="*/ 13 h 288"/>
                <a:gd name="T6" fmla="*/ 264 w 720"/>
                <a:gd name="T7" fmla="*/ 13 h 288"/>
                <a:gd name="T8" fmla="*/ 305 w 720"/>
                <a:gd name="T9" fmla="*/ 25 h 288"/>
                <a:gd name="T10" fmla="*/ 0 60000 65536"/>
                <a:gd name="T11" fmla="*/ 0 60000 65536"/>
                <a:gd name="T12" fmla="*/ 0 60000 65536"/>
                <a:gd name="T13" fmla="*/ 0 60000 65536"/>
                <a:gd name="T14" fmla="*/ 0 60000 65536"/>
                <a:gd name="T15" fmla="*/ 0 w 720"/>
                <a:gd name="T16" fmla="*/ 0 h 288"/>
                <a:gd name="T17" fmla="*/ 720 w 720"/>
                <a:gd name="T18" fmla="*/ 288 h 288"/>
              </a:gdLst>
              <a:ahLst/>
              <a:cxnLst>
                <a:cxn ang="T10">
                  <a:pos x="T0" y="T1"/>
                </a:cxn>
                <a:cxn ang="T11">
                  <a:pos x="T2" y="T3"/>
                </a:cxn>
                <a:cxn ang="T12">
                  <a:pos x="T4" y="T5"/>
                </a:cxn>
                <a:cxn ang="T13">
                  <a:pos x="T6" y="T7"/>
                </a:cxn>
                <a:cxn ang="T14">
                  <a:pos x="T8" y="T9"/>
                </a:cxn>
              </a:cxnLst>
              <a:rect l="T15" t="T16" r="T17" b="T18"/>
              <a:pathLst>
                <a:path w="720" h="288">
                  <a:moveTo>
                    <a:pt x="0" y="0"/>
                  </a:moveTo>
                  <a:cubicBezTo>
                    <a:pt x="4" y="60"/>
                    <a:pt x="8" y="120"/>
                    <a:pt x="48" y="144"/>
                  </a:cubicBezTo>
                  <a:cubicBezTo>
                    <a:pt x="88" y="168"/>
                    <a:pt x="144" y="144"/>
                    <a:pt x="240" y="144"/>
                  </a:cubicBezTo>
                  <a:cubicBezTo>
                    <a:pt x="336" y="144"/>
                    <a:pt x="544" y="120"/>
                    <a:pt x="624" y="144"/>
                  </a:cubicBezTo>
                  <a:cubicBezTo>
                    <a:pt x="704" y="168"/>
                    <a:pt x="712" y="228"/>
                    <a:pt x="720" y="288"/>
                  </a:cubicBezTo>
                </a:path>
              </a:pathLst>
            </a:custGeom>
            <a:noFill/>
            <a:ln w="28575">
              <a:solidFill>
                <a:srgbClr val="FF0000"/>
              </a:solidFill>
              <a:round/>
              <a:headEnd/>
              <a:tailEnd/>
            </a:ln>
          </p:spPr>
          <p:txBody>
            <a:bodyPr wrap="none" anchor="ctr"/>
            <a:lstStyle/>
            <a:p>
              <a:endParaRPr lang="en-US"/>
            </a:p>
          </p:txBody>
        </p:sp>
        <p:sp>
          <p:nvSpPr>
            <p:cNvPr id="26675" name="Freeform 65"/>
            <p:cNvSpPr>
              <a:spLocks/>
            </p:cNvSpPr>
            <p:nvPr/>
          </p:nvSpPr>
          <p:spPr bwMode="auto">
            <a:xfrm>
              <a:off x="1296" y="3792"/>
              <a:ext cx="624" cy="192"/>
            </a:xfrm>
            <a:custGeom>
              <a:avLst/>
              <a:gdLst>
                <a:gd name="T0" fmla="*/ 0 w 672"/>
                <a:gd name="T1" fmla="*/ 12 h 336"/>
                <a:gd name="T2" fmla="*/ 62 w 672"/>
                <a:gd name="T3" fmla="*/ 5 h 336"/>
                <a:gd name="T4" fmla="*/ 123 w 672"/>
                <a:gd name="T5" fmla="*/ 5 h 336"/>
                <a:gd name="T6" fmla="*/ 369 w 672"/>
                <a:gd name="T7" fmla="*/ 5 h 336"/>
                <a:gd name="T8" fmla="*/ 431 w 672"/>
                <a:gd name="T9" fmla="*/ 0 h 336"/>
                <a:gd name="T10" fmla="*/ 0 60000 65536"/>
                <a:gd name="T11" fmla="*/ 0 60000 65536"/>
                <a:gd name="T12" fmla="*/ 0 60000 65536"/>
                <a:gd name="T13" fmla="*/ 0 60000 65536"/>
                <a:gd name="T14" fmla="*/ 0 60000 65536"/>
                <a:gd name="T15" fmla="*/ 0 w 672"/>
                <a:gd name="T16" fmla="*/ 0 h 336"/>
                <a:gd name="T17" fmla="*/ 672 w 672"/>
                <a:gd name="T18" fmla="*/ 336 h 336"/>
              </a:gdLst>
              <a:ahLst/>
              <a:cxnLst>
                <a:cxn ang="T10">
                  <a:pos x="T0" y="T1"/>
                </a:cxn>
                <a:cxn ang="T11">
                  <a:pos x="T2" y="T3"/>
                </a:cxn>
                <a:cxn ang="T12">
                  <a:pos x="T4" y="T5"/>
                </a:cxn>
                <a:cxn ang="T13">
                  <a:pos x="T6" y="T7"/>
                </a:cxn>
                <a:cxn ang="T14">
                  <a:pos x="T8" y="T9"/>
                </a:cxn>
              </a:cxnLst>
              <a:rect l="T15" t="T16" r="T17" b="T18"/>
              <a:pathLst>
                <a:path w="672" h="336">
                  <a:moveTo>
                    <a:pt x="0" y="336"/>
                  </a:moveTo>
                  <a:cubicBezTo>
                    <a:pt x="32" y="256"/>
                    <a:pt x="64" y="176"/>
                    <a:pt x="96" y="144"/>
                  </a:cubicBezTo>
                  <a:cubicBezTo>
                    <a:pt x="128" y="112"/>
                    <a:pt x="112" y="144"/>
                    <a:pt x="192" y="144"/>
                  </a:cubicBezTo>
                  <a:cubicBezTo>
                    <a:pt x="272" y="144"/>
                    <a:pt x="496" y="168"/>
                    <a:pt x="576" y="144"/>
                  </a:cubicBezTo>
                  <a:cubicBezTo>
                    <a:pt x="656" y="120"/>
                    <a:pt x="664" y="60"/>
                    <a:pt x="672" y="0"/>
                  </a:cubicBezTo>
                </a:path>
              </a:pathLst>
            </a:custGeom>
            <a:noFill/>
            <a:ln w="28575">
              <a:solidFill>
                <a:srgbClr val="FF0000"/>
              </a:solidFill>
              <a:round/>
              <a:headEnd/>
              <a:tailEnd/>
            </a:ln>
          </p:spPr>
          <p:txBody>
            <a:bodyPr wrap="none" anchor="ctr"/>
            <a:lstStyle/>
            <a:p>
              <a:endParaRPr lang="en-US"/>
            </a:p>
          </p:txBody>
        </p:sp>
        <p:sp>
          <p:nvSpPr>
            <p:cNvPr id="26676" name="Text Box 66"/>
            <p:cNvSpPr txBox="1">
              <a:spLocks noChangeArrowheads="1"/>
            </p:cNvSpPr>
            <p:nvPr/>
          </p:nvSpPr>
          <p:spPr bwMode="auto">
            <a:xfrm>
              <a:off x="758" y="3960"/>
              <a:ext cx="49" cy="241"/>
            </a:xfrm>
            <a:prstGeom prst="rect">
              <a:avLst/>
            </a:prstGeom>
            <a:noFill/>
            <a:ln w="9525">
              <a:noFill/>
              <a:miter lim="800000"/>
              <a:headEnd/>
              <a:tailEnd/>
            </a:ln>
          </p:spPr>
          <p:txBody>
            <a:bodyPr wrap="none">
              <a:spAutoFit/>
            </a:bodyPr>
            <a:lstStyle/>
            <a:p>
              <a:endParaRPr lang="fr-FR" sz="3800" dirty="0">
                <a:solidFill>
                  <a:srgbClr val="FF0000"/>
                </a:solidFill>
              </a:endParaRPr>
            </a:p>
          </p:txBody>
        </p:sp>
      </p:grpSp>
      <p:grpSp>
        <p:nvGrpSpPr>
          <p:cNvPr id="7" name="Group 70"/>
          <p:cNvGrpSpPr>
            <a:grpSpLocks/>
          </p:cNvGrpSpPr>
          <p:nvPr/>
        </p:nvGrpSpPr>
        <p:grpSpPr bwMode="auto">
          <a:xfrm>
            <a:off x="2895084" y="3105592"/>
            <a:ext cx="1260435" cy="762333"/>
            <a:chOff x="528" y="1104"/>
            <a:chExt cx="336" cy="271"/>
          </a:xfrm>
        </p:grpSpPr>
        <p:sp>
          <p:nvSpPr>
            <p:cNvPr id="26673" name="Line 71"/>
            <p:cNvSpPr>
              <a:spLocks noChangeShapeType="1"/>
            </p:cNvSpPr>
            <p:nvPr/>
          </p:nvSpPr>
          <p:spPr bwMode="auto">
            <a:xfrm>
              <a:off x="864" y="1104"/>
              <a:ext cx="0" cy="240"/>
            </a:xfrm>
            <a:prstGeom prst="line">
              <a:avLst/>
            </a:prstGeom>
            <a:noFill/>
            <a:ln w="19050">
              <a:solidFill>
                <a:schemeClr val="tx1"/>
              </a:solidFill>
              <a:round/>
              <a:headEnd type="triangle" w="med" len="med"/>
              <a:tailEnd type="triangle" w="med" len="med"/>
            </a:ln>
          </p:spPr>
          <p:txBody>
            <a:bodyPr wrap="none" anchor="ctr"/>
            <a:lstStyle/>
            <a:p>
              <a:endParaRPr lang="en-US"/>
            </a:p>
          </p:txBody>
        </p:sp>
        <p:graphicFrame>
          <p:nvGraphicFramePr>
            <p:cNvPr id="26635" name="Object 72"/>
            <p:cNvGraphicFramePr>
              <a:graphicFrameLocks noChangeAspect="1"/>
            </p:cNvGraphicFramePr>
            <p:nvPr/>
          </p:nvGraphicFramePr>
          <p:xfrm>
            <a:off x="528" y="1152"/>
            <a:ext cx="336" cy="223"/>
          </p:xfrm>
          <a:graphic>
            <a:graphicData uri="http://schemas.openxmlformats.org/presentationml/2006/ole">
              <mc:AlternateContent xmlns:mc="http://schemas.openxmlformats.org/markup-compatibility/2006">
                <mc:Choice xmlns:v="urn:schemas-microsoft-com:vml" Requires="v">
                  <p:oleObj spid="_x0000_s246117" name="Equation" r:id="rId12" imgW="304560" imgH="203040" progId="Equation.3">
                    <p:embed/>
                  </p:oleObj>
                </mc:Choice>
                <mc:Fallback>
                  <p:oleObj name="Equation" r:id="rId12" imgW="304560" imgH="203040" progId="Equation.3">
                    <p:embed/>
                    <p:pic>
                      <p:nvPicPr>
                        <p:cNvPr id="0" name="Object 7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8" y="1152"/>
                          <a:ext cx="336" cy="2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8" name="Group 73"/>
          <p:cNvGrpSpPr>
            <a:grpSpLocks/>
          </p:cNvGrpSpPr>
          <p:nvPr/>
        </p:nvGrpSpPr>
        <p:grpSpPr bwMode="auto">
          <a:xfrm>
            <a:off x="1597137" y="5873619"/>
            <a:ext cx="4846674" cy="1459966"/>
            <a:chOff x="182" y="2088"/>
            <a:chExt cx="1585" cy="519"/>
          </a:xfrm>
        </p:grpSpPr>
        <p:graphicFrame>
          <p:nvGraphicFramePr>
            <p:cNvPr id="26634" name="Object 74"/>
            <p:cNvGraphicFramePr>
              <a:graphicFrameLocks noChangeAspect="1"/>
            </p:cNvGraphicFramePr>
            <p:nvPr/>
          </p:nvGraphicFramePr>
          <p:xfrm>
            <a:off x="336" y="2352"/>
            <a:ext cx="1431" cy="255"/>
          </p:xfrm>
          <a:graphic>
            <a:graphicData uri="http://schemas.openxmlformats.org/presentationml/2006/ole">
              <mc:AlternateContent xmlns:mc="http://schemas.openxmlformats.org/markup-compatibility/2006">
                <mc:Choice xmlns:v="urn:schemas-microsoft-com:vml" Requires="v">
                  <p:oleObj spid="_x0000_s246118" name="Equation" r:id="rId14" imgW="1130040" imgH="203040" progId="Equation.3">
                    <p:embed/>
                  </p:oleObj>
                </mc:Choice>
                <mc:Fallback>
                  <p:oleObj name="Equation" r:id="rId14" imgW="1130040" imgH="203040" progId="Equation.3">
                    <p:embed/>
                    <p:pic>
                      <p:nvPicPr>
                        <p:cNvPr id="0" name="Object 7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6" y="2352"/>
                          <a:ext cx="1431" cy="2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72" name="Text Box 75"/>
            <p:cNvSpPr txBox="1">
              <a:spLocks noChangeArrowheads="1"/>
            </p:cNvSpPr>
            <p:nvPr/>
          </p:nvSpPr>
          <p:spPr bwMode="auto">
            <a:xfrm>
              <a:off x="182" y="2088"/>
              <a:ext cx="1048" cy="241"/>
            </a:xfrm>
            <a:prstGeom prst="rect">
              <a:avLst/>
            </a:prstGeom>
            <a:noFill/>
            <a:ln w="9525">
              <a:solidFill>
                <a:srgbClr val="33CC33"/>
              </a:solidFill>
              <a:miter lim="800000"/>
              <a:headEnd/>
              <a:tailEnd/>
            </a:ln>
          </p:spPr>
          <p:txBody>
            <a:bodyPr wrap="square">
              <a:spAutoFit/>
            </a:bodyPr>
            <a:lstStyle/>
            <a:p>
              <a:r>
                <a:rPr lang="en-US" sz="3800" dirty="0">
                  <a:solidFill>
                    <a:srgbClr val="006600"/>
                  </a:solidFill>
                </a:rPr>
                <a:t>escape</a:t>
              </a:r>
              <a:r>
                <a:rPr lang="en-US" sz="3800" dirty="0"/>
                <a:t> </a:t>
              </a:r>
              <a:r>
                <a:rPr lang="en-US" sz="3800" dirty="0">
                  <a:solidFill>
                    <a:srgbClr val="006600"/>
                  </a:solidFill>
                </a:rPr>
                <a:t>rate</a:t>
              </a:r>
              <a:endParaRPr lang="en-US" sz="3800" dirty="0"/>
            </a:p>
          </p:txBody>
        </p:sp>
      </p:grpSp>
      <p:graphicFrame>
        <p:nvGraphicFramePr>
          <p:cNvPr id="348254" name="Object 94"/>
          <p:cNvGraphicFramePr>
            <a:graphicFrameLocks noChangeAspect="1"/>
          </p:cNvGraphicFramePr>
          <p:nvPr/>
        </p:nvGraphicFramePr>
        <p:xfrm>
          <a:off x="13861040" y="7479863"/>
          <a:ext cx="6654796" cy="2219484"/>
        </p:xfrm>
        <a:graphic>
          <a:graphicData uri="http://schemas.openxmlformats.org/presentationml/2006/ole">
            <mc:AlternateContent xmlns:mc="http://schemas.openxmlformats.org/markup-compatibility/2006">
              <mc:Choice xmlns:v="urn:schemas-microsoft-com:vml" Requires="v">
                <p:oleObj spid="_x0000_s246119" name="Equation" r:id="rId16" imgW="1473120" imgH="520560" progId="Equation.3">
                  <p:embed/>
                </p:oleObj>
              </mc:Choice>
              <mc:Fallback>
                <p:oleObj name="Equation" r:id="rId16" imgW="1473120" imgH="520560" progId="Equation.3">
                  <p:embed/>
                  <p:pic>
                    <p:nvPicPr>
                      <p:cNvPr id="0" name="Object 9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3861040" y="7479863"/>
                        <a:ext cx="6654796" cy="22194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9" name="Group 95"/>
          <p:cNvGrpSpPr>
            <a:grpSpLocks/>
          </p:cNvGrpSpPr>
          <p:nvPr/>
        </p:nvGrpSpPr>
        <p:grpSpPr bwMode="auto">
          <a:xfrm>
            <a:off x="11704042" y="7853995"/>
            <a:ext cx="2914758" cy="1181475"/>
            <a:chOff x="440" y="2918"/>
            <a:chExt cx="777" cy="420"/>
          </a:xfrm>
        </p:grpSpPr>
        <p:graphicFrame>
          <p:nvGraphicFramePr>
            <p:cNvPr id="26632" name="Object 97"/>
            <p:cNvGraphicFramePr>
              <a:graphicFrameLocks noChangeAspect="1"/>
            </p:cNvGraphicFramePr>
            <p:nvPr/>
          </p:nvGraphicFramePr>
          <p:xfrm>
            <a:off x="440" y="2918"/>
            <a:ext cx="464" cy="405"/>
          </p:xfrm>
          <a:graphic>
            <a:graphicData uri="http://schemas.openxmlformats.org/presentationml/2006/ole">
              <mc:AlternateContent xmlns:mc="http://schemas.openxmlformats.org/markup-compatibility/2006">
                <mc:Choice xmlns:v="urn:schemas-microsoft-com:vml" Requires="v">
                  <p:oleObj spid="_x0000_s246120" name="Equation" r:id="rId18" imgW="368280" imgH="241200" progId="Equation.3">
                    <p:embed/>
                  </p:oleObj>
                </mc:Choice>
                <mc:Fallback>
                  <p:oleObj name="Equation" r:id="rId18" imgW="368280" imgH="241200" progId="Equation.3">
                    <p:embed/>
                    <p:pic>
                      <p:nvPicPr>
                        <p:cNvPr id="0" name="Object 9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40" y="2918"/>
                          <a:ext cx="464" cy="40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33" name="Object 99"/>
            <p:cNvGraphicFramePr>
              <a:graphicFrameLocks noChangeAspect="1"/>
            </p:cNvGraphicFramePr>
            <p:nvPr/>
          </p:nvGraphicFramePr>
          <p:xfrm>
            <a:off x="1031" y="2991"/>
            <a:ext cx="186" cy="347"/>
          </p:xfrm>
          <a:graphic>
            <a:graphicData uri="http://schemas.openxmlformats.org/presentationml/2006/ole">
              <mc:AlternateContent xmlns:mc="http://schemas.openxmlformats.org/markup-compatibility/2006">
                <mc:Choice xmlns:v="urn:schemas-microsoft-com:vml" Requires="v">
                  <p:oleObj spid="_x0000_s246121" name="Equation" r:id="rId20" imgW="101520" imgH="190440" progId="Equation.3">
                    <p:embed/>
                  </p:oleObj>
                </mc:Choice>
                <mc:Fallback>
                  <p:oleObj name="Equation" r:id="rId20" imgW="101520" imgH="190440" progId="Equation.3">
                    <p:embed/>
                    <p:pic>
                      <p:nvPicPr>
                        <p:cNvPr id="0" name="Object 9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31" y="2991"/>
                          <a:ext cx="186" cy="34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48260" name="Text Box 100"/>
          <p:cNvSpPr txBox="1">
            <a:spLocks noChangeArrowheads="1"/>
          </p:cNvSpPr>
          <p:nvPr/>
        </p:nvSpPr>
        <p:spPr bwMode="auto">
          <a:xfrm>
            <a:off x="12364270" y="7206997"/>
            <a:ext cx="4727316" cy="841125"/>
          </a:xfrm>
          <a:prstGeom prst="rect">
            <a:avLst/>
          </a:prstGeom>
          <a:noFill/>
          <a:ln w="9525">
            <a:noFill/>
            <a:miter lim="800000"/>
            <a:headEnd/>
            <a:tailEnd/>
          </a:ln>
        </p:spPr>
        <p:txBody>
          <a:bodyPr wrap="none" lIns="192911" tIns="96455" rIns="192911" bIns="96455">
            <a:spAutoFit/>
          </a:bodyPr>
          <a:lstStyle/>
          <a:p>
            <a:r>
              <a:rPr lang="en-US" sz="3800" dirty="0">
                <a:solidFill>
                  <a:srgbClr val="3550FE"/>
                </a:solidFill>
              </a:rPr>
              <a:t>Interval </a:t>
            </a:r>
            <a:r>
              <a:rPr lang="en-US" sz="4200" dirty="0">
                <a:solidFill>
                  <a:srgbClr val="3550FE"/>
                </a:solidFill>
              </a:rPr>
              <a:t>distribution</a:t>
            </a:r>
            <a:endParaRPr lang="en-US" sz="3800" dirty="0">
              <a:solidFill>
                <a:srgbClr val="3550FE"/>
              </a:solidFill>
            </a:endParaRPr>
          </a:p>
        </p:txBody>
      </p:sp>
      <p:grpSp>
        <p:nvGrpSpPr>
          <p:cNvPr id="10" name="Group 101"/>
          <p:cNvGrpSpPr>
            <a:grpSpLocks/>
          </p:cNvGrpSpPr>
          <p:nvPr/>
        </p:nvGrpSpPr>
        <p:grpSpPr bwMode="auto">
          <a:xfrm>
            <a:off x="16381909" y="9235193"/>
            <a:ext cx="4133927" cy="1150530"/>
            <a:chOff x="672" y="3792"/>
            <a:chExt cx="1248" cy="409"/>
          </a:xfrm>
        </p:grpSpPr>
        <p:sp>
          <p:nvSpPr>
            <p:cNvPr id="26669" name="Freeform 102"/>
            <p:cNvSpPr>
              <a:spLocks/>
            </p:cNvSpPr>
            <p:nvPr/>
          </p:nvSpPr>
          <p:spPr bwMode="auto">
            <a:xfrm>
              <a:off x="672" y="3792"/>
              <a:ext cx="624" cy="192"/>
            </a:xfrm>
            <a:custGeom>
              <a:avLst/>
              <a:gdLst>
                <a:gd name="T0" fmla="*/ 0 w 720"/>
                <a:gd name="T1" fmla="*/ 0 h 288"/>
                <a:gd name="T2" fmla="*/ 20 w 720"/>
                <a:gd name="T3" fmla="*/ 13 h 288"/>
                <a:gd name="T4" fmla="*/ 101 w 720"/>
                <a:gd name="T5" fmla="*/ 13 h 288"/>
                <a:gd name="T6" fmla="*/ 264 w 720"/>
                <a:gd name="T7" fmla="*/ 13 h 288"/>
                <a:gd name="T8" fmla="*/ 305 w 720"/>
                <a:gd name="T9" fmla="*/ 25 h 288"/>
                <a:gd name="T10" fmla="*/ 0 60000 65536"/>
                <a:gd name="T11" fmla="*/ 0 60000 65536"/>
                <a:gd name="T12" fmla="*/ 0 60000 65536"/>
                <a:gd name="T13" fmla="*/ 0 60000 65536"/>
                <a:gd name="T14" fmla="*/ 0 60000 65536"/>
                <a:gd name="T15" fmla="*/ 0 w 720"/>
                <a:gd name="T16" fmla="*/ 0 h 288"/>
                <a:gd name="T17" fmla="*/ 720 w 720"/>
                <a:gd name="T18" fmla="*/ 288 h 288"/>
              </a:gdLst>
              <a:ahLst/>
              <a:cxnLst>
                <a:cxn ang="T10">
                  <a:pos x="T0" y="T1"/>
                </a:cxn>
                <a:cxn ang="T11">
                  <a:pos x="T2" y="T3"/>
                </a:cxn>
                <a:cxn ang="T12">
                  <a:pos x="T4" y="T5"/>
                </a:cxn>
                <a:cxn ang="T13">
                  <a:pos x="T6" y="T7"/>
                </a:cxn>
                <a:cxn ang="T14">
                  <a:pos x="T8" y="T9"/>
                </a:cxn>
              </a:cxnLst>
              <a:rect l="T15" t="T16" r="T17" b="T18"/>
              <a:pathLst>
                <a:path w="720" h="288">
                  <a:moveTo>
                    <a:pt x="0" y="0"/>
                  </a:moveTo>
                  <a:cubicBezTo>
                    <a:pt x="4" y="60"/>
                    <a:pt x="8" y="120"/>
                    <a:pt x="48" y="144"/>
                  </a:cubicBezTo>
                  <a:cubicBezTo>
                    <a:pt x="88" y="168"/>
                    <a:pt x="144" y="144"/>
                    <a:pt x="240" y="144"/>
                  </a:cubicBezTo>
                  <a:cubicBezTo>
                    <a:pt x="336" y="144"/>
                    <a:pt x="544" y="120"/>
                    <a:pt x="624" y="144"/>
                  </a:cubicBezTo>
                  <a:cubicBezTo>
                    <a:pt x="704" y="168"/>
                    <a:pt x="712" y="228"/>
                    <a:pt x="720" y="288"/>
                  </a:cubicBezTo>
                </a:path>
              </a:pathLst>
            </a:custGeom>
            <a:noFill/>
            <a:ln w="28575">
              <a:solidFill>
                <a:srgbClr val="FF0000"/>
              </a:solidFill>
              <a:round/>
              <a:headEnd/>
              <a:tailEnd/>
            </a:ln>
          </p:spPr>
          <p:txBody>
            <a:bodyPr wrap="none" anchor="ctr"/>
            <a:lstStyle/>
            <a:p>
              <a:endParaRPr lang="en-US"/>
            </a:p>
          </p:txBody>
        </p:sp>
        <p:sp>
          <p:nvSpPr>
            <p:cNvPr id="26670" name="Freeform 103"/>
            <p:cNvSpPr>
              <a:spLocks/>
            </p:cNvSpPr>
            <p:nvPr/>
          </p:nvSpPr>
          <p:spPr bwMode="auto">
            <a:xfrm>
              <a:off x="1296" y="3792"/>
              <a:ext cx="624" cy="192"/>
            </a:xfrm>
            <a:custGeom>
              <a:avLst/>
              <a:gdLst>
                <a:gd name="T0" fmla="*/ 0 w 672"/>
                <a:gd name="T1" fmla="*/ 12 h 336"/>
                <a:gd name="T2" fmla="*/ 62 w 672"/>
                <a:gd name="T3" fmla="*/ 5 h 336"/>
                <a:gd name="T4" fmla="*/ 123 w 672"/>
                <a:gd name="T5" fmla="*/ 5 h 336"/>
                <a:gd name="T6" fmla="*/ 369 w 672"/>
                <a:gd name="T7" fmla="*/ 5 h 336"/>
                <a:gd name="T8" fmla="*/ 431 w 672"/>
                <a:gd name="T9" fmla="*/ 0 h 336"/>
                <a:gd name="T10" fmla="*/ 0 60000 65536"/>
                <a:gd name="T11" fmla="*/ 0 60000 65536"/>
                <a:gd name="T12" fmla="*/ 0 60000 65536"/>
                <a:gd name="T13" fmla="*/ 0 60000 65536"/>
                <a:gd name="T14" fmla="*/ 0 60000 65536"/>
                <a:gd name="T15" fmla="*/ 0 w 672"/>
                <a:gd name="T16" fmla="*/ 0 h 336"/>
                <a:gd name="T17" fmla="*/ 672 w 672"/>
                <a:gd name="T18" fmla="*/ 336 h 336"/>
              </a:gdLst>
              <a:ahLst/>
              <a:cxnLst>
                <a:cxn ang="T10">
                  <a:pos x="T0" y="T1"/>
                </a:cxn>
                <a:cxn ang="T11">
                  <a:pos x="T2" y="T3"/>
                </a:cxn>
                <a:cxn ang="T12">
                  <a:pos x="T4" y="T5"/>
                </a:cxn>
                <a:cxn ang="T13">
                  <a:pos x="T6" y="T7"/>
                </a:cxn>
                <a:cxn ang="T14">
                  <a:pos x="T8" y="T9"/>
                </a:cxn>
              </a:cxnLst>
              <a:rect l="T15" t="T16" r="T17" b="T18"/>
              <a:pathLst>
                <a:path w="672" h="336">
                  <a:moveTo>
                    <a:pt x="0" y="336"/>
                  </a:moveTo>
                  <a:cubicBezTo>
                    <a:pt x="32" y="256"/>
                    <a:pt x="64" y="176"/>
                    <a:pt x="96" y="144"/>
                  </a:cubicBezTo>
                  <a:cubicBezTo>
                    <a:pt x="128" y="112"/>
                    <a:pt x="112" y="144"/>
                    <a:pt x="192" y="144"/>
                  </a:cubicBezTo>
                  <a:cubicBezTo>
                    <a:pt x="272" y="144"/>
                    <a:pt x="496" y="168"/>
                    <a:pt x="576" y="144"/>
                  </a:cubicBezTo>
                  <a:cubicBezTo>
                    <a:pt x="656" y="120"/>
                    <a:pt x="664" y="60"/>
                    <a:pt x="672" y="0"/>
                  </a:cubicBezTo>
                </a:path>
              </a:pathLst>
            </a:custGeom>
            <a:noFill/>
            <a:ln w="28575">
              <a:solidFill>
                <a:srgbClr val="FF0000"/>
              </a:solidFill>
              <a:round/>
              <a:headEnd/>
              <a:tailEnd/>
            </a:ln>
          </p:spPr>
          <p:txBody>
            <a:bodyPr wrap="none" anchor="ctr"/>
            <a:lstStyle/>
            <a:p>
              <a:endParaRPr lang="en-US"/>
            </a:p>
          </p:txBody>
        </p:sp>
        <p:sp>
          <p:nvSpPr>
            <p:cNvPr id="26671" name="Text Box 104"/>
            <p:cNvSpPr txBox="1">
              <a:spLocks noChangeArrowheads="1"/>
            </p:cNvSpPr>
            <p:nvPr/>
          </p:nvSpPr>
          <p:spPr bwMode="auto">
            <a:xfrm>
              <a:off x="758" y="3960"/>
              <a:ext cx="1016" cy="241"/>
            </a:xfrm>
            <a:prstGeom prst="rect">
              <a:avLst/>
            </a:prstGeom>
            <a:noFill/>
            <a:ln w="9525">
              <a:noFill/>
              <a:miter lim="800000"/>
              <a:headEnd/>
              <a:tailEnd/>
            </a:ln>
          </p:spPr>
          <p:txBody>
            <a:bodyPr wrap="none">
              <a:spAutoFit/>
            </a:bodyPr>
            <a:lstStyle/>
            <a:p>
              <a:r>
                <a:rPr lang="en-US" sz="3800" dirty="0">
                  <a:solidFill>
                    <a:srgbClr val="FF0000"/>
                  </a:solidFill>
                </a:rPr>
                <a:t>Survivor function</a:t>
              </a:r>
            </a:p>
          </p:txBody>
        </p:sp>
      </p:grpSp>
      <p:grpSp>
        <p:nvGrpSpPr>
          <p:cNvPr id="11" name="Group 105"/>
          <p:cNvGrpSpPr>
            <a:grpSpLocks/>
          </p:cNvGrpSpPr>
          <p:nvPr/>
        </p:nvGrpSpPr>
        <p:grpSpPr bwMode="auto">
          <a:xfrm>
            <a:off x="13861039" y="8560070"/>
            <a:ext cx="1755607" cy="1803156"/>
            <a:chOff x="0" y="3744"/>
            <a:chExt cx="468" cy="641"/>
          </a:xfrm>
        </p:grpSpPr>
        <p:sp>
          <p:nvSpPr>
            <p:cNvPr id="26667" name="Line 106"/>
            <p:cNvSpPr>
              <a:spLocks noChangeShapeType="1"/>
            </p:cNvSpPr>
            <p:nvPr/>
          </p:nvSpPr>
          <p:spPr bwMode="auto">
            <a:xfrm flipV="1">
              <a:off x="240" y="3744"/>
              <a:ext cx="48" cy="192"/>
            </a:xfrm>
            <a:prstGeom prst="line">
              <a:avLst/>
            </a:prstGeom>
            <a:noFill/>
            <a:ln w="19050">
              <a:solidFill>
                <a:srgbClr val="006600"/>
              </a:solidFill>
              <a:round/>
              <a:headEnd/>
              <a:tailEnd type="triangle" w="med" len="med"/>
            </a:ln>
          </p:spPr>
          <p:txBody>
            <a:bodyPr wrap="none" anchor="ctr"/>
            <a:lstStyle/>
            <a:p>
              <a:endParaRPr lang="en-US"/>
            </a:p>
          </p:txBody>
        </p:sp>
        <p:sp>
          <p:nvSpPr>
            <p:cNvPr id="26668" name="Text Box 107"/>
            <p:cNvSpPr txBox="1">
              <a:spLocks noChangeArrowheads="1"/>
            </p:cNvSpPr>
            <p:nvPr/>
          </p:nvSpPr>
          <p:spPr bwMode="auto">
            <a:xfrm>
              <a:off x="0" y="3936"/>
              <a:ext cx="468" cy="449"/>
            </a:xfrm>
            <a:prstGeom prst="rect">
              <a:avLst/>
            </a:prstGeom>
            <a:noFill/>
            <a:ln w="9525">
              <a:noFill/>
              <a:miter lim="800000"/>
              <a:headEnd/>
              <a:tailEnd/>
            </a:ln>
          </p:spPr>
          <p:txBody>
            <a:bodyPr wrap="none">
              <a:spAutoFit/>
            </a:bodyPr>
            <a:lstStyle/>
            <a:p>
              <a:r>
                <a:rPr lang="en-US" sz="3800" dirty="0">
                  <a:solidFill>
                    <a:srgbClr val="006600"/>
                  </a:solidFill>
                </a:rPr>
                <a:t>escape</a:t>
              </a:r>
            </a:p>
            <a:p>
              <a:r>
                <a:rPr lang="en-US" sz="3800" dirty="0">
                  <a:solidFill>
                    <a:srgbClr val="006600"/>
                  </a:solidFill>
                </a:rPr>
                <a:t> rate</a:t>
              </a:r>
            </a:p>
          </p:txBody>
        </p:sp>
      </p:grpSp>
      <p:grpSp>
        <p:nvGrpSpPr>
          <p:cNvPr id="12" name="Group 108"/>
          <p:cNvGrpSpPr>
            <a:grpSpLocks/>
          </p:cNvGrpSpPr>
          <p:nvPr/>
        </p:nvGrpSpPr>
        <p:grpSpPr bwMode="auto">
          <a:xfrm>
            <a:off x="11779068" y="3274373"/>
            <a:ext cx="6002073" cy="1184289"/>
            <a:chOff x="-128" y="2917"/>
            <a:chExt cx="1600" cy="421"/>
          </a:xfrm>
        </p:grpSpPr>
        <p:grpSp>
          <p:nvGrpSpPr>
            <p:cNvPr id="13" name="Group 109"/>
            <p:cNvGrpSpPr>
              <a:grpSpLocks/>
            </p:cNvGrpSpPr>
            <p:nvPr/>
          </p:nvGrpSpPr>
          <p:grpSpPr bwMode="auto">
            <a:xfrm>
              <a:off x="-128" y="2917"/>
              <a:ext cx="1600" cy="406"/>
              <a:chOff x="1709" y="3445"/>
              <a:chExt cx="1886" cy="402"/>
            </a:xfrm>
          </p:grpSpPr>
          <p:graphicFrame>
            <p:nvGraphicFramePr>
              <p:cNvPr id="26631" name="Object 110"/>
              <p:cNvGraphicFramePr>
                <a:graphicFrameLocks noChangeAspect="1"/>
              </p:cNvGraphicFramePr>
              <p:nvPr/>
            </p:nvGraphicFramePr>
            <p:xfrm>
              <a:off x="1709" y="3445"/>
              <a:ext cx="1886" cy="402"/>
            </p:xfrm>
            <a:graphic>
              <a:graphicData uri="http://schemas.openxmlformats.org/presentationml/2006/ole">
                <mc:AlternateContent xmlns:mc="http://schemas.openxmlformats.org/markup-compatibility/2006">
                  <mc:Choice xmlns:v="urn:schemas-microsoft-com:vml" Requires="v">
                    <p:oleObj spid="_x0000_s246122" name="Equation" r:id="rId22" imgW="1269720" imgH="241200" progId="Equation.3">
                      <p:embed/>
                    </p:oleObj>
                  </mc:Choice>
                  <mc:Fallback>
                    <p:oleObj name="Equation" r:id="rId22" imgW="1269720" imgH="241200" progId="Equation.3">
                      <p:embed/>
                      <p:pic>
                        <p:nvPicPr>
                          <p:cNvPr id="0" name="Object 110"/>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709" y="3445"/>
                            <a:ext cx="1886" cy="4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66" name="Line 111"/>
              <p:cNvSpPr>
                <a:spLocks noChangeShapeType="1"/>
              </p:cNvSpPr>
              <p:nvPr/>
            </p:nvSpPr>
            <p:spPr bwMode="auto">
              <a:xfrm>
                <a:off x="2688" y="3552"/>
                <a:ext cx="0" cy="240"/>
              </a:xfrm>
              <a:prstGeom prst="line">
                <a:avLst/>
              </a:prstGeom>
              <a:noFill/>
              <a:ln w="9525">
                <a:noFill/>
                <a:round/>
                <a:headEnd/>
                <a:tailEnd/>
              </a:ln>
            </p:spPr>
            <p:txBody>
              <a:bodyPr wrap="none" anchor="ctr"/>
              <a:lstStyle/>
              <a:p>
                <a:endParaRPr lang="en-US"/>
              </a:p>
            </p:txBody>
          </p:sp>
        </p:grpSp>
        <p:graphicFrame>
          <p:nvGraphicFramePr>
            <p:cNvPr id="26630" name="Object 112"/>
            <p:cNvGraphicFramePr>
              <a:graphicFrameLocks noChangeAspect="1"/>
            </p:cNvGraphicFramePr>
            <p:nvPr/>
          </p:nvGraphicFramePr>
          <p:xfrm>
            <a:off x="1031" y="2991"/>
            <a:ext cx="185" cy="347"/>
          </p:xfrm>
          <a:graphic>
            <a:graphicData uri="http://schemas.openxmlformats.org/presentationml/2006/ole">
              <mc:AlternateContent xmlns:mc="http://schemas.openxmlformats.org/markup-compatibility/2006">
                <mc:Choice xmlns:v="urn:schemas-microsoft-com:vml" Requires="v">
                  <p:oleObj spid="_x0000_s246123" name="Equation" r:id="rId24" imgW="101520" imgH="190440" progId="Equation.3">
                    <p:embed/>
                  </p:oleObj>
                </mc:Choice>
                <mc:Fallback>
                  <p:oleObj name="Equation" r:id="rId24" imgW="101520" imgH="190440" progId="Equation.3">
                    <p:embed/>
                    <p:pic>
                      <p:nvPicPr>
                        <p:cNvPr id="0" name="Object 11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31" y="2991"/>
                          <a:ext cx="185" cy="34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48274" name="Text Box 114"/>
          <p:cNvSpPr txBox="1">
            <a:spLocks noChangeArrowheads="1"/>
          </p:cNvSpPr>
          <p:nvPr/>
        </p:nvSpPr>
        <p:spPr bwMode="auto">
          <a:xfrm>
            <a:off x="15023940" y="1493724"/>
            <a:ext cx="6064220" cy="1241234"/>
          </a:xfrm>
          <a:prstGeom prst="rect">
            <a:avLst/>
          </a:prstGeom>
          <a:solidFill>
            <a:srgbClr val="87D4F7"/>
          </a:solidFill>
          <a:ln w="38100">
            <a:solidFill>
              <a:schemeClr val="accent2"/>
            </a:solidFill>
            <a:miter lim="800000"/>
            <a:headEnd/>
            <a:tailEnd/>
          </a:ln>
        </p:spPr>
        <p:txBody>
          <a:bodyPr wrap="none" lIns="192911" tIns="96455" rIns="192911" bIns="96455">
            <a:spAutoFit/>
          </a:bodyPr>
          <a:lstStyle/>
          <a:p>
            <a:r>
              <a:rPr lang="fr-CH" sz="6800" i="1" dirty="0" err="1" smtClean="0"/>
              <a:t>Examples</a:t>
            </a:r>
            <a:r>
              <a:rPr lang="fr-CH" sz="6800" i="1" dirty="0" smtClean="0"/>
              <a:t> </a:t>
            </a:r>
            <a:r>
              <a:rPr lang="fr-CH" sz="6800" i="1" dirty="0" err="1" smtClean="0"/>
              <a:t>now</a:t>
            </a:r>
            <a:endParaRPr lang="fr-FR" sz="6800" i="1" dirty="0"/>
          </a:p>
        </p:txBody>
      </p:sp>
      <p:sp>
        <p:nvSpPr>
          <p:cNvPr id="26659" name="Line 115"/>
          <p:cNvSpPr>
            <a:spLocks noChangeShapeType="1"/>
          </p:cNvSpPr>
          <p:nvPr/>
        </p:nvSpPr>
        <p:spPr bwMode="auto">
          <a:xfrm flipV="1">
            <a:off x="2531210" y="7479863"/>
            <a:ext cx="0" cy="3189982"/>
          </a:xfrm>
          <a:prstGeom prst="line">
            <a:avLst/>
          </a:prstGeom>
          <a:noFill/>
          <a:ln w="9525">
            <a:solidFill>
              <a:schemeClr val="tx1"/>
            </a:solidFill>
            <a:round/>
            <a:headEnd/>
            <a:tailEnd type="triangle" w="med" len="med"/>
          </a:ln>
        </p:spPr>
        <p:txBody>
          <a:bodyPr lIns="192911" tIns="96455" rIns="192911" bIns="96455"/>
          <a:lstStyle/>
          <a:p>
            <a:endParaRPr lang="en-US"/>
          </a:p>
        </p:txBody>
      </p:sp>
      <p:sp>
        <p:nvSpPr>
          <p:cNvPr id="26660" name="Line 116"/>
          <p:cNvSpPr>
            <a:spLocks noChangeShapeType="1"/>
          </p:cNvSpPr>
          <p:nvPr/>
        </p:nvSpPr>
        <p:spPr bwMode="auto">
          <a:xfrm>
            <a:off x="2531210" y="10543257"/>
            <a:ext cx="5443129" cy="0"/>
          </a:xfrm>
          <a:prstGeom prst="line">
            <a:avLst/>
          </a:prstGeom>
          <a:noFill/>
          <a:ln w="9525">
            <a:solidFill>
              <a:schemeClr val="tx1"/>
            </a:solidFill>
            <a:round/>
            <a:headEnd/>
            <a:tailEnd type="triangle" w="med" len="med"/>
          </a:ln>
        </p:spPr>
        <p:txBody>
          <a:bodyPr lIns="192911" tIns="96455" rIns="192911" bIns="96455"/>
          <a:lstStyle/>
          <a:p>
            <a:endParaRPr lang="en-US"/>
          </a:p>
        </p:txBody>
      </p:sp>
      <p:sp>
        <p:nvSpPr>
          <p:cNvPr id="26661" name="Text Box 117"/>
          <p:cNvSpPr txBox="1">
            <a:spLocks noChangeArrowheads="1"/>
          </p:cNvSpPr>
          <p:nvPr/>
        </p:nvSpPr>
        <p:spPr bwMode="auto">
          <a:xfrm>
            <a:off x="7587956" y="10577013"/>
            <a:ext cx="753472" cy="979624"/>
          </a:xfrm>
          <a:prstGeom prst="rect">
            <a:avLst/>
          </a:prstGeom>
          <a:noFill/>
          <a:ln w="9525">
            <a:noFill/>
            <a:miter lim="800000"/>
            <a:headEnd/>
            <a:tailEnd/>
          </a:ln>
        </p:spPr>
        <p:txBody>
          <a:bodyPr wrap="none" lIns="192911" tIns="96455" rIns="192911" bIns="96455">
            <a:spAutoFit/>
          </a:bodyPr>
          <a:lstStyle/>
          <a:p>
            <a:r>
              <a:rPr lang="fr-CH" sz="5100" i="1" dirty="0"/>
              <a:t>u</a:t>
            </a:r>
            <a:endParaRPr lang="fr-FR" sz="5100" i="1" dirty="0"/>
          </a:p>
        </p:txBody>
      </p:sp>
      <p:sp>
        <p:nvSpPr>
          <p:cNvPr id="26662" name="Line 119"/>
          <p:cNvSpPr>
            <a:spLocks noChangeShapeType="1"/>
          </p:cNvSpPr>
          <p:nvPr/>
        </p:nvSpPr>
        <p:spPr bwMode="auto">
          <a:xfrm>
            <a:off x="6102443" y="10413858"/>
            <a:ext cx="0" cy="255987"/>
          </a:xfrm>
          <a:prstGeom prst="line">
            <a:avLst/>
          </a:prstGeom>
          <a:noFill/>
          <a:ln w="9525">
            <a:solidFill>
              <a:schemeClr val="tx1"/>
            </a:solidFill>
            <a:round/>
            <a:headEnd/>
            <a:tailEnd/>
          </a:ln>
        </p:spPr>
        <p:txBody>
          <a:bodyPr lIns="192911" tIns="96455" rIns="192911" bIns="96455"/>
          <a:lstStyle/>
          <a:p>
            <a:endParaRPr lang="en-US"/>
          </a:p>
        </p:txBody>
      </p:sp>
      <p:graphicFrame>
        <p:nvGraphicFramePr>
          <p:cNvPr id="26629" name="Object 122"/>
          <p:cNvGraphicFramePr>
            <a:graphicFrameLocks noChangeAspect="1"/>
          </p:cNvGraphicFramePr>
          <p:nvPr>
            <p:extLst>
              <p:ext uri="{D42A27DB-BD31-4B8C-83A1-F6EECF244321}">
                <p14:modId xmlns:p14="http://schemas.microsoft.com/office/powerpoint/2010/main" val="2284491433"/>
              </p:ext>
            </p:extLst>
          </p:nvPr>
        </p:nvGraphicFramePr>
        <p:xfrm>
          <a:off x="5843603" y="10796430"/>
          <a:ext cx="600207" cy="720137"/>
        </p:xfrm>
        <a:graphic>
          <a:graphicData uri="http://schemas.openxmlformats.org/presentationml/2006/ole">
            <mc:AlternateContent xmlns:mc="http://schemas.openxmlformats.org/markup-compatibility/2006">
              <mc:Choice xmlns:v="urn:schemas-microsoft-com:vml" Requires="v">
                <p:oleObj spid="_x0000_s246124" name="Equation" r:id="rId25" imgW="126720" imgH="152280" progId="Equation.3">
                  <p:embed/>
                </p:oleObj>
              </mc:Choice>
              <mc:Fallback>
                <p:oleObj name="Equation" r:id="rId25" imgW="126720" imgH="152280" progId="Equation.3">
                  <p:embed/>
                  <p:pic>
                    <p:nvPicPr>
                      <p:cNvPr id="0" name="Object 12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843603" y="10796430"/>
                        <a:ext cx="600207" cy="720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63" name="Line 123"/>
          <p:cNvSpPr>
            <a:spLocks noChangeShapeType="1"/>
          </p:cNvSpPr>
          <p:nvPr/>
        </p:nvSpPr>
        <p:spPr bwMode="auto">
          <a:xfrm>
            <a:off x="5929883" y="11229638"/>
            <a:ext cx="0" cy="680755"/>
          </a:xfrm>
          <a:prstGeom prst="line">
            <a:avLst/>
          </a:prstGeom>
          <a:noFill/>
          <a:ln w="9525">
            <a:noFill/>
            <a:round/>
            <a:headEnd/>
            <a:tailEnd/>
          </a:ln>
        </p:spPr>
        <p:txBody>
          <a:bodyPr wrap="none" lIns="192911" tIns="96455" rIns="192911" bIns="96455" anchor="ctr"/>
          <a:lstStyle/>
          <a:p>
            <a:endParaRPr lang="en-US"/>
          </a:p>
        </p:txBody>
      </p:sp>
      <p:sp>
        <p:nvSpPr>
          <p:cNvPr id="26664" name="Freeform 125"/>
          <p:cNvSpPr>
            <a:spLocks/>
          </p:cNvSpPr>
          <p:nvPr/>
        </p:nvSpPr>
        <p:spPr bwMode="auto">
          <a:xfrm>
            <a:off x="2531210" y="7862435"/>
            <a:ext cx="4591586" cy="2700514"/>
          </a:xfrm>
          <a:custGeom>
            <a:avLst/>
            <a:gdLst>
              <a:gd name="T0" fmla="*/ 0 w 1224"/>
              <a:gd name="T1" fmla="*/ 2147483647 h 960"/>
              <a:gd name="T2" fmla="*/ 2147483647 w 1224"/>
              <a:gd name="T3" fmla="*/ 2147483647 h 960"/>
              <a:gd name="T4" fmla="*/ 2147483647 w 1224"/>
              <a:gd name="T5" fmla="*/ 2147483647 h 960"/>
              <a:gd name="T6" fmla="*/ 2147483647 w 1224"/>
              <a:gd name="T7" fmla="*/ 0 h 960"/>
              <a:gd name="T8" fmla="*/ 0 60000 65536"/>
              <a:gd name="T9" fmla="*/ 0 60000 65536"/>
              <a:gd name="T10" fmla="*/ 0 60000 65536"/>
              <a:gd name="T11" fmla="*/ 0 60000 65536"/>
              <a:gd name="T12" fmla="*/ 0 w 1224"/>
              <a:gd name="T13" fmla="*/ 0 h 960"/>
              <a:gd name="T14" fmla="*/ 1224 w 1224"/>
              <a:gd name="T15" fmla="*/ 960 h 960"/>
            </a:gdLst>
            <a:ahLst/>
            <a:cxnLst>
              <a:cxn ang="T8">
                <a:pos x="T0" y="T1"/>
              </a:cxn>
              <a:cxn ang="T9">
                <a:pos x="T2" y="T3"/>
              </a:cxn>
              <a:cxn ang="T10">
                <a:pos x="T4" y="T5"/>
              </a:cxn>
              <a:cxn ang="T11">
                <a:pos x="T6" y="T7"/>
              </a:cxn>
            </a:cxnLst>
            <a:rect l="T12" t="T13" r="T14" b="T15"/>
            <a:pathLst>
              <a:path w="1224" h="960">
                <a:moveTo>
                  <a:pt x="0" y="953"/>
                </a:moveTo>
                <a:cubicBezTo>
                  <a:pt x="298" y="956"/>
                  <a:pt x="597" y="960"/>
                  <a:pt x="771" y="907"/>
                </a:cubicBezTo>
                <a:cubicBezTo>
                  <a:pt x="945" y="854"/>
                  <a:pt x="968" y="786"/>
                  <a:pt x="1043" y="635"/>
                </a:cubicBezTo>
                <a:cubicBezTo>
                  <a:pt x="1118" y="484"/>
                  <a:pt x="1171" y="242"/>
                  <a:pt x="1224" y="0"/>
                </a:cubicBezTo>
              </a:path>
            </a:pathLst>
          </a:custGeom>
          <a:noFill/>
          <a:ln w="38100">
            <a:solidFill>
              <a:srgbClr val="33CC33"/>
            </a:solidFill>
            <a:round/>
            <a:headEnd/>
            <a:tailEnd/>
          </a:ln>
        </p:spPr>
        <p:txBody>
          <a:bodyPr lIns="192911" tIns="96455" rIns="192911" bIns="96455"/>
          <a:lstStyle/>
          <a:p>
            <a:endParaRPr lang="en-US"/>
          </a:p>
        </p:txBody>
      </p:sp>
      <p:sp>
        <p:nvSpPr>
          <p:cNvPr id="59" name="Title 3"/>
          <p:cNvSpPr txBox="1">
            <a:spLocks/>
          </p:cNvSpPr>
          <p:nvPr/>
        </p:nvSpPr>
        <p:spPr>
          <a:xfrm>
            <a:off x="697827" y="-38773"/>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smtClean="0">
                <a:solidFill>
                  <a:srgbClr val="FF0000"/>
                </a:solidFill>
                <a:latin typeface="Impact" charset="0"/>
                <a:ea typeface="ＭＳ Ｐゴシック" charset="0"/>
                <a:cs typeface="Impact" charset="0"/>
              </a:rPr>
              <a:t>   11</a:t>
            </a:r>
            <a:r>
              <a:rPr lang="en-US" sz="6600" noProof="0" dirty="0" smtClean="0">
                <a:solidFill>
                  <a:srgbClr val="FF0000"/>
                </a:solidFill>
                <a:latin typeface="Impact" charset="0"/>
                <a:ea typeface="ＭＳ Ｐゴシック" charset="0"/>
                <a:cs typeface="Impact" charset="0"/>
              </a:rPr>
              <a:t>.5</a:t>
            </a:r>
            <a:r>
              <a:rPr kumimoji="0" lang="en-US" sz="66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a:t>
            </a:r>
            <a:r>
              <a:rPr kumimoji="0" lang="en-US" sz="66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a:t>
            </a:r>
            <a:r>
              <a:rPr lang="en-US" sz="6600" dirty="0" smtClean="0">
                <a:solidFill>
                  <a:srgbClr val="FF0000"/>
                </a:solidFill>
                <a:latin typeface="Impact" charset="0"/>
                <a:ea typeface="ＭＳ Ｐゴシック" charset="0"/>
                <a:cs typeface="Impact" charset="0"/>
              </a:rPr>
              <a:t> </a:t>
            </a:r>
            <a:r>
              <a:rPr lang="en-US" sz="6600" dirty="0" err="1" smtClean="0">
                <a:solidFill>
                  <a:srgbClr val="FF0000"/>
                </a:solidFill>
                <a:latin typeface="Impact" charset="0"/>
                <a:ea typeface="ＭＳ Ｐゴシック" charset="0"/>
                <a:cs typeface="Impact" charset="0"/>
              </a:rPr>
              <a:t>Interspike</a:t>
            </a:r>
            <a:r>
              <a:rPr lang="en-US" sz="6600" dirty="0" smtClean="0">
                <a:solidFill>
                  <a:srgbClr val="FF0000"/>
                </a:solidFill>
                <a:latin typeface="Impact" charset="0"/>
                <a:ea typeface="ＭＳ Ｐゴシック" charset="0"/>
                <a:cs typeface="Impact" charset="0"/>
              </a:rPr>
              <a:t> Intervals</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60" name="Straight Connector 59"/>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aphicFrame>
        <p:nvGraphicFramePr>
          <p:cNvPr id="17423" name="Object 59"/>
          <p:cNvGraphicFramePr>
            <a:graphicFrameLocks noChangeAspect="1"/>
          </p:cNvGraphicFramePr>
          <p:nvPr>
            <p:extLst>
              <p:ext uri="{D42A27DB-BD31-4B8C-83A1-F6EECF244321}">
                <p14:modId xmlns:p14="http://schemas.microsoft.com/office/powerpoint/2010/main" val="3973612953"/>
              </p:ext>
            </p:extLst>
          </p:nvPr>
        </p:nvGraphicFramePr>
        <p:xfrm>
          <a:off x="1571625" y="4995863"/>
          <a:ext cx="633413" cy="936625"/>
        </p:xfrm>
        <a:graphic>
          <a:graphicData uri="http://schemas.openxmlformats.org/presentationml/2006/ole">
            <mc:AlternateContent xmlns:mc="http://schemas.openxmlformats.org/markup-compatibility/2006">
              <mc:Choice xmlns:v="urn:schemas-microsoft-com:vml" Requires="v">
                <p:oleObj spid="_x0000_s246125" name="Equation" r:id="rId27" imgW="101520" imgH="203040" progId="Equation.DSMT4">
                  <p:embed/>
                </p:oleObj>
              </mc:Choice>
              <mc:Fallback>
                <p:oleObj name="Equation" r:id="rId27" imgW="101520" imgH="203040" progId="Equation.DSMT4">
                  <p:embed/>
                  <p:pic>
                    <p:nvPicPr>
                      <p:cNvPr id="0" name="Object 59"/>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571625" y="4995863"/>
                        <a:ext cx="633413" cy="93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6"/>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34826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348254"/>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499"/>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499"/>
                                          </p:stCondLst>
                                        </p:cTn>
                                        <p:tgtEl>
                                          <p:spTgt spid="1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482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60" grpId="0"/>
      <p:bldP spid="34827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60" name="Rectangle 2"/>
          <p:cNvSpPr>
            <a:spLocks noChangeArrowheads="1"/>
          </p:cNvSpPr>
          <p:nvPr/>
        </p:nvSpPr>
        <p:spPr bwMode="auto">
          <a:xfrm>
            <a:off x="0" y="0"/>
            <a:ext cx="21607463" cy="12152313"/>
          </a:xfrm>
          <a:prstGeom prst="rect">
            <a:avLst/>
          </a:prstGeom>
          <a:noFill/>
          <a:ln w="9525">
            <a:solidFill>
              <a:schemeClr val="tx1"/>
            </a:solidFill>
            <a:miter lim="800000"/>
            <a:headEnd/>
            <a:tailEnd/>
          </a:ln>
        </p:spPr>
        <p:txBody>
          <a:bodyPr wrap="none" lIns="192911" tIns="96455" rIns="192911" bIns="96455" anchor="ctr"/>
          <a:lstStyle/>
          <a:p>
            <a:pPr algn="ctr">
              <a:lnSpc>
                <a:spcPct val="110000"/>
              </a:lnSpc>
            </a:pPr>
            <a:endParaRPr lang="fr-FR" sz="5100" dirty="0"/>
          </a:p>
        </p:txBody>
      </p:sp>
      <p:graphicFrame>
        <p:nvGraphicFramePr>
          <p:cNvPr id="27650" name="Object 4"/>
          <p:cNvGraphicFramePr>
            <a:graphicFrameLocks noChangeAspect="1"/>
          </p:cNvGraphicFramePr>
          <p:nvPr/>
        </p:nvGraphicFramePr>
        <p:xfrm>
          <a:off x="3147339" y="5437598"/>
          <a:ext cx="814030" cy="751080"/>
        </p:xfrm>
        <a:graphic>
          <a:graphicData uri="http://schemas.openxmlformats.org/presentationml/2006/ole">
            <mc:AlternateContent xmlns:mc="http://schemas.openxmlformats.org/markup-compatibility/2006">
              <mc:Choice xmlns:v="urn:schemas-microsoft-com:vml" Requires="v">
                <p:oleObj spid="_x0000_s247056" name="Equation" r:id="rId4" imgW="152280" imgH="190440" progId="Equation.3">
                  <p:embed/>
                </p:oleObj>
              </mc:Choice>
              <mc:Fallback>
                <p:oleObj name="Equation" r:id="rId4" imgW="152280" imgH="19044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7339" y="5437598"/>
                        <a:ext cx="814030" cy="7510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5"/>
          <p:cNvGrpSpPr>
            <a:grpSpLocks/>
          </p:cNvGrpSpPr>
          <p:nvPr/>
        </p:nvGrpSpPr>
        <p:grpSpPr bwMode="auto">
          <a:xfrm>
            <a:off x="10983794" y="3395335"/>
            <a:ext cx="6927769" cy="1527477"/>
            <a:chOff x="-170" y="2088"/>
            <a:chExt cx="2443" cy="543"/>
          </a:xfrm>
        </p:grpSpPr>
        <p:graphicFrame>
          <p:nvGraphicFramePr>
            <p:cNvPr id="27659" name="Object 6"/>
            <p:cNvGraphicFramePr>
              <a:graphicFrameLocks noChangeAspect="1"/>
            </p:cNvGraphicFramePr>
            <p:nvPr/>
          </p:nvGraphicFramePr>
          <p:xfrm>
            <a:off x="-170" y="2329"/>
            <a:ext cx="2443" cy="302"/>
          </p:xfrm>
          <a:graphic>
            <a:graphicData uri="http://schemas.openxmlformats.org/presentationml/2006/ole">
              <mc:AlternateContent xmlns:mc="http://schemas.openxmlformats.org/markup-compatibility/2006">
                <mc:Choice xmlns:v="urn:schemas-microsoft-com:vml" Requires="v">
                  <p:oleObj spid="_x0000_s247057" name="Equation" r:id="rId6" imgW="1930320" imgH="241200" progId="Equation.3">
                    <p:embed/>
                  </p:oleObj>
                </mc:Choice>
                <mc:Fallback>
                  <p:oleObj name="Equation" r:id="rId6" imgW="1930320" imgH="24120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0" y="2329"/>
                          <a:ext cx="2443" cy="3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84" name="Text Box 7"/>
            <p:cNvSpPr txBox="1">
              <a:spLocks noChangeArrowheads="1"/>
            </p:cNvSpPr>
            <p:nvPr/>
          </p:nvSpPr>
          <p:spPr bwMode="auto">
            <a:xfrm>
              <a:off x="-140" y="2088"/>
              <a:ext cx="1079" cy="241"/>
            </a:xfrm>
            <a:prstGeom prst="rect">
              <a:avLst/>
            </a:prstGeom>
            <a:noFill/>
            <a:ln w="9525">
              <a:solidFill>
                <a:srgbClr val="006600"/>
              </a:solidFill>
              <a:miter lim="800000"/>
              <a:headEnd/>
              <a:tailEnd/>
            </a:ln>
          </p:spPr>
          <p:txBody>
            <a:bodyPr wrap="square">
              <a:spAutoFit/>
            </a:bodyPr>
            <a:lstStyle/>
            <a:p>
              <a:r>
                <a:rPr lang="en-US" sz="3800" dirty="0">
                  <a:solidFill>
                    <a:srgbClr val="006600"/>
                  </a:solidFill>
                </a:rPr>
                <a:t>escape</a:t>
              </a:r>
              <a:r>
                <a:rPr lang="en-US" sz="3800" dirty="0"/>
                <a:t> </a:t>
              </a:r>
              <a:r>
                <a:rPr lang="en-US" sz="3800" dirty="0">
                  <a:solidFill>
                    <a:srgbClr val="006600"/>
                  </a:solidFill>
                </a:rPr>
                <a:t>rate</a:t>
              </a:r>
              <a:endParaRPr lang="en-US" sz="3800" dirty="0"/>
            </a:p>
          </p:txBody>
        </p:sp>
      </p:grpSp>
      <p:sp>
        <p:nvSpPr>
          <p:cNvPr id="27663" name="Line 8"/>
          <p:cNvSpPr>
            <a:spLocks noChangeShapeType="1"/>
          </p:cNvSpPr>
          <p:nvPr/>
        </p:nvSpPr>
        <p:spPr bwMode="auto">
          <a:xfrm>
            <a:off x="2126986" y="5437598"/>
            <a:ext cx="6122115" cy="0"/>
          </a:xfrm>
          <a:prstGeom prst="line">
            <a:avLst/>
          </a:prstGeom>
          <a:noFill/>
          <a:ln w="9525">
            <a:solidFill>
              <a:schemeClr val="tx1"/>
            </a:solidFill>
            <a:round/>
            <a:headEnd/>
            <a:tailEnd type="triangle" w="med" len="med"/>
          </a:ln>
        </p:spPr>
        <p:txBody>
          <a:bodyPr wrap="none" lIns="192911" tIns="96455" rIns="192911" bIns="96455" anchor="ctr"/>
          <a:lstStyle/>
          <a:p>
            <a:endParaRPr lang="en-US"/>
          </a:p>
        </p:txBody>
      </p:sp>
      <p:sp>
        <p:nvSpPr>
          <p:cNvPr id="27664" name="Line 9"/>
          <p:cNvSpPr>
            <a:spLocks noChangeShapeType="1"/>
          </p:cNvSpPr>
          <p:nvPr/>
        </p:nvSpPr>
        <p:spPr bwMode="auto">
          <a:xfrm flipV="1">
            <a:off x="2126986" y="2872110"/>
            <a:ext cx="0" cy="2565488"/>
          </a:xfrm>
          <a:prstGeom prst="line">
            <a:avLst/>
          </a:prstGeom>
          <a:noFill/>
          <a:ln w="9525">
            <a:solidFill>
              <a:schemeClr val="tx1"/>
            </a:solidFill>
            <a:round/>
            <a:headEnd/>
            <a:tailEnd type="triangle" w="med" len="med"/>
          </a:ln>
        </p:spPr>
        <p:txBody>
          <a:bodyPr wrap="none" lIns="192911" tIns="96455" rIns="192911" bIns="96455" anchor="ctr"/>
          <a:lstStyle/>
          <a:p>
            <a:endParaRPr lang="en-US"/>
          </a:p>
        </p:txBody>
      </p:sp>
      <p:graphicFrame>
        <p:nvGraphicFramePr>
          <p:cNvPr id="27651" name="Object 10"/>
          <p:cNvGraphicFramePr>
            <a:graphicFrameLocks noChangeAspect="1"/>
          </p:cNvGraphicFramePr>
          <p:nvPr/>
        </p:nvGraphicFramePr>
        <p:xfrm>
          <a:off x="1106634" y="3243431"/>
          <a:ext cx="615212" cy="663876"/>
        </p:xfrm>
        <a:graphic>
          <a:graphicData uri="http://schemas.openxmlformats.org/presentationml/2006/ole">
            <mc:AlternateContent xmlns:mc="http://schemas.openxmlformats.org/markup-compatibility/2006">
              <mc:Choice xmlns:v="urn:schemas-microsoft-com:vml" Requires="v">
                <p:oleObj spid="_x0000_s247058" name="Equation" r:id="rId8" imgW="139680" imgH="177480" progId="Equation.3">
                  <p:embed/>
                </p:oleObj>
              </mc:Choice>
              <mc:Fallback>
                <p:oleObj name="Equation" r:id="rId8" imgW="139680" imgH="177480" progId="Equation.3">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06634" y="3243431"/>
                        <a:ext cx="615212" cy="6638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65" name="Line 11"/>
          <p:cNvSpPr>
            <a:spLocks noChangeShapeType="1"/>
          </p:cNvSpPr>
          <p:nvPr/>
        </p:nvSpPr>
        <p:spPr bwMode="auto">
          <a:xfrm>
            <a:off x="2126987" y="3631630"/>
            <a:ext cx="5120517" cy="0"/>
          </a:xfrm>
          <a:prstGeom prst="line">
            <a:avLst/>
          </a:prstGeom>
          <a:noFill/>
          <a:ln w="28575">
            <a:solidFill>
              <a:schemeClr val="tx1"/>
            </a:solidFill>
            <a:prstDash val="dash"/>
            <a:round/>
            <a:headEnd/>
            <a:tailEnd/>
          </a:ln>
        </p:spPr>
        <p:txBody>
          <a:bodyPr wrap="none" lIns="192911" tIns="96455" rIns="192911" bIns="96455" anchor="ctr"/>
          <a:lstStyle/>
          <a:p>
            <a:endParaRPr lang="en-US"/>
          </a:p>
        </p:txBody>
      </p:sp>
      <p:sp>
        <p:nvSpPr>
          <p:cNvPr id="27666" name="Line 12"/>
          <p:cNvSpPr>
            <a:spLocks noChangeShapeType="1"/>
          </p:cNvSpPr>
          <p:nvPr/>
        </p:nvSpPr>
        <p:spPr bwMode="auto">
          <a:xfrm flipV="1">
            <a:off x="3488705" y="3142161"/>
            <a:ext cx="0" cy="405077"/>
          </a:xfrm>
          <a:prstGeom prst="line">
            <a:avLst/>
          </a:prstGeom>
          <a:noFill/>
          <a:ln w="28575">
            <a:solidFill>
              <a:srgbClr val="006600"/>
            </a:solidFill>
            <a:round/>
            <a:headEnd/>
            <a:tailEnd type="triangle" w="med" len="med"/>
          </a:ln>
        </p:spPr>
        <p:txBody>
          <a:bodyPr wrap="none" lIns="192911" tIns="96455" rIns="192911" bIns="96455" anchor="ctr"/>
          <a:lstStyle/>
          <a:p>
            <a:endParaRPr lang="en-US"/>
          </a:p>
        </p:txBody>
      </p:sp>
      <p:sp>
        <p:nvSpPr>
          <p:cNvPr id="27667" name="Line 13"/>
          <p:cNvSpPr>
            <a:spLocks noChangeShapeType="1"/>
          </p:cNvSpPr>
          <p:nvPr/>
        </p:nvSpPr>
        <p:spPr bwMode="auto">
          <a:xfrm>
            <a:off x="5188043" y="3651321"/>
            <a:ext cx="0" cy="931116"/>
          </a:xfrm>
          <a:prstGeom prst="line">
            <a:avLst/>
          </a:prstGeom>
          <a:noFill/>
          <a:ln w="19050">
            <a:solidFill>
              <a:schemeClr val="tx1"/>
            </a:solidFill>
            <a:round/>
            <a:headEnd type="triangle" w="med" len="med"/>
            <a:tailEnd type="triangle" w="med" len="med"/>
          </a:ln>
        </p:spPr>
        <p:txBody>
          <a:bodyPr wrap="none" lIns="192911" tIns="96455" rIns="192911" bIns="96455" anchor="ctr"/>
          <a:lstStyle/>
          <a:p>
            <a:endParaRPr lang="en-US"/>
          </a:p>
        </p:txBody>
      </p:sp>
      <p:graphicFrame>
        <p:nvGraphicFramePr>
          <p:cNvPr id="27652" name="Object 14"/>
          <p:cNvGraphicFramePr>
            <a:graphicFrameLocks noChangeAspect="1"/>
          </p:cNvGraphicFramePr>
          <p:nvPr/>
        </p:nvGraphicFramePr>
        <p:xfrm>
          <a:off x="5360604" y="3701955"/>
          <a:ext cx="1102881" cy="587925"/>
        </p:xfrm>
        <a:graphic>
          <a:graphicData uri="http://schemas.openxmlformats.org/presentationml/2006/ole">
            <mc:AlternateContent xmlns:mc="http://schemas.openxmlformats.org/markup-compatibility/2006">
              <mc:Choice xmlns:v="urn:schemas-microsoft-com:vml" Requires="v">
                <p:oleObj spid="_x0000_s247059" name="Equation" r:id="rId10" imgW="266400" imgH="190440" progId="Equation.3">
                  <p:embed/>
                </p:oleObj>
              </mc:Choice>
              <mc:Fallback>
                <p:oleObj name="Equation" r:id="rId10" imgW="266400" imgH="190440" progId="Equation.3">
                  <p:embed/>
                  <p:pic>
                    <p:nvPicPr>
                      <p:cNvPr id="0" name="Object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60604" y="3701955"/>
                        <a:ext cx="1102881" cy="587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68" name="Text Box 15"/>
          <p:cNvSpPr txBox="1">
            <a:spLocks noChangeArrowheads="1"/>
          </p:cNvSpPr>
          <p:nvPr/>
        </p:nvSpPr>
        <p:spPr bwMode="auto">
          <a:xfrm>
            <a:off x="1129796" y="1528206"/>
            <a:ext cx="12158837" cy="1764454"/>
          </a:xfrm>
          <a:prstGeom prst="rect">
            <a:avLst/>
          </a:prstGeom>
          <a:noFill/>
          <a:ln w="9525">
            <a:noFill/>
            <a:miter lim="800000"/>
            <a:headEnd/>
            <a:tailEnd/>
          </a:ln>
        </p:spPr>
        <p:txBody>
          <a:bodyPr wrap="none" lIns="192911" tIns="96455" rIns="192911" bIns="96455">
            <a:spAutoFit/>
          </a:bodyPr>
          <a:lstStyle/>
          <a:p>
            <a:r>
              <a:rPr lang="fr-CH" sz="5100" dirty="0" err="1" smtClean="0"/>
              <a:t>Example</a:t>
            </a:r>
            <a:r>
              <a:rPr lang="fr-CH" sz="5100" dirty="0" smtClean="0"/>
              <a:t>: </a:t>
            </a:r>
            <a:r>
              <a:rPr lang="fr-CH" sz="5100" dirty="0"/>
              <a:t>I&amp;F </a:t>
            </a:r>
            <a:r>
              <a:rPr lang="fr-CH" sz="5100" dirty="0" err="1"/>
              <a:t>with</a:t>
            </a:r>
            <a:r>
              <a:rPr lang="fr-CH" sz="5100" dirty="0"/>
              <a:t> reset, </a:t>
            </a:r>
            <a:r>
              <a:rPr lang="fr-CH" sz="5100" b="1" dirty="0"/>
              <a:t>constant </a:t>
            </a:r>
            <a:r>
              <a:rPr lang="fr-CH" sz="5100" b="1" dirty="0" smtClean="0"/>
              <a:t>input</a:t>
            </a:r>
            <a:endParaRPr lang="fr-CH" sz="5100" dirty="0"/>
          </a:p>
          <a:p>
            <a:endParaRPr lang="fr-FR" sz="5100" dirty="0"/>
          </a:p>
        </p:txBody>
      </p:sp>
      <p:sp>
        <p:nvSpPr>
          <p:cNvPr id="27669" name="Line 16"/>
          <p:cNvSpPr>
            <a:spLocks noChangeShapeType="1"/>
          </p:cNvSpPr>
          <p:nvPr/>
        </p:nvSpPr>
        <p:spPr bwMode="auto">
          <a:xfrm>
            <a:off x="2126986" y="4163292"/>
            <a:ext cx="1361719" cy="0"/>
          </a:xfrm>
          <a:prstGeom prst="line">
            <a:avLst/>
          </a:prstGeom>
          <a:noFill/>
          <a:ln w="38100">
            <a:solidFill>
              <a:srgbClr val="FF0000"/>
            </a:solidFill>
            <a:round/>
            <a:headEnd/>
            <a:tailEnd/>
          </a:ln>
        </p:spPr>
        <p:txBody>
          <a:bodyPr lIns="192911" tIns="96455" rIns="192911" bIns="96455"/>
          <a:lstStyle/>
          <a:p>
            <a:endParaRPr lang="en-US"/>
          </a:p>
        </p:txBody>
      </p:sp>
      <p:sp>
        <p:nvSpPr>
          <p:cNvPr id="27670" name="Line 17"/>
          <p:cNvSpPr>
            <a:spLocks noChangeShapeType="1"/>
          </p:cNvSpPr>
          <p:nvPr/>
        </p:nvSpPr>
        <p:spPr bwMode="auto">
          <a:xfrm>
            <a:off x="3488705" y="3651321"/>
            <a:ext cx="0" cy="1786278"/>
          </a:xfrm>
          <a:prstGeom prst="line">
            <a:avLst/>
          </a:prstGeom>
          <a:noFill/>
          <a:ln w="9525">
            <a:solidFill>
              <a:srgbClr val="009900"/>
            </a:solidFill>
            <a:round/>
            <a:headEnd/>
            <a:tailEnd/>
          </a:ln>
        </p:spPr>
        <p:txBody>
          <a:bodyPr lIns="192911" tIns="96455" rIns="192911" bIns="96455"/>
          <a:lstStyle/>
          <a:p>
            <a:endParaRPr lang="en-US"/>
          </a:p>
        </p:txBody>
      </p:sp>
      <p:sp>
        <p:nvSpPr>
          <p:cNvPr id="27671" name="Freeform 18"/>
          <p:cNvSpPr>
            <a:spLocks/>
          </p:cNvSpPr>
          <p:nvPr/>
        </p:nvSpPr>
        <p:spPr bwMode="auto">
          <a:xfrm>
            <a:off x="3488706" y="4289880"/>
            <a:ext cx="3912603" cy="1147718"/>
          </a:xfrm>
          <a:custGeom>
            <a:avLst/>
            <a:gdLst>
              <a:gd name="T0" fmla="*/ 0 w 589"/>
              <a:gd name="T1" fmla="*/ 2147483647 h 408"/>
              <a:gd name="T2" fmla="*/ 2147483647 w 589"/>
              <a:gd name="T3" fmla="*/ 2147483647 h 408"/>
              <a:gd name="T4" fmla="*/ 2147483647 w 589"/>
              <a:gd name="T5" fmla="*/ 0 h 408"/>
              <a:gd name="T6" fmla="*/ 0 60000 65536"/>
              <a:gd name="T7" fmla="*/ 0 60000 65536"/>
              <a:gd name="T8" fmla="*/ 0 60000 65536"/>
              <a:gd name="T9" fmla="*/ 0 w 589"/>
              <a:gd name="T10" fmla="*/ 0 h 408"/>
              <a:gd name="T11" fmla="*/ 589 w 589"/>
              <a:gd name="T12" fmla="*/ 408 h 408"/>
            </a:gdLst>
            <a:ahLst/>
            <a:cxnLst>
              <a:cxn ang="T6">
                <a:pos x="T0" y="T1"/>
              </a:cxn>
              <a:cxn ang="T7">
                <a:pos x="T2" y="T3"/>
              </a:cxn>
              <a:cxn ang="T8">
                <a:pos x="T4" y="T5"/>
              </a:cxn>
            </a:cxnLst>
            <a:rect l="T9" t="T10" r="T11" b="T12"/>
            <a:pathLst>
              <a:path w="589" h="408">
                <a:moveTo>
                  <a:pt x="0" y="408"/>
                </a:moveTo>
                <a:cubicBezTo>
                  <a:pt x="19" y="306"/>
                  <a:pt x="38" y="204"/>
                  <a:pt x="136" y="136"/>
                </a:cubicBezTo>
                <a:cubicBezTo>
                  <a:pt x="234" y="68"/>
                  <a:pt x="411" y="34"/>
                  <a:pt x="589" y="0"/>
                </a:cubicBezTo>
              </a:path>
            </a:pathLst>
          </a:custGeom>
          <a:noFill/>
          <a:ln w="38100">
            <a:solidFill>
              <a:srgbClr val="FF0000"/>
            </a:solidFill>
            <a:round/>
            <a:headEnd/>
            <a:tailEnd/>
          </a:ln>
        </p:spPr>
        <p:txBody>
          <a:bodyPr lIns="192911" tIns="96455" rIns="192911" bIns="96455"/>
          <a:lstStyle/>
          <a:p>
            <a:endParaRPr lang="en-US"/>
          </a:p>
        </p:txBody>
      </p:sp>
      <p:grpSp>
        <p:nvGrpSpPr>
          <p:cNvPr id="3" name="Group 19"/>
          <p:cNvGrpSpPr>
            <a:grpSpLocks/>
          </p:cNvGrpSpPr>
          <p:nvPr/>
        </p:nvGrpSpPr>
        <p:grpSpPr bwMode="auto">
          <a:xfrm>
            <a:off x="2588395" y="6458729"/>
            <a:ext cx="14480002" cy="2680824"/>
            <a:chOff x="690" y="2296"/>
            <a:chExt cx="3860" cy="953"/>
          </a:xfrm>
        </p:grpSpPr>
        <p:sp>
          <p:nvSpPr>
            <p:cNvPr id="27679" name="Line 20"/>
            <p:cNvSpPr>
              <a:spLocks noChangeShapeType="1"/>
            </p:cNvSpPr>
            <p:nvPr/>
          </p:nvSpPr>
          <p:spPr bwMode="auto">
            <a:xfrm flipV="1">
              <a:off x="930" y="2387"/>
              <a:ext cx="0" cy="544"/>
            </a:xfrm>
            <a:prstGeom prst="line">
              <a:avLst/>
            </a:prstGeom>
            <a:noFill/>
            <a:ln w="9525">
              <a:solidFill>
                <a:schemeClr val="tx1"/>
              </a:solidFill>
              <a:round/>
              <a:headEnd/>
              <a:tailEnd type="triangle" w="med" len="med"/>
            </a:ln>
          </p:spPr>
          <p:txBody>
            <a:bodyPr/>
            <a:lstStyle/>
            <a:p>
              <a:endParaRPr lang="en-US"/>
            </a:p>
          </p:txBody>
        </p:sp>
        <p:sp>
          <p:nvSpPr>
            <p:cNvPr id="27680" name="Line 21"/>
            <p:cNvSpPr>
              <a:spLocks noChangeShapeType="1"/>
            </p:cNvSpPr>
            <p:nvPr/>
          </p:nvSpPr>
          <p:spPr bwMode="auto">
            <a:xfrm>
              <a:off x="930" y="2931"/>
              <a:ext cx="1224" cy="0"/>
            </a:xfrm>
            <a:prstGeom prst="line">
              <a:avLst/>
            </a:prstGeom>
            <a:noFill/>
            <a:ln w="9525">
              <a:solidFill>
                <a:schemeClr val="tx1"/>
              </a:solidFill>
              <a:round/>
              <a:headEnd/>
              <a:tailEnd type="triangle" w="med" len="med"/>
            </a:ln>
          </p:spPr>
          <p:txBody>
            <a:bodyPr/>
            <a:lstStyle/>
            <a:p>
              <a:endParaRPr lang="en-US"/>
            </a:p>
          </p:txBody>
        </p:sp>
        <p:graphicFrame>
          <p:nvGraphicFramePr>
            <p:cNvPr id="27656" name="Object 22"/>
            <p:cNvGraphicFramePr>
              <a:graphicFrameLocks noChangeAspect="1"/>
            </p:cNvGraphicFramePr>
            <p:nvPr/>
          </p:nvGraphicFramePr>
          <p:xfrm>
            <a:off x="839" y="2937"/>
            <a:ext cx="253" cy="312"/>
          </p:xfrm>
          <a:graphic>
            <a:graphicData uri="http://schemas.openxmlformats.org/presentationml/2006/ole">
              <mc:AlternateContent xmlns:mc="http://schemas.openxmlformats.org/markup-compatibility/2006">
                <mc:Choice xmlns:v="urn:schemas-microsoft-com:vml" Requires="v">
                  <p:oleObj spid="_x0000_s247060" name="Equation" r:id="rId12" imgW="152280" imgH="190440" progId="Equation.3">
                    <p:embed/>
                  </p:oleObj>
                </mc:Choice>
                <mc:Fallback>
                  <p:oleObj name="Equation" r:id="rId12" imgW="152280" imgH="190440" progId="Equation.3">
                    <p:embed/>
                    <p:pic>
                      <p:nvPicPr>
                        <p:cNvPr id="0" name="Object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 y="2937"/>
                          <a:ext cx="253" cy="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81" name="Text Box 23"/>
            <p:cNvSpPr txBox="1">
              <a:spLocks noChangeArrowheads="1"/>
            </p:cNvSpPr>
            <p:nvPr/>
          </p:nvSpPr>
          <p:spPr bwMode="auto">
            <a:xfrm>
              <a:off x="1338" y="2296"/>
              <a:ext cx="1016" cy="241"/>
            </a:xfrm>
            <a:prstGeom prst="rect">
              <a:avLst/>
            </a:prstGeom>
            <a:noFill/>
            <a:ln w="9525">
              <a:solidFill>
                <a:srgbClr val="FF0000"/>
              </a:solidFill>
              <a:miter lim="800000"/>
              <a:headEnd/>
              <a:tailEnd/>
            </a:ln>
          </p:spPr>
          <p:txBody>
            <a:bodyPr wrap="none">
              <a:spAutoFit/>
            </a:bodyPr>
            <a:lstStyle/>
            <a:p>
              <a:r>
                <a:rPr lang="en-US" sz="3800" dirty="0">
                  <a:solidFill>
                    <a:srgbClr val="FF0000"/>
                  </a:solidFill>
                </a:rPr>
                <a:t>Survivor function</a:t>
              </a:r>
            </a:p>
          </p:txBody>
        </p:sp>
        <p:sp>
          <p:nvSpPr>
            <p:cNvPr id="27682" name="Text Box 24"/>
            <p:cNvSpPr txBox="1">
              <a:spLocks noChangeArrowheads="1"/>
            </p:cNvSpPr>
            <p:nvPr/>
          </p:nvSpPr>
          <p:spPr bwMode="auto">
            <a:xfrm>
              <a:off x="690" y="2400"/>
              <a:ext cx="121" cy="241"/>
            </a:xfrm>
            <a:prstGeom prst="rect">
              <a:avLst/>
            </a:prstGeom>
            <a:noFill/>
            <a:ln w="9525">
              <a:noFill/>
              <a:miter lim="800000"/>
              <a:headEnd/>
              <a:tailEnd/>
            </a:ln>
          </p:spPr>
          <p:txBody>
            <a:bodyPr wrap="none">
              <a:spAutoFit/>
            </a:bodyPr>
            <a:lstStyle/>
            <a:p>
              <a:r>
                <a:rPr lang="fr-CH" sz="3800" dirty="0"/>
                <a:t>1</a:t>
              </a:r>
              <a:endParaRPr lang="fr-FR" sz="3800" dirty="0"/>
            </a:p>
          </p:txBody>
        </p:sp>
        <p:graphicFrame>
          <p:nvGraphicFramePr>
            <p:cNvPr id="27657" name="Object 25"/>
            <p:cNvGraphicFramePr>
              <a:graphicFrameLocks noChangeAspect="1"/>
            </p:cNvGraphicFramePr>
            <p:nvPr/>
          </p:nvGraphicFramePr>
          <p:xfrm>
            <a:off x="1423" y="2478"/>
            <a:ext cx="672" cy="405"/>
          </p:xfrm>
          <a:graphic>
            <a:graphicData uri="http://schemas.openxmlformats.org/presentationml/2006/ole">
              <mc:AlternateContent xmlns:mc="http://schemas.openxmlformats.org/markup-compatibility/2006">
                <mc:Choice xmlns:v="urn:schemas-microsoft-com:vml" Requires="v">
                  <p:oleObj spid="_x0000_s247061" name="Equation" r:id="rId13" imgW="533160" imgH="241200" progId="Equation.DSMT4">
                    <p:embed/>
                  </p:oleObj>
                </mc:Choice>
                <mc:Fallback>
                  <p:oleObj name="Equation" r:id="rId13" imgW="533160" imgH="241200" progId="Equation.DSMT4">
                    <p:embed/>
                    <p:pic>
                      <p:nvPicPr>
                        <p:cNvPr id="0" name="Object 2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23" y="2478"/>
                          <a:ext cx="672" cy="40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658" name="Object 26"/>
            <p:cNvGraphicFramePr>
              <a:graphicFrameLocks noChangeAspect="1"/>
            </p:cNvGraphicFramePr>
            <p:nvPr/>
          </p:nvGraphicFramePr>
          <p:xfrm>
            <a:off x="3064" y="2312"/>
            <a:ext cx="1486" cy="590"/>
          </p:xfrm>
          <a:graphic>
            <a:graphicData uri="http://schemas.openxmlformats.org/presentationml/2006/ole">
              <mc:AlternateContent xmlns:mc="http://schemas.openxmlformats.org/markup-compatibility/2006">
                <mc:Choice xmlns:v="urn:schemas-microsoft-com:vml" Requires="v">
                  <p:oleObj spid="_x0000_s247062" name="Equation" r:id="rId15" imgW="1346040" imgH="469800" progId="Equation.3">
                    <p:embed/>
                  </p:oleObj>
                </mc:Choice>
                <mc:Fallback>
                  <p:oleObj name="Equation" r:id="rId15" imgW="1346040" imgH="469800" progId="Equation.3">
                    <p:embed/>
                    <p:pic>
                      <p:nvPicPr>
                        <p:cNvPr id="0" name="Object 2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64" y="2312"/>
                          <a:ext cx="1486" cy="59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83" name="Freeform 27"/>
            <p:cNvSpPr>
              <a:spLocks/>
            </p:cNvSpPr>
            <p:nvPr/>
          </p:nvSpPr>
          <p:spPr bwMode="auto">
            <a:xfrm>
              <a:off x="930" y="2523"/>
              <a:ext cx="997" cy="408"/>
            </a:xfrm>
            <a:custGeom>
              <a:avLst/>
              <a:gdLst>
                <a:gd name="T0" fmla="*/ 0 w 997"/>
                <a:gd name="T1" fmla="*/ 0 h 408"/>
                <a:gd name="T2" fmla="*/ 226 w 997"/>
                <a:gd name="T3" fmla="*/ 45 h 408"/>
                <a:gd name="T4" fmla="*/ 453 w 997"/>
                <a:gd name="T5" fmla="*/ 272 h 408"/>
                <a:gd name="T6" fmla="*/ 997 w 997"/>
                <a:gd name="T7" fmla="*/ 408 h 408"/>
                <a:gd name="T8" fmla="*/ 0 60000 65536"/>
                <a:gd name="T9" fmla="*/ 0 60000 65536"/>
                <a:gd name="T10" fmla="*/ 0 60000 65536"/>
                <a:gd name="T11" fmla="*/ 0 60000 65536"/>
                <a:gd name="T12" fmla="*/ 0 w 997"/>
                <a:gd name="T13" fmla="*/ 0 h 408"/>
                <a:gd name="T14" fmla="*/ 997 w 997"/>
                <a:gd name="T15" fmla="*/ 408 h 408"/>
              </a:gdLst>
              <a:ahLst/>
              <a:cxnLst>
                <a:cxn ang="T8">
                  <a:pos x="T0" y="T1"/>
                </a:cxn>
                <a:cxn ang="T9">
                  <a:pos x="T2" y="T3"/>
                </a:cxn>
                <a:cxn ang="T10">
                  <a:pos x="T4" y="T5"/>
                </a:cxn>
                <a:cxn ang="T11">
                  <a:pos x="T6" y="T7"/>
                </a:cxn>
              </a:cxnLst>
              <a:rect l="T12" t="T13" r="T14" b="T15"/>
              <a:pathLst>
                <a:path w="997" h="408">
                  <a:moveTo>
                    <a:pt x="0" y="0"/>
                  </a:moveTo>
                  <a:cubicBezTo>
                    <a:pt x="75" y="0"/>
                    <a:pt x="151" y="0"/>
                    <a:pt x="226" y="45"/>
                  </a:cubicBezTo>
                  <a:cubicBezTo>
                    <a:pt x="301" y="90"/>
                    <a:pt x="325" y="212"/>
                    <a:pt x="453" y="272"/>
                  </a:cubicBezTo>
                  <a:cubicBezTo>
                    <a:pt x="581" y="332"/>
                    <a:pt x="789" y="370"/>
                    <a:pt x="997" y="408"/>
                  </a:cubicBezTo>
                </a:path>
              </a:pathLst>
            </a:custGeom>
            <a:noFill/>
            <a:ln w="9525">
              <a:solidFill>
                <a:srgbClr val="FF0000"/>
              </a:solidFill>
              <a:round/>
              <a:headEnd/>
              <a:tailEnd/>
            </a:ln>
          </p:spPr>
          <p:txBody>
            <a:bodyPr/>
            <a:lstStyle/>
            <a:p>
              <a:endParaRPr lang="en-US"/>
            </a:p>
          </p:txBody>
        </p:sp>
      </p:grpSp>
      <p:grpSp>
        <p:nvGrpSpPr>
          <p:cNvPr id="4" name="Group 28"/>
          <p:cNvGrpSpPr>
            <a:grpSpLocks/>
          </p:cNvGrpSpPr>
          <p:nvPr/>
        </p:nvGrpSpPr>
        <p:grpSpPr bwMode="auto">
          <a:xfrm>
            <a:off x="3211110" y="9201441"/>
            <a:ext cx="15121485" cy="2872108"/>
            <a:chOff x="856" y="3271"/>
            <a:chExt cx="4031" cy="1021"/>
          </a:xfrm>
        </p:grpSpPr>
        <p:sp>
          <p:nvSpPr>
            <p:cNvPr id="27674" name="Text Box 29"/>
            <p:cNvSpPr txBox="1">
              <a:spLocks noChangeArrowheads="1"/>
            </p:cNvSpPr>
            <p:nvPr/>
          </p:nvSpPr>
          <p:spPr bwMode="auto">
            <a:xfrm>
              <a:off x="1202" y="3340"/>
              <a:ext cx="1206" cy="263"/>
            </a:xfrm>
            <a:prstGeom prst="rect">
              <a:avLst/>
            </a:prstGeom>
            <a:noFill/>
            <a:ln w="9525">
              <a:noFill/>
              <a:miter lim="800000"/>
              <a:headEnd/>
              <a:tailEnd/>
            </a:ln>
          </p:spPr>
          <p:txBody>
            <a:bodyPr wrap="none">
              <a:spAutoFit/>
            </a:bodyPr>
            <a:lstStyle/>
            <a:p>
              <a:r>
                <a:rPr lang="en-US" sz="3800" dirty="0">
                  <a:solidFill>
                    <a:srgbClr val="0076FF"/>
                  </a:solidFill>
                </a:rPr>
                <a:t>Interval </a:t>
              </a:r>
              <a:r>
                <a:rPr lang="en-US" sz="4200" dirty="0">
                  <a:solidFill>
                    <a:srgbClr val="0076FF"/>
                  </a:solidFill>
                </a:rPr>
                <a:t>distribution</a:t>
              </a:r>
              <a:endParaRPr lang="en-US" sz="3800" dirty="0">
                <a:solidFill>
                  <a:srgbClr val="0076FF"/>
                </a:solidFill>
              </a:endParaRPr>
            </a:p>
          </p:txBody>
        </p:sp>
        <p:sp>
          <p:nvSpPr>
            <p:cNvPr id="27675" name="Line 30"/>
            <p:cNvSpPr>
              <a:spLocks noChangeShapeType="1"/>
            </p:cNvSpPr>
            <p:nvPr/>
          </p:nvSpPr>
          <p:spPr bwMode="auto">
            <a:xfrm flipV="1">
              <a:off x="947" y="3430"/>
              <a:ext cx="0" cy="544"/>
            </a:xfrm>
            <a:prstGeom prst="line">
              <a:avLst/>
            </a:prstGeom>
            <a:noFill/>
            <a:ln w="9525">
              <a:solidFill>
                <a:schemeClr val="tx1"/>
              </a:solidFill>
              <a:round/>
              <a:headEnd/>
              <a:tailEnd type="triangle" w="med" len="med"/>
            </a:ln>
          </p:spPr>
          <p:txBody>
            <a:bodyPr/>
            <a:lstStyle/>
            <a:p>
              <a:endParaRPr lang="en-US"/>
            </a:p>
          </p:txBody>
        </p:sp>
        <p:sp>
          <p:nvSpPr>
            <p:cNvPr id="27676" name="Line 31"/>
            <p:cNvSpPr>
              <a:spLocks noChangeShapeType="1"/>
            </p:cNvSpPr>
            <p:nvPr/>
          </p:nvSpPr>
          <p:spPr bwMode="auto">
            <a:xfrm>
              <a:off x="947" y="3974"/>
              <a:ext cx="1224" cy="0"/>
            </a:xfrm>
            <a:prstGeom prst="line">
              <a:avLst/>
            </a:prstGeom>
            <a:noFill/>
            <a:ln w="9525">
              <a:solidFill>
                <a:schemeClr val="tx1"/>
              </a:solidFill>
              <a:round/>
              <a:headEnd/>
              <a:tailEnd type="triangle" w="med" len="med"/>
            </a:ln>
          </p:spPr>
          <p:txBody>
            <a:bodyPr/>
            <a:lstStyle/>
            <a:p>
              <a:endParaRPr lang="en-US"/>
            </a:p>
          </p:txBody>
        </p:sp>
        <p:sp>
          <p:nvSpPr>
            <p:cNvPr id="27677" name="Line 32"/>
            <p:cNvSpPr>
              <a:spLocks noChangeShapeType="1"/>
            </p:cNvSpPr>
            <p:nvPr/>
          </p:nvSpPr>
          <p:spPr bwMode="auto">
            <a:xfrm>
              <a:off x="1173" y="3294"/>
              <a:ext cx="0" cy="771"/>
            </a:xfrm>
            <a:prstGeom prst="line">
              <a:avLst/>
            </a:prstGeom>
            <a:noFill/>
            <a:ln w="9525">
              <a:solidFill>
                <a:schemeClr val="tx1"/>
              </a:solidFill>
              <a:prstDash val="dash"/>
              <a:round/>
              <a:headEnd/>
              <a:tailEnd/>
            </a:ln>
          </p:spPr>
          <p:txBody>
            <a:bodyPr/>
            <a:lstStyle/>
            <a:p>
              <a:endParaRPr lang="en-US"/>
            </a:p>
          </p:txBody>
        </p:sp>
        <p:graphicFrame>
          <p:nvGraphicFramePr>
            <p:cNvPr id="27653" name="Object 33"/>
            <p:cNvGraphicFramePr>
              <a:graphicFrameLocks noChangeAspect="1"/>
            </p:cNvGraphicFramePr>
            <p:nvPr/>
          </p:nvGraphicFramePr>
          <p:xfrm>
            <a:off x="856" y="3980"/>
            <a:ext cx="253" cy="312"/>
          </p:xfrm>
          <a:graphic>
            <a:graphicData uri="http://schemas.openxmlformats.org/presentationml/2006/ole">
              <mc:AlternateContent xmlns:mc="http://schemas.openxmlformats.org/markup-compatibility/2006">
                <mc:Choice xmlns:v="urn:schemas-microsoft-com:vml" Requires="v">
                  <p:oleObj spid="_x0000_s247063" name="Equation" r:id="rId17" imgW="152280" imgH="190440" progId="Equation.3">
                    <p:embed/>
                  </p:oleObj>
                </mc:Choice>
                <mc:Fallback>
                  <p:oleObj name="Equation" r:id="rId17" imgW="152280" imgH="190440" progId="Equation.3">
                    <p:embed/>
                    <p:pic>
                      <p:nvPicPr>
                        <p:cNvPr id="0" name="Object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 y="3980"/>
                          <a:ext cx="253" cy="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654" name="Object 34"/>
            <p:cNvGraphicFramePr>
              <a:graphicFrameLocks noChangeAspect="1"/>
            </p:cNvGraphicFramePr>
            <p:nvPr/>
          </p:nvGraphicFramePr>
          <p:xfrm>
            <a:off x="1499" y="3521"/>
            <a:ext cx="672" cy="405"/>
          </p:xfrm>
          <a:graphic>
            <a:graphicData uri="http://schemas.openxmlformats.org/presentationml/2006/ole">
              <mc:AlternateContent xmlns:mc="http://schemas.openxmlformats.org/markup-compatibility/2006">
                <mc:Choice xmlns:v="urn:schemas-microsoft-com:vml" Requires="v">
                  <p:oleObj spid="_x0000_s247064" name="Equation" r:id="rId18" imgW="533160" imgH="241200" progId="Equation.DSMT4">
                    <p:embed/>
                  </p:oleObj>
                </mc:Choice>
                <mc:Fallback>
                  <p:oleObj name="Equation" r:id="rId18" imgW="533160" imgH="241200" progId="Equation.DSMT4">
                    <p:embed/>
                    <p:pic>
                      <p:nvPicPr>
                        <p:cNvPr id="0" name="Object 3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499" y="3521"/>
                          <a:ext cx="672" cy="40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78" name="Freeform 35"/>
            <p:cNvSpPr>
              <a:spLocks/>
            </p:cNvSpPr>
            <p:nvPr/>
          </p:nvSpPr>
          <p:spPr bwMode="auto">
            <a:xfrm>
              <a:off x="930" y="3589"/>
              <a:ext cx="1088" cy="400"/>
            </a:xfrm>
            <a:custGeom>
              <a:avLst/>
              <a:gdLst>
                <a:gd name="T0" fmla="*/ 0 w 1088"/>
                <a:gd name="T1" fmla="*/ 385 h 400"/>
                <a:gd name="T2" fmla="*/ 226 w 1088"/>
                <a:gd name="T3" fmla="*/ 340 h 400"/>
                <a:gd name="T4" fmla="*/ 408 w 1088"/>
                <a:gd name="T5" fmla="*/ 23 h 400"/>
                <a:gd name="T6" fmla="*/ 589 w 1088"/>
                <a:gd name="T7" fmla="*/ 204 h 400"/>
                <a:gd name="T8" fmla="*/ 1088 w 1088"/>
                <a:gd name="T9" fmla="*/ 385 h 400"/>
                <a:gd name="T10" fmla="*/ 0 60000 65536"/>
                <a:gd name="T11" fmla="*/ 0 60000 65536"/>
                <a:gd name="T12" fmla="*/ 0 60000 65536"/>
                <a:gd name="T13" fmla="*/ 0 60000 65536"/>
                <a:gd name="T14" fmla="*/ 0 60000 65536"/>
                <a:gd name="T15" fmla="*/ 0 w 1088"/>
                <a:gd name="T16" fmla="*/ 0 h 400"/>
                <a:gd name="T17" fmla="*/ 1088 w 1088"/>
                <a:gd name="T18" fmla="*/ 400 h 400"/>
              </a:gdLst>
              <a:ahLst/>
              <a:cxnLst>
                <a:cxn ang="T10">
                  <a:pos x="T0" y="T1"/>
                </a:cxn>
                <a:cxn ang="T11">
                  <a:pos x="T2" y="T3"/>
                </a:cxn>
                <a:cxn ang="T12">
                  <a:pos x="T4" y="T5"/>
                </a:cxn>
                <a:cxn ang="T13">
                  <a:pos x="T6" y="T7"/>
                </a:cxn>
                <a:cxn ang="T14">
                  <a:pos x="T8" y="T9"/>
                </a:cxn>
              </a:cxnLst>
              <a:rect l="T15" t="T16" r="T17" b="T18"/>
              <a:pathLst>
                <a:path w="1088" h="400">
                  <a:moveTo>
                    <a:pt x="0" y="385"/>
                  </a:moveTo>
                  <a:cubicBezTo>
                    <a:pt x="79" y="392"/>
                    <a:pt x="158" y="400"/>
                    <a:pt x="226" y="340"/>
                  </a:cubicBezTo>
                  <a:cubicBezTo>
                    <a:pt x="294" y="280"/>
                    <a:pt x="348" y="46"/>
                    <a:pt x="408" y="23"/>
                  </a:cubicBezTo>
                  <a:cubicBezTo>
                    <a:pt x="468" y="0"/>
                    <a:pt x="476" y="144"/>
                    <a:pt x="589" y="204"/>
                  </a:cubicBezTo>
                  <a:cubicBezTo>
                    <a:pt x="702" y="264"/>
                    <a:pt x="1005" y="355"/>
                    <a:pt x="1088" y="385"/>
                  </a:cubicBezTo>
                </a:path>
              </a:pathLst>
            </a:custGeom>
            <a:noFill/>
            <a:ln w="9525">
              <a:solidFill>
                <a:srgbClr val="3550FE"/>
              </a:solidFill>
              <a:round/>
              <a:headEnd/>
              <a:tailEnd/>
            </a:ln>
          </p:spPr>
          <p:txBody>
            <a:bodyPr/>
            <a:lstStyle/>
            <a:p>
              <a:endParaRPr lang="en-US"/>
            </a:p>
          </p:txBody>
        </p:sp>
        <p:graphicFrame>
          <p:nvGraphicFramePr>
            <p:cNvPr id="27655" name="Object 36"/>
            <p:cNvGraphicFramePr>
              <a:graphicFrameLocks noChangeAspect="1"/>
            </p:cNvGraphicFramePr>
            <p:nvPr/>
          </p:nvGraphicFramePr>
          <p:xfrm>
            <a:off x="3037" y="3271"/>
            <a:ext cx="1850" cy="909"/>
          </p:xfrm>
          <a:graphic>
            <a:graphicData uri="http://schemas.openxmlformats.org/presentationml/2006/ole">
              <mc:AlternateContent xmlns:mc="http://schemas.openxmlformats.org/markup-compatibility/2006">
                <mc:Choice xmlns:v="urn:schemas-microsoft-com:vml" Requires="v">
                  <p:oleObj spid="_x0000_s247065" name="Equation" r:id="rId20" imgW="1663560" imgH="723600" progId="Equation.3">
                    <p:embed/>
                  </p:oleObj>
                </mc:Choice>
                <mc:Fallback>
                  <p:oleObj name="Equation" r:id="rId20" imgW="1663560" imgH="723600" progId="Equation.3">
                    <p:embed/>
                    <p:pic>
                      <p:nvPicPr>
                        <p:cNvPr id="0" name="Object 3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037" y="3271"/>
                          <a:ext cx="1850" cy="909"/>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1" name="Title 3"/>
          <p:cNvSpPr txBox="1">
            <a:spLocks/>
          </p:cNvSpPr>
          <p:nvPr/>
        </p:nvSpPr>
        <p:spPr>
          <a:xfrm>
            <a:off x="697827" y="-38773"/>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a:latin typeface="Impact" charset="0"/>
                <a:ea typeface="ＭＳ Ｐゴシック" charset="0"/>
                <a:cs typeface="Impact" charset="0"/>
              </a:rPr>
              <a:t> </a:t>
            </a:r>
            <a:r>
              <a:rPr lang="en-US" sz="6600" dirty="0" smtClean="0">
                <a:latin typeface="Impact" charset="0"/>
                <a:ea typeface="ＭＳ Ｐゴシック" charset="0"/>
                <a:cs typeface="Impact" charset="0"/>
              </a:rPr>
              <a:t>   </a:t>
            </a:r>
            <a:r>
              <a:rPr lang="en-US" sz="6600" dirty="0" smtClean="0">
                <a:solidFill>
                  <a:srgbClr val="FF0000"/>
                </a:solidFill>
                <a:latin typeface="Impact" charset="0"/>
                <a:ea typeface="ＭＳ Ｐゴシック" charset="0"/>
                <a:cs typeface="Impact" charset="0"/>
              </a:rPr>
              <a:t>11</a:t>
            </a:r>
            <a:r>
              <a:rPr lang="en-US" sz="6600" noProof="0" dirty="0" smtClean="0">
                <a:solidFill>
                  <a:srgbClr val="FF0000"/>
                </a:solidFill>
                <a:latin typeface="Impact" charset="0"/>
                <a:ea typeface="ＭＳ Ｐゴシック" charset="0"/>
                <a:cs typeface="Impact" charset="0"/>
              </a:rPr>
              <a:t>.5</a:t>
            </a:r>
            <a:r>
              <a:rPr kumimoji="0" lang="en-US" sz="66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a:t>
            </a:r>
            <a:r>
              <a:rPr kumimoji="0" lang="en-US" sz="66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a:t>
            </a:r>
            <a:r>
              <a:rPr lang="en-US" sz="6600" dirty="0" smtClean="0">
                <a:solidFill>
                  <a:srgbClr val="FF0000"/>
                </a:solidFill>
                <a:latin typeface="Impact" charset="0"/>
                <a:ea typeface="ＭＳ Ｐゴシック" charset="0"/>
                <a:cs typeface="Impact" charset="0"/>
              </a:rPr>
              <a:t> Renewal theory </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42" name="Straight Connector 41"/>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60" name="Rectangle 2"/>
          <p:cNvSpPr>
            <a:spLocks noChangeArrowheads="1"/>
          </p:cNvSpPr>
          <p:nvPr/>
        </p:nvSpPr>
        <p:spPr bwMode="auto">
          <a:xfrm>
            <a:off x="0" y="0"/>
            <a:ext cx="21607463" cy="12152313"/>
          </a:xfrm>
          <a:prstGeom prst="rect">
            <a:avLst/>
          </a:prstGeom>
          <a:noFill/>
          <a:ln w="9525">
            <a:solidFill>
              <a:schemeClr val="tx1"/>
            </a:solidFill>
            <a:miter lim="800000"/>
            <a:headEnd/>
            <a:tailEnd/>
          </a:ln>
        </p:spPr>
        <p:txBody>
          <a:bodyPr wrap="none" lIns="192911" tIns="96455" rIns="192911" bIns="96455" anchor="ctr"/>
          <a:lstStyle/>
          <a:p>
            <a:pPr algn="ctr">
              <a:lnSpc>
                <a:spcPct val="110000"/>
              </a:lnSpc>
            </a:pPr>
            <a:endParaRPr lang="fr-FR" sz="5100" dirty="0"/>
          </a:p>
        </p:txBody>
      </p:sp>
      <p:graphicFrame>
        <p:nvGraphicFramePr>
          <p:cNvPr id="27650" name="Object 4"/>
          <p:cNvGraphicFramePr>
            <a:graphicFrameLocks noChangeAspect="1"/>
          </p:cNvGraphicFramePr>
          <p:nvPr/>
        </p:nvGraphicFramePr>
        <p:xfrm>
          <a:off x="3147339" y="5437598"/>
          <a:ext cx="814030" cy="751080"/>
        </p:xfrm>
        <a:graphic>
          <a:graphicData uri="http://schemas.openxmlformats.org/presentationml/2006/ole">
            <mc:AlternateContent xmlns:mc="http://schemas.openxmlformats.org/markup-compatibility/2006">
              <mc:Choice xmlns:v="urn:schemas-microsoft-com:vml" Requires="v">
                <p:oleObj spid="_x0000_s248080" name="Equation" r:id="rId4" imgW="152280" imgH="190440" progId="Equation.3">
                  <p:embed/>
                </p:oleObj>
              </mc:Choice>
              <mc:Fallback>
                <p:oleObj name="Equation" r:id="rId4" imgW="152280" imgH="19044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7339" y="5437598"/>
                        <a:ext cx="814030" cy="7510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5"/>
          <p:cNvGrpSpPr>
            <a:grpSpLocks/>
          </p:cNvGrpSpPr>
          <p:nvPr/>
        </p:nvGrpSpPr>
        <p:grpSpPr bwMode="auto">
          <a:xfrm>
            <a:off x="10983794" y="3395335"/>
            <a:ext cx="6927769" cy="1527477"/>
            <a:chOff x="-170" y="2088"/>
            <a:chExt cx="2443" cy="543"/>
          </a:xfrm>
        </p:grpSpPr>
        <p:graphicFrame>
          <p:nvGraphicFramePr>
            <p:cNvPr id="27659" name="Object 6"/>
            <p:cNvGraphicFramePr>
              <a:graphicFrameLocks noChangeAspect="1"/>
            </p:cNvGraphicFramePr>
            <p:nvPr/>
          </p:nvGraphicFramePr>
          <p:xfrm>
            <a:off x="-170" y="2329"/>
            <a:ext cx="2443" cy="302"/>
          </p:xfrm>
          <a:graphic>
            <a:graphicData uri="http://schemas.openxmlformats.org/presentationml/2006/ole">
              <mc:AlternateContent xmlns:mc="http://schemas.openxmlformats.org/markup-compatibility/2006">
                <mc:Choice xmlns:v="urn:schemas-microsoft-com:vml" Requires="v">
                  <p:oleObj spid="_x0000_s248081" name="Equation" r:id="rId6" imgW="1930320" imgH="241200" progId="Equation.3">
                    <p:embed/>
                  </p:oleObj>
                </mc:Choice>
                <mc:Fallback>
                  <p:oleObj name="Equation" r:id="rId6" imgW="1930320" imgH="24120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0" y="2329"/>
                          <a:ext cx="2443" cy="3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84" name="Text Box 7"/>
            <p:cNvSpPr txBox="1">
              <a:spLocks noChangeArrowheads="1"/>
            </p:cNvSpPr>
            <p:nvPr/>
          </p:nvSpPr>
          <p:spPr bwMode="auto">
            <a:xfrm>
              <a:off x="-140" y="2088"/>
              <a:ext cx="1079" cy="241"/>
            </a:xfrm>
            <a:prstGeom prst="rect">
              <a:avLst/>
            </a:prstGeom>
            <a:noFill/>
            <a:ln w="9525">
              <a:solidFill>
                <a:srgbClr val="006600"/>
              </a:solidFill>
              <a:miter lim="800000"/>
              <a:headEnd/>
              <a:tailEnd/>
            </a:ln>
          </p:spPr>
          <p:txBody>
            <a:bodyPr wrap="square">
              <a:spAutoFit/>
            </a:bodyPr>
            <a:lstStyle/>
            <a:p>
              <a:r>
                <a:rPr lang="en-US" sz="3800" dirty="0">
                  <a:solidFill>
                    <a:srgbClr val="006600"/>
                  </a:solidFill>
                </a:rPr>
                <a:t>escape</a:t>
              </a:r>
              <a:r>
                <a:rPr lang="en-US" sz="3800" dirty="0"/>
                <a:t> </a:t>
              </a:r>
              <a:r>
                <a:rPr lang="en-US" sz="3800" dirty="0">
                  <a:solidFill>
                    <a:srgbClr val="006600"/>
                  </a:solidFill>
                </a:rPr>
                <a:t>rate</a:t>
              </a:r>
              <a:endParaRPr lang="en-US" sz="3800" dirty="0"/>
            </a:p>
          </p:txBody>
        </p:sp>
      </p:grpSp>
      <p:sp>
        <p:nvSpPr>
          <p:cNvPr id="27663" name="Line 8"/>
          <p:cNvSpPr>
            <a:spLocks noChangeShapeType="1"/>
          </p:cNvSpPr>
          <p:nvPr/>
        </p:nvSpPr>
        <p:spPr bwMode="auto">
          <a:xfrm>
            <a:off x="2126986" y="5437598"/>
            <a:ext cx="6122115" cy="0"/>
          </a:xfrm>
          <a:prstGeom prst="line">
            <a:avLst/>
          </a:prstGeom>
          <a:noFill/>
          <a:ln w="9525">
            <a:solidFill>
              <a:schemeClr val="tx1"/>
            </a:solidFill>
            <a:round/>
            <a:headEnd/>
            <a:tailEnd type="triangle" w="med" len="med"/>
          </a:ln>
        </p:spPr>
        <p:txBody>
          <a:bodyPr wrap="none" lIns="192911" tIns="96455" rIns="192911" bIns="96455" anchor="ctr"/>
          <a:lstStyle/>
          <a:p>
            <a:endParaRPr lang="en-US"/>
          </a:p>
        </p:txBody>
      </p:sp>
      <p:sp>
        <p:nvSpPr>
          <p:cNvPr id="27664" name="Line 9"/>
          <p:cNvSpPr>
            <a:spLocks noChangeShapeType="1"/>
          </p:cNvSpPr>
          <p:nvPr/>
        </p:nvSpPr>
        <p:spPr bwMode="auto">
          <a:xfrm flipV="1">
            <a:off x="2126986" y="2872110"/>
            <a:ext cx="0" cy="2565488"/>
          </a:xfrm>
          <a:prstGeom prst="line">
            <a:avLst/>
          </a:prstGeom>
          <a:noFill/>
          <a:ln w="9525">
            <a:solidFill>
              <a:schemeClr val="tx1"/>
            </a:solidFill>
            <a:round/>
            <a:headEnd/>
            <a:tailEnd type="triangle" w="med" len="med"/>
          </a:ln>
        </p:spPr>
        <p:txBody>
          <a:bodyPr wrap="none" lIns="192911" tIns="96455" rIns="192911" bIns="96455" anchor="ctr"/>
          <a:lstStyle/>
          <a:p>
            <a:endParaRPr lang="en-US"/>
          </a:p>
        </p:txBody>
      </p:sp>
      <p:graphicFrame>
        <p:nvGraphicFramePr>
          <p:cNvPr id="27651" name="Object 10"/>
          <p:cNvGraphicFramePr>
            <a:graphicFrameLocks noChangeAspect="1"/>
          </p:cNvGraphicFramePr>
          <p:nvPr/>
        </p:nvGraphicFramePr>
        <p:xfrm>
          <a:off x="1106634" y="3243431"/>
          <a:ext cx="615212" cy="663876"/>
        </p:xfrm>
        <a:graphic>
          <a:graphicData uri="http://schemas.openxmlformats.org/presentationml/2006/ole">
            <mc:AlternateContent xmlns:mc="http://schemas.openxmlformats.org/markup-compatibility/2006">
              <mc:Choice xmlns:v="urn:schemas-microsoft-com:vml" Requires="v">
                <p:oleObj spid="_x0000_s248082" name="Equation" r:id="rId8" imgW="139680" imgH="177480" progId="Equation.3">
                  <p:embed/>
                </p:oleObj>
              </mc:Choice>
              <mc:Fallback>
                <p:oleObj name="Equation" r:id="rId8" imgW="139680" imgH="177480" progId="Equation.3">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06634" y="3243431"/>
                        <a:ext cx="615212" cy="6638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65" name="Line 11"/>
          <p:cNvSpPr>
            <a:spLocks noChangeShapeType="1"/>
          </p:cNvSpPr>
          <p:nvPr/>
        </p:nvSpPr>
        <p:spPr bwMode="auto">
          <a:xfrm>
            <a:off x="2126987" y="3631630"/>
            <a:ext cx="5120517" cy="0"/>
          </a:xfrm>
          <a:prstGeom prst="line">
            <a:avLst/>
          </a:prstGeom>
          <a:noFill/>
          <a:ln w="28575">
            <a:solidFill>
              <a:schemeClr val="tx1"/>
            </a:solidFill>
            <a:prstDash val="dash"/>
            <a:round/>
            <a:headEnd/>
            <a:tailEnd/>
          </a:ln>
        </p:spPr>
        <p:txBody>
          <a:bodyPr wrap="none" lIns="192911" tIns="96455" rIns="192911" bIns="96455" anchor="ctr"/>
          <a:lstStyle/>
          <a:p>
            <a:endParaRPr lang="en-US"/>
          </a:p>
        </p:txBody>
      </p:sp>
      <p:sp>
        <p:nvSpPr>
          <p:cNvPr id="27666" name="Line 12"/>
          <p:cNvSpPr>
            <a:spLocks noChangeShapeType="1"/>
          </p:cNvSpPr>
          <p:nvPr/>
        </p:nvSpPr>
        <p:spPr bwMode="auto">
          <a:xfrm flipV="1">
            <a:off x="3488705" y="3142161"/>
            <a:ext cx="0" cy="405077"/>
          </a:xfrm>
          <a:prstGeom prst="line">
            <a:avLst/>
          </a:prstGeom>
          <a:noFill/>
          <a:ln w="28575">
            <a:solidFill>
              <a:srgbClr val="006600"/>
            </a:solidFill>
            <a:round/>
            <a:headEnd/>
            <a:tailEnd type="triangle" w="med" len="med"/>
          </a:ln>
        </p:spPr>
        <p:txBody>
          <a:bodyPr wrap="none" lIns="192911" tIns="96455" rIns="192911" bIns="96455" anchor="ctr"/>
          <a:lstStyle/>
          <a:p>
            <a:endParaRPr lang="en-US"/>
          </a:p>
        </p:txBody>
      </p:sp>
      <p:sp>
        <p:nvSpPr>
          <p:cNvPr id="27667" name="Line 13"/>
          <p:cNvSpPr>
            <a:spLocks noChangeShapeType="1"/>
          </p:cNvSpPr>
          <p:nvPr/>
        </p:nvSpPr>
        <p:spPr bwMode="auto">
          <a:xfrm>
            <a:off x="5188043" y="3651321"/>
            <a:ext cx="0" cy="638559"/>
          </a:xfrm>
          <a:prstGeom prst="line">
            <a:avLst/>
          </a:prstGeom>
          <a:noFill/>
          <a:ln w="19050">
            <a:solidFill>
              <a:srgbClr val="00B050"/>
            </a:solidFill>
            <a:round/>
            <a:headEnd type="triangle" w="med" len="med"/>
            <a:tailEnd type="triangle" w="med" len="med"/>
          </a:ln>
        </p:spPr>
        <p:txBody>
          <a:bodyPr wrap="none" lIns="192911" tIns="96455" rIns="192911" bIns="96455" anchor="ctr"/>
          <a:lstStyle/>
          <a:p>
            <a:endParaRPr lang="en-US"/>
          </a:p>
        </p:txBody>
      </p:sp>
      <p:graphicFrame>
        <p:nvGraphicFramePr>
          <p:cNvPr id="27652" name="Object 14"/>
          <p:cNvGraphicFramePr>
            <a:graphicFrameLocks noChangeAspect="1"/>
          </p:cNvGraphicFramePr>
          <p:nvPr/>
        </p:nvGraphicFramePr>
        <p:xfrm>
          <a:off x="5360604" y="3701955"/>
          <a:ext cx="944945" cy="587925"/>
        </p:xfrm>
        <a:graphic>
          <a:graphicData uri="http://schemas.openxmlformats.org/presentationml/2006/ole">
            <mc:AlternateContent xmlns:mc="http://schemas.openxmlformats.org/markup-compatibility/2006">
              <mc:Choice xmlns:v="urn:schemas-microsoft-com:vml" Requires="v">
                <p:oleObj spid="_x0000_s248083" name="Equation" r:id="rId10" imgW="266400" imgH="190440" progId="Equation.3">
                  <p:embed/>
                </p:oleObj>
              </mc:Choice>
              <mc:Fallback>
                <p:oleObj name="Equation" r:id="rId10" imgW="266400" imgH="190440" progId="Equation.3">
                  <p:embed/>
                  <p:pic>
                    <p:nvPicPr>
                      <p:cNvPr id="0" name="Object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60604" y="3701955"/>
                        <a:ext cx="944945" cy="587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68" name="Text Box 15"/>
          <p:cNvSpPr txBox="1">
            <a:spLocks noChangeArrowheads="1"/>
          </p:cNvSpPr>
          <p:nvPr/>
        </p:nvSpPr>
        <p:spPr bwMode="auto">
          <a:xfrm>
            <a:off x="157556" y="1775027"/>
            <a:ext cx="14664331" cy="1764454"/>
          </a:xfrm>
          <a:prstGeom prst="rect">
            <a:avLst/>
          </a:prstGeom>
          <a:noFill/>
          <a:ln w="9525">
            <a:noFill/>
            <a:miter lim="800000"/>
            <a:headEnd/>
            <a:tailEnd/>
          </a:ln>
        </p:spPr>
        <p:txBody>
          <a:bodyPr wrap="none" lIns="192911" tIns="96455" rIns="192911" bIns="96455">
            <a:spAutoFit/>
          </a:bodyPr>
          <a:lstStyle/>
          <a:p>
            <a:r>
              <a:rPr lang="fr-CH" sz="5100" dirty="0" err="1" smtClean="0"/>
              <a:t>Example</a:t>
            </a:r>
            <a:r>
              <a:rPr lang="fr-CH" sz="5100" dirty="0" smtClean="0"/>
              <a:t>: </a:t>
            </a:r>
            <a:r>
              <a:rPr lang="fr-CH" sz="5100" dirty="0"/>
              <a:t>I&amp;F </a:t>
            </a:r>
            <a:r>
              <a:rPr lang="fr-CH" sz="5100" dirty="0" err="1"/>
              <a:t>with</a:t>
            </a:r>
            <a:r>
              <a:rPr lang="fr-CH" sz="5100" dirty="0"/>
              <a:t> reset, </a:t>
            </a:r>
            <a:r>
              <a:rPr lang="fr-CH" sz="5100" b="1" dirty="0" smtClean="0"/>
              <a:t>time-</a:t>
            </a:r>
            <a:r>
              <a:rPr lang="fr-CH" sz="5100" b="1" dirty="0" err="1" smtClean="0"/>
              <a:t>dependent</a:t>
            </a:r>
            <a:r>
              <a:rPr lang="fr-CH" sz="5100" b="1" dirty="0" smtClean="0"/>
              <a:t> </a:t>
            </a:r>
            <a:r>
              <a:rPr lang="fr-CH" sz="5100" b="1" dirty="0"/>
              <a:t>input</a:t>
            </a:r>
            <a:r>
              <a:rPr lang="fr-CH" sz="5100" dirty="0"/>
              <a:t>, </a:t>
            </a:r>
          </a:p>
          <a:p>
            <a:endParaRPr lang="fr-FR" sz="5100" dirty="0"/>
          </a:p>
        </p:txBody>
      </p:sp>
      <p:sp>
        <p:nvSpPr>
          <p:cNvPr id="27670" name="Line 17"/>
          <p:cNvSpPr>
            <a:spLocks noChangeShapeType="1"/>
          </p:cNvSpPr>
          <p:nvPr/>
        </p:nvSpPr>
        <p:spPr bwMode="auto">
          <a:xfrm>
            <a:off x="3488705" y="3651321"/>
            <a:ext cx="0" cy="1786278"/>
          </a:xfrm>
          <a:prstGeom prst="line">
            <a:avLst/>
          </a:prstGeom>
          <a:noFill/>
          <a:ln w="9525">
            <a:solidFill>
              <a:srgbClr val="009900"/>
            </a:solidFill>
            <a:round/>
            <a:headEnd/>
            <a:tailEnd/>
          </a:ln>
        </p:spPr>
        <p:txBody>
          <a:bodyPr lIns="192911" tIns="96455" rIns="192911" bIns="96455"/>
          <a:lstStyle/>
          <a:p>
            <a:endParaRPr lang="en-US"/>
          </a:p>
        </p:txBody>
      </p:sp>
      <p:grpSp>
        <p:nvGrpSpPr>
          <p:cNvPr id="3" name="Group 19"/>
          <p:cNvGrpSpPr>
            <a:grpSpLocks/>
          </p:cNvGrpSpPr>
          <p:nvPr/>
        </p:nvGrpSpPr>
        <p:grpSpPr bwMode="auto">
          <a:xfrm>
            <a:off x="2588395" y="6458729"/>
            <a:ext cx="14480002" cy="2680824"/>
            <a:chOff x="690" y="2296"/>
            <a:chExt cx="3860" cy="953"/>
          </a:xfrm>
        </p:grpSpPr>
        <p:sp>
          <p:nvSpPr>
            <p:cNvPr id="27679" name="Line 20"/>
            <p:cNvSpPr>
              <a:spLocks noChangeShapeType="1"/>
            </p:cNvSpPr>
            <p:nvPr/>
          </p:nvSpPr>
          <p:spPr bwMode="auto">
            <a:xfrm flipV="1">
              <a:off x="930" y="2387"/>
              <a:ext cx="0" cy="544"/>
            </a:xfrm>
            <a:prstGeom prst="line">
              <a:avLst/>
            </a:prstGeom>
            <a:noFill/>
            <a:ln w="9525">
              <a:solidFill>
                <a:schemeClr val="tx1"/>
              </a:solidFill>
              <a:round/>
              <a:headEnd/>
              <a:tailEnd type="triangle" w="med" len="med"/>
            </a:ln>
          </p:spPr>
          <p:txBody>
            <a:bodyPr/>
            <a:lstStyle/>
            <a:p>
              <a:endParaRPr lang="en-US"/>
            </a:p>
          </p:txBody>
        </p:sp>
        <p:sp>
          <p:nvSpPr>
            <p:cNvPr id="27680" name="Line 21"/>
            <p:cNvSpPr>
              <a:spLocks noChangeShapeType="1"/>
            </p:cNvSpPr>
            <p:nvPr/>
          </p:nvSpPr>
          <p:spPr bwMode="auto">
            <a:xfrm>
              <a:off x="930" y="2931"/>
              <a:ext cx="1224" cy="0"/>
            </a:xfrm>
            <a:prstGeom prst="line">
              <a:avLst/>
            </a:prstGeom>
            <a:noFill/>
            <a:ln w="9525">
              <a:solidFill>
                <a:schemeClr val="tx1"/>
              </a:solidFill>
              <a:round/>
              <a:headEnd/>
              <a:tailEnd type="triangle" w="med" len="med"/>
            </a:ln>
          </p:spPr>
          <p:txBody>
            <a:bodyPr/>
            <a:lstStyle/>
            <a:p>
              <a:endParaRPr lang="en-US"/>
            </a:p>
          </p:txBody>
        </p:sp>
        <p:graphicFrame>
          <p:nvGraphicFramePr>
            <p:cNvPr id="27656" name="Object 22"/>
            <p:cNvGraphicFramePr>
              <a:graphicFrameLocks noChangeAspect="1"/>
            </p:cNvGraphicFramePr>
            <p:nvPr/>
          </p:nvGraphicFramePr>
          <p:xfrm>
            <a:off x="839" y="2937"/>
            <a:ext cx="253" cy="312"/>
          </p:xfrm>
          <a:graphic>
            <a:graphicData uri="http://schemas.openxmlformats.org/presentationml/2006/ole">
              <mc:AlternateContent xmlns:mc="http://schemas.openxmlformats.org/markup-compatibility/2006">
                <mc:Choice xmlns:v="urn:schemas-microsoft-com:vml" Requires="v">
                  <p:oleObj spid="_x0000_s248084" name="Equation" r:id="rId12" imgW="152280" imgH="190440" progId="Equation.3">
                    <p:embed/>
                  </p:oleObj>
                </mc:Choice>
                <mc:Fallback>
                  <p:oleObj name="Equation" r:id="rId12" imgW="152280" imgH="190440" progId="Equation.3">
                    <p:embed/>
                    <p:pic>
                      <p:nvPicPr>
                        <p:cNvPr id="0" name="Object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 y="2937"/>
                          <a:ext cx="253" cy="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81" name="Text Box 23"/>
            <p:cNvSpPr txBox="1">
              <a:spLocks noChangeArrowheads="1"/>
            </p:cNvSpPr>
            <p:nvPr/>
          </p:nvSpPr>
          <p:spPr bwMode="auto">
            <a:xfrm>
              <a:off x="1338" y="2296"/>
              <a:ext cx="1016" cy="241"/>
            </a:xfrm>
            <a:prstGeom prst="rect">
              <a:avLst/>
            </a:prstGeom>
            <a:noFill/>
            <a:ln w="9525">
              <a:solidFill>
                <a:srgbClr val="FF0000"/>
              </a:solidFill>
              <a:miter lim="800000"/>
              <a:headEnd/>
              <a:tailEnd/>
            </a:ln>
          </p:spPr>
          <p:txBody>
            <a:bodyPr wrap="none">
              <a:spAutoFit/>
            </a:bodyPr>
            <a:lstStyle/>
            <a:p>
              <a:r>
                <a:rPr lang="en-US" sz="3800" dirty="0">
                  <a:solidFill>
                    <a:srgbClr val="FF0000"/>
                  </a:solidFill>
                </a:rPr>
                <a:t>Survivor function</a:t>
              </a:r>
            </a:p>
          </p:txBody>
        </p:sp>
        <p:sp>
          <p:nvSpPr>
            <p:cNvPr id="27682" name="Text Box 24"/>
            <p:cNvSpPr txBox="1">
              <a:spLocks noChangeArrowheads="1"/>
            </p:cNvSpPr>
            <p:nvPr/>
          </p:nvSpPr>
          <p:spPr bwMode="auto">
            <a:xfrm>
              <a:off x="690" y="2400"/>
              <a:ext cx="121" cy="241"/>
            </a:xfrm>
            <a:prstGeom prst="rect">
              <a:avLst/>
            </a:prstGeom>
            <a:noFill/>
            <a:ln w="9525">
              <a:noFill/>
              <a:miter lim="800000"/>
              <a:headEnd/>
              <a:tailEnd/>
            </a:ln>
          </p:spPr>
          <p:txBody>
            <a:bodyPr wrap="none">
              <a:spAutoFit/>
            </a:bodyPr>
            <a:lstStyle/>
            <a:p>
              <a:r>
                <a:rPr lang="fr-CH" sz="3800" dirty="0"/>
                <a:t>1</a:t>
              </a:r>
              <a:endParaRPr lang="fr-FR" sz="3800" dirty="0"/>
            </a:p>
          </p:txBody>
        </p:sp>
        <p:graphicFrame>
          <p:nvGraphicFramePr>
            <p:cNvPr id="27657" name="Object 25"/>
            <p:cNvGraphicFramePr>
              <a:graphicFrameLocks noChangeAspect="1"/>
            </p:cNvGraphicFramePr>
            <p:nvPr/>
          </p:nvGraphicFramePr>
          <p:xfrm>
            <a:off x="1511" y="2446"/>
            <a:ext cx="496" cy="470"/>
          </p:xfrm>
          <a:graphic>
            <a:graphicData uri="http://schemas.openxmlformats.org/presentationml/2006/ole">
              <mc:AlternateContent xmlns:mc="http://schemas.openxmlformats.org/markup-compatibility/2006">
                <mc:Choice xmlns:v="urn:schemas-microsoft-com:vml" Requires="v">
                  <p:oleObj spid="_x0000_s248085" name="Equation" r:id="rId13" imgW="393480" imgH="279360" progId="Equation.DSMT4">
                    <p:embed/>
                  </p:oleObj>
                </mc:Choice>
                <mc:Fallback>
                  <p:oleObj name="Equation" r:id="rId13" imgW="393480" imgH="279360" progId="Equation.DSMT4">
                    <p:embed/>
                    <p:pic>
                      <p:nvPicPr>
                        <p:cNvPr id="0" name="Object 2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11" y="2446"/>
                          <a:ext cx="496" cy="4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658" name="Object 26"/>
            <p:cNvGraphicFramePr>
              <a:graphicFrameLocks noChangeAspect="1"/>
            </p:cNvGraphicFramePr>
            <p:nvPr/>
          </p:nvGraphicFramePr>
          <p:xfrm>
            <a:off x="3064" y="2312"/>
            <a:ext cx="1486" cy="590"/>
          </p:xfrm>
          <a:graphic>
            <a:graphicData uri="http://schemas.openxmlformats.org/presentationml/2006/ole">
              <mc:AlternateContent xmlns:mc="http://schemas.openxmlformats.org/markup-compatibility/2006">
                <mc:Choice xmlns:v="urn:schemas-microsoft-com:vml" Requires="v">
                  <p:oleObj spid="_x0000_s248086" name="Equation" r:id="rId15" imgW="1346040" imgH="469800" progId="Equation.3">
                    <p:embed/>
                  </p:oleObj>
                </mc:Choice>
                <mc:Fallback>
                  <p:oleObj name="Equation" r:id="rId15" imgW="1346040" imgH="469800" progId="Equation.3">
                    <p:embed/>
                    <p:pic>
                      <p:nvPicPr>
                        <p:cNvPr id="0" name="Object 2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64" y="2312"/>
                          <a:ext cx="1486" cy="59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83" name="Freeform 27"/>
            <p:cNvSpPr>
              <a:spLocks/>
            </p:cNvSpPr>
            <p:nvPr/>
          </p:nvSpPr>
          <p:spPr bwMode="auto">
            <a:xfrm>
              <a:off x="930" y="2523"/>
              <a:ext cx="997" cy="408"/>
            </a:xfrm>
            <a:custGeom>
              <a:avLst/>
              <a:gdLst>
                <a:gd name="T0" fmla="*/ 0 w 997"/>
                <a:gd name="T1" fmla="*/ 0 h 408"/>
                <a:gd name="T2" fmla="*/ 226 w 997"/>
                <a:gd name="T3" fmla="*/ 45 h 408"/>
                <a:gd name="T4" fmla="*/ 453 w 997"/>
                <a:gd name="T5" fmla="*/ 272 h 408"/>
                <a:gd name="T6" fmla="*/ 997 w 997"/>
                <a:gd name="T7" fmla="*/ 408 h 408"/>
                <a:gd name="T8" fmla="*/ 0 60000 65536"/>
                <a:gd name="T9" fmla="*/ 0 60000 65536"/>
                <a:gd name="T10" fmla="*/ 0 60000 65536"/>
                <a:gd name="T11" fmla="*/ 0 60000 65536"/>
                <a:gd name="T12" fmla="*/ 0 w 997"/>
                <a:gd name="T13" fmla="*/ 0 h 408"/>
                <a:gd name="T14" fmla="*/ 997 w 997"/>
                <a:gd name="T15" fmla="*/ 408 h 408"/>
              </a:gdLst>
              <a:ahLst/>
              <a:cxnLst>
                <a:cxn ang="T8">
                  <a:pos x="T0" y="T1"/>
                </a:cxn>
                <a:cxn ang="T9">
                  <a:pos x="T2" y="T3"/>
                </a:cxn>
                <a:cxn ang="T10">
                  <a:pos x="T4" y="T5"/>
                </a:cxn>
                <a:cxn ang="T11">
                  <a:pos x="T6" y="T7"/>
                </a:cxn>
              </a:cxnLst>
              <a:rect l="T12" t="T13" r="T14" b="T15"/>
              <a:pathLst>
                <a:path w="997" h="408">
                  <a:moveTo>
                    <a:pt x="0" y="0"/>
                  </a:moveTo>
                  <a:cubicBezTo>
                    <a:pt x="75" y="0"/>
                    <a:pt x="151" y="0"/>
                    <a:pt x="226" y="45"/>
                  </a:cubicBezTo>
                  <a:cubicBezTo>
                    <a:pt x="301" y="90"/>
                    <a:pt x="325" y="212"/>
                    <a:pt x="453" y="272"/>
                  </a:cubicBezTo>
                  <a:cubicBezTo>
                    <a:pt x="581" y="332"/>
                    <a:pt x="789" y="370"/>
                    <a:pt x="997" y="408"/>
                  </a:cubicBezTo>
                </a:path>
              </a:pathLst>
            </a:custGeom>
            <a:noFill/>
            <a:ln w="9525">
              <a:solidFill>
                <a:srgbClr val="FF0000"/>
              </a:solidFill>
              <a:round/>
              <a:headEnd/>
              <a:tailEnd/>
            </a:ln>
          </p:spPr>
          <p:txBody>
            <a:bodyPr/>
            <a:lstStyle/>
            <a:p>
              <a:endParaRPr lang="en-US"/>
            </a:p>
          </p:txBody>
        </p:sp>
      </p:grpSp>
      <p:grpSp>
        <p:nvGrpSpPr>
          <p:cNvPr id="4" name="Group 28"/>
          <p:cNvGrpSpPr>
            <a:grpSpLocks/>
          </p:cNvGrpSpPr>
          <p:nvPr/>
        </p:nvGrpSpPr>
        <p:grpSpPr bwMode="auto">
          <a:xfrm>
            <a:off x="3211110" y="9133929"/>
            <a:ext cx="15759206" cy="2939621"/>
            <a:chOff x="856" y="3247"/>
            <a:chExt cx="4201" cy="1045"/>
          </a:xfrm>
        </p:grpSpPr>
        <p:sp>
          <p:nvSpPr>
            <p:cNvPr id="27674" name="Text Box 29"/>
            <p:cNvSpPr txBox="1">
              <a:spLocks noChangeArrowheads="1"/>
            </p:cNvSpPr>
            <p:nvPr/>
          </p:nvSpPr>
          <p:spPr bwMode="auto">
            <a:xfrm>
              <a:off x="1202" y="3340"/>
              <a:ext cx="1206" cy="263"/>
            </a:xfrm>
            <a:prstGeom prst="rect">
              <a:avLst/>
            </a:prstGeom>
            <a:noFill/>
            <a:ln w="9525">
              <a:noFill/>
              <a:miter lim="800000"/>
              <a:headEnd/>
              <a:tailEnd/>
            </a:ln>
          </p:spPr>
          <p:txBody>
            <a:bodyPr wrap="none">
              <a:spAutoFit/>
            </a:bodyPr>
            <a:lstStyle/>
            <a:p>
              <a:r>
                <a:rPr lang="en-US" sz="3800" dirty="0">
                  <a:solidFill>
                    <a:srgbClr val="0076FF"/>
                  </a:solidFill>
                </a:rPr>
                <a:t>Interval </a:t>
              </a:r>
              <a:r>
                <a:rPr lang="en-US" sz="4200" dirty="0">
                  <a:solidFill>
                    <a:srgbClr val="0076FF"/>
                  </a:solidFill>
                </a:rPr>
                <a:t>distribution</a:t>
              </a:r>
              <a:endParaRPr lang="en-US" sz="3800" dirty="0">
                <a:solidFill>
                  <a:srgbClr val="0076FF"/>
                </a:solidFill>
              </a:endParaRPr>
            </a:p>
          </p:txBody>
        </p:sp>
        <p:sp>
          <p:nvSpPr>
            <p:cNvPr id="27675" name="Line 30"/>
            <p:cNvSpPr>
              <a:spLocks noChangeShapeType="1"/>
            </p:cNvSpPr>
            <p:nvPr/>
          </p:nvSpPr>
          <p:spPr bwMode="auto">
            <a:xfrm flipV="1">
              <a:off x="947" y="3430"/>
              <a:ext cx="0" cy="544"/>
            </a:xfrm>
            <a:prstGeom prst="line">
              <a:avLst/>
            </a:prstGeom>
            <a:noFill/>
            <a:ln w="9525">
              <a:solidFill>
                <a:schemeClr val="tx1"/>
              </a:solidFill>
              <a:round/>
              <a:headEnd/>
              <a:tailEnd type="triangle" w="med" len="med"/>
            </a:ln>
          </p:spPr>
          <p:txBody>
            <a:bodyPr/>
            <a:lstStyle/>
            <a:p>
              <a:endParaRPr lang="en-US"/>
            </a:p>
          </p:txBody>
        </p:sp>
        <p:sp>
          <p:nvSpPr>
            <p:cNvPr id="27676" name="Line 31"/>
            <p:cNvSpPr>
              <a:spLocks noChangeShapeType="1"/>
            </p:cNvSpPr>
            <p:nvPr/>
          </p:nvSpPr>
          <p:spPr bwMode="auto">
            <a:xfrm>
              <a:off x="947" y="3974"/>
              <a:ext cx="1224" cy="0"/>
            </a:xfrm>
            <a:prstGeom prst="line">
              <a:avLst/>
            </a:prstGeom>
            <a:noFill/>
            <a:ln w="9525">
              <a:solidFill>
                <a:schemeClr val="tx1"/>
              </a:solidFill>
              <a:round/>
              <a:headEnd/>
              <a:tailEnd type="triangle" w="med" len="med"/>
            </a:ln>
          </p:spPr>
          <p:txBody>
            <a:bodyPr/>
            <a:lstStyle/>
            <a:p>
              <a:endParaRPr lang="en-US"/>
            </a:p>
          </p:txBody>
        </p:sp>
        <p:sp>
          <p:nvSpPr>
            <p:cNvPr id="27677" name="Line 32"/>
            <p:cNvSpPr>
              <a:spLocks noChangeShapeType="1"/>
            </p:cNvSpPr>
            <p:nvPr/>
          </p:nvSpPr>
          <p:spPr bwMode="auto">
            <a:xfrm>
              <a:off x="1173" y="3294"/>
              <a:ext cx="0" cy="771"/>
            </a:xfrm>
            <a:prstGeom prst="line">
              <a:avLst/>
            </a:prstGeom>
            <a:noFill/>
            <a:ln w="9525">
              <a:solidFill>
                <a:schemeClr val="tx1"/>
              </a:solidFill>
              <a:prstDash val="dash"/>
              <a:round/>
              <a:headEnd/>
              <a:tailEnd/>
            </a:ln>
          </p:spPr>
          <p:txBody>
            <a:bodyPr/>
            <a:lstStyle/>
            <a:p>
              <a:endParaRPr lang="en-US"/>
            </a:p>
          </p:txBody>
        </p:sp>
        <p:graphicFrame>
          <p:nvGraphicFramePr>
            <p:cNvPr id="27653" name="Object 33"/>
            <p:cNvGraphicFramePr>
              <a:graphicFrameLocks noChangeAspect="1"/>
            </p:cNvGraphicFramePr>
            <p:nvPr/>
          </p:nvGraphicFramePr>
          <p:xfrm>
            <a:off x="856" y="3980"/>
            <a:ext cx="253" cy="312"/>
          </p:xfrm>
          <a:graphic>
            <a:graphicData uri="http://schemas.openxmlformats.org/presentationml/2006/ole">
              <mc:AlternateContent xmlns:mc="http://schemas.openxmlformats.org/markup-compatibility/2006">
                <mc:Choice xmlns:v="urn:schemas-microsoft-com:vml" Requires="v">
                  <p:oleObj spid="_x0000_s248087" name="Equation" r:id="rId17" imgW="152280" imgH="190440" progId="Equation.3">
                    <p:embed/>
                  </p:oleObj>
                </mc:Choice>
                <mc:Fallback>
                  <p:oleObj name="Equation" r:id="rId17" imgW="152280" imgH="190440" progId="Equation.3">
                    <p:embed/>
                    <p:pic>
                      <p:nvPicPr>
                        <p:cNvPr id="0" name="Object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 y="3980"/>
                          <a:ext cx="253" cy="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654" name="Object 34"/>
            <p:cNvGraphicFramePr>
              <a:graphicFrameLocks noChangeAspect="1"/>
            </p:cNvGraphicFramePr>
            <p:nvPr/>
          </p:nvGraphicFramePr>
          <p:xfrm>
            <a:off x="1520" y="3489"/>
            <a:ext cx="512" cy="469"/>
          </p:xfrm>
          <a:graphic>
            <a:graphicData uri="http://schemas.openxmlformats.org/presentationml/2006/ole">
              <mc:AlternateContent xmlns:mc="http://schemas.openxmlformats.org/markup-compatibility/2006">
                <mc:Choice xmlns:v="urn:schemas-microsoft-com:vml" Requires="v">
                  <p:oleObj spid="_x0000_s248088" name="Equation" r:id="rId18" imgW="406080" imgH="279360" progId="Equation.DSMT4">
                    <p:embed/>
                  </p:oleObj>
                </mc:Choice>
                <mc:Fallback>
                  <p:oleObj name="Equation" r:id="rId18" imgW="406080" imgH="279360" progId="Equation.DSMT4">
                    <p:embed/>
                    <p:pic>
                      <p:nvPicPr>
                        <p:cNvPr id="0" name="Object 3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20" y="3489"/>
                          <a:ext cx="512" cy="4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78" name="Freeform 35"/>
            <p:cNvSpPr>
              <a:spLocks/>
            </p:cNvSpPr>
            <p:nvPr/>
          </p:nvSpPr>
          <p:spPr bwMode="auto">
            <a:xfrm>
              <a:off x="930" y="3589"/>
              <a:ext cx="1088" cy="400"/>
            </a:xfrm>
            <a:custGeom>
              <a:avLst/>
              <a:gdLst>
                <a:gd name="T0" fmla="*/ 0 w 1088"/>
                <a:gd name="T1" fmla="*/ 385 h 400"/>
                <a:gd name="T2" fmla="*/ 226 w 1088"/>
                <a:gd name="T3" fmla="*/ 340 h 400"/>
                <a:gd name="T4" fmla="*/ 408 w 1088"/>
                <a:gd name="T5" fmla="*/ 23 h 400"/>
                <a:gd name="T6" fmla="*/ 589 w 1088"/>
                <a:gd name="T7" fmla="*/ 204 h 400"/>
                <a:gd name="T8" fmla="*/ 1088 w 1088"/>
                <a:gd name="T9" fmla="*/ 385 h 400"/>
                <a:gd name="T10" fmla="*/ 0 60000 65536"/>
                <a:gd name="T11" fmla="*/ 0 60000 65536"/>
                <a:gd name="T12" fmla="*/ 0 60000 65536"/>
                <a:gd name="T13" fmla="*/ 0 60000 65536"/>
                <a:gd name="T14" fmla="*/ 0 60000 65536"/>
                <a:gd name="T15" fmla="*/ 0 w 1088"/>
                <a:gd name="T16" fmla="*/ 0 h 400"/>
                <a:gd name="T17" fmla="*/ 1088 w 1088"/>
                <a:gd name="T18" fmla="*/ 400 h 400"/>
              </a:gdLst>
              <a:ahLst/>
              <a:cxnLst>
                <a:cxn ang="T10">
                  <a:pos x="T0" y="T1"/>
                </a:cxn>
                <a:cxn ang="T11">
                  <a:pos x="T2" y="T3"/>
                </a:cxn>
                <a:cxn ang="T12">
                  <a:pos x="T4" y="T5"/>
                </a:cxn>
                <a:cxn ang="T13">
                  <a:pos x="T6" y="T7"/>
                </a:cxn>
                <a:cxn ang="T14">
                  <a:pos x="T8" y="T9"/>
                </a:cxn>
              </a:cxnLst>
              <a:rect l="T15" t="T16" r="T17" b="T18"/>
              <a:pathLst>
                <a:path w="1088" h="400">
                  <a:moveTo>
                    <a:pt x="0" y="385"/>
                  </a:moveTo>
                  <a:cubicBezTo>
                    <a:pt x="79" y="392"/>
                    <a:pt x="158" y="400"/>
                    <a:pt x="226" y="340"/>
                  </a:cubicBezTo>
                  <a:cubicBezTo>
                    <a:pt x="294" y="280"/>
                    <a:pt x="348" y="46"/>
                    <a:pt x="408" y="23"/>
                  </a:cubicBezTo>
                  <a:cubicBezTo>
                    <a:pt x="468" y="0"/>
                    <a:pt x="476" y="144"/>
                    <a:pt x="589" y="204"/>
                  </a:cubicBezTo>
                  <a:cubicBezTo>
                    <a:pt x="702" y="264"/>
                    <a:pt x="1005" y="355"/>
                    <a:pt x="1088" y="385"/>
                  </a:cubicBezTo>
                </a:path>
              </a:pathLst>
            </a:custGeom>
            <a:noFill/>
            <a:ln w="9525">
              <a:solidFill>
                <a:srgbClr val="3550FE"/>
              </a:solidFill>
              <a:round/>
              <a:headEnd/>
              <a:tailEnd/>
            </a:ln>
          </p:spPr>
          <p:txBody>
            <a:bodyPr/>
            <a:lstStyle/>
            <a:p>
              <a:endParaRPr lang="en-US"/>
            </a:p>
          </p:txBody>
        </p:sp>
        <p:graphicFrame>
          <p:nvGraphicFramePr>
            <p:cNvPr id="27655" name="Object 36"/>
            <p:cNvGraphicFramePr>
              <a:graphicFrameLocks noChangeAspect="1"/>
            </p:cNvGraphicFramePr>
            <p:nvPr>
              <p:extLst>
                <p:ext uri="{D42A27DB-BD31-4B8C-83A1-F6EECF244321}">
                  <p14:modId xmlns:p14="http://schemas.microsoft.com/office/powerpoint/2010/main" val="1815172680"/>
                </p:ext>
              </p:extLst>
            </p:nvPr>
          </p:nvGraphicFramePr>
          <p:xfrm>
            <a:off x="2868" y="3247"/>
            <a:ext cx="2189" cy="957"/>
          </p:xfrm>
          <a:graphic>
            <a:graphicData uri="http://schemas.openxmlformats.org/presentationml/2006/ole">
              <mc:AlternateContent xmlns:mc="http://schemas.openxmlformats.org/markup-compatibility/2006">
                <mc:Choice xmlns:v="urn:schemas-microsoft-com:vml" Requires="v">
                  <p:oleObj spid="_x0000_s248089" name="Equation" r:id="rId20" imgW="1968480" imgH="761760" progId="Equation.3">
                    <p:embed/>
                  </p:oleObj>
                </mc:Choice>
                <mc:Fallback>
                  <p:oleObj name="Equation" r:id="rId20" imgW="1968480" imgH="761760" progId="Equation.3">
                    <p:embed/>
                    <p:pic>
                      <p:nvPicPr>
                        <p:cNvPr id="0" name="Object 36"/>
                        <p:cNvPicPr>
                          <a:picLocks noChangeAspect="1" noChangeArrowheads="1"/>
                        </p:cNvPicPr>
                        <p:nvPr/>
                      </p:nvPicPr>
                      <p:blipFill>
                        <a:blip r:embed="rId21"/>
                        <a:srcRect/>
                        <a:stretch>
                          <a:fillRect/>
                        </a:stretch>
                      </p:blipFill>
                      <p:spPr bwMode="auto">
                        <a:xfrm>
                          <a:off x="2868" y="3247"/>
                          <a:ext cx="2189" cy="957"/>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1" name="Title 3"/>
          <p:cNvSpPr txBox="1">
            <a:spLocks/>
          </p:cNvSpPr>
          <p:nvPr/>
        </p:nvSpPr>
        <p:spPr>
          <a:xfrm>
            <a:off x="697827" y="-38773"/>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smtClean="0">
                <a:solidFill>
                  <a:srgbClr val="FF0000"/>
                </a:solidFill>
                <a:latin typeface="Impact" charset="0"/>
                <a:ea typeface="ＭＳ Ｐゴシック" charset="0"/>
                <a:cs typeface="Impact" charset="0"/>
              </a:rPr>
              <a:t>11</a:t>
            </a:r>
            <a:r>
              <a:rPr lang="en-US" sz="6600" noProof="0" dirty="0" smtClean="0">
                <a:solidFill>
                  <a:srgbClr val="FF0000"/>
                </a:solidFill>
                <a:latin typeface="Impact" charset="0"/>
                <a:ea typeface="ＭＳ Ｐゴシック" charset="0"/>
                <a:cs typeface="Impact" charset="0"/>
              </a:rPr>
              <a:t>.5</a:t>
            </a:r>
            <a:r>
              <a:rPr kumimoji="0" lang="en-US" sz="66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a:t>
            </a:r>
            <a:r>
              <a:rPr kumimoji="0" lang="en-US" sz="66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a:t>
            </a:r>
            <a:r>
              <a:rPr lang="en-US" sz="6600" dirty="0" smtClean="0">
                <a:solidFill>
                  <a:srgbClr val="FF0000"/>
                </a:solidFill>
                <a:latin typeface="Impact" charset="0"/>
                <a:ea typeface="ＭＳ Ｐゴシック" charset="0"/>
                <a:cs typeface="Impact" charset="0"/>
              </a:rPr>
              <a:t> Time-dependent Renewal theory </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42" name="Straight Connector 41"/>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38" name="Freeform 37"/>
          <p:cNvSpPr/>
          <p:nvPr/>
        </p:nvSpPr>
        <p:spPr>
          <a:xfrm>
            <a:off x="2133600" y="3886200"/>
            <a:ext cx="1352550" cy="266700"/>
          </a:xfrm>
          <a:custGeom>
            <a:avLst/>
            <a:gdLst>
              <a:gd name="connsiteX0" fmla="*/ 0 w 1352550"/>
              <a:gd name="connsiteY0" fmla="*/ 266700 h 266700"/>
              <a:gd name="connsiteX1" fmla="*/ 381000 w 1352550"/>
              <a:gd name="connsiteY1" fmla="*/ 95250 h 266700"/>
              <a:gd name="connsiteX2" fmla="*/ 704850 w 1352550"/>
              <a:gd name="connsiteY2" fmla="*/ 190500 h 266700"/>
              <a:gd name="connsiteX3" fmla="*/ 1352550 w 1352550"/>
              <a:gd name="connsiteY3" fmla="*/ 0 h 266700"/>
            </a:gdLst>
            <a:ahLst/>
            <a:cxnLst>
              <a:cxn ang="0">
                <a:pos x="connsiteX0" y="connsiteY0"/>
              </a:cxn>
              <a:cxn ang="0">
                <a:pos x="connsiteX1" y="connsiteY1"/>
              </a:cxn>
              <a:cxn ang="0">
                <a:pos x="connsiteX2" y="connsiteY2"/>
              </a:cxn>
              <a:cxn ang="0">
                <a:pos x="connsiteX3" y="connsiteY3"/>
              </a:cxn>
            </a:cxnLst>
            <a:rect l="l" t="t" r="r" b="b"/>
            <a:pathLst>
              <a:path w="1352550" h="266700">
                <a:moveTo>
                  <a:pt x="0" y="266700"/>
                </a:moveTo>
                <a:cubicBezTo>
                  <a:pt x="131762" y="187325"/>
                  <a:pt x="263525" y="107950"/>
                  <a:pt x="381000" y="95250"/>
                </a:cubicBezTo>
                <a:cubicBezTo>
                  <a:pt x="498475" y="82550"/>
                  <a:pt x="542925" y="206375"/>
                  <a:pt x="704850" y="190500"/>
                </a:cubicBezTo>
                <a:cubicBezTo>
                  <a:pt x="866775" y="174625"/>
                  <a:pt x="1109662" y="87312"/>
                  <a:pt x="1352550" y="0"/>
                </a:cubicBezTo>
              </a:path>
            </a:pathLst>
          </a:custGeom>
          <a:noFill/>
          <a:ln w="28575">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Freeform 38"/>
          <p:cNvSpPr/>
          <p:nvPr/>
        </p:nvSpPr>
        <p:spPr>
          <a:xfrm>
            <a:off x="3524250" y="3994150"/>
            <a:ext cx="3962400" cy="1416050"/>
          </a:xfrm>
          <a:custGeom>
            <a:avLst/>
            <a:gdLst>
              <a:gd name="connsiteX0" fmla="*/ 0 w 3962400"/>
              <a:gd name="connsiteY0" fmla="*/ 1416050 h 1416050"/>
              <a:gd name="connsiteX1" fmla="*/ 609600 w 3962400"/>
              <a:gd name="connsiteY1" fmla="*/ 844550 h 1416050"/>
              <a:gd name="connsiteX2" fmla="*/ 1295400 w 3962400"/>
              <a:gd name="connsiteY2" fmla="*/ 901700 h 1416050"/>
              <a:gd name="connsiteX3" fmla="*/ 1657350 w 3962400"/>
              <a:gd name="connsiteY3" fmla="*/ 330200 h 1416050"/>
              <a:gd name="connsiteX4" fmla="*/ 2438400 w 3962400"/>
              <a:gd name="connsiteY4" fmla="*/ 330200 h 1416050"/>
              <a:gd name="connsiteX5" fmla="*/ 2857500 w 3962400"/>
              <a:gd name="connsiteY5" fmla="*/ 177800 h 1416050"/>
              <a:gd name="connsiteX6" fmla="*/ 3009900 w 3962400"/>
              <a:gd name="connsiteY6" fmla="*/ 158750 h 1416050"/>
              <a:gd name="connsiteX7" fmla="*/ 3448050 w 3962400"/>
              <a:gd name="connsiteY7" fmla="*/ 25400 h 1416050"/>
              <a:gd name="connsiteX8" fmla="*/ 3790950 w 3962400"/>
              <a:gd name="connsiteY8" fmla="*/ 311150 h 1416050"/>
              <a:gd name="connsiteX9" fmla="*/ 3962400 w 3962400"/>
              <a:gd name="connsiteY9" fmla="*/ 387350 h 141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2400" h="1416050">
                <a:moveTo>
                  <a:pt x="0" y="1416050"/>
                </a:moveTo>
                <a:cubicBezTo>
                  <a:pt x="196850" y="1173162"/>
                  <a:pt x="393700" y="930275"/>
                  <a:pt x="609600" y="844550"/>
                </a:cubicBezTo>
                <a:cubicBezTo>
                  <a:pt x="825500" y="758825"/>
                  <a:pt x="1120775" y="987425"/>
                  <a:pt x="1295400" y="901700"/>
                </a:cubicBezTo>
                <a:cubicBezTo>
                  <a:pt x="1470025" y="815975"/>
                  <a:pt x="1466850" y="425450"/>
                  <a:pt x="1657350" y="330200"/>
                </a:cubicBezTo>
                <a:cubicBezTo>
                  <a:pt x="1847850" y="234950"/>
                  <a:pt x="2238375" y="355600"/>
                  <a:pt x="2438400" y="330200"/>
                </a:cubicBezTo>
                <a:cubicBezTo>
                  <a:pt x="2638425" y="304800"/>
                  <a:pt x="2762250" y="206375"/>
                  <a:pt x="2857500" y="177800"/>
                </a:cubicBezTo>
                <a:cubicBezTo>
                  <a:pt x="2952750" y="149225"/>
                  <a:pt x="2911475" y="184150"/>
                  <a:pt x="3009900" y="158750"/>
                </a:cubicBezTo>
                <a:cubicBezTo>
                  <a:pt x="3108325" y="133350"/>
                  <a:pt x="3317875" y="0"/>
                  <a:pt x="3448050" y="25400"/>
                </a:cubicBezTo>
                <a:cubicBezTo>
                  <a:pt x="3578225" y="50800"/>
                  <a:pt x="3705225" y="250825"/>
                  <a:pt x="3790950" y="311150"/>
                </a:cubicBezTo>
                <a:cubicBezTo>
                  <a:pt x="3876675" y="371475"/>
                  <a:pt x="3919537" y="379412"/>
                  <a:pt x="3962400" y="387350"/>
                </a:cubicBezTo>
              </a:path>
            </a:pathLst>
          </a:custGeom>
          <a:ln w="28575">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0" y="0"/>
            <a:ext cx="21607463" cy="12152313"/>
          </a:xfrm>
          <a:prstGeom prst="rect">
            <a:avLst/>
          </a:prstGeom>
          <a:noFill/>
          <a:ln w="9525">
            <a:solidFill>
              <a:schemeClr val="tx1"/>
            </a:solidFill>
            <a:miter lim="800000"/>
            <a:headEnd/>
            <a:tailEnd/>
          </a:ln>
        </p:spPr>
        <p:txBody>
          <a:bodyPr wrap="none" lIns="192911" tIns="96455" rIns="192911" bIns="96455" anchor="ctr"/>
          <a:lstStyle/>
          <a:p>
            <a:pPr algn="ctr">
              <a:lnSpc>
                <a:spcPct val="110000"/>
              </a:lnSpc>
            </a:pPr>
            <a:endParaRPr lang="fr-FR" sz="5100" dirty="0"/>
          </a:p>
        </p:txBody>
      </p:sp>
      <p:sp>
        <p:nvSpPr>
          <p:cNvPr id="46084" name="Text Box 44"/>
          <p:cNvSpPr txBox="1">
            <a:spLocks noChangeArrowheads="1"/>
          </p:cNvSpPr>
          <p:nvPr/>
        </p:nvSpPr>
        <p:spPr bwMode="auto">
          <a:xfrm>
            <a:off x="10637922" y="1434427"/>
            <a:ext cx="10108597" cy="1071957"/>
          </a:xfrm>
          <a:prstGeom prst="rect">
            <a:avLst/>
          </a:prstGeom>
          <a:noFill/>
          <a:ln w="9525">
            <a:noFill/>
            <a:miter lim="800000"/>
            <a:headEnd/>
            <a:tailEnd/>
          </a:ln>
        </p:spPr>
        <p:txBody>
          <a:bodyPr wrap="none" lIns="192911" tIns="96455" rIns="192911" bIns="96455">
            <a:spAutoFit/>
          </a:bodyPr>
          <a:lstStyle/>
          <a:p>
            <a:r>
              <a:rPr lang="fr-CH" dirty="0"/>
              <a:t>- </a:t>
            </a:r>
            <a:r>
              <a:rPr lang="fr-CH" dirty="0" err="1"/>
              <a:t>Intrinsic</a:t>
            </a:r>
            <a:r>
              <a:rPr lang="fr-CH" dirty="0"/>
              <a:t> noise (ion </a:t>
            </a:r>
            <a:r>
              <a:rPr lang="fr-CH" dirty="0" err="1"/>
              <a:t>channels</a:t>
            </a:r>
            <a:r>
              <a:rPr lang="fr-CH" dirty="0"/>
              <a:t>)</a:t>
            </a:r>
            <a:endParaRPr lang="fr-FR" dirty="0"/>
          </a:p>
        </p:txBody>
      </p:sp>
      <p:grpSp>
        <p:nvGrpSpPr>
          <p:cNvPr id="3" name="Group 2"/>
          <p:cNvGrpSpPr/>
          <p:nvPr/>
        </p:nvGrpSpPr>
        <p:grpSpPr>
          <a:xfrm>
            <a:off x="13065011" y="2382419"/>
            <a:ext cx="3428684" cy="3531048"/>
            <a:chOff x="13065010" y="2382419"/>
            <a:chExt cx="4909919" cy="3531048"/>
          </a:xfrm>
        </p:grpSpPr>
        <p:sp>
          <p:nvSpPr>
            <p:cNvPr id="46085" name="Oval 55"/>
            <p:cNvSpPr>
              <a:spLocks noChangeArrowheads="1"/>
            </p:cNvSpPr>
            <p:nvPr/>
          </p:nvSpPr>
          <p:spPr bwMode="auto">
            <a:xfrm>
              <a:off x="13065010" y="2418990"/>
              <a:ext cx="4835421" cy="3133721"/>
            </a:xfrm>
            <a:prstGeom prst="ellipse">
              <a:avLst/>
            </a:prstGeom>
            <a:noFill/>
            <a:ln w="9525">
              <a:solidFill>
                <a:srgbClr val="FF0000"/>
              </a:solidFill>
              <a:round/>
              <a:headEnd/>
              <a:tailEnd/>
            </a:ln>
          </p:spPr>
          <p:txBody>
            <a:bodyPr wrap="none" lIns="192911" tIns="96455" rIns="192911" bIns="96455" anchor="ctr"/>
            <a:lstStyle/>
            <a:p>
              <a:endParaRPr lang="en-US"/>
            </a:p>
          </p:txBody>
        </p:sp>
        <p:sp>
          <p:nvSpPr>
            <p:cNvPr id="46086" name="Line 56"/>
            <p:cNvSpPr>
              <a:spLocks noChangeShapeType="1"/>
            </p:cNvSpPr>
            <p:nvPr/>
          </p:nvSpPr>
          <p:spPr bwMode="auto">
            <a:xfrm>
              <a:off x="13871539" y="2900018"/>
              <a:ext cx="0" cy="2171663"/>
            </a:xfrm>
            <a:prstGeom prst="line">
              <a:avLst/>
            </a:prstGeom>
            <a:noFill/>
            <a:ln w="9525">
              <a:solidFill>
                <a:srgbClr val="FF0000"/>
              </a:solidFill>
              <a:round/>
              <a:headEnd/>
              <a:tailEnd/>
            </a:ln>
          </p:spPr>
          <p:txBody>
            <a:bodyPr wrap="none" lIns="192911" tIns="96455" rIns="192911" bIns="96455" anchor="ctr"/>
            <a:lstStyle/>
            <a:p>
              <a:endParaRPr lang="en-US"/>
            </a:p>
          </p:txBody>
        </p:sp>
        <p:sp>
          <p:nvSpPr>
            <p:cNvPr id="46087" name="Line 57"/>
            <p:cNvSpPr>
              <a:spLocks noChangeShapeType="1"/>
            </p:cNvSpPr>
            <p:nvPr/>
          </p:nvSpPr>
          <p:spPr bwMode="auto">
            <a:xfrm>
              <a:off x="15942254" y="2900018"/>
              <a:ext cx="0" cy="804528"/>
            </a:xfrm>
            <a:prstGeom prst="line">
              <a:avLst/>
            </a:prstGeom>
            <a:noFill/>
            <a:ln w="9525">
              <a:solidFill>
                <a:srgbClr val="FF0000"/>
              </a:solidFill>
              <a:round/>
              <a:headEnd/>
              <a:tailEnd/>
            </a:ln>
          </p:spPr>
          <p:txBody>
            <a:bodyPr wrap="none" lIns="192911" tIns="96455" rIns="192911" bIns="96455" anchor="ctr"/>
            <a:lstStyle/>
            <a:p>
              <a:endParaRPr lang="en-US"/>
            </a:p>
          </p:txBody>
        </p:sp>
        <p:sp>
          <p:nvSpPr>
            <p:cNvPr id="46088" name="Line 58"/>
            <p:cNvSpPr>
              <a:spLocks noChangeShapeType="1"/>
            </p:cNvSpPr>
            <p:nvPr/>
          </p:nvSpPr>
          <p:spPr bwMode="auto">
            <a:xfrm>
              <a:off x="16287374" y="2900018"/>
              <a:ext cx="0" cy="804528"/>
            </a:xfrm>
            <a:prstGeom prst="line">
              <a:avLst/>
            </a:prstGeom>
            <a:noFill/>
            <a:ln w="9525">
              <a:solidFill>
                <a:srgbClr val="FF0000"/>
              </a:solidFill>
              <a:round/>
              <a:headEnd/>
              <a:tailEnd/>
            </a:ln>
          </p:spPr>
          <p:txBody>
            <a:bodyPr wrap="none" lIns="192911" tIns="96455" rIns="192911" bIns="96455" anchor="ctr"/>
            <a:lstStyle/>
            <a:p>
              <a:endParaRPr lang="en-US"/>
            </a:p>
          </p:txBody>
        </p:sp>
        <p:sp>
          <p:nvSpPr>
            <p:cNvPr id="46089" name="Line 59"/>
            <p:cNvSpPr>
              <a:spLocks noChangeShapeType="1"/>
            </p:cNvSpPr>
            <p:nvPr/>
          </p:nvSpPr>
          <p:spPr bwMode="auto">
            <a:xfrm>
              <a:off x="14216658" y="2900018"/>
              <a:ext cx="0" cy="2171663"/>
            </a:xfrm>
            <a:prstGeom prst="line">
              <a:avLst/>
            </a:prstGeom>
            <a:noFill/>
            <a:ln w="9525">
              <a:solidFill>
                <a:srgbClr val="FF0000"/>
              </a:solidFill>
              <a:round/>
              <a:headEnd/>
              <a:tailEnd/>
            </a:ln>
          </p:spPr>
          <p:txBody>
            <a:bodyPr wrap="none" lIns="192911" tIns="96455" rIns="192911" bIns="96455" anchor="ctr"/>
            <a:lstStyle/>
            <a:p>
              <a:endParaRPr lang="en-US"/>
            </a:p>
          </p:txBody>
        </p:sp>
        <p:sp>
          <p:nvSpPr>
            <p:cNvPr id="46090" name="Line 60"/>
            <p:cNvSpPr>
              <a:spLocks noChangeShapeType="1"/>
            </p:cNvSpPr>
            <p:nvPr/>
          </p:nvSpPr>
          <p:spPr bwMode="auto">
            <a:xfrm>
              <a:off x="15942254" y="4025232"/>
              <a:ext cx="0" cy="886107"/>
            </a:xfrm>
            <a:prstGeom prst="line">
              <a:avLst/>
            </a:prstGeom>
            <a:noFill/>
            <a:ln w="9525">
              <a:solidFill>
                <a:srgbClr val="FF0000"/>
              </a:solidFill>
              <a:round/>
              <a:headEnd/>
              <a:tailEnd/>
            </a:ln>
          </p:spPr>
          <p:txBody>
            <a:bodyPr wrap="none" lIns="192911" tIns="96455" rIns="192911" bIns="96455" anchor="ctr"/>
            <a:lstStyle/>
            <a:p>
              <a:endParaRPr lang="en-US"/>
            </a:p>
          </p:txBody>
        </p:sp>
        <p:sp>
          <p:nvSpPr>
            <p:cNvPr id="46091" name="Line 61"/>
            <p:cNvSpPr>
              <a:spLocks noChangeShapeType="1"/>
            </p:cNvSpPr>
            <p:nvPr/>
          </p:nvSpPr>
          <p:spPr bwMode="auto">
            <a:xfrm>
              <a:off x="16287374" y="4025232"/>
              <a:ext cx="0" cy="804528"/>
            </a:xfrm>
            <a:prstGeom prst="line">
              <a:avLst/>
            </a:prstGeom>
            <a:noFill/>
            <a:ln w="9525">
              <a:solidFill>
                <a:srgbClr val="FF0000"/>
              </a:solidFill>
              <a:round/>
              <a:headEnd/>
              <a:tailEnd/>
            </a:ln>
          </p:spPr>
          <p:txBody>
            <a:bodyPr wrap="none" lIns="192911" tIns="96455" rIns="192911" bIns="96455" anchor="ctr"/>
            <a:lstStyle/>
            <a:p>
              <a:endParaRPr lang="en-US"/>
            </a:p>
          </p:txBody>
        </p:sp>
        <p:sp>
          <p:nvSpPr>
            <p:cNvPr id="46092" name="Oval 62"/>
            <p:cNvSpPr>
              <a:spLocks noChangeArrowheads="1"/>
            </p:cNvSpPr>
            <p:nvPr/>
          </p:nvSpPr>
          <p:spPr bwMode="auto">
            <a:xfrm>
              <a:off x="15829717" y="3704545"/>
              <a:ext cx="573947" cy="160344"/>
            </a:xfrm>
            <a:prstGeom prst="ellipse">
              <a:avLst/>
            </a:prstGeom>
            <a:solidFill>
              <a:srgbClr val="0000FF"/>
            </a:solidFill>
            <a:ln w="9525">
              <a:solidFill>
                <a:srgbClr val="FFFF00"/>
              </a:solidFill>
              <a:round/>
              <a:headEnd/>
              <a:tailEnd/>
            </a:ln>
          </p:spPr>
          <p:txBody>
            <a:bodyPr wrap="none" lIns="192911" tIns="96455" rIns="192911" bIns="96455" anchor="ctr"/>
            <a:lstStyle/>
            <a:p>
              <a:endParaRPr lang="en-US"/>
            </a:p>
          </p:txBody>
        </p:sp>
        <p:sp>
          <p:nvSpPr>
            <p:cNvPr id="46093" name="Oval 63"/>
            <p:cNvSpPr>
              <a:spLocks noChangeArrowheads="1"/>
            </p:cNvSpPr>
            <p:nvPr/>
          </p:nvSpPr>
          <p:spPr bwMode="auto">
            <a:xfrm>
              <a:off x="15829717" y="4025232"/>
              <a:ext cx="573947" cy="163156"/>
            </a:xfrm>
            <a:prstGeom prst="ellipse">
              <a:avLst/>
            </a:prstGeom>
            <a:solidFill>
              <a:srgbClr val="0000FF"/>
            </a:solidFill>
            <a:ln w="9525">
              <a:solidFill>
                <a:srgbClr val="FFFF00"/>
              </a:solidFill>
              <a:round/>
              <a:headEnd/>
              <a:tailEnd/>
            </a:ln>
          </p:spPr>
          <p:txBody>
            <a:bodyPr wrap="none" lIns="192911" tIns="96455" rIns="192911" bIns="96455" anchor="ctr"/>
            <a:lstStyle/>
            <a:p>
              <a:endParaRPr lang="en-US"/>
            </a:p>
          </p:txBody>
        </p:sp>
        <p:sp>
          <p:nvSpPr>
            <p:cNvPr id="46094" name="Oval 65"/>
            <p:cNvSpPr>
              <a:spLocks noChangeArrowheads="1"/>
            </p:cNvSpPr>
            <p:nvPr/>
          </p:nvSpPr>
          <p:spPr bwMode="auto">
            <a:xfrm>
              <a:off x="14678068" y="3302283"/>
              <a:ext cx="112539" cy="81577"/>
            </a:xfrm>
            <a:prstGeom prst="ellipse">
              <a:avLst/>
            </a:prstGeom>
            <a:solidFill>
              <a:srgbClr val="66FFFF"/>
            </a:solidFill>
            <a:ln w="9525">
              <a:solidFill>
                <a:schemeClr val="tx1"/>
              </a:solidFill>
              <a:round/>
              <a:headEnd/>
              <a:tailEnd/>
            </a:ln>
          </p:spPr>
          <p:txBody>
            <a:bodyPr wrap="none" lIns="192911" tIns="96455" rIns="192911" bIns="96455" anchor="ctr"/>
            <a:lstStyle/>
            <a:p>
              <a:endParaRPr lang="en-US"/>
            </a:p>
          </p:txBody>
        </p:sp>
        <p:sp>
          <p:nvSpPr>
            <p:cNvPr id="46095" name="Oval 66"/>
            <p:cNvSpPr>
              <a:spLocks noChangeArrowheads="1"/>
            </p:cNvSpPr>
            <p:nvPr/>
          </p:nvSpPr>
          <p:spPr bwMode="auto">
            <a:xfrm>
              <a:off x="14906897" y="3462624"/>
              <a:ext cx="116289" cy="81579"/>
            </a:xfrm>
            <a:prstGeom prst="ellipse">
              <a:avLst/>
            </a:prstGeom>
            <a:solidFill>
              <a:srgbClr val="66FFFF"/>
            </a:solidFill>
            <a:ln w="9525">
              <a:solidFill>
                <a:schemeClr val="tx1"/>
              </a:solidFill>
              <a:round/>
              <a:headEnd/>
              <a:tailEnd/>
            </a:ln>
          </p:spPr>
          <p:txBody>
            <a:bodyPr wrap="none" lIns="192911" tIns="96455" rIns="192911" bIns="96455" anchor="ctr"/>
            <a:lstStyle/>
            <a:p>
              <a:endParaRPr lang="en-US"/>
            </a:p>
          </p:txBody>
        </p:sp>
        <p:sp>
          <p:nvSpPr>
            <p:cNvPr id="46096" name="Oval 67"/>
            <p:cNvSpPr>
              <a:spLocks noChangeArrowheads="1"/>
            </p:cNvSpPr>
            <p:nvPr/>
          </p:nvSpPr>
          <p:spPr bwMode="auto">
            <a:xfrm>
              <a:off x="16748783" y="3383859"/>
              <a:ext cx="116291" cy="78765"/>
            </a:xfrm>
            <a:prstGeom prst="ellipse">
              <a:avLst/>
            </a:prstGeom>
            <a:solidFill>
              <a:schemeClr val="accent1"/>
            </a:solidFill>
            <a:ln w="9525">
              <a:solidFill>
                <a:schemeClr val="tx1"/>
              </a:solidFill>
              <a:round/>
              <a:headEnd/>
              <a:tailEnd/>
            </a:ln>
          </p:spPr>
          <p:txBody>
            <a:bodyPr wrap="none" lIns="192911" tIns="96455" rIns="192911" bIns="96455" anchor="ctr"/>
            <a:lstStyle/>
            <a:p>
              <a:endParaRPr lang="en-US"/>
            </a:p>
          </p:txBody>
        </p:sp>
        <p:sp>
          <p:nvSpPr>
            <p:cNvPr id="46097" name="Oval 68"/>
            <p:cNvSpPr>
              <a:spLocks noChangeArrowheads="1"/>
            </p:cNvSpPr>
            <p:nvPr/>
          </p:nvSpPr>
          <p:spPr bwMode="auto">
            <a:xfrm>
              <a:off x="15135726" y="4188388"/>
              <a:ext cx="116291" cy="78765"/>
            </a:xfrm>
            <a:prstGeom prst="ellipse">
              <a:avLst/>
            </a:prstGeom>
            <a:solidFill>
              <a:srgbClr val="66FFFF"/>
            </a:solidFill>
            <a:ln w="9525">
              <a:solidFill>
                <a:schemeClr val="tx1"/>
              </a:solidFill>
              <a:round/>
              <a:headEnd/>
              <a:tailEnd/>
            </a:ln>
          </p:spPr>
          <p:txBody>
            <a:bodyPr wrap="none" lIns="192911" tIns="96455" rIns="192911" bIns="96455" anchor="ctr"/>
            <a:lstStyle/>
            <a:p>
              <a:endParaRPr lang="en-US"/>
            </a:p>
          </p:txBody>
        </p:sp>
        <p:sp>
          <p:nvSpPr>
            <p:cNvPr id="46098" name="Oval 69"/>
            <p:cNvSpPr>
              <a:spLocks noChangeArrowheads="1"/>
            </p:cNvSpPr>
            <p:nvPr/>
          </p:nvSpPr>
          <p:spPr bwMode="auto">
            <a:xfrm>
              <a:off x="17210193" y="3786124"/>
              <a:ext cx="112539" cy="78765"/>
            </a:xfrm>
            <a:prstGeom prst="ellipse">
              <a:avLst/>
            </a:prstGeom>
            <a:solidFill>
              <a:srgbClr val="66FFFF"/>
            </a:solidFill>
            <a:ln w="9525">
              <a:solidFill>
                <a:schemeClr val="tx1"/>
              </a:solidFill>
              <a:round/>
              <a:headEnd/>
              <a:tailEnd/>
            </a:ln>
          </p:spPr>
          <p:txBody>
            <a:bodyPr wrap="none" lIns="192911" tIns="96455" rIns="192911" bIns="96455" anchor="ctr"/>
            <a:lstStyle/>
            <a:p>
              <a:endParaRPr lang="en-US"/>
            </a:p>
          </p:txBody>
        </p:sp>
        <p:sp>
          <p:nvSpPr>
            <p:cNvPr id="46099" name="Oval 70"/>
            <p:cNvSpPr>
              <a:spLocks noChangeArrowheads="1"/>
            </p:cNvSpPr>
            <p:nvPr/>
          </p:nvSpPr>
          <p:spPr bwMode="auto">
            <a:xfrm>
              <a:off x="15252016" y="4829760"/>
              <a:ext cx="116289" cy="81579"/>
            </a:xfrm>
            <a:prstGeom prst="ellipse">
              <a:avLst/>
            </a:prstGeom>
            <a:solidFill>
              <a:srgbClr val="FFFF00"/>
            </a:solidFill>
            <a:ln w="9525">
              <a:solidFill>
                <a:schemeClr val="tx1"/>
              </a:solidFill>
              <a:round/>
              <a:headEnd/>
              <a:tailEnd/>
            </a:ln>
          </p:spPr>
          <p:txBody>
            <a:bodyPr wrap="none" lIns="192911" tIns="96455" rIns="192911" bIns="96455" anchor="ctr"/>
            <a:lstStyle/>
            <a:p>
              <a:endParaRPr lang="en-US"/>
            </a:p>
          </p:txBody>
        </p:sp>
        <p:sp>
          <p:nvSpPr>
            <p:cNvPr id="46100" name="Oval 71"/>
            <p:cNvSpPr>
              <a:spLocks noChangeArrowheads="1"/>
            </p:cNvSpPr>
            <p:nvPr/>
          </p:nvSpPr>
          <p:spPr bwMode="auto">
            <a:xfrm>
              <a:off x="15480845" y="4509074"/>
              <a:ext cx="116291" cy="78765"/>
            </a:xfrm>
            <a:prstGeom prst="ellipse">
              <a:avLst/>
            </a:prstGeom>
            <a:solidFill>
              <a:srgbClr val="FFFF00"/>
            </a:solidFill>
            <a:ln w="9525">
              <a:solidFill>
                <a:schemeClr val="tx1"/>
              </a:solidFill>
              <a:round/>
              <a:headEnd/>
              <a:tailEnd/>
            </a:ln>
          </p:spPr>
          <p:txBody>
            <a:bodyPr wrap="none" lIns="192911" tIns="96455" rIns="192911" bIns="96455" anchor="ctr"/>
            <a:lstStyle/>
            <a:p>
              <a:endParaRPr lang="en-US"/>
            </a:p>
          </p:txBody>
        </p:sp>
        <p:sp>
          <p:nvSpPr>
            <p:cNvPr id="46101" name="Oval 72"/>
            <p:cNvSpPr>
              <a:spLocks noChangeArrowheads="1"/>
            </p:cNvSpPr>
            <p:nvPr/>
          </p:nvSpPr>
          <p:spPr bwMode="auto">
            <a:xfrm>
              <a:off x="15368306" y="3141938"/>
              <a:ext cx="112539" cy="81579"/>
            </a:xfrm>
            <a:prstGeom prst="ellipse">
              <a:avLst/>
            </a:prstGeom>
            <a:solidFill>
              <a:srgbClr val="FFFF00"/>
            </a:solidFill>
            <a:ln w="9525">
              <a:solidFill>
                <a:schemeClr val="tx1"/>
              </a:solidFill>
              <a:round/>
              <a:headEnd/>
              <a:tailEnd/>
            </a:ln>
          </p:spPr>
          <p:txBody>
            <a:bodyPr wrap="none" lIns="192911" tIns="96455" rIns="192911" bIns="96455" anchor="ctr"/>
            <a:lstStyle/>
            <a:p>
              <a:endParaRPr lang="en-US"/>
            </a:p>
          </p:txBody>
        </p:sp>
        <p:sp>
          <p:nvSpPr>
            <p:cNvPr id="46102" name="Oval 73"/>
            <p:cNvSpPr>
              <a:spLocks noChangeArrowheads="1"/>
            </p:cNvSpPr>
            <p:nvPr/>
          </p:nvSpPr>
          <p:spPr bwMode="auto">
            <a:xfrm>
              <a:off x="14906897" y="4348732"/>
              <a:ext cx="116289" cy="78765"/>
            </a:xfrm>
            <a:prstGeom prst="ellipse">
              <a:avLst/>
            </a:prstGeom>
            <a:solidFill>
              <a:srgbClr val="FFFF00"/>
            </a:solidFill>
            <a:ln w="9525">
              <a:solidFill>
                <a:schemeClr val="tx1"/>
              </a:solidFill>
              <a:round/>
              <a:headEnd/>
              <a:tailEnd/>
            </a:ln>
          </p:spPr>
          <p:txBody>
            <a:bodyPr wrap="none" lIns="192911" tIns="96455" rIns="192911" bIns="96455" anchor="ctr"/>
            <a:lstStyle/>
            <a:p>
              <a:endParaRPr lang="en-US"/>
            </a:p>
          </p:txBody>
        </p:sp>
        <p:sp>
          <p:nvSpPr>
            <p:cNvPr id="46103" name="Oval 74"/>
            <p:cNvSpPr>
              <a:spLocks noChangeArrowheads="1"/>
            </p:cNvSpPr>
            <p:nvPr/>
          </p:nvSpPr>
          <p:spPr bwMode="auto">
            <a:xfrm>
              <a:off x="14906897" y="3864890"/>
              <a:ext cx="116289" cy="81577"/>
            </a:xfrm>
            <a:prstGeom prst="ellipse">
              <a:avLst/>
            </a:prstGeom>
            <a:solidFill>
              <a:srgbClr val="FF6600"/>
            </a:solidFill>
            <a:ln w="9525">
              <a:solidFill>
                <a:srgbClr val="FF6600"/>
              </a:solidFill>
              <a:round/>
              <a:headEnd/>
              <a:tailEnd/>
            </a:ln>
          </p:spPr>
          <p:txBody>
            <a:bodyPr wrap="none" lIns="192911" tIns="96455" rIns="192911" bIns="96455" anchor="ctr"/>
            <a:lstStyle/>
            <a:p>
              <a:endParaRPr lang="en-US"/>
            </a:p>
          </p:txBody>
        </p:sp>
        <p:sp>
          <p:nvSpPr>
            <p:cNvPr id="46104" name="Oval 75"/>
            <p:cNvSpPr>
              <a:spLocks noChangeArrowheads="1"/>
            </p:cNvSpPr>
            <p:nvPr/>
          </p:nvSpPr>
          <p:spPr bwMode="auto">
            <a:xfrm>
              <a:off x="14445488" y="4587839"/>
              <a:ext cx="116291" cy="81579"/>
            </a:xfrm>
            <a:prstGeom prst="ellipse">
              <a:avLst/>
            </a:prstGeom>
            <a:solidFill>
              <a:srgbClr val="FF6600"/>
            </a:solidFill>
            <a:ln w="9525">
              <a:solidFill>
                <a:srgbClr val="FF6600"/>
              </a:solidFill>
              <a:round/>
              <a:headEnd/>
              <a:tailEnd/>
            </a:ln>
          </p:spPr>
          <p:txBody>
            <a:bodyPr wrap="none" lIns="192911" tIns="96455" rIns="192911" bIns="96455" anchor="ctr"/>
            <a:lstStyle/>
            <a:p>
              <a:endParaRPr lang="en-US"/>
            </a:p>
          </p:txBody>
        </p:sp>
        <p:sp>
          <p:nvSpPr>
            <p:cNvPr id="46105" name="Oval 76"/>
            <p:cNvSpPr>
              <a:spLocks noChangeArrowheads="1"/>
            </p:cNvSpPr>
            <p:nvPr/>
          </p:nvSpPr>
          <p:spPr bwMode="auto">
            <a:xfrm>
              <a:off x="15368306" y="4188388"/>
              <a:ext cx="112539" cy="78765"/>
            </a:xfrm>
            <a:prstGeom prst="ellipse">
              <a:avLst/>
            </a:prstGeom>
            <a:solidFill>
              <a:srgbClr val="FF6600"/>
            </a:solidFill>
            <a:ln w="9525">
              <a:solidFill>
                <a:srgbClr val="FF6600"/>
              </a:solidFill>
              <a:round/>
              <a:headEnd/>
              <a:tailEnd/>
            </a:ln>
          </p:spPr>
          <p:txBody>
            <a:bodyPr wrap="none" lIns="192911" tIns="96455" rIns="192911" bIns="96455" anchor="ctr"/>
            <a:lstStyle/>
            <a:p>
              <a:endParaRPr lang="en-US"/>
            </a:p>
          </p:txBody>
        </p:sp>
        <p:sp>
          <p:nvSpPr>
            <p:cNvPr id="46106" name="Oval 77"/>
            <p:cNvSpPr>
              <a:spLocks noChangeArrowheads="1"/>
            </p:cNvSpPr>
            <p:nvPr/>
          </p:nvSpPr>
          <p:spPr bwMode="auto">
            <a:xfrm>
              <a:off x="16865074" y="4587839"/>
              <a:ext cx="112539" cy="81579"/>
            </a:xfrm>
            <a:prstGeom prst="ellipse">
              <a:avLst/>
            </a:prstGeom>
            <a:solidFill>
              <a:srgbClr val="FF6600"/>
            </a:solidFill>
            <a:ln w="9525">
              <a:solidFill>
                <a:srgbClr val="FF6600"/>
              </a:solidFill>
              <a:round/>
              <a:headEnd/>
              <a:tailEnd/>
            </a:ln>
          </p:spPr>
          <p:txBody>
            <a:bodyPr wrap="none" lIns="192911" tIns="96455" rIns="192911" bIns="96455" anchor="ctr"/>
            <a:lstStyle/>
            <a:p>
              <a:endParaRPr lang="en-US"/>
            </a:p>
          </p:txBody>
        </p:sp>
        <p:sp>
          <p:nvSpPr>
            <p:cNvPr id="46107" name="Oval 78"/>
            <p:cNvSpPr>
              <a:spLocks noChangeArrowheads="1"/>
            </p:cNvSpPr>
            <p:nvPr/>
          </p:nvSpPr>
          <p:spPr bwMode="auto">
            <a:xfrm>
              <a:off x="16632493" y="3946467"/>
              <a:ext cx="116289" cy="78765"/>
            </a:xfrm>
            <a:prstGeom prst="ellipse">
              <a:avLst/>
            </a:prstGeom>
            <a:solidFill>
              <a:srgbClr val="FF6600"/>
            </a:solidFill>
            <a:ln w="9525">
              <a:solidFill>
                <a:srgbClr val="FF6600"/>
              </a:solidFill>
              <a:round/>
              <a:headEnd/>
              <a:tailEnd/>
            </a:ln>
          </p:spPr>
          <p:txBody>
            <a:bodyPr wrap="none" lIns="192911" tIns="96455" rIns="192911" bIns="96455" anchor="ctr"/>
            <a:lstStyle/>
            <a:p>
              <a:endParaRPr lang="en-US"/>
            </a:p>
          </p:txBody>
        </p:sp>
        <p:sp>
          <p:nvSpPr>
            <p:cNvPr id="46109" name="Text Box 80"/>
            <p:cNvSpPr txBox="1">
              <a:spLocks noChangeArrowheads="1"/>
            </p:cNvSpPr>
            <p:nvPr/>
          </p:nvSpPr>
          <p:spPr bwMode="auto">
            <a:xfrm>
              <a:off x="16493694" y="2981596"/>
              <a:ext cx="1481235" cy="979624"/>
            </a:xfrm>
            <a:prstGeom prst="rect">
              <a:avLst/>
            </a:prstGeom>
            <a:noFill/>
            <a:ln w="9525">
              <a:noFill/>
              <a:miter lim="800000"/>
              <a:headEnd/>
              <a:tailEnd/>
            </a:ln>
          </p:spPr>
          <p:txBody>
            <a:bodyPr wrap="none" lIns="192911" tIns="96455" rIns="192911" bIns="96455">
              <a:spAutoFit/>
            </a:bodyPr>
            <a:lstStyle/>
            <a:p>
              <a:r>
                <a:rPr lang="en-US" sz="5100" dirty="0">
                  <a:solidFill>
                    <a:srgbClr val="0076FF"/>
                  </a:solidFill>
                </a:rPr>
                <a:t>Na</a:t>
              </a:r>
              <a:r>
                <a:rPr lang="en-US" sz="5100" baseline="30000" dirty="0">
                  <a:solidFill>
                    <a:srgbClr val="0076FF"/>
                  </a:solidFill>
                </a:rPr>
                <a:t>+</a:t>
              </a:r>
              <a:endParaRPr lang="en-US" sz="5100" dirty="0">
                <a:solidFill>
                  <a:srgbClr val="0076FF"/>
                </a:solidFill>
              </a:endParaRPr>
            </a:p>
          </p:txBody>
        </p:sp>
        <p:sp>
          <p:nvSpPr>
            <p:cNvPr id="46110" name="Text Box 81"/>
            <p:cNvSpPr txBox="1">
              <a:spLocks noChangeArrowheads="1"/>
            </p:cNvSpPr>
            <p:nvPr/>
          </p:nvSpPr>
          <p:spPr bwMode="auto">
            <a:xfrm>
              <a:off x="14445488" y="4348732"/>
              <a:ext cx="1080485" cy="979624"/>
            </a:xfrm>
            <a:prstGeom prst="rect">
              <a:avLst/>
            </a:prstGeom>
            <a:noFill/>
            <a:ln w="9525">
              <a:noFill/>
              <a:miter lim="800000"/>
              <a:headEnd/>
              <a:tailEnd/>
            </a:ln>
          </p:spPr>
          <p:txBody>
            <a:bodyPr wrap="none" lIns="192911" tIns="96455" rIns="192911" bIns="96455">
              <a:spAutoFit/>
            </a:bodyPr>
            <a:lstStyle/>
            <a:p>
              <a:r>
                <a:rPr lang="en-US" sz="5100" dirty="0">
                  <a:solidFill>
                    <a:srgbClr val="FF6600"/>
                  </a:solidFill>
                </a:rPr>
                <a:t>K</a:t>
              </a:r>
              <a:r>
                <a:rPr lang="en-US" sz="5100" baseline="30000" dirty="0">
                  <a:solidFill>
                    <a:srgbClr val="FF6600"/>
                  </a:solidFill>
                </a:rPr>
                <a:t>+</a:t>
              </a:r>
              <a:endParaRPr lang="en-US" sz="5100" dirty="0">
                <a:solidFill>
                  <a:srgbClr val="FF6600"/>
                </a:solidFill>
              </a:endParaRPr>
            </a:p>
          </p:txBody>
        </p:sp>
        <p:sp>
          <p:nvSpPr>
            <p:cNvPr id="46111" name="Line 82"/>
            <p:cNvSpPr>
              <a:spLocks noChangeShapeType="1"/>
            </p:cNvSpPr>
            <p:nvPr/>
          </p:nvSpPr>
          <p:spPr bwMode="auto">
            <a:xfrm>
              <a:off x="15252017" y="2821252"/>
              <a:ext cx="1267938" cy="0"/>
            </a:xfrm>
            <a:prstGeom prst="line">
              <a:avLst/>
            </a:prstGeom>
            <a:noFill/>
            <a:ln w="9525">
              <a:solidFill>
                <a:srgbClr val="00FF00"/>
              </a:solidFill>
              <a:round/>
              <a:headEnd type="triangle" w="med" len="med"/>
              <a:tailEnd type="triangle" w="med" len="med"/>
            </a:ln>
          </p:spPr>
          <p:txBody>
            <a:bodyPr wrap="none" lIns="192911" tIns="96455" rIns="192911" bIns="96455" anchor="ctr"/>
            <a:lstStyle/>
            <a:p>
              <a:endParaRPr lang="en-US"/>
            </a:p>
          </p:txBody>
        </p:sp>
        <p:sp>
          <p:nvSpPr>
            <p:cNvPr id="46112" name="Text Box 83"/>
            <p:cNvSpPr txBox="1">
              <a:spLocks noChangeArrowheads="1"/>
            </p:cNvSpPr>
            <p:nvPr/>
          </p:nvSpPr>
          <p:spPr bwMode="auto">
            <a:xfrm>
              <a:off x="15023186" y="2382419"/>
              <a:ext cx="389654" cy="979624"/>
            </a:xfrm>
            <a:prstGeom prst="rect">
              <a:avLst/>
            </a:prstGeom>
            <a:noFill/>
            <a:ln w="9525">
              <a:noFill/>
              <a:miter lim="800000"/>
              <a:headEnd/>
              <a:tailEnd/>
            </a:ln>
          </p:spPr>
          <p:txBody>
            <a:bodyPr wrap="none" lIns="192911" tIns="96455" rIns="192911" bIns="96455">
              <a:spAutoFit/>
            </a:bodyPr>
            <a:lstStyle/>
            <a:p>
              <a:endParaRPr lang="fr-FR" sz="5100" dirty="0">
                <a:solidFill>
                  <a:srgbClr val="008000"/>
                </a:solidFill>
              </a:endParaRPr>
            </a:p>
          </p:txBody>
        </p:sp>
        <p:sp>
          <p:nvSpPr>
            <p:cNvPr id="46113" name="Oval 84"/>
            <p:cNvSpPr>
              <a:spLocks noChangeArrowheads="1"/>
            </p:cNvSpPr>
            <p:nvPr/>
          </p:nvSpPr>
          <p:spPr bwMode="auto">
            <a:xfrm>
              <a:off x="14445488" y="3864890"/>
              <a:ext cx="116291" cy="81577"/>
            </a:xfrm>
            <a:prstGeom prst="ellipse">
              <a:avLst/>
            </a:prstGeom>
            <a:solidFill>
              <a:srgbClr val="FFFF00"/>
            </a:solidFill>
            <a:ln w="9525">
              <a:solidFill>
                <a:schemeClr val="tx1"/>
              </a:solidFill>
              <a:round/>
              <a:headEnd/>
              <a:tailEnd/>
            </a:ln>
          </p:spPr>
          <p:txBody>
            <a:bodyPr wrap="none" lIns="192911" tIns="96455" rIns="192911" bIns="96455" anchor="ctr"/>
            <a:lstStyle/>
            <a:p>
              <a:endParaRPr lang="en-US"/>
            </a:p>
          </p:txBody>
        </p:sp>
        <p:sp>
          <p:nvSpPr>
            <p:cNvPr id="46114" name="Text Box 85"/>
            <p:cNvSpPr txBox="1">
              <a:spLocks noChangeArrowheads="1"/>
            </p:cNvSpPr>
            <p:nvPr/>
          </p:nvSpPr>
          <p:spPr bwMode="auto">
            <a:xfrm>
              <a:off x="14100367" y="4933843"/>
              <a:ext cx="389654" cy="979624"/>
            </a:xfrm>
            <a:prstGeom prst="rect">
              <a:avLst/>
            </a:prstGeom>
            <a:noFill/>
            <a:ln w="9525">
              <a:noFill/>
              <a:miter lim="800000"/>
              <a:headEnd/>
              <a:tailEnd/>
            </a:ln>
          </p:spPr>
          <p:txBody>
            <a:bodyPr wrap="none" lIns="192911" tIns="96455" rIns="192911" bIns="96455">
              <a:spAutoFit/>
            </a:bodyPr>
            <a:lstStyle/>
            <a:p>
              <a:endParaRPr lang="fr-FR" sz="5100" dirty="0"/>
            </a:p>
          </p:txBody>
        </p:sp>
      </p:grpSp>
      <p:grpSp>
        <p:nvGrpSpPr>
          <p:cNvPr id="2" name="Group 92"/>
          <p:cNvGrpSpPr/>
          <p:nvPr/>
        </p:nvGrpSpPr>
        <p:grpSpPr>
          <a:xfrm>
            <a:off x="11757168" y="6637867"/>
            <a:ext cx="4820416" cy="2447341"/>
            <a:chOff x="2295793" y="6416535"/>
            <a:chExt cx="5784499" cy="2447341"/>
          </a:xfrm>
        </p:grpSpPr>
        <p:sp>
          <p:nvSpPr>
            <p:cNvPr id="46121" name="Oval 3"/>
            <p:cNvSpPr>
              <a:spLocks noChangeArrowheads="1"/>
            </p:cNvSpPr>
            <p:nvPr/>
          </p:nvSpPr>
          <p:spPr bwMode="auto">
            <a:xfrm>
              <a:off x="2828477" y="7071973"/>
              <a:ext cx="27009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46122" name="Oval 4"/>
            <p:cNvSpPr>
              <a:spLocks noChangeArrowheads="1"/>
            </p:cNvSpPr>
            <p:nvPr/>
          </p:nvSpPr>
          <p:spPr bwMode="auto">
            <a:xfrm>
              <a:off x="3098570" y="7277324"/>
              <a:ext cx="266343"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46123" name="Oval 5"/>
            <p:cNvSpPr>
              <a:spLocks noChangeArrowheads="1"/>
            </p:cNvSpPr>
            <p:nvPr/>
          </p:nvSpPr>
          <p:spPr bwMode="auto">
            <a:xfrm>
              <a:off x="3364914" y="7176055"/>
              <a:ext cx="270093"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46124" name="Oval 6"/>
            <p:cNvSpPr>
              <a:spLocks noChangeArrowheads="1"/>
            </p:cNvSpPr>
            <p:nvPr/>
          </p:nvSpPr>
          <p:spPr bwMode="auto">
            <a:xfrm>
              <a:off x="3233617" y="8506622"/>
              <a:ext cx="26634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46125" name="Oval 7"/>
            <p:cNvSpPr>
              <a:spLocks noChangeArrowheads="1"/>
            </p:cNvSpPr>
            <p:nvPr/>
          </p:nvSpPr>
          <p:spPr bwMode="auto">
            <a:xfrm>
              <a:off x="4171441" y="7688027"/>
              <a:ext cx="266343"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46126" name="Oval 8"/>
            <p:cNvSpPr>
              <a:spLocks noChangeArrowheads="1"/>
            </p:cNvSpPr>
            <p:nvPr/>
          </p:nvSpPr>
          <p:spPr bwMode="auto">
            <a:xfrm>
              <a:off x="3766301" y="7482677"/>
              <a:ext cx="27009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46127" name="Oval 9"/>
            <p:cNvSpPr>
              <a:spLocks noChangeArrowheads="1"/>
            </p:cNvSpPr>
            <p:nvPr/>
          </p:nvSpPr>
          <p:spPr bwMode="auto">
            <a:xfrm>
              <a:off x="3098570" y="7789297"/>
              <a:ext cx="266343"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46128" name="Oval 10"/>
            <p:cNvSpPr>
              <a:spLocks noChangeArrowheads="1"/>
            </p:cNvSpPr>
            <p:nvPr/>
          </p:nvSpPr>
          <p:spPr bwMode="auto">
            <a:xfrm>
              <a:off x="3364914" y="7583946"/>
              <a:ext cx="27009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46129" name="Oval 11"/>
            <p:cNvSpPr>
              <a:spLocks noChangeArrowheads="1"/>
            </p:cNvSpPr>
            <p:nvPr/>
          </p:nvSpPr>
          <p:spPr bwMode="auto">
            <a:xfrm>
              <a:off x="3635007" y="8301269"/>
              <a:ext cx="266341"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46130" name="Oval 12"/>
            <p:cNvSpPr>
              <a:spLocks noChangeArrowheads="1"/>
            </p:cNvSpPr>
            <p:nvPr/>
          </p:nvSpPr>
          <p:spPr bwMode="auto">
            <a:xfrm>
              <a:off x="3901348" y="7994649"/>
              <a:ext cx="27009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46131" name="Oval 13"/>
            <p:cNvSpPr>
              <a:spLocks noChangeArrowheads="1"/>
            </p:cNvSpPr>
            <p:nvPr/>
          </p:nvSpPr>
          <p:spPr bwMode="auto">
            <a:xfrm>
              <a:off x="2427090" y="7994649"/>
              <a:ext cx="27009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46132" name="Oval 14"/>
            <p:cNvSpPr>
              <a:spLocks noChangeArrowheads="1"/>
            </p:cNvSpPr>
            <p:nvPr/>
          </p:nvSpPr>
          <p:spPr bwMode="auto">
            <a:xfrm>
              <a:off x="2295793" y="7482677"/>
              <a:ext cx="26634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46133" name="Oval 15"/>
            <p:cNvSpPr>
              <a:spLocks noChangeArrowheads="1"/>
            </p:cNvSpPr>
            <p:nvPr/>
          </p:nvSpPr>
          <p:spPr bwMode="auto">
            <a:xfrm>
              <a:off x="2697183" y="8200000"/>
              <a:ext cx="266341"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46134" name="Oval 16"/>
            <p:cNvSpPr>
              <a:spLocks noChangeArrowheads="1"/>
            </p:cNvSpPr>
            <p:nvPr/>
          </p:nvSpPr>
          <p:spPr bwMode="auto">
            <a:xfrm>
              <a:off x="2562136" y="7688027"/>
              <a:ext cx="266341"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46135" name="Line 17"/>
            <p:cNvSpPr>
              <a:spLocks noChangeShapeType="1"/>
            </p:cNvSpPr>
            <p:nvPr/>
          </p:nvSpPr>
          <p:spPr bwMode="auto">
            <a:xfrm flipV="1">
              <a:off x="4336498" y="6799108"/>
              <a:ext cx="1534281" cy="28130"/>
            </a:xfrm>
            <a:prstGeom prst="line">
              <a:avLst/>
            </a:prstGeom>
            <a:noFill/>
            <a:ln w="9525">
              <a:solidFill>
                <a:schemeClr val="tx1"/>
              </a:solidFill>
              <a:round/>
              <a:headEnd/>
              <a:tailEnd/>
            </a:ln>
          </p:spPr>
          <p:txBody>
            <a:bodyPr wrap="none" anchor="ctr"/>
            <a:lstStyle/>
            <a:p>
              <a:endParaRPr lang="en-US"/>
            </a:p>
          </p:txBody>
        </p:sp>
        <p:sp>
          <p:nvSpPr>
            <p:cNvPr id="46136" name="Line 18"/>
            <p:cNvSpPr>
              <a:spLocks noChangeShapeType="1"/>
            </p:cNvSpPr>
            <p:nvPr/>
          </p:nvSpPr>
          <p:spPr bwMode="auto">
            <a:xfrm flipV="1">
              <a:off x="4336498" y="8200000"/>
              <a:ext cx="1680580" cy="2814"/>
            </a:xfrm>
            <a:prstGeom prst="line">
              <a:avLst/>
            </a:prstGeom>
            <a:noFill/>
            <a:ln w="9525">
              <a:solidFill>
                <a:schemeClr val="tx1"/>
              </a:solidFill>
              <a:round/>
              <a:headEnd/>
              <a:tailEnd/>
            </a:ln>
          </p:spPr>
          <p:txBody>
            <a:bodyPr wrap="none" anchor="ctr"/>
            <a:lstStyle/>
            <a:p>
              <a:endParaRPr lang="en-US"/>
            </a:p>
          </p:txBody>
        </p:sp>
        <p:sp>
          <p:nvSpPr>
            <p:cNvPr id="46137" name="Line 19"/>
            <p:cNvSpPr>
              <a:spLocks noChangeShapeType="1"/>
            </p:cNvSpPr>
            <p:nvPr/>
          </p:nvSpPr>
          <p:spPr bwMode="auto">
            <a:xfrm flipV="1">
              <a:off x="4509058" y="8711972"/>
              <a:ext cx="1508021" cy="2814"/>
            </a:xfrm>
            <a:prstGeom prst="line">
              <a:avLst/>
            </a:prstGeom>
            <a:noFill/>
            <a:ln w="9525">
              <a:solidFill>
                <a:schemeClr val="tx1"/>
              </a:solidFill>
              <a:round/>
              <a:headEnd/>
              <a:tailEnd/>
            </a:ln>
          </p:spPr>
          <p:txBody>
            <a:bodyPr wrap="none" anchor="ctr"/>
            <a:lstStyle/>
            <a:p>
              <a:endParaRPr lang="en-US"/>
            </a:p>
          </p:txBody>
        </p:sp>
        <p:sp>
          <p:nvSpPr>
            <p:cNvPr id="46138" name="Line 20"/>
            <p:cNvSpPr>
              <a:spLocks noChangeShapeType="1"/>
            </p:cNvSpPr>
            <p:nvPr/>
          </p:nvSpPr>
          <p:spPr bwMode="auto">
            <a:xfrm>
              <a:off x="4606591" y="6416535"/>
              <a:ext cx="0" cy="410703"/>
            </a:xfrm>
            <a:prstGeom prst="line">
              <a:avLst/>
            </a:prstGeom>
            <a:noFill/>
            <a:ln w="57150">
              <a:solidFill>
                <a:schemeClr val="tx1"/>
              </a:solidFill>
              <a:round/>
              <a:headEnd/>
              <a:tailEnd/>
            </a:ln>
          </p:spPr>
          <p:txBody>
            <a:bodyPr wrap="none" anchor="ctr"/>
            <a:lstStyle/>
            <a:p>
              <a:endParaRPr lang="en-US"/>
            </a:p>
          </p:txBody>
        </p:sp>
        <p:sp>
          <p:nvSpPr>
            <p:cNvPr id="46139" name="Line 21"/>
            <p:cNvSpPr>
              <a:spLocks noChangeShapeType="1"/>
            </p:cNvSpPr>
            <p:nvPr/>
          </p:nvSpPr>
          <p:spPr bwMode="auto">
            <a:xfrm>
              <a:off x="5079255" y="7789297"/>
              <a:ext cx="0" cy="410703"/>
            </a:xfrm>
            <a:prstGeom prst="line">
              <a:avLst/>
            </a:prstGeom>
            <a:noFill/>
            <a:ln w="57150">
              <a:solidFill>
                <a:schemeClr val="tx1"/>
              </a:solidFill>
              <a:round/>
              <a:headEnd/>
              <a:tailEnd/>
            </a:ln>
          </p:spPr>
          <p:txBody>
            <a:bodyPr wrap="none" anchor="ctr"/>
            <a:lstStyle/>
            <a:p>
              <a:endParaRPr lang="en-US"/>
            </a:p>
          </p:txBody>
        </p:sp>
        <p:sp>
          <p:nvSpPr>
            <p:cNvPr id="46140" name="Line 22"/>
            <p:cNvSpPr>
              <a:spLocks noChangeShapeType="1"/>
            </p:cNvSpPr>
            <p:nvPr/>
          </p:nvSpPr>
          <p:spPr bwMode="auto">
            <a:xfrm>
              <a:off x="5349348" y="7789297"/>
              <a:ext cx="0" cy="410703"/>
            </a:xfrm>
            <a:prstGeom prst="line">
              <a:avLst/>
            </a:prstGeom>
            <a:noFill/>
            <a:ln w="57150">
              <a:solidFill>
                <a:schemeClr val="tx1"/>
              </a:solidFill>
              <a:round/>
              <a:headEnd/>
              <a:tailEnd/>
            </a:ln>
          </p:spPr>
          <p:txBody>
            <a:bodyPr wrap="none" anchor="ctr"/>
            <a:lstStyle/>
            <a:p>
              <a:endParaRPr lang="en-US"/>
            </a:p>
          </p:txBody>
        </p:sp>
        <p:sp>
          <p:nvSpPr>
            <p:cNvPr id="46141" name="Line 23"/>
            <p:cNvSpPr>
              <a:spLocks noChangeShapeType="1"/>
            </p:cNvSpPr>
            <p:nvPr/>
          </p:nvSpPr>
          <p:spPr bwMode="auto">
            <a:xfrm>
              <a:off x="5750738" y="8301269"/>
              <a:ext cx="0" cy="410703"/>
            </a:xfrm>
            <a:prstGeom prst="line">
              <a:avLst/>
            </a:prstGeom>
            <a:noFill/>
            <a:ln w="57150">
              <a:solidFill>
                <a:schemeClr val="tx1"/>
              </a:solidFill>
              <a:round/>
              <a:headEnd/>
              <a:tailEnd/>
            </a:ln>
          </p:spPr>
          <p:txBody>
            <a:bodyPr wrap="none" anchor="ctr"/>
            <a:lstStyle/>
            <a:p>
              <a:endParaRPr lang="en-US"/>
            </a:p>
          </p:txBody>
        </p:sp>
        <p:sp>
          <p:nvSpPr>
            <p:cNvPr id="46142" name="Line 24"/>
            <p:cNvSpPr>
              <a:spLocks noChangeShapeType="1"/>
            </p:cNvSpPr>
            <p:nvPr/>
          </p:nvSpPr>
          <p:spPr bwMode="auto">
            <a:xfrm>
              <a:off x="3233617" y="7994649"/>
              <a:ext cx="131297" cy="511972"/>
            </a:xfrm>
            <a:prstGeom prst="line">
              <a:avLst/>
            </a:prstGeom>
            <a:noFill/>
            <a:ln w="9525">
              <a:solidFill>
                <a:srgbClr val="FF0000"/>
              </a:solidFill>
              <a:round/>
              <a:headEnd/>
              <a:tailEnd/>
            </a:ln>
          </p:spPr>
          <p:txBody>
            <a:bodyPr wrap="none" anchor="ctr"/>
            <a:lstStyle/>
            <a:p>
              <a:endParaRPr lang="en-US"/>
            </a:p>
          </p:txBody>
        </p:sp>
        <p:sp>
          <p:nvSpPr>
            <p:cNvPr id="46143" name="Line 25"/>
            <p:cNvSpPr>
              <a:spLocks noChangeShapeType="1"/>
            </p:cNvSpPr>
            <p:nvPr/>
          </p:nvSpPr>
          <p:spPr bwMode="auto">
            <a:xfrm>
              <a:off x="3635007" y="7789297"/>
              <a:ext cx="401387" cy="306622"/>
            </a:xfrm>
            <a:prstGeom prst="line">
              <a:avLst/>
            </a:prstGeom>
            <a:noFill/>
            <a:ln w="9525">
              <a:solidFill>
                <a:srgbClr val="FF0000"/>
              </a:solidFill>
              <a:round/>
              <a:headEnd/>
              <a:tailEnd/>
            </a:ln>
          </p:spPr>
          <p:txBody>
            <a:bodyPr wrap="none" anchor="ctr"/>
            <a:lstStyle/>
            <a:p>
              <a:endParaRPr lang="en-US"/>
            </a:p>
          </p:txBody>
        </p:sp>
        <p:sp>
          <p:nvSpPr>
            <p:cNvPr id="46144" name="Line 26"/>
            <p:cNvSpPr>
              <a:spLocks noChangeShapeType="1"/>
            </p:cNvSpPr>
            <p:nvPr/>
          </p:nvSpPr>
          <p:spPr bwMode="auto">
            <a:xfrm flipV="1">
              <a:off x="2828477" y="8095918"/>
              <a:ext cx="1072871" cy="205351"/>
            </a:xfrm>
            <a:prstGeom prst="line">
              <a:avLst/>
            </a:prstGeom>
            <a:noFill/>
            <a:ln w="9525">
              <a:solidFill>
                <a:srgbClr val="FF0000"/>
              </a:solidFill>
              <a:round/>
              <a:headEnd/>
              <a:tailEnd/>
            </a:ln>
          </p:spPr>
          <p:txBody>
            <a:bodyPr wrap="none" anchor="ctr"/>
            <a:lstStyle/>
            <a:p>
              <a:endParaRPr lang="en-US"/>
            </a:p>
          </p:txBody>
        </p:sp>
        <p:sp>
          <p:nvSpPr>
            <p:cNvPr id="46145" name="Line 27"/>
            <p:cNvSpPr>
              <a:spLocks noChangeShapeType="1"/>
            </p:cNvSpPr>
            <p:nvPr/>
          </p:nvSpPr>
          <p:spPr bwMode="auto">
            <a:xfrm>
              <a:off x="3233617" y="7994649"/>
              <a:ext cx="532684" cy="410703"/>
            </a:xfrm>
            <a:prstGeom prst="line">
              <a:avLst/>
            </a:prstGeom>
            <a:noFill/>
            <a:ln w="9525">
              <a:solidFill>
                <a:srgbClr val="FF0000"/>
              </a:solidFill>
              <a:round/>
              <a:headEnd/>
              <a:tailEnd/>
            </a:ln>
          </p:spPr>
          <p:txBody>
            <a:bodyPr wrap="none" anchor="ctr"/>
            <a:lstStyle/>
            <a:p>
              <a:endParaRPr lang="en-US"/>
            </a:p>
          </p:txBody>
        </p:sp>
        <p:sp>
          <p:nvSpPr>
            <p:cNvPr id="46146" name="Line 28"/>
            <p:cNvSpPr>
              <a:spLocks noChangeShapeType="1"/>
            </p:cNvSpPr>
            <p:nvPr/>
          </p:nvSpPr>
          <p:spPr bwMode="auto">
            <a:xfrm>
              <a:off x="2697183" y="7893380"/>
              <a:ext cx="131294" cy="306620"/>
            </a:xfrm>
            <a:prstGeom prst="line">
              <a:avLst/>
            </a:prstGeom>
            <a:noFill/>
            <a:ln w="9525">
              <a:solidFill>
                <a:srgbClr val="FF0000"/>
              </a:solidFill>
              <a:round/>
              <a:headEnd/>
              <a:tailEnd/>
            </a:ln>
          </p:spPr>
          <p:txBody>
            <a:bodyPr wrap="none" anchor="ctr"/>
            <a:lstStyle/>
            <a:p>
              <a:endParaRPr lang="en-US"/>
            </a:p>
          </p:txBody>
        </p:sp>
        <p:sp>
          <p:nvSpPr>
            <p:cNvPr id="46147" name="Line 29"/>
            <p:cNvSpPr>
              <a:spLocks noChangeShapeType="1"/>
            </p:cNvSpPr>
            <p:nvPr/>
          </p:nvSpPr>
          <p:spPr bwMode="auto">
            <a:xfrm>
              <a:off x="3901348" y="7688027"/>
              <a:ext cx="135047" cy="306622"/>
            </a:xfrm>
            <a:prstGeom prst="line">
              <a:avLst/>
            </a:prstGeom>
            <a:noFill/>
            <a:ln w="9525">
              <a:solidFill>
                <a:srgbClr val="FF0000"/>
              </a:solidFill>
              <a:round/>
              <a:headEnd/>
              <a:tailEnd/>
            </a:ln>
          </p:spPr>
          <p:txBody>
            <a:bodyPr wrap="none" anchor="ctr"/>
            <a:lstStyle/>
            <a:p>
              <a:endParaRPr lang="en-US"/>
            </a:p>
          </p:txBody>
        </p:sp>
        <p:sp>
          <p:nvSpPr>
            <p:cNvPr id="46148" name="Line 30"/>
            <p:cNvSpPr>
              <a:spLocks noChangeShapeType="1"/>
            </p:cNvSpPr>
            <p:nvPr/>
          </p:nvSpPr>
          <p:spPr bwMode="auto">
            <a:xfrm>
              <a:off x="3499960" y="7277324"/>
              <a:ext cx="401387" cy="306622"/>
            </a:xfrm>
            <a:prstGeom prst="line">
              <a:avLst/>
            </a:prstGeom>
            <a:noFill/>
            <a:ln w="9525">
              <a:solidFill>
                <a:srgbClr val="FF0000"/>
              </a:solidFill>
              <a:round/>
              <a:headEnd/>
              <a:tailEnd/>
            </a:ln>
          </p:spPr>
          <p:txBody>
            <a:bodyPr wrap="none" anchor="ctr"/>
            <a:lstStyle/>
            <a:p>
              <a:endParaRPr lang="en-US"/>
            </a:p>
          </p:txBody>
        </p:sp>
        <p:sp>
          <p:nvSpPr>
            <p:cNvPr id="46149" name="Line 31"/>
            <p:cNvSpPr>
              <a:spLocks noChangeShapeType="1"/>
            </p:cNvSpPr>
            <p:nvPr/>
          </p:nvSpPr>
          <p:spPr bwMode="auto">
            <a:xfrm flipH="1">
              <a:off x="2828477" y="7482677"/>
              <a:ext cx="405140" cy="306620"/>
            </a:xfrm>
            <a:prstGeom prst="line">
              <a:avLst/>
            </a:prstGeom>
            <a:noFill/>
            <a:ln w="9525">
              <a:solidFill>
                <a:srgbClr val="FF0000"/>
              </a:solidFill>
              <a:round/>
              <a:headEnd/>
              <a:tailEnd/>
            </a:ln>
          </p:spPr>
          <p:txBody>
            <a:bodyPr wrap="none" anchor="ctr"/>
            <a:lstStyle/>
            <a:p>
              <a:endParaRPr lang="en-US"/>
            </a:p>
          </p:txBody>
        </p:sp>
        <p:sp>
          <p:nvSpPr>
            <p:cNvPr id="46150" name="Line 32"/>
            <p:cNvSpPr>
              <a:spLocks noChangeShapeType="1"/>
            </p:cNvSpPr>
            <p:nvPr/>
          </p:nvSpPr>
          <p:spPr bwMode="auto">
            <a:xfrm flipH="1">
              <a:off x="2427090" y="7277324"/>
              <a:ext cx="401387" cy="306622"/>
            </a:xfrm>
            <a:prstGeom prst="line">
              <a:avLst/>
            </a:prstGeom>
            <a:noFill/>
            <a:ln w="9525">
              <a:solidFill>
                <a:srgbClr val="FF0000"/>
              </a:solidFill>
              <a:round/>
              <a:headEnd/>
              <a:tailEnd/>
            </a:ln>
          </p:spPr>
          <p:txBody>
            <a:bodyPr wrap="none" anchor="ctr"/>
            <a:lstStyle/>
            <a:p>
              <a:endParaRPr lang="en-US"/>
            </a:p>
          </p:txBody>
        </p:sp>
        <p:sp>
          <p:nvSpPr>
            <p:cNvPr id="46151" name="Line 33"/>
            <p:cNvSpPr>
              <a:spLocks noChangeShapeType="1"/>
            </p:cNvSpPr>
            <p:nvPr/>
          </p:nvSpPr>
          <p:spPr bwMode="auto">
            <a:xfrm>
              <a:off x="2427090" y="7688027"/>
              <a:ext cx="135047" cy="407891"/>
            </a:xfrm>
            <a:prstGeom prst="line">
              <a:avLst/>
            </a:prstGeom>
            <a:noFill/>
            <a:ln w="9525">
              <a:solidFill>
                <a:srgbClr val="FF0000"/>
              </a:solidFill>
              <a:round/>
              <a:headEnd/>
              <a:tailEnd/>
            </a:ln>
          </p:spPr>
          <p:txBody>
            <a:bodyPr wrap="none" anchor="ctr"/>
            <a:lstStyle/>
            <a:p>
              <a:endParaRPr lang="en-US"/>
            </a:p>
          </p:txBody>
        </p:sp>
        <p:sp>
          <p:nvSpPr>
            <p:cNvPr id="46152" name="Line 34"/>
            <p:cNvSpPr>
              <a:spLocks noChangeShapeType="1"/>
            </p:cNvSpPr>
            <p:nvPr/>
          </p:nvSpPr>
          <p:spPr bwMode="auto">
            <a:xfrm flipV="1">
              <a:off x="2828477" y="7688027"/>
              <a:ext cx="536436" cy="101269"/>
            </a:xfrm>
            <a:prstGeom prst="line">
              <a:avLst/>
            </a:prstGeom>
            <a:noFill/>
            <a:ln w="9525">
              <a:solidFill>
                <a:srgbClr val="FF0000"/>
              </a:solidFill>
              <a:round/>
              <a:headEnd/>
              <a:tailEnd/>
            </a:ln>
          </p:spPr>
          <p:txBody>
            <a:bodyPr wrap="none" anchor="ctr"/>
            <a:lstStyle/>
            <a:p>
              <a:endParaRPr lang="en-US"/>
            </a:p>
          </p:txBody>
        </p:sp>
        <p:sp>
          <p:nvSpPr>
            <p:cNvPr id="46153" name="Line 35"/>
            <p:cNvSpPr>
              <a:spLocks noChangeShapeType="1"/>
            </p:cNvSpPr>
            <p:nvPr/>
          </p:nvSpPr>
          <p:spPr bwMode="auto">
            <a:xfrm flipH="1">
              <a:off x="3364914" y="7789297"/>
              <a:ext cx="937824" cy="104083"/>
            </a:xfrm>
            <a:prstGeom prst="line">
              <a:avLst/>
            </a:prstGeom>
            <a:noFill/>
            <a:ln w="9525">
              <a:solidFill>
                <a:srgbClr val="FF0000"/>
              </a:solidFill>
              <a:round/>
              <a:headEnd/>
              <a:tailEnd/>
            </a:ln>
          </p:spPr>
          <p:txBody>
            <a:bodyPr wrap="none" anchor="ctr"/>
            <a:lstStyle/>
            <a:p>
              <a:endParaRPr lang="en-US"/>
            </a:p>
          </p:txBody>
        </p:sp>
        <p:sp>
          <p:nvSpPr>
            <p:cNvPr id="46154" name="Line 36"/>
            <p:cNvSpPr>
              <a:spLocks noChangeShapeType="1"/>
            </p:cNvSpPr>
            <p:nvPr/>
          </p:nvSpPr>
          <p:spPr bwMode="auto">
            <a:xfrm>
              <a:off x="2828477" y="8301269"/>
              <a:ext cx="536436" cy="205352"/>
            </a:xfrm>
            <a:prstGeom prst="line">
              <a:avLst/>
            </a:prstGeom>
            <a:noFill/>
            <a:ln w="9525">
              <a:solidFill>
                <a:srgbClr val="FF0000"/>
              </a:solidFill>
              <a:round/>
              <a:headEnd/>
              <a:tailEnd/>
            </a:ln>
          </p:spPr>
          <p:txBody>
            <a:bodyPr wrap="none" anchor="ctr"/>
            <a:lstStyle/>
            <a:p>
              <a:endParaRPr lang="en-US"/>
            </a:p>
          </p:txBody>
        </p:sp>
        <p:sp>
          <p:nvSpPr>
            <p:cNvPr id="46155" name="Line 37"/>
            <p:cNvSpPr>
              <a:spLocks noChangeShapeType="1"/>
            </p:cNvSpPr>
            <p:nvPr/>
          </p:nvSpPr>
          <p:spPr bwMode="auto">
            <a:xfrm>
              <a:off x="2963524" y="7277324"/>
              <a:ext cx="270093" cy="104083"/>
            </a:xfrm>
            <a:prstGeom prst="line">
              <a:avLst/>
            </a:prstGeom>
            <a:noFill/>
            <a:ln w="9525">
              <a:solidFill>
                <a:srgbClr val="FF0000"/>
              </a:solidFill>
              <a:round/>
              <a:headEnd/>
              <a:tailEnd/>
            </a:ln>
          </p:spPr>
          <p:txBody>
            <a:bodyPr wrap="none" anchor="ctr"/>
            <a:lstStyle/>
            <a:p>
              <a:endParaRPr lang="en-US"/>
            </a:p>
          </p:txBody>
        </p:sp>
        <p:sp>
          <p:nvSpPr>
            <p:cNvPr id="46156" name="Line 38"/>
            <p:cNvSpPr>
              <a:spLocks noChangeShapeType="1"/>
            </p:cNvSpPr>
            <p:nvPr/>
          </p:nvSpPr>
          <p:spPr bwMode="auto">
            <a:xfrm>
              <a:off x="2427090" y="7583946"/>
              <a:ext cx="937824" cy="104081"/>
            </a:xfrm>
            <a:prstGeom prst="line">
              <a:avLst/>
            </a:prstGeom>
            <a:noFill/>
            <a:ln w="9525">
              <a:solidFill>
                <a:srgbClr val="FF0000"/>
              </a:solidFill>
              <a:round/>
              <a:headEnd/>
              <a:tailEnd/>
            </a:ln>
          </p:spPr>
          <p:txBody>
            <a:bodyPr wrap="none" anchor="ctr"/>
            <a:lstStyle/>
            <a:p>
              <a:endParaRPr lang="en-US"/>
            </a:p>
          </p:txBody>
        </p:sp>
        <p:sp>
          <p:nvSpPr>
            <p:cNvPr id="46157" name="Line 39"/>
            <p:cNvSpPr>
              <a:spLocks noChangeShapeType="1"/>
            </p:cNvSpPr>
            <p:nvPr/>
          </p:nvSpPr>
          <p:spPr bwMode="auto">
            <a:xfrm flipV="1">
              <a:off x="2828477" y="7893380"/>
              <a:ext cx="405140" cy="407889"/>
            </a:xfrm>
            <a:prstGeom prst="line">
              <a:avLst/>
            </a:prstGeom>
            <a:noFill/>
            <a:ln w="9525">
              <a:solidFill>
                <a:srgbClr val="FF0000"/>
              </a:solidFill>
              <a:round/>
              <a:headEnd/>
              <a:tailEnd/>
            </a:ln>
          </p:spPr>
          <p:txBody>
            <a:bodyPr wrap="none" anchor="ctr"/>
            <a:lstStyle/>
            <a:p>
              <a:endParaRPr lang="en-US"/>
            </a:p>
          </p:txBody>
        </p:sp>
        <p:sp>
          <p:nvSpPr>
            <p:cNvPr id="46158" name="Line 40"/>
            <p:cNvSpPr>
              <a:spLocks noChangeShapeType="1"/>
            </p:cNvSpPr>
            <p:nvPr/>
          </p:nvSpPr>
          <p:spPr bwMode="auto">
            <a:xfrm flipV="1">
              <a:off x="2562136" y="7893380"/>
              <a:ext cx="671481" cy="202539"/>
            </a:xfrm>
            <a:prstGeom prst="line">
              <a:avLst/>
            </a:prstGeom>
            <a:noFill/>
            <a:ln w="9525">
              <a:solidFill>
                <a:srgbClr val="FF0000"/>
              </a:solidFill>
              <a:round/>
              <a:headEnd/>
              <a:tailEnd/>
            </a:ln>
          </p:spPr>
          <p:txBody>
            <a:bodyPr wrap="none" anchor="ctr"/>
            <a:lstStyle/>
            <a:p>
              <a:endParaRPr lang="en-US"/>
            </a:p>
          </p:txBody>
        </p:sp>
        <p:sp>
          <p:nvSpPr>
            <p:cNvPr id="46159" name="Line 41"/>
            <p:cNvSpPr>
              <a:spLocks noChangeShapeType="1"/>
            </p:cNvSpPr>
            <p:nvPr/>
          </p:nvSpPr>
          <p:spPr bwMode="auto">
            <a:xfrm flipH="1">
              <a:off x="4036394" y="7820241"/>
              <a:ext cx="131297" cy="275677"/>
            </a:xfrm>
            <a:prstGeom prst="line">
              <a:avLst/>
            </a:prstGeom>
            <a:noFill/>
            <a:ln w="9525">
              <a:solidFill>
                <a:srgbClr val="FF0000"/>
              </a:solidFill>
              <a:round/>
              <a:headEnd/>
              <a:tailEnd/>
            </a:ln>
          </p:spPr>
          <p:txBody>
            <a:bodyPr wrap="none" anchor="ctr"/>
            <a:lstStyle/>
            <a:p>
              <a:endParaRPr lang="en-US"/>
            </a:p>
          </p:txBody>
        </p:sp>
        <p:sp>
          <p:nvSpPr>
            <p:cNvPr id="46160" name="Line 42"/>
            <p:cNvSpPr>
              <a:spLocks noChangeShapeType="1"/>
            </p:cNvSpPr>
            <p:nvPr/>
          </p:nvSpPr>
          <p:spPr bwMode="auto">
            <a:xfrm>
              <a:off x="3233617" y="7893380"/>
              <a:ext cx="937824" cy="202539"/>
            </a:xfrm>
            <a:prstGeom prst="line">
              <a:avLst/>
            </a:prstGeom>
            <a:noFill/>
            <a:ln w="9525">
              <a:solidFill>
                <a:srgbClr val="FF0000"/>
              </a:solidFill>
              <a:round/>
              <a:headEnd/>
              <a:tailEnd/>
            </a:ln>
          </p:spPr>
          <p:txBody>
            <a:bodyPr wrap="none" anchor="ctr"/>
            <a:lstStyle/>
            <a:p>
              <a:endParaRPr lang="en-US"/>
            </a:p>
          </p:txBody>
        </p:sp>
        <p:sp>
          <p:nvSpPr>
            <p:cNvPr id="46162" name="Line 46"/>
            <p:cNvSpPr>
              <a:spLocks noChangeShapeType="1"/>
            </p:cNvSpPr>
            <p:nvPr/>
          </p:nvSpPr>
          <p:spPr bwMode="auto">
            <a:xfrm flipV="1">
              <a:off x="4336498" y="7333585"/>
              <a:ext cx="1534281" cy="28130"/>
            </a:xfrm>
            <a:prstGeom prst="line">
              <a:avLst/>
            </a:prstGeom>
            <a:noFill/>
            <a:ln w="9525">
              <a:solidFill>
                <a:schemeClr val="tx1"/>
              </a:solidFill>
              <a:round/>
              <a:headEnd/>
              <a:tailEnd/>
            </a:ln>
          </p:spPr>
          <p:txBody>
            <a:bodyPr wrap="none" anchor="ctr"/>
            <a:lstStyle/>
            <a:p>
              <a:endParaRPr lang="en-US"/>
            </a:p>
          </p:txBody>
        </p:sp>
        <p:sp>
          <p:nvSpPr>
            <p:cNvPr id="46163" name="Line 47"/>
            <p:cNvSpPr>
              <a:spLocks noChangeShapeType="1"/>
            </p:cNvSpPr>
            <p:nvPr/>
          </p:nvSpPr>
          <p:spPr bwMode="auto">
            <a:xfrm>
              <a:off x="4846674" y="6951012"/>
              <a:ext cx="0" cy="410703"/>
            </a:xfrm>
            <a:prstGeom prst="line">
              <a:avLst/>
            </a:prstGeom>
            <a:noFill/>
            <a:ln w="57150">
              <a:solidFill>
                <a:schemeClr val="tx1"/>
              </a:solidFill>
              <a:round/>
              <a:headEnd/>
              <a:tailEnd/>
            </a:ln>
          </p:spPr>
          <p:txBody>
            <a:bodyPr wrap="none" anchor="ctr"/>
            <a:lstStyle/>
            <a:p>
              <a:endParaRPr lang="en-US"/>
            </a:p>
          </p:txBody>
        </p:sp>
        <p:sp>
          <p:nvSpPr>
            <p:cNvPr id="46164" name="Line 48"/>
            <p:cNvSpPr>
              <a:spLocks noChangeShapeType="1"/>
            </p:cNvSpPr>
            <p:nvPr/>
          </p:nvSpPr>
          <p:spPr bwMode="auto">
            <a:xfrm>
              <a:off x="5360603" y="6416535"/>
              <a:ext cx="0" cy="410703"/>
            </a:xfrm>
            <a:prstGeom prst="line">
              <a:avLst/>
            </a:prstGeom>
            <a:noFill/>
            <a:ln w="57150">
              <a:solidFill>
                <a:schemeClr val="tx1"/>
              </a:solidFill>
              <a:round/>
              <a:headEnd/>
              <a:tailEnd/>
            </a:ln>
          </p:spPr>
          <p:txBody>
            <a:bodyPr wrap="none" anchor="ctr"/>
            <a:lstStyle/>
            <a:p>
              <a:endParaRPr lang="en-US"/>
            </a:p>
          </p:txBody>
        </p:sp>
        <p:sp>
          <p:nvSpPr>
            <p:cNvPr id="46165" name="Oval 49"/>
            <p:cNvSpPr>
              <a:spLocks noChangeArrowheads="1"/>
            </p:cNvSpPr>
            <p:nvPr/>
          </p:nvSpPr>
          <p:spPr bwMode="auto">
            <a:xfrm>
              <a:off x="7300022" y="7567068"/>
              <a:ext cx="780270" cy="635746"/>
            </a:xfrm>
            <a:prstGeom prst="ellipse">
              <a:avLst/>
            </a:prstGeom>
            <a:solidFill>
              <a:srgbClr val="FFFF00"/>
            </a:solidFill>
            <a:ln w="9525">
              <a:solidFill>
                <a:schemeClr val="tx1"/>
              </a:solidFill>
              <a:round/>
              <a:headEnd/>
              <a:tailEnd/>
            </a:ln>
          </p:spPr>
          <p:txBody>
            <a:bodyPr wrap="none" anchor="ctr"/>
            <a:lstStyle/>
            <a:p>
              <a:endParaRPr lang="en-US"/>
            </a:p>
          </p:txBody>
        </p:sp>
        <p:sp>
          <p:nvSpPr>
            <p:cNvPr id="46166" name="Freeform 50"/>
            <p:cNvSpPr>
              <a:spLocks/>
            </p:cNvSpPr>
            <p:nvPr/>
          </p:nvSpPr>
          <p:spPr bwMode="auto">
            <a:xfrm>
              <a:off x="3488705" y="6714717"/>
              <a:ext cx="3912603" cy="978936"/>
            </a:xfrm>
            <a:custGeom>
              <a:avLst/>
              <a:gdLst>
                <a:gd name="T0" fmla="*/ 0 w 1043"/>
                <a:gd name="T1" fmla="*/ 2147483647 h 348"/>
                <a:gd name="T2" fmla="*/ 2147483647 w 1043"/>
                <a:gd name="T3" fmla="*/ 2147483647 h 348"/>
                <a:gd name="T4" fmla="*/ 2147483647 w 1043"/>
                <a:gd name="T5" fmla="*/ 2147483647 h 348"/>
                <a:gd name="T6" fmla="*/ 0 60000 65536"/>
                <a:gd name="T7" fmla="*/ 0 60000 65536"/>
                <a:gd name="T8" fmla="*/ 0 60000 65536"/>
                <a:gd name="T9" fmla="*/ 0 w 1043"/>
                <a:gd name="T10" fmla="*/ 0 h 348"/>
                <a:gd name="T11" fmla="*/ 1043 w 1043"/>
                <a:gd name="T12" fmla="*/ 348 h 348"/>
              </a:gdLst>
              <a:ahLst/>
              <a:cxnLst>
                <a:cxn ang="T6">
                  <a:pos x="T0" y="T1"/>
                </a:cxn>
                <a:cxn ang="T7">
                  <a:pos x="T2" y="T3"/>
                </a:cxn>
                <a:cxn ang="T8">
                  <a:pos x="T4" y="T5"/>
                </a:cxn>
              </a:cxnLst>
              <a:rect l="T9" t="T10" r="T11" b="T12"/>
              <a:pathLst>
                <a:path w="1043" h="348">
                  <a:moveTo>
                    <a:pt x="0" y="167"/>
                  </a:moveTo>
                  <a:cubicBezTo>
                    <a:pt x="139" y="83"/>
                    <a:pt x="279" y="0"/>
                    <a:pt x="453" y="30"/>
                  </a:cubicBezTo>
                  <a:cubicBezTo>
                    <a:pt x="627" y="60"/>
                    <a:pt x="945" y="295"/>
                    <a:pt x="1043" y="348"/>
                  </a:cubicBezTo>
                </a:path>
              </a:pathLst>
            </a:custGeom>
            <a:noFill/>
            <a:ln w="9525">
              <a:solidFill>
                <a:srgbClr val="FF0000"/>
              </a:solidFill>
              <a:round/>
              <a:headEnd/>
              <a:tailEnd type="triangle" w="med" len="med"/>
            </a:ln>
          </p:spPr>
          <p:txBody>
            <a:bodyPr/>
            <a:lstStyle/>
            <a:p>
              <a:endParaRPr lang="en-US"/>
            </a:p>
          </p:txBody>
        </p:sp>
        <p:sp>
          <p:nvSpPr>
            <p:cNvPr id="46167" name="Freeform 51"/>
            <p:cNvSpPr>
              <a:spLocks/>
            </p:cNvSpPr>
            <p:nvPr/>
          </p:nvSpPr>
          <p:spPr bwMode="auto">
            <a:xfrm>
              <a:off x="3998881" y="7437668"/>
              <a:ext cx="3229867" cy="382573"/>
            </a:xfrm>
            <a:custGeom>
              <a:avLst/>
              <a:gdLst>
                <a:gd name="T0" fmla="*/ 0 w 861"/>
                <a:gd name="T1" fmla="*/ 2147483647 h 196"/>
                <a:gd name="T2" fmla="*/ 2147483647 w 861"/>
                <a:gd name="T3" fmla="*/ 2147483647 h 196"/>
                <a:gd name="T4" fmla="*/ 2147483647 w 861"/>
                <a:gd name="T5" fmla="*/ 2147483647 h 196"/>
                <a:gd name="T6" fmla="*/ 0 60000 65536"/>
                <a:gd name="T7" fmla="*/ 0 60000 65536"/>
                <a:gd name="T8" fmla="*/ 0 60000 65536"/>
                <a:gd name="T9" fmla="*/ 0 w 861"/>
                <a:gd name="T10" fmla="*/ 0 h 196"/>
                <a:gd name="T11" fmla="*/ 861 w 861"/>
                <a:gd name="T12" fmla="*/ 196 h 196"/>
              </a:gdLst>
              <a:ahLst/>
              <a:cxnLst>
                <a:cxn ang="T6">
                  <a:pos x="T0" y="T1"/>
                </a:cxn>
                <a:cxn ang="T7">
                  <a:pos x="T2" y="T3"/>
                </a:cxn>
                <a:cxn ang="T8">
                  <a:pos x="T4" y="T5"/>
                </a:cxn>
              </a:cxnLst>
              <a:rect l="T9" t="T10" r="T11" b="T12"/>
              <a:pathLst>
                <a:path w="861" h="196">
                  <a:moveTo>
                    <a:pt x="0" y="106"/>
                  </a:moveTo>
                  <a:cubicBezTo>
                    <a:pt x="41" y="53"/>
                    <a:pt x="83" y="0"/>
                    <a:pt x="226" y="15"/>
                  </a:cubicBezTo>
                  <a:cubicBezTo>
                    <a:pt x="369" y="30"/>
                    <a:pt x="615" y="113"/>
                    <a:pt x="861" y="196"/>
                  </a:cubicBezTo>
                </a:path>
              </a:pathLst>
            </a:custGeom>
            <a:noFill/>
            <a:ln w="9525">
              <a:solidFill>
                <a:srgbClr val="FF0000"/>
              </a:solidFill>
              <a:round/>
              <a:headEnd/>
              <a:tailEnd type="triangle" w="med" len="med"/>
            </a:ln>
          </p:spPr>
          <p:txBody>
            <a:bodyPr/>
            <a:lstStyle/>
            <a:p>
              <a:endParaRPr lang="en-US"/>
            </a:p>
          </p:txBody>
        </p:sp>
        <p:sp>
          <p:nvSpPr>
            <p:cNvPr id="46168" name="Freeform 52"/>
            <p:cNvSpPr>
              <a:spLocks/>
            </p:cNvSpPr>
            <p:nvPr/>
          </p:nvSpPr>
          <p:spPr bwMode="auto">
            <a:xfrm>
              <a:off x="2805969" y="8202814"/>
              <a:ext cx="4764146" cy="661062"/>
            </a:xfrm>
            <a:custGeom>
              <a:avLst/>
              <a:gdLst>
                <a:gd name="T0" fmla="*/ 0 w 1270"/>
                <a:gd name="T1" fmla="*/ 2147483647 h 235"/>
                <a:gd name="T2" fmla="*/ 2147483647 w 1270"/>
                <a:gd name="T3" fmla="*/ 2147483647 h 235"/>
                <a:gd name="T4" fmla="*/ 2147483647 w 1270"/>
                <a:gd name="T5" fmla="*/ 0 h 235"/>
                <a:gd name="T6" fmla="*/ 0 60000 65536"/>
                <a:gd name="T7" fmla="*/ 0 60000 65536"/>
                <a:gd name="T8" fmla="*/ 0 60000 65536"/>
                <a:gd name="T9" fmla="*/ 0 w 1270"/>
                <a:gd name="T10" fmla="*/ 0 h 235"/>
                <a:gd name="T11" fmla="*/ 1270 w 1270"/>
                <a:gd name="T12" fmla="*/ 235 h 235"/>
              </a:gdLst>
              <a:ahLst/>
              <a:cxnLst>
                <a:cxn ang="T6">
                  <a:pos x="T0" y="T1"/>
                </a:cxn>
                <a:cxn ang="T7">
                  <a:pos x="T2" y="T3"/>
                </a:cxn>
                <a:cxn ang="T8">
                  <a:pos x="T4" y="T5"/>
                </a:cxn>
              </a:cxnLst>
              <a:rect l="T9" t="T10" r="T11" b="T12"/>
              <a:pathLst>
                <a:path w="1270" h="235">
                  <a:moveTo>
                    <a:pt x="0" y="46"/>
                  </a:moveTo>
                  <a:cubicBezTo>
                    <a:pt x="189" y="140"/>
                    <a:pt x="378" y="235"/>
                    <a:pt x="590" y="227"/>
                  </a:cubicBezTo>
                  <a:cubicBezTo>
                    <a:pt x="802" y="219"/>
                    <a:pt x="1036" y="109"/>
                    <a:pt x="1270" y="0"/>
                  </a:cubicBezTo>
                </a:path>
              </a:pathLst>
            </a:custGeom>
            <a:noFill/>
            <a:ln w="9525">
              <a:solidFill>
                <a:srgbClr val="FF0000"/>
              </a:solidFill>
              <a:round/>
              <a:headEnd/>
              <a:tailEnd type="triangle" w="med" len="med"/>
            </a:ln>
          </p:spPr>
          <p:txBody>
            <a:bodyPr/>
            <a:lstStyle/>
            <a:p>
              <a:endParaRPr lang="en-US"/>
            </a:p>
          </p:txBody>
        </p:sp>
        <p:sp>
          <p:nvSpPr>
            <p:cNvPr id="46169" name="Freeform 53"/>
            <p:cNvSpPr>
              <a:spLocks/>
            </p:cNvSpPr>
            <p:nvPr/>
          </p:nvSpPr>
          <p:spPr bwMode="auto">
            <a:xfrm>
              <a:off x="4167691" y="7949640"/>
              <a:ext cx="3061057" cy="424767"/>
            </a:xfrm>
            <a:custGeom>
              <a:avLst/>
              <a:gdLst>
                <a:gd name="T0" fmla="*/ 0 w 816"/>
                <a:gd name="T1" fmla="*/ 2147483647 h 151"/>
                <a:gd name="T2" fmla="*/ 2147483647 w 816"/>
                <a:gd name="T3" fmla="*/ 2147483647 h 151"/>
                <a:gd name="T4" fmla="*/ 2147483647 w 816"/>
                <a:gd name="T5" fmla="*/ 0 h 151"/>
                <a:gd name="T6" fmla="*/ 0 60000 65536"/>
                <a:gd name="T7" fmla="*/ 0 60000 65536"/>
                <a:gd name="T8" fmla="*/ 0 60000 65536"/>
                <a:gd name="T9" fmla="*/ 0 w 816"/>
                <a:gd name="T10" fmla="*/ 0 h 151"/>
                <a:gd name="T11" fmla="*/ 816 w 816"/>
                <a:gd name="T12" fmla="*/ 151 h 151"/>
              </a:gdLst>
              <a:ahLst/>
              <a:cxnLst>
                <a:cxn ang="T6">
                  <a:pos x="T0" y="T1"/>
                </a:cxn>
                <a:cxn ang="T7">
                  <a:pos x="T2" y="T3"/>
                </a:cxn>
                <a:cxn ang="T8">
                  <a:pos x="T4" y="T5"/>
                </a:cxn>
              </a:cxnLst>
              <a:rect l="T9" t="T10" r="T11" b="T12"/>
              <a:pathLst>
                <a:path w="816" h="151">
                  <a:moveTo>
                    <a:pt x="0" y="90"/>
                  </a:moveTo>
                  <a:cubicBezTo>
                    <a:pt x="68" y="120"/>
                    <a:pt x="136" y="151"/>
                    <a:pt x="272" y="136"/>
                  </a:cubicBezTo>
                  <a:cubicBezTo>
                    <a:pt x="408" y="121"/>
                    <a:pt x="612" y="60"/>
                    <a:pt x="816" y="0"/>
                  </a:cubicBezTo>
                </a:path>
              </a:pathLst>
            </a:custGeom>
            <a:noFill/>
            <a:ln w="9525">
              <a:solidFill>
                <a:srgbClr val="FF0000"/>
              </a:solidFill>
              <a:round/>
              <a:headEnd/>
              <a:tailEnd type="triangle" w="med" len="med"/>
            </a:ln>
          </p:spPr>
          <p:txBody>
            <a:bodyPr/>
            <a:lstStyle/>
            <a:p>
              <a:endParaRPr lang="en-US"/>
            </a:p>
          </p:txBody>
        </p:sp>
      </p:grpSp>
      <p:sp>
        <p:nvSpPr>
          <p:cNvPr id="46161" name="Text Box 45"/>
          <p:cNvSpPr txBox="1">
            <a:spLocks noChangeArrowheads="1"/>
          </p:cNvSpPr>
          <p:nvPr/>
        </p:nvSpPr>
        <p:spPr bwMode="auto">
          <a:xfrm>
            <a:off x="10395448" y="5519229"/>
            <a:ext cx="5266185" cy="969496"/>
          </a:xfrm>
          <a:prstGeom prst="rect">
            <a:avLst/>
          </a:prstGeom>
          <a:noFill/>
          <a:ln w="9525">
            <a:noFill/>
            <a:miter lim="800000"/>
            <a:headEnd/>
            <a:tailEnd/>
          </a:ln>
        </p:spPr>
        <p:txBody>
          <a:bodyPr wrap="none">
            <a:spAutoFit/>
          </a:bodyPr>
          <a:lstStyle/>
          <a:p>
            <a:pPr>
              <a:buFontTx/>
              <a:buChar char="-"/>
            </a:pPr>
            <a:r>
              <a:rPr lang="fr-CH" dirty="0"/>
              <a:t>Network noise </a:t>
            </a:r>
            <a:endParaRPr lang="fr-FR" dirty="0"/>
          </a:p>
        </p:txBody>
      </p:sp>
      <p:sp>
        <p:nvSpPr>
          <p:cNvPr id="91" name="Title 3"/>
          <p:cNvSpPr txBox="1">
            <a:spLocks/>
          </p:cNvSpPr>
          <p:nvPr/>
        </p:nvSpPr>
        <p:spPr>
          <a:xfrm>
            <a:off x="697827" y="-38773"/>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noProof="0" dirty="0" smtClean="0">
                <a:solidFill>
                  <a:srgbClr val="FF0000"/>
                </a:solidFill>
                <a:latin typeface="Impact" charset="0"/>
                <a:ea typeface="ＭＳ Ｐゴシック" charset="0"/>
                <a:cs typeface="Impact" charset="0"/>
              </a:rPr>
              <a:t>11.1</a:t>
            </a:r>
            <a:r>
              <a:rPr kumimoji="0" lang="en-US" sz="66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 Review</a:t>
            </a:r>
            <a:r>
              <a:rPr lang="en-US" sz="6600" dirty="0">
                <a:solidFill>
                  <a:srgbClr val="FF0000"/>
                </a:solidFill>
                <a:latin typeface="Impact" charset="0"/>
                <a:ea typeface="ＭＳ Ｐゴシック" charset="0"/>
                <a:cs typeface="Impact" charset="0"/>
              </a:rPr>
              <a:t> </a:t>
            </a:r>
            <a:r>
              <a:rPr lang="en-US" sz="6600" dirty="0" smtClean="0">
                <a:solidFill>
                  <a:srgbClr val="FF0000"/>
                </a:solidFill>
                <a:latin typeface="Impact" charset="0"/>
                <a:ea typeface="ＭＳ Ｐゴシック" charset="0"/>
                <a:cs typeface="Impact" charset="0"/>
              </a:rPr>
              <a:t>from week 10</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92" name="Straight Connector 91"/>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93" name="TextBox 92"/>
          <p:cNvSpPr txBox="1"/>
          <p:nvPr/>
        </p:nvSpPr>
        <p:spPr>
          <a:xfrm rot="-1320000">
            <a:off x="14705797" y="3435800"/>
            <a:ext cx="6080511" cy="969496"/>
          </a:xfrm>
          <a:prstGeom prst="rect">
            <a:avLst/>
          </a:prstGeom>
          <a:solidFill>
            <a:srgbClr val="FFFF00"/>
          </a:solidFill>
        </p:spPr>
        <p:txBody>
          <a:bodyPr wrap="none" rtlCol="0">
            <a:spAutoFit/>
          </a:bodyPr>
          <a:lstStyle/>
          <a:p>
            <a:r>
              <a:rPr lang="en-US" dirty="0" smtClean="0">
                <a:solidFill>
                  <a:srgbClr val="FF0000"/>
                </a:solidFill>
              </a:rPr>
              <a:t>small contribution!</a:t>
            </a:r>
            <a:endParaRPr lang="en-US" dirty="0">
              <a:solidFill>
                <a:srgbClr val="FF0000"/>
              </a:solidFill>
            </a:endParaRPr>
          </a:p>
        </p:txBody>
      </p:sp>
      <p:sp>
        <p:nvSpPr>
          <p:cNvPr id="94" name="TextBox 93"/>
          <p:cNvSpPr txBox="1"/>
          <p:nvPr/>
        </p:nvSpPr>
        <p:spPr>
          <a:xfrm rot="-1320000">
            <a:off x="15816481" y="7731232"/>
            <a:ext cx="5351145" cy="969496"/>
          </a:xfrm>
          <a:prstGeom prst="rect">
            <a:avLst/>
          </a:prstGeom>
          <a:solidFill>
            <a:srgbClr val="FFFF00"/>
          </a:solidFill>
        </p:spPr>
        <p:txBody>
          <a:bodyPr wrap="none" rtlCol="0">
            <a:spAutoFit/>
          </a:bodyPr>
          <a:lstStyle/>
          <a:p>
            <a:r>
              <a:rPr lang="en-US" dirty="0" smtClean="0">
                <a:solidFill>
                  <a:srgbClr val="FF0000"/>
                </a:solidFill>
              </a:rPr>
              <a:t>big contribution!</a:t>
            </a:r>
            <a:endParaRPr lang="en-US" dirty="0">
              <a:solidFill>
                <a:srgbClr val="FF0000"/>
              </a:solidFill>
            </a:endParaRPr>
          </a:p>
        </p:txBody>
      </p:sp>
      <p:sp>
        <p:nvSpPr>
          <p:cNvPr id="87" name="TextBox 86"/>
          <p:cNvSpPr txBox="1"/>
          <p:nvPr/>
        </p:nvSpPr>
        <p:spPr>
          <a:xfrm>
            <a:off x="1491916" y="3068834"/>
            <a:ext cx="7813357" cy="6232475"/>
          </a:xfrm>
          <a:prstGeom prst="rect">
            <a:avLst/>
          </a:prstGeom>
          <a:noFill/>
        </p:spPr>
        <p:txBody>
          <a:bodyPr wrap="none" rtlCol="0">
            <a:spAutoFit/>
          </a:bodyPr>
          <a:lstStyle/>
          <a:p>
            <a:r>
              <a:rPr lang="en-US" dirty="0" smtClean="0"/>
              <a:t>In vivo data</a:t>
            </a:r>
          </a:p>
          <a:p>
            <a:r>
              <a:rPr lang="en-US" dirty="0" smtClean="0"/>
              <a:t>   </a:t>
            </a:r>
            <a:r>
              <a:rPr lang="en-US" dirty="0" smtClean="0">
                <a:sym typeface="Wingdings" pitchFamily="2" charset="2"/>
              </a:rPr>
              <a:t> looks ‘noisy’</a:t>
            </a:r>
          </a:p>
          <a:p>
            <a:endParaRPr lang="en-US" dirty="0" smtClean="0">
              <a:sym typeface="Wingdings" pitchFamily="2" charset="2"/>
            </a:endParaRPr>
          </a:p>
          <a:p>
            <a:r>
              <a:rPr lang="en-US" dirty="0" smtClean="0">
                <a:sym typeface="Wingdings" pitchFamily="2" charset="2"/>
              </a:rPr>
              <a:t>In vitro data</a:t>
            </a:r>
          </a:p>
          <a:p>
            <a:r>
              <a:rPr lang="en-US" dirty="0" smtClean="0">
                <a:sym typeface="Wingdings" pitchFamily="2" charset="2"/>
              </a:rPr>
              <a:t>   small fluctuations</a:t>
            </a:r>
          </a:p>
          <a:p>
            <a:r>
              <a:rPr lang="en-US" dirty="0" smtClean="0">
                <a:sym typeface="Wingdings" pitchFamily="2" charset="2"/>
              </a:rPr>
              <a:t>   nearly deterministic</a:t>
            </a:r>
          </a:p>
          <a:p>
            <a:r>
              <a:rPr lang="en-US" dirty="0" smtClean="0">
                <a:sym typeface="Wingdings" pitchFamily="2" charset="2"/>
              </a:rPr>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Object 4"/>
          <p:cNvGraphicFramePr>
            <a:graphicFrameLocks noChangeAspect="1"/>
          </p:cNvGraphicFramePr>
          <p:nvPr/>
        </p:nvGraphicFramePr>
        <p:xfrm>
          <a:off x="3147339" y="5437598"/>
          <a:ext cx="814030" cy="751080"/>
        </p:xfrm>
        <a:graphic>
          <a:graphicData uri="http://schemas.openxmlformats.org/presentationml/2006/ole">
            <mc:AlternateContent xmlns:mc="http://schemas.openxmlformats.org/markup-compatibility/2006">
              <mc:Choice xmlns:v="urn:schemas-microsoft-com:vml" Requires="v">
                <p:oleObj spid="_x0000_s251179" name="Equation" r:id="rId4" imgW="152280" imgH="190440" progId="Equation.3">
                  <p:embed/>
                </p:oleObj>
              </mc:Choice>
              <mc:Fallback>
                <p:oleObj name="Equation" r:id="rId4" imgW="152280" imgH="19044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7339" y="5437598"/>
                        <a:ext cx="814030" cy="7510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86" name="Text Box 7"/>
          <p:cNvSpPr txBox="1">
            <a:spLocks noChangeArrowheads="1"/>
          </p:cNvSpPr>
          <p:nvPr/>
        </p:nvSpPr>
        <p:spPr bwMode="auto">
          <a:xfrm>
            <a:off x="9772794" y="3383723"/>
            <a:ext cx="2933556" cy="779569"/>
          </a:xfrm>
          <a:prstGeom prst="rect">
            <a:avLst/>
          </a:prstGeom>
          <a:noFill/>
          <a:ln w="9525">
            <a:solidFill>
              <a:srgbClr val="006600"/>
            </a:solidFill>
            <a:miter lim="800000"/>
            <a:headEnd/>
            <a:tailEnd/>
          </a:ln>
        </p:spPr>
        <p:txBody>
          <a:bodyPr wrap="none" lIns="192911" tIns="96455" rIns="192911" bIns="96455">
            <a:spAutoFit/>
          </a:bodyPr>
          <a:lstStyle/>
          <a:p>
            <a:r>
              <a:rPr lang="en-US" sz="3800" dirty="0">
                <a:solidFill>
                  <a:srgbClr val="006600"/>
                </a:solidFill>
              </a:rPr>
              <a:t>escape</a:t>
            </a:r>
            <a:r>
              <a:rPr lang="en-US" sz="3800" dirty="0"/>
              <a:t> </a:t>
            </a:r>
            <a:r>
              <a:rPr lang="en-US" sz="3800" dirty="0">
                <a:solidFill>
                  <a:srgbClr val="006600"/>
                </a:solidFill>
              </a:rPr>
              <a:t>rate</a:t>
            </a:r>
            <a:endParaRPr lang="en-US" sz="3800" dirty="0"/>
          </a:p>
        </p:txBody>
      </p:sp>
      <p:sp>
        <p:nvSpPr>
          <p:cNvPr id="28687" name="Line 8"/>
          <p:cNvSpPr>
            <a:spLocks noChangeShapeType="1"/>
          </p:cNvSpPr>
          <p:nvPr/>
        </p:nvSpPr>
        <p:spPr bwMode="auto">
          <a:xfrm>
            <a:off x="2126986" y="5437598"/>
            <a:ext cx="6122115" cy="0"/>
          </a:xfrm>
          <a:prstGeom prst="line">
            <a:avLst/>
          </a:prstGeom>
          <a:noFill/>
          <a:ln w="9525">
            <a:solidFill>
              <a:schemeClr val="tx1"/>
            </a:solidFill>
            <a:round/>
            <a:headEnd/>
            <a:tailEnd type="triangle" w="med" len="med"/>
          </a:ln>
        </p:spPr>
        <p:txBody>
          <a:bodyPr wrap="none" lIns="192911" tIns="96455" rIns="192911" bIns="96455" anchor="ctr"/>
          <a:lstStyle/>
          <a:p>
            <a:endParaRPr lang="en-US"/>
          </a:p>
        </p:txBody>
      </p:sp>
      <p:sp>
        <p:nvSpPr>
          <p:cNvPr id="28688" name="Line 9"/>
          <p:cNvSpPr>
            <a:spLocks noChangeShapeType="1"/>
          </p:cNvSpPr>
          <p:nvPr/>
        </p:nvSpPr>
        <p:spPr bwMode="auto">
          <a:xfrm flipV="1">
            <a:off x="2126986" y="2872110"/>
            <a:ext cx="0" cy="2565488"/>
          </a:xfrm>
          <a:prstGeom prst="line">
            <a:avLst/>
          </a:prstGeom>
          <a:noFill/>
          <a:ln w="9525">
            <a:solidFill>
              <a:schemeClr val="tx1"/>
            </a:solidFill>
            <a:round/>
            <a:headEnd/>
            <a:tailEnd type="triangle" w="med" len="med"/>
          </a:ln>
        </p:spPr>
        <p:txBody>
          <a:bodyPr wrap="none" lIns="192911" tIns="96455" rIns="192911" bIns="96455" anchor="ctr"/>
          <a:lstStyle/>
          <a:p>
            <a:endParaRPr lang="en-US"/>
          </a:p>
        </p:txBody>
      </p:sp>
      <p:graphicFrame>
        <p:nvGraphicFramePr>
          <p:cNvPr id="28675" name="Object 10"/>
          <p:cNvGraphicFramePr>
            <a:graphicFrameLocks noChangeAspect="1"/>
          </p:cNvGraphicFramePr>
          <p:nvPr/>
        </p:nvGraphicFramePr>
        <p:xfrm>
          <a:off x="1106634" y="4391149"/>
          <a:ext cx="615212" cy="663876"/>
        </p:xfrm>
        <a:graphic>
          <a:graphicData uri="http://schemas.openxmlformats.org/presentationml/2006/ole">
            <mc:AlternateContent xmlns:mc="http://schemas.openxmlformats.org/markup-compatibility/2006">
              <mc:Choice xmlns:v="urn:schemas-microsoft-com:vml" Requires="v">
                <p:oleObj spid="_x0000_s251180" name="Equation" r:id="rId6" imgW="139680" imgH="177480" progId="Equation.3">
                  <p:embed/>
                </p:oleObj>
              </mc:Choice>
              <mc:Fallback>
                <p:oleObj name="Equation" r:id="rId6" imgW="139680" imgH="177480" progId="Equation.3">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6634" y="4391149"/>
                        <a:ext cx="615212" cy="6638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89" name="Line 11"/>
          <p:cNvSpPr>
            <a:spLocks noChangeShapeType="1"/>
          </p:cNvSpPr>
          <p:nvPr/>
        </p:nvSpPr>
        <p:spPr bwMode="auto">
          <a:xfrm>
            <a:off x="2126987" y="4672453"/>
            <a:ext cx="5120517" cy="0"/>
          </a:xfrm>
          <a:prstGeom prst="line">
            <a:avLst/>
          </a:prstGeom>
          <a:noFill/>
          <a:ln w="28575">
            <a:solidFill>
              <a:schemeClr val="tx1"/>
            </a:solidFill>
            <a:prstDash val="dash"/>
            <a:round/>
            <a:headEnd/>
            <a:tailEnd/>
          </a:ln>
        </p:spPr>
        <p:txBody>
          <a:bodyPr wrap="none" lIns="192911" tIns="96455" rIns="192911" bIns="96455" anchor="ctr"/>
          <a:lstStyle/>
          <a:p>
            <a:endParaRPr lang="en-US"/>
          </a:p>
        </p:txBody>
      </p:sp>
      <p:sp>
        <p:nvSpPr>
          <p:cNvPr id="28690" name="Line 12"/>
          <p:cNvSpPr>
            <a:spLocks noChangeShapeType="1"/>
          </p:cNvSpPr>
          <p:nvPr/>
        </p:nvSpPr>
        <p:spPr bwMode="auto">
          <a:xfrm flipV="1">
            <a:off x="3488705" y="3142161"/>
            <a:ext cx="0" cy="405077"/>
          </a:xfrm>
          <a:prstGeom prst="line">
            <a:avLst/>
          </a:prstGeom>
          <a:noFill/>
          <a:ln w="28575">
            <a:solidFill>
              <a:srgbClr val="006600"/>
            </a:solidFill>
            <a:round/>
            <a:headEnd/>
            <a:tailEnd type="triangle" w="med" len="med"/>
          </a:ln>
        </p:spPr>
        <p:txBody>
          <a:bodyPr wrap="none" lIns="192911" tIns="96455" rIns="192911" bIns="96455" anchor="ctr"/>
          <a:lstStyle/>
          <a:p>
            <a:endParaRPr lang="en-US"/>
          </a:p>
        </p:txBody>
      </p:sp>
      <p:sp>
        <p:nvSpPr>
          <p:cNvPr id="28691" name="Line 13"/>
          <p:cNvSpPr>
            <a:spLocks noChangeShapeType="1"/>
          </p:cNvSpPr>
          <p:nvPr/>
        </p:nvSpPr>
        <p:spPr bwMode="auto">
          <a:xfrm>
            <a:off x="5529410" y="3547238"/>
            <a:ext cx="0" cy="675129"/>
          </a:xfrm>
          <a:prstGeom prst="line">
            <a:avLst/>
          </a:prstGeom>
          <a:noFill/>
          <a:ln w="19050">
            <a:solidFill>
              <a:schemeClr val="tx1"/>
            </a:solidFill>
            <a:round/>
            <a:headEnd type="triangle" w="med" len="med"/>
            <a:tailEnd type="triangle" w="med" len="med"/>
          </a:ln>
        </p:spPr>
        <p:txBody>
          <a:bodyPr wrap="none" lIns="192911" tIns="96455" rIns="192911" bIns="96455" anchor="ctr"/>
          <a:lstStyle/>
          <a:p>
            <a:endParaRPr lang="en-US"/>
          </a:p>
        </p:txBody>
      </p:sp>
      <p:graphicFrame>
        <p:nvGraphicFramePr>
          <p:cNvPr id="28676" name="Object 14"/>
          <p:cNvGraphicFramePr>
            <a:graphicFrameLocks noChangeAspect="1"/>
          </p:cNvGraphicFramePr>
          <p:nvPr/>
        </p:nvGraphicFramePr>
        <p:xfrm>
          <a:off x="13354050" y="3173413"/>
          <a:ext cx="4343400" cy="1217612"/>
        </p:xfrm>
        <a:graphic>
          <a:graphicData uri="http://schemas.openxmlformats.org/presentationml/2006/ole">
            <mc:AlternateContent xmlns:mc="http://schemas.openxmlformats.org/markup-compatibility/2006">
              <mc:Choice xmlns:v="urn:schemas-microsoft-com:vml" Requires="v">
                <p:oleObj spid="_x0000_s251181" name="Equation" r:id="rId8" imgW="1434960" imgH="393480" progId="Equation.DSMT4">
                  <p:embed/>
                </p:oleObj>
              </mc:Choice>
              <mc:Fallback>
                <p:oleObj name="Equation" r:id="rId8" imgW="1434960" imgH="393480" progId="Equation.DSMT4">
                  <p:embed/>
                  <p:pic>
                    <p:nvPicPr>
                      <p:cNvPr id="0" name="Object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354050" y="3173413"/>
                        <a:ext cx="4343400" cy="1217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92" name="Text Box 15"/>
          <p:cNvSpPr txBox="1">
            <a:spLocks noChangeArrowheads="1"/>
          </p:cNvSpPr>
          <p:nvPr/>
        </p:nvSpPr>
        <p:spPr bwMode="auto">
          <a:xfrm>
            <a:off x="157555" y="1434427"/>
            <a:ext cx="16336263" cy="979624"/>
          </a:xfrm>
          <a:prstGeom prst="rect">
            <a:avLst/>
          </a:prstGeom>
          <a:noFill/>
          <a:ln w="9525">
            <a:noFill/>
            <a:miter lim="800000"/>
            <a:headEnd/>
            <a:tailEnd/>
          </a:ln>
        </p:spPr>
        <p:txBody>
          <a:bodyPr wrap="none" lIns="192911" tIns="96455" rIns="192911" bIns="96455">
            <a:spAutoFit/>
          </a:bodyPr>
          <a:lstStyle/>
          <a:p>
            <a:r>
              <a:rPr lang="fr-CH" sz="5100" dirty="0" smtClean="0"/>
              <a:t> </a:t>
            </a:r>
            <a:r>
              <a:rPr lang="fr-CH" sz="5100" b="1" dirty="0" err="1" smtClean="0"/>
              <a:t>neuron</a:t>
            </a:r>
            <a:r>
              <a:rPr lang="fr-CH" sz="5100" b="1" dirty="0" smtClean="0"/>
              <a:t> </a:t>
            </a:r>
            <a:r>
              <a:rPr lang="fr-CH" sz="5100" b="1" dirty="0" err="1" smtClean="0"/>
              <a:t>with</a:t>
            </a:r>
            <a:r>
              <a:rPr lang="fr-CH" sz="5100" b="1" dirty="0" smtClean="0"/>
              <a:t> relative </a:t>
            </a:r>
            <a:r>
              <a:rPr lang="fr-CH" sz="5100" b="1" dirty="0" err="1" smtClean="0"/>
              <a:t>refractoriness</a:t>
            </a:r>
            <a:r>
              <a:rPr lang="fr-CH" sz="5100" b="1" dirty="0" smtClean="0"/>
              <a:t>, constant input </a:t>
            </a:r>
            <a:endParaRPr lang="fr-FR" sz="5100" dirty="0"/>
          </a:p>
        </p:txBody>
      </p:sp>
      <p:sp>
        <p:nvSpPr>
          <p:cNvPr id="28693" name="Line 18"/>
          <p:cNvSpPr>
            <a:spLocks noChangeShapeType="1"/>
          </p:cNvSpPr>
          <p:nvPr/>
        </p:nvSpPr>
        <p:spPr bwMode="auto">
          <a:xfrm flipV="1">
            <a:off x="3488705" y="6714717"/>
            <a:ext cx="0" cy="1530291"/>
          </a:xfrm>
          <a:prstGeom prst="line">
            <a:avLst/>
          </a:prstGeom>
          <a:noFill/>
          <a:ln w="9525">
            <a:solidFill>
              <a:schemeClr val="tx1"/>
            </a:solidFill>
            <a:round/>
            <a:headEnd/>
            <a:tailEnd type="triangle" w="med" len="med"/>
          </a:ln>
        </p:spPr>
        <p:txBody>
          <a:bodyPr lIns="192911" tIns="96455" rIns="192911" bIns="96455"/>
          <a:lstStyle/>
          <a:p>
            <a:endParaRPr lang="en-US"/>
          </a:p>
        </p:txBody>
      </p:sp>
      <p:sp>
        <p:nvSpPr>
          <p:cNvPr id="28694" name="Line 19"/>
          <p:cNvSpPr>
            <a:spLocks noChangeShapeType="1"/>
          </p:cNvSpPr>
          <p:nvPr/>
        </p:nvSpPr>
        <p:spPr bwMode="auto">
          <a:xfrm>
            <a:off x="3488705" y="8245008"/>
            <a:ext cx="4591586" cy="0"/>
          </a:xfrm>
          <a:prstGeom prst="line">
            <a:avLst/>
          </a:prstGeom>
          <a:noFill/>
          <a:ln w="9525">
            <a:solidFill>
              <a:schemeClr val="tx1"/>
            </a:solidFill>
            <a:round/>
            <a:headEnd/>
            <a:tailEnd type="triangle" w="med" len="med"/>
          </a:ln>
        </p:spPr>
        <p:txBody>
          <a:bodyPr lIns="192911" tIns="96455" rIns="192911" bIns="96455"/>
          <a:lstStyle/>
          <a:p>
            <a:endParaRPr lang="en-US"/>
          </a:p>
        </p:txBody>
      </p:sp>
      <p:graphicFrame>
        <p:nvGraphicFramePr>
          <p:cNvPr id="28677" name="Object 23"/>
          <p:cNvGraphicFramePr>
            <a:graphicFrameLocks noChangeAspect="1"/>
          </p:cNvGraphicFramePr>
          <p:nvPr/>
        </p:nvGraphicFramePr>
        <p:xfrm>
          <a:off x="4111421" y="5533242"/>
          <a:ext cx="1282943" cy="798902"/>
        </p:xfrm>
        <a:graphic>
          <a:graphicData uri="http://schemas.openxmlformats.org/presentationml/2006/ole">
            <mc:AlternateContent xmlns:mc="http://schemas.openxmlformats.org/markup-compatibility/2006">
              <mc:Choice xmlns:v="urn:schemas-microsoft-com:vml" Requires="v">
                <p:oleObj spid="_x0000_s251182" name="Equation" r:id="rId10" imgW="241200" imgH="203040" progId="Equation.3">
                  <p:embed/>
                </p:oleObj>
              </mc:Choice>
              <mc:Fallback>
                <p:oleObj name="Equation" r:id="rId10" imgW="241200" imgH="203040" progId="Equation.3">
                  <p:embed/>
                  <p:pic>
                    <p:nvPicPr>
                      <p:cNvPr id="0" name="Object 2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11421" y="5533242"/>
                        <a:ext cx="1282943" cy="7989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78" name="Object 24"/>
          <p:cNvGraphicFramePr>
            <a:graphicFrameLocks noChangeAspect="1"/>
          </p:cNvGraphicFramePr>
          <p:nvPr/>
        </p:nvGraphicFramePr>
        <p:xfrm>
          <a:off x="3147339" y="8261886"/>
          <a:ext cx="949077" cy="877667"/>
        </p:xfrm>
        <a:graphic>
          <a:graphicData uri="http://schemas.openxmlformats.org/presentationml/2006/ole">
            <mc:AlternateContent xmlns:mc="http://schemas.openxmlformats.org/markup-compatibility/2006">
              <mc:Choice xmlns:v="urn:schemas-microsoft-com:vml" Requires="v">
                <p:oleObj spid="_x0000_s251183" name="Equation" r:id="rId12" imgW="152280" imgH="190440" progId="Equation.3">
                  <p:embed/>
                </p:oleObj>
              </mc:Choice>
              <mc:Fallback>
                <p:oleObj name="Equation" r:id="rId12" imgW="152280" imgH="190440" progId="Equation.3">
                  <p:embed/>
                  <p:pic>
                    <p:nvPicPr>
                      <p:cNvPr id="0" name="Object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7339" y="8261886"/>
                        <a:ext cx="949077" cy="8776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95" name="Text Box 25"/>
          <p:cNvSpPr txBox="1">
            <a:spLocks noChangeArrowheads="1"/>
          </p:cNvSpPr>
          <p:nvPr/>
        </p:nvSpPr>
        <p:spPr bwMode="auto">
          <a:xfrm>
            <a:off x="5019234" y="6458730"/>
            <a:ext cx="4017186" cy="779569"/>
          </a:xfrm>
          <a:prstGeom prst="rect">
            <a:avLst/>
          </a:prstGeom>
          <a:noFill/>
          <a:ln w="9525">
            <a:noFill/>
            <a:miter lim="800000"/>
            <a:headEnd/>
            <a:tailEnd/>
          </a:ln>
        </p:spPr>
        <p:txBody>
          <a:bodyPr wrap="none" lIns="192911" tIns="96455" rIns="192911" bIns="96455">
            <a:spAutoFit/>
          </a:bodyPr>
          <a:lstStyle/>
          <a:p>
            <a:r>
              <a:rPr lang="en-US" sz="3800" dirty="0">
                <a:solidFill>
                  <a:srgbClr val="FF0000"/>
                </a:solidFill>
              </a:rPr>
              <a:t>Survivor function</a:t>
            </a:r>
          </a:p>
        </p:txBody>
      </p:sp>
      <p:sp>
        <p:nvSpPr>
          <p:cNvPr id="28696" name="Text Box 26"/>
          <p:cNvSpPr txBox="1">
            <a:spLocks noChangeArrowheads="1"/>
          </p:cNvSpPr>
          <p:nvPr/>
        </p:nvSpPr>
        <p:spPr bwMode="auto">
          <a:xfrm>
            <a:off x="2588394" y="6751286"/>
            <a:ext cx="660498" cy="779569"/>
          </a:xfrm>
          <a:prstGeom prst="rect">
            <a:avLst/>
          </a:prstGeom>
          <a:noFill/>
          <a:ln w="9525">
            <a:noFill/>
            <a:miter lim="800000"/>
            <a:headEnd/>
            <a:tailEnd/>
          </a:ln>
        </p:spPr>
        <p:txBody>
          <a:bodyPr wrap="none" lIns="192911" tIns="96455" rIns="192911" bIns="96455">
            <a:spAutoFit/>
          </a:bodyPr>
          <a:lstStyle/>
          <a:p>
            <a:r>
              <a:rPr lang="fr-CH" sz="3800" dirty="0"/>
              <a:t>1</a:t>
            </a:r>
            <a:endParaRPr lang="fr-FR" sz="3800" dirty="0"/>
          </a:p>
        </p:txBody>
      </p:sp>
      <p:graphicFrame>
        <p:nvGraphicFramePr>
          <p:cNvPr id="28679" name="Object 27"/>
          <p:cNvGraphicFramePr>
            <a:graphicFrameLocks noChangeAspect="1"/>
          </p:cNvGraphicFramePr>
          <p:nvPr/>
        </p:nvGraphicFramePr>
        <p:xfrm>
          <a:off x="5698219" y="6970702"/>
          <a:ext cx="1800622" cy="1139280"/>
        </p:xfrm>
        <a:graphic>
          <a:graphicData uri="http://schemas.openxmlformats.org/presentationml/2006/ole">
            <mc:AlternateContent xmlns:mc="http://schemas.openxmlformats.org/markup-compatibility/2006">
              <mc:Choice xmlns:v="urn:schemas-microsoft-com:vml" Requires="v">
                <p:oleObj spid="_x0000_s251184" name="Equation" r:id="rId13" imgW="380880" imgH="241200" progId="Equation.3">
                  <p:embed/>
                </p:oleObj>
              </mc:Choice>
              <mc:Fallback>
                <p:oleObj name="Equation" r:id="rId13" imgW="380880" imgH="241200" progId="Equation.3">
                  <p:embed/>
                  <p:pic>
                    <p:nvPicPr>
                      <p:cNvPr id="0" name="Object 2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98219" y="6970702"/>
                        <a:ext cx="1800622" cy="11392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80" name="Object 28"/>
          <p:cNvGraphicFramePr>
            <a:graphicFrameLocks noChangeAspect="1"/>
          </p:cNvGraphicFramePr>
          <p:nvPr/>
        </p:nvGraphicFramePr>
        <p:xfrm>
          <a:off x="9529763" y="6751286"/>
          <a:ext cx="3176587" cy="1612900"/>
        </p:xfrm>
        <a:graphic>
          <a:graphicData uri="http://schemas.openxmlformats.org/presentationml/2006/ole">
            <mc:AlternateContent xmlns:mc="http://schemas.openxmlformats.org/markup-compatibility/2006">
              <mc:Choice xmlns:v="urn:schemas-microsoft-com:vml" Requires="v">
                <p:oleObj spid="_x0000_s251185" name="Equation" r:id="rId15" imgW="799920" imgH="457200" progId="Equation.DSMT4">
                  <p:embed/>
                </p:oleObj>
              </mc:Choice>
              <mc:Fallback>
                <p:oleObj name="Equation" r:id="rId15" imgW="799920" imgH="457200" progId="Equation.DSMT4">
                  <p:embed/>
                  <p:pic>
                    <p:nvPicPr>
                      <p:cNvPr id="0" name="Object 2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529763" y="6751286"/>
                        <a:ext cx="3176587" cy="161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97" name="Text Box 30"/>
          <p:cNvSpPr txBox="1">
            <a:spLocks noChangeArrowheads="1"/>
          </p:cNvSpPr>
          <p:nvPr/>
        </p:nvSpPr>
        <p:spPr bwMode="auto">
          <a:xfrm>
            <a:off x="4509057" y="9395538"/>
            <a:ext cx="4727316" cy="841125"/>
          </a:xfrm>
          <a:prstGeom prst="rect">
            <a:avLst/>
          </a:prstGeom>
          <a:noFill/>
          <a:ln w="9525">
            <a:noFill/>
            <a:miter lim="800000"/>
            <a:headEnd/>
            <a:tailEnd/>
          </a:ln>
        </p:spPr>
        <p:txBody>
          <a:bodyPr wrap="none" lIns="192911" tIns="96455" rIns="192911" bIns="96455">
            <a:spAutoFit/>
          </a:bodyPr>
          <a:lstStyle/>
          <a:p>
            <a:r>
              <a:rPr lang="en-US" sz="3800" dirty="0">
                <a:solidFill>
                  <a:srgbClr val="3550FE"/>
                </a:solidFill>
              </a:rPr>
              <a:t>Interval </a:t>
            </a:r>
            <a:r>
              <a:rPr lang="en-US" sz="4200" dirty="0">
                <a:solidFill>
                  <a:srgbClr val="3550FE"/>
                </a:solidFill>
              </a:rPr>
              <a:t>distribution</a:t>
            </a:r>
            <a:endParaRPr lang="en-US" sz="3800" dirty="0">
              <a:solidFill>
                <a:srgbClr val="3550FE"/>
              </a:solidFill>
            </a:endParaRPr>
          </a:p>
        </p:txBody>
      </p:sp>
      <p:sp>
        <p:nvSpPr>
          <p:cNvPr id="28698" name="Line 31"/>
          <p:cNvSpPr>
            <a:spLocks noChangeShapeType="1"/>
          </p:cNvSpPr>
          <p:nvPr/>
        </p:nvSpPr>
        <p:spPr bwMode="auto">
          <a:xfrm flipV="1">
            <a:off x="3552478" y="9648712"/>
            <a:ext cx="0" cy="1530291"/>
          </a:xfrm>
          <a:prstGeom prst="line">
            <a:avLst/>
          </a:prstGeom>
          <a:noFill/>
          <a:ln w="9525">
            <a:solidFill>
              <a:schemeClr val="tx1"/>
            </a:solidFill>
            <a:round/>
            <a:headEnd/>
            <a:tailEnd type="triangle" w="med" len="med"/>
          </a:ln>
        </p:spPr>
        <p:txBody>
          <a:bodyPr lIns="192911" tIns="96455" rIns="192911" bIns="96455"/>
          <a:lstStyle/>
          <a:p>
            <a:endParaRPr lang="en-US"/>
          </a:p>
        </p:txBody>
      </p:sp>
      <p:sp>
        <p:nvSpPr>
          <p:cNvPr id="28699" name="Line 32"/>
          <p:cNvSpPr>
            <a:spLocks noChangeShapeType="1"/>
          </p:cNvSpPr>
          <p:nvPr/>
        </p:nvSpPr>
        <p:spPr bwMode="auto">
          <a:xfrm>
            <a:off x="3552478" y="11179003"/>
            <a:ext cx="4591586" cy="0"/>
          </a:xfrm>
          <a:prstGeom prst="line">
            <a:avLst/>
          </a:prstGeom>
          <a:noFill/>
          <a:ln w="9525">
            <a:solidFill>
              <a:schemeClr val="tx1"/>
            </a:solidFill>
            <a:round/>
            <a:headEnd/>
            <a:tailEnd type="triangle" w="med" len="med"/>
          </a:ln>
        </p:spPr>
        <p:txBody>
          <a:bodyPr lIns="192911" tIns="96455" rIns="192911" bIns="96455"/>
          <a:lstStyle/>
          <a:p>
            <a:endParaRPr lang="en-US"/>
          </a:p>
        </p:txBody>
      </p:sp>
      <p:sp>
        <p:nvSpPr>
          <p:cNvPr id="28700" name="Line 33"/>
          <p:cNvSpPr>
            <a:spLocks noChangeShapeType="1"/>
          </p:cNvSpPr>
          <p:nvPr/>
        </p:nvSpPr>
        <p:spPr bwMode="auto">
          <a:xfrm>
            <a:off x="3552479" y="11181817"/>
            <a:ext cx="847793" cy="0"/>
          </a:xfrm>
          <a:prstGeom prst="line">
            <a:avLst/>
          </a:prstGeom>
          <a:noFill/>
          <a:ln w="9525">
            <a:solidFill>
              <a:schemeClr val="accent2"/>
            </a:solidFill>
            <a:round/>
            <a:headEnd/>
            <a:tailEnd/>
          </a:ln>
        </p:spPr>
        <p:txBody>
          <a:bodyPr lIns="192911" tIns="96455" rIns="192911" bIns="96455"/>
          <a:lstStyle/>
          <a:p>
            <a:endParaRPr lang="en-US"/>
          </a:p>
        </p:txBody>
      </p:sp>
      <p:graphicFrame>
        <p:nvGraphicFramePr>
          <p:cNvPr id="28681" name="Object 36"/>
          <p:cNvGraphicFramePr>
            <a:graphicFrameLocks noChangeAspect="1"/>
          </p:cNvGraphicFramePr>
          <p:nvPr/>
        </p:nvGraphicFramePr>
        <p:xfrm>
          <a:off x="3211109" y="11195881"/>
          <a:ext cx="949079" cy="877667"/>
        </p:xfrm>
        <a:graphic>
          <a:graphicData uri="http://schemas.openxmlformats.org/presentationml/2006/ole">
            <mc:AlternateContent xmlns:mc="http://schemas.openxmlformats.org/markup-compatibility/2006">
              <mc:Choice xmlns:v="urn:schemas-microsoft-com:vml" Requires="v">
                <p:oleObj spid="_x0000_s251186" name="Equation" r:id="rId17" imgW="152280" imgH="190440" progId="Equation.3">
                  <p:embed/>
                </p:oleObj>
              </mc:Choice>
              <mc:Fallback>
                <p:oleObj name="Equation" r:id="rId17" imgW="152280" imgH="190440" progId="Equation.3">
                  <p:embed/>
                  <p:pic>
                    <p:nvPicPr>
                      <p:cNvPr id="0" name="Object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1109" y="11195881"/>
                        <a:ext cx="949079" cy="8776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82" name="Object 37"/>
          <p:cNvGraphicFramePr>
            <a:graphicFrameLocks noChangeAspect="1"/>
          </p:cNvGraphicFramePr>
          <p:nvPr/>
        </p:nvGraphicFramePr>
        <p:xfrm>
          <a:off x="5792001" y="9961850"/>
          <a:ext cx="1740601" cy="1139278"/>
        </p:xfrm>
        <a:graphic>
          <a:graphicData uri="http://schemas.openxmlformats.org/presentationml/2006/ole">
            <mc:AlternateContent xmlns:mc="http://schemas.openxmlformats.org/markup-compatibility/2006">
              <mc:Choice xmlns:v="urn:schemas-microsoft-com:vml" Requires="v">
                <p:oleObj spid="_x0000_s251187" name="Equation" r:id="rId18" imgW="368280" imgH="241200" progId="Equation.3">
                  <p:embed/>
                </p:oleObj>
              </mc:Choice>
              <mc:Fallback>
                <p:oleObj name="Equation" r:id="rId18" imgW="368280" imgH="241200" progId="Equation.3">
                  <p:embed/>
                  <p:pic>
                    <p:nvPicPr>
                      <p:cNvPr id="0" name="Object 3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792001" y="9961850"/>
                        <a:ext cx="1740601" cy="11392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83" name="Object 38"/>
          <p:cNvGraphicFramePr>
            <a:graphicFrameLocks noChangeAspect="1"/>
          </p:cNvGraphicFramePr>
          <p:nvPr/>
        </p:nvGraphicFramePr>
        <p:xfrm>
          <a:off x="9909175" y="10058140"/>
          <a:ext cx="2555875" cy="985838"/>
        </p:xfrm>
        <a:graphic>
          <a:graphicData uri="http://schemas.openxmlformats.org/presentationml/2006/ole">
            <mc:AlternateContent xmlns:mc="http://schemas.openxmlformats.org/markup-compatibility/2006">
              <mc:Choice xmlns:v="urn:schemas-microsoft-com:vml" Requires="v">
                <p:oleObj spid="_x0000_s251188" name="Equation" r:id="rId20" imgW="723600" imgH="279360" progId="Equation.DSMT4">
                  <p:embed/>
                </p:oleObj>
              </mc:Choice>
              <mc:Fallback>
                <p:oleObj name="Equation" r:id="rId20" imgW="723600" imgH="279360" progId="Equation.DSMT4">
                  <p:embed/>
                  <p:pic>
                    <p:nvPicPr>
                      <p:cNvPr id="0" name="Object 3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909175" y="10058140"/>
                        <a:ext cx="2555875" cy="985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84" name="Object 39"/>
          <p:cNvGraphicFramePr>
            <a:graphicFrameLocks noChangeAspect="1"/>
          </p:cNvGraphicFramePr>
          <p:nvPr/>
        </p:nvGraphicFramePr>
        <p:xfrm>
          <a:off x="2753451" y="9648712"/>
          <a:ext cx="735254" cy="587925"/>
        </p:xfrm>
        <a:graphic>
          <a:graphicData uri="http://schemas.openxmlformats.org/presentationml/2006/ole">
            <mc:AlternateContent xmlns:mc="http://schemas.openxmlformats.org/markup-compatibility/2006">
              <mc:Choice xmlns:v="urn:schemas-microsoft-com:vml" Requires="v">
                <p:oleObj spid="_x0000_s251189" name="Equation" r:id="rId22" imgW="177480" imgH="190440" progId="Equation.3">
                  <p:embed/>
                </p:oleObj>
              </mc:Choice>
              <mc:Fallback>
                <p:oleObj name="Equation" r:id="rId22" imgW="177480" imgH="190440" progId="Equation.3">
                  <p:embed/>
                  <p:pic>
                    <p:nvPicPr>
                      <p:cNvPr id="0" name="Object 3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753451" y="9648712"/>
                        <a:ext cx="735254" cy="587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701" name="Line 40"/>
          <p:cNvSpPr>
            <a:spLocks noChangeShapeType="1"/>
          </p:cNvSpPr>
          <p:nvPr/>
        </p:nvSpPr>
        <p:spPr bwMode="auto">
          <a:xfrm>
            <a:off x="2126986" y="4163292"/>
            <a:ext cx="1361719" cy="0"/>
          </a:xfrm>
          <a:prstGeom prst="line">
            <a:avLst/>
          </a:prstGeom>
          <a:noFill/>
          <a:ln w="9525">
            <a:solidFill>
              <a:srgbClr val="FF0000"/>
            </a:solidFill>
            <a:round/>
            <a:headEnd/>
            <a:tailEnd/>
          </a:ln>
        </p:spPr>
        <p:txBody>
          <a:bodyPr lIns="192911" tIns="96455" rIns="192911" bIns="96455"/>
          <a:lstStyle/>
          <a:p>
            <a:endParaRPr lang="en-US"/>
          </a:p>
        </p:txBody>
      </p:sp>
      <p:sp>
        <p:nvSpPr>
          <p:cNvPr id="28702" name="Line 41"/>
          <p:cNvSpPr>
            <a:spLocks noChangeShapeType="1"/>
          </p:cNvSpPr>
          <p:nvPr/>
        </p:nvSpPr>
        <p:spPr bwMode="auto">
          <a:xfrm>
            <a:off x="3488705" y="4163292"/>
            <a:ext cx="0" cy="1274306"/>
          </a:xfrm>
          <a:prstGeom prst="line">
            <a:avLst/>
          </a:prstGeom>
          <a:noFill/>
          <a:ln w="9525">
            <a:solidFill>
              <a:srgbClr val="FF0000"/>
            </a:solidFill>
            <a:round/>
            <a:headEnd/>
            <a:tailEnd/>
          </a:ln>
        </p:spPr>
        <p:txBody>
          <a:bodyPr lIns="192911" tIns="96455" rIns="192911" bIns="96455"/>
          <a:lstStyle/>
          <a:p>
            <a:endParaRPr lang="en-US"/>
          </a:p>
        </p:txBody>
      </p:sp>
      <p:sp>
        <p:nvSpPr>
          <p:cNvPr id="28703" name="Line 42"/>
          <p:cNvSpPr>
            <a:spLocks noChangeShapeType="1"/>
          </p:cNvSpPr>
          <p:nvPr/>
        </p:nvSpPr>
        <p:spPr bwMode="auto">
          <a:xfrm flipV="1">
            <a:off x="3488705" y="4163292"/>
            <a:ext cx="1699338" cy="1274306"/>
          </a:xfrm>
          <a:prstGeom prst="line">
            <a:avLst/>
          </a:prstGeom>
          <a:noFill/>
          <a:ln w="9525">
            <a:solidFill>
              <a:srgbClr val="FF0000"/>
            </a:solidFill>
            <a:round/>
            <a:headEnd/>
            <a:tailEnd/>
          </a:ln>
        </p:spPr>
        <p:txBody>
          <a:bodyPr lIns="192911" tIns="96455" rIns="192911" bIns="96455"/>
          <a:lstStyle/>
          <a:p>
            <a:endParaRPr lang="en-US"/>
          </a:p>
        </p:txBody>
      </p:sp>
      <p:sp>
        <p:nvSpPr>
          <p:cNvPr id="28704" name="Line 43"/>
          <p:cNvSpPr>
            <a:spLocks noChangeShapeType="1"/>
          </p:cNvSpPr>
          <p:nvPr/>
        </p:nvSpPr>
        <p:spPr bwMode="auto">
          <a:xfrm>
            <a:off x="5188043" y="4163292"/>
            <a:ext cx="1361719" cy="0"/>
          </a:xfrm>
          <a:prstGeom prst="line">
            <a:avLst/>
          </a:prstGeom>
          <a:noFill/>
          <a:ln w="9525">
            <a:solidFill>
              <a:srgbClr val="FF0000"/>
            </a:solidFill>
            <a:round/>
            <a:headEnd/>
            <a:tailEnd/>
          </a:ln>
        </p:spPr>
        <p:txBody>
          <a:bodyPr lIns="192911" tIns="96455" rIns="192911" bIns="96455"/>
          <a:lstStyle/>
          <a:p>
            <a:endParaRPr lang="en-US"/>
          </a:p>
        </p:txBody>
      </p:sp>
      <p:sp>
        <p:nvSpPr>
          <p:cNvPr id="35" name="Title 3"/>
          <p:cNvSpPr txBox="1">
            <a:spLocks/>
          </p:cNvSpPr>
          <p:nvPr/>
        </p:nvSpPr>
        <p:spPr>
          <a:xfrm>
            <a:off x="697827" y="-38773"/>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a:latin typeface="Impact" charset="0"/>
                <a:ea typeface="ＭＳ Ｐゴシック" charset="0"/>
                <a:cs typeface="Impact" charset="0"/>
              </a:rPr>
              <a:t> </a:t>
            </a:r>
            <a:r>
              <a:rPr lang="en-US" sz="6600" dirty="0" smtClean="0">
                <a:latin typeface="Impact" charset="0"/>
                <a:ea typeface="ＭＳ Ｐゴシック" charset="0"/>
                <a:cs typeface="Impact" charset="0"/>
              </a:rPr>
              <a:t> </a:t>
            </a:r>
            <a:r>
              <a:rPr kumimoji="0" lang="en-US" sz="6600" b="0" i="0" u="none" strike="noStrike" kern="1200" cap="none" spc="0" normalizeH="0" baseline="0" noProof="0" dirty="0" smtClean="0">
                <a:ln>
                  <a:noFill/>
                </a:ln>
                <a:solidFill>
                  <a:schemeClr val="tx1"/>
                </a:solidFill>
                <a:effectLst/>
                <a:uLnTx/>
                <a:uFillTx/>
                <a:latin typeface="Impact" charset="0"/>
                <a:ea typeface="ＭＳ Ｐゴシック" charset="0"/>
                <a:cs typeface="Impact" charset="0"/>
              </a:rPr>
              <a:t> </a:t>
            </a:r>
            <a:r>
              <a:rPr lang="en-US" sz="6000" noProof="0" dirty="0" smtClean="0">
                <a:solidFill>
                  <a:srgbClr val="FF0000"/>
                </a:solidFill>
                <a:latin typeface="Impact" charset="0"/>
                <a:ea typeface="ＭＳ Ｐゴシック" charset="0"/>
                <a:cs typeface="Impact" charset="0"/>
              </a:rPr>
              <a:t>Homework </a:t>
            </a:r>
            <a:r>
              <a:rPr lang="en-US" sz="6000" noProof="0" dirty="0" err="1" smtClean="0">
                <a:solidFill>
                  <a:srgbClr val="FF0000"/>
                </a:solidFill>
                <a:latin typeface="Impact" charset="0"/>
                <a:ea typeface="ＭＳ Ｐゴシック" charset="0"/>
                <a:cs typeface="Impact" charset="0"/>
              </a:rPr>
              <a:t>assignement</a:t>
            </a:r>
            <a:r>
              <a:rPr lang="en-US" sz="6000" dirty="0" smtClean="0">
                <a:solidFill>
                  <a:srgbClr val="FF0000"/>
                </a:solidFill>
                <a:latin typeface="Impact" charset="0"/>
                <a:ea typeface="ＭＳ Ｐゴシック" charset="0"/>
                <a:cs typeface="Impact" charset="0"/>
              </a:rPr>
              <a:t>: Exercise 4</a:t>
            </a:r>
            <a:endParaRPr kumimoji="0" lang="en-US" sz="72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36" name="Straight Connector 35"/>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38" name="Rectangle 46"/>
          <p:cNvSpPr>
            <a:spLocks noChangeArrowheads="1"/>
          </p:cNvSpPr>
          <p:nvPr/>
        </p:nvSpPr>
        <p:spPr bwMode="auto">
          <a:xfrm>
            <a:off x="0" y="1291726"/>
            <a:ext cx="21559452" cy="10547346"/>
          </a:xfrm>
          <a:prstGeom prst="rect">
            <a:avLst/>
          </a:prstGeom>
          <a:solidFill>
            <a:srgbClr val="FF9900">
              <a:alpha val="27843"/>
            </a:srgbClr>
          </a:solidFill>
          <a:ln w="57150">
            <a:solidFill>
              <a:schemeClr val="tx1"/>
            </a:solidFill>
            <a:prstDash val="dash"/>
            <a:miter lim="800000"/>
            <a:headEnd/>
            <a:tailEnd/>
          </a:ln>
        </p:spPr>
        <p:txBody>
          <a:bodyPr wrap="none" lIns="192911" tIns="96455" rIns="192911" bIns="96455" anchor="ctr"/>
          <a:lstStyle/>
          <a:p>
            <a:pPr algn="ctr"/>
            <a:endParaRPr lang="fr-F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flipH="1">
            <a:off x="3570828" y="3838668"/>
            <a:ext cx="10886260" cy="6340582"/>
            <a:chOff x="1056" y="768"/>
            <a:chExt cx="4272" cy="3006"/>
          </a:xfrm>
        </p:grpSpPr>
        <p:pic>
          <p:nvPicPr>
            <p:cNvPr id="8" name="Picture 8" descr="pipe_cervelle"/>
            <p:cNvPicPr>
              <a:picLocks noChangeAspect="1" noChangeArrowheads="1"/>
            </p:cNvPicPr>
            <p:nvPr/>
          </p:nvPicPr>
          <p:blipFill>
            <a:blip r:embed="rId2" cstate="print"/>
            <a:srcRect/>
            <a:stretch>
              <a:fillRect/>
            </a:stretch>
          </p:blipFill>
          <p:spPr bwMode="auto">
            <a:xfrm>
              <a:off x="1056" y="768"/>
              <a:ext cx="3696" cy="3006"/>
            </a:xfrm>
            <a:prstGeom prst="rect">
              <a:avLst/>
            </a:prstGeom>
            <a:noFill/>
            <a:ln w="9525">
              <a:noFill/>
              <a:miter lim="800000"/>
              <a:headEnd/>
              <a:tailEnd/>
            </a:ln>
          </p:spPr>
        </p:pic>
        <p:grpSp>
          <p:nvGrpSpPr>
            <p:cNvPr id="3" name="Group 9"/>
            <p:cNvGrpSpPr>
              <a:grpSpLocks/>
            </p:cNvGrpSpPr>
            <p:nvPr/>
          </p:nvGrpSpPr>
          <p:grpSpPr bwMode="auto">
            <a:xfrm>
              <a:off x="3888" y="2496"/>
              <a:ext cx="624" cy="624"/>
              <a:chOff x="3888" y="2592"/>
              <a:chExt cx="624" cy="624"/>
            </a:xfrm>
          </p:grpSpPr>
          <p:sp>
            <p:nvSpPr>
              <p:cNvPr id="20" name="Oval 10"/>
              <p:cNvSpPr>
                <a:spLocks noChangeArrowheads="1"/>
              </p:cNvSpPr>
              <p:nvPr/>
            </p:nvSpPr>
            <p:spPr bwMode="auto">
              <a:xfrm>
                <a:off x="3888" y="2592"/>
                <a:ext cx="624" cy="624"/>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21" name="Line 11"/>
              <p:cNvSpPr>
                <a:spLocks noChangeShapeType="1"/>
              </p:cNvSpPr>
              <p:nvPr/>
            </p:nvSpPr>
            <p:spPr bwMode="auto">
              <a:xfrm flipH="1">
                <a:off x="4176" y="2688"/>
                <a:ext cx="288" cy="192"/>
              </a:xfrm>
              <a:prstGeom prst="line">
                <a:avLst/>
              </a:prstGeom>
              <a:noFill/>
              <a:ln w="28575">
                <a:solidFill>
                  <a:schemeClr val="accent2"/>
                </a:solidFill>
                <a:round/>
                <a:headEnd/>
                <a:tailEnd/>
              </a:ln>
            </p:spPr>
            <p:txBody>
              <a:bodyPr wrap="none" anchor="ctr"/>
              <a:lstStyle/>
              <a:p>
                <a:endParaRPr lang="en-US"/>
              </a:p>
            </p:txBody>
          </p:sp>
          <p:sp>
            <p:nvSpPr>
              <p:cNvPr id="22" name="Line 12"/>
              <p:cNvSpPr>
                <a:spLocks noChangeShapeType="1"/>
              </p:cNvSpPr>
              <p:nvPr/>
            </p:nvSpPr>
            <p:spPr bwMode="auto">
              <a:xfrm flipH="1" flipV="1">
                <a:off x="4176" y="2880"/>
                <a:ext cx="288" cy="192"/>
              </a:xfrm>
              <a:prstGeom prst="line">
                <a:avLst/>
              </a:prstGeom>
              <a:noFill/>
              <a:ln w="28575">
                <a:solidFill>
                  <a:schemeClr val="accent2"/>
                </a:solidFill>
                <a:round/>
                <a:headEnd/>
                <a:tailEnd/>
              </a:ln>
            </p:spPr>
            <p:txBody>
              <a:bodyPr wrap="none" anchor="ctr"/>
              <a:lstStyle/>
              <a:p>
                <a:endParaRPr lang="en-US"/>
              </a:p>
            </p:txBody>
          </p:sp>
          <p:sp>
            <p:nvSpPr>
              <p:cNvPr id="23" name="Freeform 13"/>
              <p:cNvSpPr>
                <a:spLocks/>
              </p:cNvSpPr>
              <p:nvPr/>
            </p:nvSpPr>
            <p:spPr bwMode="auto">
              <a:xfrm>
                <a:off x="4464" y="2832"/>
                <a:ext cx="48" cy="144"/>
              </a:xfrm>
              <a:custGeom>
                <a:avLst/>
                <a:gdLst>
                  <a:gd name="T0" fmla="*/ 48 w 48"/>
                  <a:gd name="T1" fmla="*/ 0 h 96"/>
                  <a:gd name="T2" fmla="*/ 0 w 48"/>
                  <a:gd name="T3" fmla="*/ 364 h 96"/>
                  <a:gd name="T4" fmla="*/ 48 w 48"/>
                  <a:gd name="T5" fmla="*/ 729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48" y="0"/>
                    </a:moveTo>
                    <a:cubicBezTo>
                      <a:pt x="24" y="16"/>
                      <a:pt x="0" y="32"/>
                      <a:pt x="0" y="48"/>
                    </a:cubicBezTo>
                    <a:cubicBezTo>
                      <a:pt x="0" y="64"/>
                      <a:pt x="24" y="80"/>
                      <a:pt x="48" y="96"/>
                    </a:cubicBezTo>
                  </a:path>
                </a:pathLst>
              </a:custGeom>
              <a:noFill/>
              <a:ln w="28575" cmpd="sng">
                <a:solidFill>
                  <a:schemeClr val="accent2"/>
                </a:solidFill>
                <a:round/>
                <a:headEnd/>
                <a:tailEnd/>
              </a:ln>
            </p:spPr>
            <p:txBody>
              <a:bodyPr wrap="none" anchor="ctr"/>
              <a:lstStyle/>
              <a:p>
                <a:endParaRPr lang="en-US"/>
              </a:p>
            </p:txBody>
          </p:sp>
        </p:grpSp>
        <p:sp>
          <p:nvSpPr>
            <p:cNvPr id="10" name="Freeform 14"/>
            <p:cNvSpPr>
              <a:spLocks/>
            </p:cNvSpPr>
            <p:nvPr/>
          </p:nvSpPr>
          <p:spPr bwMode="auto">
            <a:xfrm>
              <a:off x="1200" y="1968"/>
              <a:ext cx="2688" cy="824"/>
            </a:xfrm>
            <a:custGeom>
              <a:avLst/>
              <a:gdLst>
                <a:gd name="T0" fmla="*/ 2688 w 2688"/>
                <a:gd name="T1" fmla="*/ 289 h 1056"/>
                <a:gd name="T2" fmla="*/ 2112 w 2688"/>
                <a:gd name="T3" fmla="*/ 261 h 1056"/>
                <a:gd name="T4" fmla="*/ 1584 w 2688"/>
                <a:gd name="T5" fmla="*/ 26 h 1056"/>
                <a:gd name="T6" fmla="*/ 0 w 2688"/>
                <a:gd name="T7" fmla="*/ 109 h 1056"/>
                <a:gd name="T8" fmla="*/ 0 60000 65536"/>
                <a:gd name="T9" fmla="*/ 0 60000 65536"/>
                <a:gd name="T10" fmla="*/ 0 60000 65536"/>
                <a:gd name="T11" fmla="*/ 0 60000 65536"/>
                <a:gd name="T12" fmla="*/ 0 w 2688"/>
                <a:gd name="T13" fmla="*/ 0 h 1056"/>
                <a:gd name="T14" fmla="*/ 2688 w 2688"/>
                <a:gd name="T15" fmla="*/ 1056 h 1056"/>
              </a:gdLst>
              <a:ahLst/>
              <a:cxnLst>
                <a:cxn ang="T8">
                  <a:pos x="T0" y="T1"/>
                </a:cxn>
                <a:cxn ang="T9">
                  <a:pos x="T2" y="T3"/>
                </a:cxn>
                <a:cxn ang="T10">
                  <a:pos x="T4" y="T5"/>
                </a:cxn>
                <a:cxn ang="T11">
                  <a:pos x="T6" y="T7"/>
                </a:cxn>
              </a:cxnLst>
              <a:rect l="T12" t="T13" r="T14" b="T15"/>
              <a:pathLst>
                <a:path w="2688" h="1056">
                  <a:moveTo>
                    <a:pt x="2688" y="1000"/>
                  </a:moveTo>
                  <a:cubicBezTo>
                    <a:pt x="2492" y="1028"/>
                    <a:pt x="2296" y="1056"/>
                    <a:pt x="2112" y="904"/>
                  </a:cubicBezTo>
                  <a:cubicBezTo>
                    <a:pt x="1928" y="752"/>
                    <a:pt x="1936" y="176"/>
                    <a:pt x="1584" y="88"/>
                  </a:cubicBezTo>
                  <a:cubicBezTo>
                    <a:pt x="1232" y="0"/>
                    <a:pt x="264" y="328"/>
                    <a:pt x="0" y="376"/>
                  </a:cubicBezTo>
                </a:path>
              </a:pathLst>
            </a:custGeom>
            <a:noFill/>
            <a:ln w="28575" cmpd="sng">
              <a:solidFill>
                <a:srgbClr val="FFFF00"/>
              </a:solidFill>
              <a:round/>
              <a:headEnd type="none" w="med" len="med"/>
              <a:tailEnd type="triangle" w="med" len="med"/>
            </a:ln>
          </p:spPr>
          <p:txBody>
            <a:bodyPr wrap="none" anchor="ctr"/>
            <a:lstStyle/>
            <a:p>
              <a:endParaRPr lang="en-US"/>
            </a:p>
          </p:txBody>
        </p:sp>
        <p:grpSp>
          <p:nvGrpSpPr>
            <p:cNvPr id="5" name="Group 15"/>
            <p:cNvGrpSpPr>
              <a:grpSpLocks/>
            </p:cNvGrpSpPr>
            <p:nvPr/>
          </p:nvGrpSpPr>
          <p:grpSpPr bwMode="auto">
            <a:xfrm>
              <a:off x="1248" y="1248"/>
              <a:ext cx="512" cy="1248"/>
              <a:chOff x="1248" y="1248"/>
              <a:chExt cx="512" cy="1248"/>
            </a:xfrm>
          </p:grpSpPr>
          <p:sp>
            <p:nvSpPr>
              <p:cNvPr id="18" name="Freeform 16"/>
              <p:cNvSpPr>
                <a:spLocks/>
              </p:cNvSpPr>
              <p:nvPr/>
            </p:nvSpPr>
            <p:spPr bwMode="auto">
              <a:xfrm>
                <a:off x="1344" y="2304"/>
                <a:ext cx="336" cy="192"/>
              </a:xfrm>
              <a:custGeom>
                <a:avLst/>
                <a:gdLst>
                  <a:gd name="T0" fmla="*/ 0 w 336"/>
                  <a:gd name="T1" fmla="*/ 0 h 192"/>
                  <a:gd name="T2" fmla="*/ 240 w 336"/>
                  <a:gd name="T3" fmla="*/ 48 h 192"/>
                  <a:gd name="T4" fmla="*/ 336 w 336"/>
                  <a:gd name="T5" fmla="*/ 192 h 192"/>
                  <a:gd name="T6" fmla="*/ 0 60000 65536"/>
                  <a:gd name="T7" fmla="*/ 0 60000 65536"/>
                  <a:gd name="T8" fmla="*/ 0 60000 65536"/>
                  <a:gd name="T9" fmla="*/ 0 w 336"/>
                  <a:gd name="T10" fmla="*/ 0 h 192"/>
                  <a:gd name="T11" fmla="*/ 336 w 336"/>
                  <a:gd name="T12" fmla="*/ 192 h 192"/>
                </a:gdLst>
                <a:ahLst/>
                <a:cxnLst>
                  <a:cxn ang="T6">
                    <a:pos x="T0" y="T1"/>
                  </a:cxn>
                  <a:cxn ang="T7">
                    <a:pos x="T2" y="T3"/>
                  </a:cxn>
                  <a:cxn ang="T8">
                    <a:pos x="T4" y="T5"/>
                  </a:cxn>
                </a:cxnLst>
                <a:rect l="T9" t="T10" r="T11" b="T12"/>
                <a:pathLst>
                  <a:path w="336" h="192">
                    <a:moveTo>
                      <a:pt x="0" y="0"/>
                    </a:moveTo>
                    <a:cubicBezTo>
                      <a:pt x="92" y="8"/>
                      <a:pt x="184" y="16"/>
                      <a:pt x="240" y="48"/>
                    </a:cubicBezTo>
                    <a:cubicBezTo>
                      <a:pt x="296" y="80"/>
                      <a:pt x="316" y="136"/>
                      <a:pt x="336" y="192"/>
                    </a:cubicBezTo>
                  </a:path>
                </a:pathLst>
              </a:custGeom>
              <a:noFill/>
              <a:ln w="28575" cmpd="sng">
                <a:solidFill>
                  <a:srgbClr val="FFFF00"/>
                </a:solidFill>
                <a:round/>
                <a:headEnd type="none" w="med" len="med"/>
                <a:tailEnd type="triangle" w="med" len="med"/>
              </a:ln>
            </p:spPr>
            <p:txBody>
              <a:bodyPr wrap="none" anchor="ctr"/>
              <a:lstStyle/>
              <a:p>
                <a:endParaRPr lang="en-US"/>
              </a:p>
            </p:txBody>
          </p:sp>
          <p:sp>
            <p:nvSpPr>
              <p:cNvPr id="19" name="Freeform 17"/>
              <p:cNvSpPr>
                <a:spLocks/>
              </p:cNvSpPr>
              <p:nvPr/>
            </p:nvSpPr>
            <p:spPr bwMode="auto">
              <a:xfrm>
                <a:off x="1248" y="1248"/>
                <a:ext cx="512" cy="864"/>
              </a:xfrm>
              <a:custGeom>
                <a:avLst/>
                <a:gdLst>
                  <a:gd name="T0" fmla="*/ 0 w 512"/>
                  <a:gd name="T1" fmla="*/ 864 h 864"/>
                  <a:gd name="T2" fmla="*/ 432 w 512"/>
                  <a:gd name="T3" fmla="*/ 480 h 864"/>
                  <a:gd name="T4" fmla="*/ 480 w 512"/>
                  <a:gd name="T5" fmla="*/ 0 h 864"/>
                  <a:gd name="T6" fmla="*/ 0 60000 65536"/>
                  <a:gd name="T7" fmla="*/ 0 60000 65536"/>
                  <a:gd name="T8" fmla="*/ 0 60000 65536"/>
                  <a:gd name="T9" fmla="*/ 0 w 512"/>
                  <a:gd name="T10" fmla="*/ 0 h 864"/>
                  <a:gd name="T11" fmla="*/ 512 w 512"/>
                  <a:gd name="T12" fmla="*/ 864 h 864"/>
                </a:gdLst>
                <a:ahLst/>
                <a:cxnLst>
                  <a:cxn ang="T6">
                    <a:pos x="T0" y="T1"/>
                  </a:cxn>
                  <a:cxn ang="T7">
                    <a:pos x="T2" y="T3"/>
                  </a:cxn>
                  <a:cxn ang="T8">
                    <a:pos x="T4" y="T5"/>
                  </a:cxn>
                </a:cxnLst>
                <a:rect l="T9" t="T10" r="T11" b="T12"/>
                <a:pathLst>
                  <a:path w="512" h="864">
                    <a:moveTo>
                      <a:pt x="0" y="864"/>
                    </a:moveTo>
                    <a:cubicBezTo>
                      <a:pt x="176" y="744"/>
                      <a:pt x="352" y="624"/>
                      <a:pt x="432" y="480"/>
                    </a:cubicBezTo>
                    <a:cubicBezTo>
                      <a:pt x="512" y="336"/>
                      <a:pt x="496" y="168"/>
                      <a:pt x="480" y="0"/>
                    </a:cubicBezTo>
                  </a:path>
                </a:pathLst>
              </a:custGeom>
              <a:noFill/>
              <a:ln w="28575" cmpd="sng">
                <a:solidFill>
                  <a:srgbClr val="FFFF00"/>
                </a:solidFill>
                <a:round/>
                <a:headEnd type="none" w="med" len="med"/>
                <a:tailEnd type="triangle" w="med" len="med"/>
              </a:ln>
            </p:spPr>
            <p:txBody>
              <a:bodyPr wrap="none" anchor="ctr"/>
              <a:lstStyle/>
              <a:p>
                <a:endParaRPr lang="en-US"/>
              </a:p>
            </p:txBody>
          </p:sp>
        </p:grpSp>
        <p:sp>
          <p:nvSpPr>
            <p:cNvPr id="12" name="Freeform 18"/>
            <p:cNvSpPr>
              <a:spLocks/>
            </p:cNvSpPr>
            <p:nvPr/>
          </p:nvSpPr>
          <p:spPr bwMode="auto">
            <a:xfrm>
              <a:off x="2736" y="2304"/>
              <a:ext cx="2592" cy="1336"/>
            </a:xfrm>
            <a:custGeom>
              <a:avLst/>
              <a:gdLst>
                <a:gd name="T0" fmla="*/ 64 w 2592"/>
                <a:gd name="T1" fmla="*/ 1240 h 1336"/>
                <a:gd name="T2" fmla="*/ 112 w 2592"/>
                <a:gd name="T3" fmla="*/ 712 h 1336"/>
                <a:gd name="T4" fmla="*/ 736 w 2592"/>
                <a:gd name="T5" fmla="*/ 472 h 1336"/>
                <a:gd name="T6" fmla="*/ 1312 w 2592"/>
                <a:gd name="T7" fmla="*/ 232 h 1336"/>
                <a:gd name="T8" fmla="*/ 2320 w 2592"/>
                <a:gd name="T9" fmla="*/ 136 h 1336"/>
                <a:gd name="T10" fmla="*/ 2368 w 2592"/>
                <a:gd name="T11" fmla="*/ 1048 h 1336"/>
                <a:gd name="T12" fmla="*/ 976 w 2592"/>
                <a:gd name="T13" fmla="*/ 1336 h 1336"/>
                <a:gd name="T14" fmla="*/ 0 60000 65536"/>
                <a:gd name="T15" fmla="*/ 0 60000 65536"/>
                <a:gd name="T16" fmla="*/ 0 60000 65536"/>
                <a:gd name="T17" fmla="*/ 0 60000 65536"/>
                <a:gd name="T18" fmla="*/ 0 60000 65536"/>
                <a:gd name="T19" fmla="*/ 0 60000 65536"/>
                <a:gd name="T20" fmla="*/ 0 60000 65536"/>
                <a:gd name="T21" fmla="*/ 0 w 2592"/>
                <a:gd name="T22" fmla="*/ 0 h 1336"/>
                <a:gd name="T23" fmla="*/ 2592 w 2592"/>
                <a:gd name="T24" fmla="*/ 1336 h 13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92" h="1336">
                  <a:moveTo>
                    <a:pt x="64" y="1240"/>
                  </a:moveTo>
                  <a:cubicBezTo>
                    <a:pt x="32" y="1040"/>
                    <a:pt x="0" y="840"/>
                    <a:pt x="112" y="712"/>
                  </a:cubicBezTo>
                  <a:cubicBezTo>
                    <a:pt x="224" y="584"/>
                    <a:pt x="536" y="552"/>
                    <a:pt x="736" y="472"/>
                  </a:cubicBezTo>
                  <a:cubicBezTo>
                    <a:pt x="936" y="392"/>
                    <a:pt x="1048" y="288"/>
                    <a:pt x="1312" y="232"/>
                  </a:cubicBezTo>
                  <a:cubicBezTo>
                    <a:pt x="1576" y="176"/>
                    <a:pt x="2144" y="0"/>
                    <a:pt x="2320" y="136"/>
                  </a:cubicBezTo>
                  <a:cubicBezTo>
                    <a:pt x="2496" y="272"/>
                    <a:pt x="2592" y="848"/>
                    <a:pt x="2368" y="1048"/>
                  </a:cubicBezTo>
                  <a:cubicBezTo>
                    <a:pt x="2144" y="1248"/>
                    <a:pt x="1560" y="1292"/>
                    <a:pt x="976" y="1336"/>
                  </a:cubicBezTo>
                </a:path>
              </a:pathLst>
            </a:custGeom>
            <a:solidFill>
              <a:schemeClr val="bg1"/>
            </a:solidFill>
            <a:ln w="9525">
              <a:noFill/>
              <a:round/>
              <a:headEnd/>
              <a:tailEnd/>
            </a:ln>
          </p:spPr>
          <p:txBody>
            <a:bodyPr wrap="none" anchor="ctr"/>
            <a:lstStyle/>
            <a:p>
              <a:endParaRPr lang="en-US"/>
            </a:p>
          </p:txBody>
        </p:sp>
        <p:grpSp>
          <p:nvGrpSpPr>
            <p:cNvPr id="7" name="Group 19"/>
            <p:cNvGrpSpPr>
              <a:grpSpLocks/>
            </p:cNvGrpSpPr>
            <p:nvPr/>
          </p:nvGrpSpPr>
          <p:grpSpPr bwMode="auto">
            <a:xfrm>
              <a:off x="4024" y="2632"/>
              <a:ext cx="624" cy="624"/>
              <a:chOff x="3888" y="2592"/>
              <a:chExt cx="624" cy="624"/>
            </a:xfrm>
          </p:grpSpPr>
          <p:sp>
            <p:nvSpPr>
              <p:cNvPr id="14" name="Oval 20"/>
              <p:cNvSpPr>
                <a:spLocks noChangeArrowheads="1"/>
              </p:cNvSpPr>
              <p:nvPr/>
            </p:nvSpPr>
            <p:spPr bwMode="auto">
              <a:xfrm>
                <a:off x="3888" y="2592"/>
                <a:ext cx="624" cy="624"/>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15" name="Line 21"/>
              <p:cNvSpPr>
                <a:spLocks noChangeShapeType="1"/>
              </p:cNvSpPr>
              <p:nvPr/>
            </p:nvSpPr>
            <p:spPr bwMode="auto">
              <a:xfrm flipH="1">
                <a:off x="4176" y="2688"/>
                <a:ext cx="288" cy="192"/>
              </a:xfrm>
              <a:prstGeom prst="line">
                <a:avLst/>
              </a:prstGeom>
              <a:noFill/>
              <a:ln w="28575">
                <a:solidFill>
                  <a:schemeClr val="accent2"/>
                </a:solidFill>
                <a:round/>
                <a:headEnd/>
                <a:tailEnd/>
              </a:ln>
            </p:spPr>
            <p:txBody>
              <a:bodyPr wrap="none" anchor="ctr"/>
              <a:lstStyle/>
              <a:p>
                <a:endParaRPr lang="en-US"/>
              </a:p>
            </p:txBody>
          </p:sp>
          <p:sp>
            <p:nvSpPr>
              <p:cNvPr id="16" name="Line 22"/>
              <p:cNvSpPr>
                <a:spLocks noChangeShapeType="1"/>
              </p:cNvSpPr>
              <p:nvPr/>
            </p:nvSpPr>
            <p:spPr bwMode="auto">
              <a:xfrm flipH="1" flipV="1">
                <a:off x="4176" y="2880"/>
                <a:ext cx="288" cy="192"/>
              </a:xfrm>
              <a:prstGeom prst="line">
                <a:avLst/>
              </a:prstGeom>
              <a:noFill/>
              <a:ln w="28575">
                <a:solidFill>
                  <a:schemeClr val="accent2"/>
                </a:solidFill>
                <a:round/>
                <a:headEnd/>
                <a:tailEnd/>
              </a:ln>
            </p:spPr>
            <p:txBody>
              <a:bodyPr wrap="none" anchor="ctr"/>
              <a:lstStyle/>
              <a:p>
                <a:endParaRPr lang="en-US"/>
              </a:p>
            </p:txBody>
          </p:sp>
          <p:sp>
            <p:nvSpPr>
              <p:cNvPr id="17" name="Freeform 23"/>
              <p:cNvSpPr>
                <a:spLocks/>
              </p:cNvSpPr>
              <p:nvPr/>
            </p:nvSpPr>
            <p:spPr bwMode="auto">
              <a:xfrm>
                <a:off x="4464" y="2832"/>
                <a:ext cx="48" cy="144"/>
              </a:xfrm>
              <a:custGeom>
                <a:avLst/>
                <a:gdLst>
                  <a:gd name="T0" fmla="*/ 48 w 48"/>
                  <a:gd name="T1" fmla="*/ 0 h 96"/>
                  <a:gd name="T2" fmla="*/ 0 w 48"/>
                  <a:gd name="T3" fmla="*/ 364 h 96"/>
                  <a:gd name="T4" fmla="*/ 48 w 48"/>
                  <a:gd name="T5" fmla="*/ 729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48" y="0"/>
                    </a:moveTo>
                    <a:cubicBezTo>
                      <a:pt x="24" y="16"/>
                      <a:pt x="0" y="32"/>
                      <a:pt x="0" y="48"/>
                    </a:cubicBezTo>
                    <a:cubicBezTo>
                      <a:pt x="0" y="64"/>
                      <a:pt x="24" y="80"/>
                      <a:pt x="48" y="96"/>
                    </a:cubicBezTo>
                  </a:path>
                </a:pathLst>
              </a:custGeom>
              <a:noFill/>
              <a:ln w="28575" cmpd="sng">
                <a:solidFill>
                  <a:schemeClr val="accent2"/>
                </a:solidFill>
                <a:round/>
                <a:headEnd/>
                <a:tailEnd/>
              </a:ln>
            </p:spPr>
            <p:txBody>
              <a:bodyPr wrap="none" anchor="ctr"/>
              <a:lstStyle/>
              <a:p>
                <a:endParaRPr lang="en-US"/>
              </a:p>
            </p:txBody>
          </p:sp>
        </p:grpSp>
      </p:grpSp>
      <p:sp>
        <p:nvSpPr>
          <p:cNvPr id="24" name="Rectangle 24"/>
          <p:cNvSpPr>
            <a:spLocks noChangeArrowheads="1"/>
          </p:cNvSpPr>
          <p:nvPr/>
        </p:nvSpPr>
        <p:spPr bwMode="auto">
          <a:xfrm>
            <a:off x="4848258" y="9197501"/>
            <a:ext cx="9700851" cy="1148025"/>
          </a:xfrm>
          <a:prstGeom prst="rect">
            <a:avLst/>
          </a:prstGeom>
          <a:solidFill>
            <a:schemeClr val="bg1"/>
          </a:solidFill>
          <a:ln w="9525">
            <a:noFill/>
            <a:miter lim="800000"/>
            <a:headEnd/>
            <a:tailEnd/>
          </a:ln>
        </p:spPr>
        <p:txBody>
          <a:bodyPr wrap="none" lIns="192911" tIns="96455" rIns="192911" bIns="96455" anchor="ctr"/>
          <a:lstStyle/>
          <a:p>
            <a:endParaRPr lang="en-US"/>
          </a:p>
        </p:txBody>
      </p:sp>
      <p:sp>
        <p:nvSpPr>
          <p:cNvPr id="25" name="Line 25"/>
          <p:cNvSpPr>
            <a:spLocks noChangeShapeType="1"/>
          </p:cNvSpPr>
          <p:nvPr/>
        </p:nvSpPr>
        <p:spPr bwMode="auto">
          <a:xfrm flipH="1">
            <a:off x="9272324" y="2886220"/>
            <a:ext cx="170156" cy="1334275"/>
          </a:xfrm>
          <a:prstGeom prst="line">
            <a:avLst/>
          </a:prstGeom>
          <a:noFill/>
          <a:ln w="38100">
            <a:solidFill>
              <a:srgbClr val="FF0000"/>
            </a:solidFill>
            <a:round/>
            <a:headEnd/>
            <a:tailEnd type="triangle" w="med" len="med"/>
          </a:ln>
        </p:spPr>
        <p:txBody>
          <a:bodyPr lIns="192911" tIns="96455" rIns="192911" bIns="96455"/>
          <a:lstStyle/>
          <a:p>
            <a:endParaRPr lang="en-US"/>
          </a:p>
        </p:txBody>
      </p:sp>
      <p:grpSp>
        <p:nvGrpSpPr>
          <p:cNvPr id="9" name="Group 41"/>
          <p:cNvGrpSpPr/>
          <p:nvPr/>
        </p:nvGrpSpPr>
        <p:grpSpPr>
          <a:xfrm>
            <a:off x="9272324" y="2120634"/>
            <a:ext cx="2295911" cy="510390"/>
            <a:chOff x="6264053" y="4254187"/>
            <a:chExt cx="971600" cy="288032"/>
          </a:xfrm>
        </p:grpSpPr>
        <p:cxnSp>
          <p:nvCxnSpPr>
            <p:cNvPr id="30" name="Straight Connector 29"/>
            <p:cNvCxnSpPr/>
            <p:nvPr/>
          </p:nvCxnSpPr>
          <p:spPr bwMode="auto">
            <a:xfrm>
              <a:off x="6264053" y="4542219"/>
              <a:ext cx="971600"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32" name="Straight Connector 31"/>
            <p:cNvCxnSpPr/>
            <p:nvPr/>
          </p:nvCxnSpPr>
          <p:spPr bwMode="auto">
            <a:xfrm>
              <a:off x="6408069" y="4254187"/>
              <a:ext cx="0" cy="288032"/>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33" name="Straight Connector 32"/>
            <p:cNvCxnSpPr/>
            <p:nvPr/>
          </p:nvCxnSpPr>
          <p:spPr bwMode="auto">
            <a:xfrm>
              <a:off x="6560469" y="4254187"/>
              <a:ext cx="0" cy="288032"/>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34" name="Straight Connector 33"/>
            <p:cNvCxnSpPr/>
            <p:nvPr/>
          </p:nvCxnSpPr>
          <p:spPr bwMode="auto">
            <a:xfrm>
              <a:off x="6984133" y="4254187"/>
              <a:ext cx="0" cy="288032"/>
            </a:xfrm>
            <a:prstGeom prst="line">
              <a:avLst/>
            </a:prstGeom>
            <a:solidFill>
              <a:schemeClr val="accent1"/>
            </a:solidFill>
            <a:ln w="38100" cap="flat" cmpd="sng" algn="ctr">
              <a:solidFill>
                <a:srgbClr val="FF0000"/>
              </a:solidFill>
              <a:prstDash val="solid"/>
              <a:round/>
              <a:headEnd type="none" w="med" len="med"/>
              <a:tailEnd type="none" w="med" len="med"/>
            </a:ln>
            <a:effectLst/>
          </p:spPr>
        </p:cxnSp>
      </p:grpSp>
      <p:sp>
        <p:nvSpPr>
          <p:cNvPr id="37" name="TextBox 36"/>
          <p:cNvSpPr txBox="1"/>
          <p:nvPr/>
        </p:nvSpPr>
        <p:spPr>
          <a:xfrm>
            <a:off x="16648308" y="7891575"/>
            <a:ext cx="4320153" cy="2041453"/>
          </a:xfrm>
          <a:prstGeom prst="rect">
            <a:avLst/>
          </a:prstGeom>
          <a:noFill/>
        </p:spPr>
        <p:txBody>
          <a:bodyPr wrap="none" lIns="192911" tIns="96455" rIns="192911" bIns="96455" rtlCol="0">
            <a:spAutoFit/>
          </a:bodyPr>
          <a:lstStyle/>
          <a:p>
            <a:r>
              <a:rPr lang="en-US" sz="6000" b="1" dirty="0" smtClean="0">
                <a:solidFill>
                  <a:srgbClr val="FF0000"/>
                </a:solidFill>
              </a:rPr>
              <a:t>Model of </a:t>
            </a:r>
          </a:p>
          <a:p>
            <a:r>
              <a:rPr lang="en-US" sz="6000" b="1" dirty="0" smtClean="0">
                <a:solidFill>
                  <a:srgbClr val="FF0000"/>
                </a:solidFill>
              </a:rPr>
              <a:t>‘Decoding’</a:t>
            </a:r>
            <a:endParaRPr lang="en-US" sz="6000" b="1" dirty="0">
              <a:solidFill>
                <a:srgbClr val="FF0000"/>
              </a:solidFill>
            </a:endParaRPr>
          </a:p>
        </p:txBody>
      </p:sp>
      <p:sp>
        <p:nvSpPr>
          <p:cNvPr id="39" name="Curved Up Arrow 38"/>
          <p:cNvSpPr/>
          <p:nvPr/>
        </p:nvSpPr>
        <p:spPr bwMode="auto">
          <a:xfrm rot="16200000" flipH="1">
            <a:off x="10506650" y="5140138"/>
            <a:ext cx="8931826" cy="3913597"/>
          </a:xfrm>
          <a:prstGeom prst="curvedUpArrow">
            <a:avLst/>
          </a:prstGeom>
          <a:solidFill>
            <a:srgbClr val="FF0000">
              <a:alpha val="25098"/>
            </a:srgbClr>
          </a:solidFill>
          <a:ln w="9525" cap="flat" cmpd="sng" algn="ctr">
            <a:solidFill>
              <a:schemeClr val="tx1"/>
            </a:solidFill>
            <a:prstDash val="solid"/>
            <a:round/>
            <a:headEnd type="none" w="med" len="med"/>
            <a:tailEnd type="none" w="med" len="med"/>
          </a:ln>
          <a:effectLst/>
        </p:spPr>
        <p:txBody>
          <a:bodyPr vert="horz" wrap="square" lIns="192911" tIns="96455" rIns="192911" bIns="96455" numCol="1" rtlCol="0" anchor="t" anchorCtr="0" compatLnSpc="1">
            <a:prstTxWarp prst="textNoShape">
              <a:avLst/>
            </a:prstTxWarp>
          </a:bodyPr>
          <a:lstStyle/>
          <a:p>
            <a:pPr defTabSz="1929110" eaLnBrk="0" hangingPunct="0"/>
            <a:endParaRPr lang="en-US" sz="5100" i="1" dirty="0" smtClean="0">
              <a:latin typeface="Times New Roman" pitchFamily="18" charset="0"/>
            </a:endParaRPr>
          </a:p>
        </p:txBody>
      </p:sp>
      <p:sp>
        <p:nvSpPr>
          <p:cNvPr id="4" name="TextBox 3"/>
          <p:cNvSpPr txBox="1"/>
          <p:nvPr/>
        </p:nvSpPr>
        <p:spPr>
          <a:xfrm>
            <a:off x="3487007" y="9452344"/>
            <a:ext cx="11732439" cy="1949120"/>
          </a:xfrm>
          <a:prstGeom prst="rect">
            <a:avLst/>
          </a:prstGeom>
          <a:noFill/>
        </p:spPr>
        <p:txBody>
          <a:bodyPr wrap="none" lIns="192911" tIns="96455" rIns="192911" bIns="96455" rtlCol="0">
            <a:spAutoFit/>
          </a:bodyPr>
          <a:lstStyle/>
          <a:p>
            <a:pPr marL="964555" indent="-964555"/>
            <a:r>
              <a:rPr lang="en-US" b="1" dirty="0" smtClean="0"/>
              <a:t>Predict intended arm movement,</a:t>
            </a:r>
          </a:p>
          <a:p>
            <a:pPr marL="964555" indent="-964555"/>
            <a:r>
              <a:rPr lang="en-US" b="1" dirty="0" smtClean="0"/>
              <a:t>   given Spike Times</a:t>
            </a:r>
          </a:p>
        </p:txBody>
      </p:sp>
      <p:sp>
        <p:nvSpPr>
          <p:cNvPr id="40" name="TextBox 39"/>
          <p:cNvSpPr txBox="1"/>
          <p:nvPr/>
        </p:nvSpPr>
        <p:spPr>
          <a:xfrm>
            <a:off x="594347" y="879400"/>
            <a:ext cx="12889807" cy="1241234"/>
          </a:xfrm>
          <a:prstGeom prst="rect">
            <a:avLst/>
          </a:prstGeom>
          <a:noFill/>
        </p:spPr>
        <p:txBody>
          <a:bodyPr wrap="none" lIns="192911" tIns="96455" rIns="192911" bIns="96455" rtlCol="0">
            <a:spAutoFit/>
          </a:bodyPr>
          <a:lstStyle/>
          <a:p>
            <a:r>
              <a:rPr lang="en-US" sz="6800" b="1" dirty="0" smtClean="0"/>
              <a:t>Application: </a:t>
            </a:r>
            <a:r>
              <a:rPr lang="en-US" sz="6800" b="1" dirty="0" err="1" smtClean="0"/>
              <a:t>Neuroprosthetics</a:t>
            </a:r>
            <a:endParaRPr lang="en-US" sz="6800" b="1" dirty="0"/>
          </a:p>
        </p:txBody>
      </p:sp>
      <p:sp>
        <p:nvSpPr>
          <p:cNvPr id="41" name="Text Box 6"/>
          <p:cNvSpPr txBox="1">
            <a:spLocks noChangeArrowheads="1"/>
          </p:cNvSpPr>
          <p:nvPr/>
        </p:nvSpPr>
        <p:spPr bwMode="auto">
          <a:xfrm>
            <a:off x="5937884" y="2120634"/>
            <a:ext cx="2604940" cy="1856787"/>
          </a:xfrm>
          <a:prstGeom prst="rect">
            <a:avLst/>
          </a:prstGeom>
          <a:noFill/>
          <a:ln w="9525">
            <a:noFill/>
            <a:miter lim="800000"/>
            <a:headEnd/>
            <a:tailEnd/>
          </a:ln>
        </p:spPr>
        <p:txBody>
          <a:bodyPr wrap="none" lIns="192911" tIns="96455" rIns="192911" bIns="96455">
            <a:spAutoFit/>
          </a:bodyPr>
          <a:lstStyle/>
          <a:p>
            <a:r>
              <a:rPr lang="en-US" i="0" dirty="0" smtClean="0"/>
              <a:t>frontal</a:t>
            </a:r>
            <a:r>
              <a:rPr lang="en-US" sz="5100" dirty="0" smtClean="0"/>
              <a:t> </a:t>
            </a:r>
            <a:endParaRPr lang="en-US" sz="5100" dirty="0"/>
          </a:p>
          <a:p>
            <a:r>
              <a:rPr lang="en-US" sz="5100" dirty="0"/>
              <a:t>cortex</a:t>
            </a:r>
            <a:endParaRPr lang="en-US" sz="3800" dirty="0"/>
          </a:p>
        </p:txBody>
      </p:sp>
      <p:grpSp>
        <p:nvGrpSpPr>
          <p:cNvPr id="11" name="Group 42"/>
          <p:cNvGrpSpPr/>
          <p:nvPr/>
        </p:nvGrpSpPr>
        <p:grpSpPr>
          <a:xfrm>
            <a:off x="3997475" y="2886219"/>
            <a:ext cx="2295911" cy="510390"/>
            <a:chOff x="6264053" y="4254187"/>
            <a:chExt cx="971600" cy="288032"/>
          </a:xfrm>
        </p:grpSpPr>
        <p:cxnSp>
          <p:nvCxnSpPr>
            <p:cNvPr id="44" name="Straight Connector 43"/>
            <p:cNvCxnSpPr/>
            <p:nvPr/>
          </p:nvCxnSpPr>
          <p:spPr bwMode="auto">
            <a:xfrm>
              <a:off x="6264053" y="4542219"/>
              <a:ext cx="971600"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45" name="Straight Connector 44"/>
            <p:cNvCxnSpPr/>
            <p:nvPr/>
          </p:nvCxnSpPr>
          <p:spPr bwMode="auto">
            <a:xfrm>
              <a:off x="6408069" y="4254187"/>
              <a:ext cx="0" cy="288032"/>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46" name="Straight Connector 45"/>
            <p:cNvCxnSpPr/>
            <p:nvPr/>
          </p:nvCxnSpPr>
          <p:spPr bwMode="auto">
            <a:xfrm>
              <a:off x="6560469" y="4254187"/>
              <a:ext cx="0" cy="288032"/>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47" name="Straight Connector 46"/>
            <p:cNvCxnSpPr/>
            <p:nvPr/>
          </p:nvCxnSpPr>
          <p:spPr bwMode="auto">
            <a:xfrm>
              <a:off x="6984133" y="4254187"/>
              <a:ext cx="0" cy="288032"/>
            </a:xfrm>
            <a:prstGeom prst="line">
              <a:avLst/>
            </a:prstGeom>
            <a:solidFill>
              <a:schemeClr val="accent1"/>
            </a:solidFill>
            <a:ln w="38100" cap="flat" cmpd="sng" algn="ctr">
              <a:solidFill>
                <a:srgbClr val="FF0000"/>
              </a:solidFill>
              <a:prstDash val="solid"/>
              <a:round/>
              <a:headEnd type="none" w="med" len="med"/>
              <a:tailEnd type="none" w="med" len="med"/>
            </a:ln>
            <a:effectLst/>
          </p:spPr>
        </p:cxnSp>
      </p:grpSp>
      <p:sp>
        <p:nvSpPr>
          <p:cNvPr id="48" name="Line 25"/>
          <p:cNvSpPr>
            <a:spLocks noChangeShapeType="1"/>
          </p:cNvSpPr>
          <p:nvPr/>
        </p:nvSpPr>
        <p:spPr bwMode="auto">
          <a:xfrm>
            <a:off x="5528883" y="3524207"/>
            <a:ext cx="850782" cy="1334275"/>
          </a:xfrm>
          <a:prstGeom prst="line">
            <a:avLst/>
          </a:prstGeom>
          <a:noFill/>
          <a:ln w="38100">
            <a:solidFill>
              <a:srgbClr val="FF0000"/>
            </a:solidFill>
            <a:round/>
            <a:headEnd/>
            <a:tailEnd type="triangle" w="med" len="med"/>
          </a:ln>
        </p:spPr>
        <p:txBody>
          <a:bodyPr lIns="192911" tIns="96455" rIns="192911" bIns="96455"/>
          <a:lstStyle/>
          <a:p>
            <a:endParaRPr lang="en-US"/>
          </a:p>
        </p:txBody>
      </p:sp>
      <p:sp>
        <p:nvSpPr>
          <p:cNvPr id="38" name="Title 3"/>
          <p:cNvSpPr txBox="1">
            <a:spLocks/>
          </p:cNvSpPr>
          <p:nvPr/>
        </p:nvSpPr>
        <p:spPr>
          <a:xfrm>
            <a:off x="697827" y="-38773"/>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000" dirty="0" smtClean="0">
                <a:solidFill>
                  <a:srgbClr val="FF0000"/>
                </a:solidFill>
                <a:latin typeface="Impact" charset="0"/>
                <a:ea typeface="ＭＳ Ｐゴシック" charset="0"/>
                <a:cs typeface="Impact" charset="0"/>
              </a:rPr>
              <a:t>Outlook: Helping Humans</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42" name="Straight Connector 41"/>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16050126" y="2120634"/>
            <a:ext cx="4902304" cy="3600986"/>
          </a:xfrm>
          <a:prstGeom prst="rect">
            <a:avLst/>
          </a:prstGeom>
          <a:solidFill>
            <a:srgbClr val="FFFF00"/>
          </a:solidFill>
        </p:spPr>
        <p:txBody>
          <a:bodyPr wrap="none" rtlCol="0">
            <a:spAutoFit/>
          </a:bodyPr>
          <a:lstStyle/>
          <a:p>
            <a:r>
              <a:rPr lang="en-US" dirty="0" smtClean="0"/>
              <a:t>Many groups</a:t>
            </a:r>
          </a:p>
          <a:p>
            <a:r>
              <a:rPr lang="en-US" dirty="0" smtClean="0"/>
              <a:t>world wide</a:t>
            </a:r>
          </a:p>
          <a:p>
            <a:r>
              <a:rPr lang="en-US" dirty="0" smtClean="0"/>
              <a:t>   work on this </a:t>
            </a:r>
          </a:p>
          <a:p>
            <a:r>
              <a:rPr lang="en-US" dirty="0" smtClean="0"/>
              <a:t>      problem!</a:t>
            </a:r>
            <a:endParaRPr lang="en-US" dirty="0"/>
          </a:p>
        </p:txBody>
      </p:sp>
      <p:sp>
        <p:nvSpPr>
          <p:cNvPr id="6" name="Text Box 6"/>
          <p:cNvSpPr txBox="1">
            <a:spLocks noChangeArrowheads="1"/>
          </p:cNvSpPr>
          <p:nvPr/>
        </p:nvSpPr>
        <p:spPr bwMode="auto">
          <a:xfrm>
            <a:off x="9272325" y="2562078"/>
            <a:ext cx="2340445" cy="1810621"/>
          </a:xfrm>
          <a:prstGeom prst="rect">
            <a:avLst/>
          </a:prstGeom>
          <a:noFill/>
          <a:ln w="9525">
            <a:noFill/>
            <a:miter lim="800000"/>
            <a:headEnd/>
            <a:tailEnd/>
          </a:ln>
        </p:spPr>
        <p:txBody>
          <a:bodyPr wrap="none" lIns="192911" tIns="96455" rIns="192911" bIns="96455">
            <a:spAutoFit/>
          </a:bodyPr>
          <a:lstStyle/>
          <a:p>
            <a:r>
              <a:rPr lang="en-US" sz="5400" i="0" dirty="0" smtClean="0"/>
              <a:t>motor</a:t>
            </a:r>
            <a:r>
              <a:rPr lang="en-US" sz="4800" dirty="0" smtClean="0"/>
              <a:t> </a:t>
            </a:r>
            <a:endParaRPr lang="en-US" sz="4800" dirty="0"/>
          </a:p>
          <a:p>
            <a:r>
              <a:rPr lang="en-US" sz="4800" dirty="0"/>
              <a:t>cortex</a:t>
            </a:r>
            <a:endParaRPr lang="en-US" sz="3600" dirty="0"/>
          </a:p>
        </p:txBody>
      </p:sp>
    </p:spTree>
    <p:extLst>
      <p:ext uri="{BB962C8B-B14F-4D97-AF65-F5344CB8AC3E}">
        <p14:creationId xmlns:p14="http://schemas.microsoft.com/office/powerpoint/2010/main" val="3439966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
          <p:cNvSpPr txBox="1">
            <a:spLocks/>
          </p:cNvSpPr>
          <p:nvPr/>
        </p:nvSpPr>
        <p:spPr>
          <a:xfrm>
            <a:off x="421104" y="-38773"/>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a:latin typeface="Impact" charset="0"/>
                <a:ea typeface="ＭＳ Ｐゴシック" charset="0"/>
                <a:cs typeface="Impact" charset="0"/>
              </a:rPr>
              <a:t> </a:t>
            </a:r>
            <a:r>
              <a:rPr lang="en-US" sz="6600" dirty="0" smtClean="0">
                <a:latin typeface="Impact" charset="0"/>
                <a:ea typeface="ＭＳ Ｐゴシック" charset="0"/>
                <a:cs typeface="Impact" charset="0"/>
              </a:rPr>
              <a:t>   </a:t>
            </a:r>
            <a:r>
              <a:rPr lang="en-US" sz="6000" noProof="0" dirty="0" smtClean="0">
                <a:solidFill>
                  <a:srgbClr val="FF0000"/>
                </a:solidFill>
                <a:latin typeface="Impact" charset="0"/>
                <a:ea typeface="ＭＳ Ｐゴシック" charset="0"/>
                <a:cs typeface="Impact" charset="0"/>
              </a:rPr>
              <a:t>11.5 </a:t>
            </a:r>
            <a:r>
              <a:rPr lang="en-US" sz="6000" dirty="0" smtClean="0">
                <a:solidFill>
                  <a:srgbClr val="FF0000"/>
                </a:solidFill>
                <a:latin typeface="Impact" charset="0"/>
                <a:ea typeface="ＭＳ Ｐゴシック" charset="0"/>
                <a:cs typeface="Impact" charset="0"/>
              </a:rPr>
              <a:t> Conclusion:  Renewal models</a:t>
            </a:r>
          </a:p>
        </p:txBody>
      </p:sp>
      <p:cxnSp>
        <p:nvCxnSpPr>
          <p:cNvPr id="33" name="Straight Connector 32"/>
          <p:cNvCxnSpPr/>
          <p:nvPr/>
        </p:nvCxnSpPr>
        <p:spPr>
          <a:xfrm>
            <a:off x="0" y="910264"/>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451291" y="1702744"/>
            <a:ext cx="20424259" cy="14988719"/>
          </a:xfrm>
          <a:prstGeom prst="rect">
            <a:avLst/>
          </a:prstGeom>
          <a:noFill/>
        </p:spPr>
        <p:txBody>
          <a:bodyPr wrap="square" rtlCol="0">
            <a:spAutoFit/>
          </a:bodyPr>
          <a:lstStyle/>
          <a:p>
            <a:r>
              <a:rPr lang="en-US" sz="3600" dirty="0" smtClean="0"/>
              <a:t>Even though the </a:t>
            </a:r>
            <a:r>
              <a:rPr lang="en-US" sz="3600" dirty="0" err="1" smtClean="0"/>
              <a:t>interspike</a:t>
            </a:r>
            <a:r>
              <a:rPr lang="en-US" sz="3600" dirty="0" smtClean="0"/>
              <a:t>-interval-distribution is most often used for STATIONARY data, (or constant input), we can also define an </a:t>
            </a:r>
            <a:r>
              <a:rPr lang="en-US" sz="3600" dirty="0" err="1" smtClean="0"/>
              <a:t>interspike</a:t>
            </a:r>
            <a:r>
              <a:rPr lang="en-US" sz="3600" dirty="0" smtClean="0"/>
              <a:t>-interval distribution for time-dependent input: Given an observed spike at time t^, and given that we know the time-dependent input up to time t, we ask: what is the probability density that the next spike occurs at time t? The answer is given by the ISI distribution P(</a:t>
            </a:r>
            <a:r>
              <a:rPr lang="en-US" sz="3600" dirty="0" err="1" smtClean="0"/>
              <a:t>t|t</a:t>
            </a:r>
            <a:r>
              <a:rPr lang="en-US" sz="3600" dirty="0" smtClean="0"/>
              <a:t>^).</a:t>
            </a:r>
          </a:p>
          <a:p>
            <a:endParaRPr lang="en-US" sz="3600" dirty="0"/>
          </a:p>
          <a:p>
            <a:r>
              <a:rPr lang="en-US" sz="3600" dirty="0" smtClean="0"/>
              <a:t>In the same way we can ask: </a:t>
            </a:r>
            <a:r>
              <a:rPr lang="en-US" sz="3600" dirty="0"/>
              <a:t>Given an observed spike at time t^, and given that we know the time-dependent input up to time t, </a:t>
            </a:r>
            <a:r>
              <a:rPr lang="en-US" sz="3600" dirty="0" smtClean="0"/>
              <a:t> </a:t>
            </a:r>
            <a:r>
              <a:rPr lang="en-US" sz="3600" dirty="0"/>
              <a:t>what is the </a:t>
            </a:r>
            <a:r>
              <a:rPr lang="en-US" sz="3600" dirty="0" smtClean="0"/>
              <a:t>probability </a:t>
            </a:r>
            <a:r>
              <a:rPr lang="en-US" sz="3600" dirty="0"/>
              <a:t>that the </a:t>
            </a:r>
            <a:r>
              <a:rPr lang="en-US" sz="3600" dirty="0" smtClean="0"/>
              <a:t>neuron ‘survives’ without firing up to time t? The answer is given by the survivor function S(</a:t>
            </a:r>
            <a:r>
              <a:rPr lang="en-US" sz="3600" dirty="0" err="1" smtClean="0"/>
              <a:t>t|t</a:t>
            </a:r>
            <a:r>
              <a:rPr lang="en-US" sz="3600" dirty="0" smtClean="0"/>
              <a:t>^).</a:t>
            </a:r>
          </a:p>
          <a:p>
            <a:r>
              <a:rPr lang="en-US" sz="3600" dirty="0" smtClean="0"/>
              <a:t>Similarly, given </a:t>
            </a:r>
            <a:r>
              <a:rPr lang="en-US" sz="3600" dirty="0"/>
              <a:t>an observed spike at time t^, and given that we know the time-dependent input up to time t,  what is the </a:t>
            </a:r>
            <a:r>
              <a:rPr lang="en-US" sz="3600" dirty="0" smtClean="0"/>
              <a:t>momentary rate of firing at time t? The </a:t>
            </a:r>
            <a:r>
              <a:rPr lang="en-US" sz="3600" dirty="0"/>
              <a:t>answer is given by the </a:t>
            </a:r>
            <a:r>
              <a:rPr lang="en-US" sz="3600" dirty="0" smtClean="0"/>
              <a:t>stochastic intensity </a:t>
            </a:r>
            <a:r>
              <a:rPr lang="en-US" sz="3600" dirty="0" smtClean="0">
                <a:latin typeface="Symbol" panose="05050102010706020507" pitchFamily="18" charset="2"/>
              </a:rPr>
              <a:t>r</a:t>
            </a:r>
            <a:r>
              <a:rPr lang="en-US" sz="3600" dirty="0" smtClean="0"/>
              <a:t>(</a:t>
            </a:r>
            <a:r>
              <a:rPr lang="en-US" sz="3600" dirty="0" err="1" smtClean="0"/>
              <a:t>t|t</a:t>
            </a:r>
            <a:r>
              <a:rPr lang="en-US" sz="3600" dirty="0" smtClean="0"/>
              <a:t>^), also called the ‘hazard’. The three functions are closely related to each other. </a:t>
            </a:r>
          </a:p>
          <a:p>
            <a:endParaRPr lang="en-US" sz="3600" dirty="0" smtClean="0"/>
          </a:p>
          <a:p>
            <a:r>
              <a:rPr lang="en-US" sz="3600" dirty="0" smtClean="0"/>
              <a:t>For constant input, all three functions only depend on the time difference t-t^. If the stochastic intensity (e.g., of a neuron model) only depends on the time difference t-t^ it is called a (stationary) renewal model. If it depends on t-t^ and the input (but not on earlier spikes),  it is a generalized (or time-dependent) renewal model. The LIF with escape noise and constant input is a renewal model, with time-dependent input it is a generalized renewal model.</a:t>
            </a:r>
            <a:endParaRPr lang="en-US" sz="3600" dirty="0"/>
          </a:p>
          <a:p>
            <a:endParaRPr lang="en-US" sz="4000" dirty="0"/>
          </a:p>
          <a:p>
            <a:endParaRPr lang="en-US" sz="4000" dirty="0" smtClean="0"/>
          </a:p>
          <a:p>
            <a:r>
              <a:rPr lang="en-US" sz="4000" dirty="0" smtClean="0"/>
              <a:t> </a:t>
            </a:r>
            <a:endParaRPr lang="en-US" sz="4000" dirty="0" smtClean="0">
              <a:latin typeface="Arial" panose="020B0604020202020204" pitchFamily="34" charset="0"/>
              <a:cs typeface="Arial" panose="020B0604020202020204" pitchFamily="34" charset="0"/>
            </a:endParaRPr>
          </a:p>
          <a:p>
            <a:pPr marL="571500" indent="-571500">
              <a:buFont typeface="Symbol" panose="05050102010706020507" pitchFamily="18" charset="2"/>
              <a:buChar char=" "/>
            </a:pPr>
            <a:endParaRPr lang="en-US" sz="4000" dirty="0" smtClean="0"/>
          </a:p>
          <a:p>
            <a:pPr marL="571500" indent="-571500">
              <a:buFont typeface="Symbol" panose="05050102010706020507" pitchFamily="18" charset="2"/>
              <a:buChar char=" "/>
            </a:pPr>
            <a:endParaRPr lang="en-US" sz="4000" dirty="0"/>
          </a:p>
          <a:p>
            <a:pPr marL="571500" indent="-571500">
              <a:buFont typeface="Symbol" panose="05050102010706020507" pitchFamily="18" charset="2"/>
              <a:buChar char=" "/>
            </a:pPr>
            <a:endParaRPr lang="en-US" sz="4000" dirty="0" smtClean="0"/>
          </a:p>
          <a:p>
            <a:pPr marL="571500" indent="-571500">
              <a:buFont typeface="Symbol" panose="05050102010706020507" pitchFamily="18" charset="2"/>
              <a:buChar char=" "/>
            </a:pPr>
            <a:endParaRPr lang="en-US" sz="4000" dirty="0" smtClean="0"/>
          </a:p>
          <a:p>
            <a:endParaRPr lang="en-US" sz="4000" dirty="0"/>
          </a:p>
        </p:txBody>
      </p:sp>
    </p:spTree>
    <p:extLst>
      <p:ext uri="{BB962C8B-B14F-4D97-AF65-F5344CB8AC3E}">
        <p14:creationId xmlns:p14="http://schemas.microsoft.com/office/powerpoint/2010/main" val="369830209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697827" y="-38773"/>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5400" dirty="0" smtClean="0">
                <a:solidFill>
                  <a:srgbClr val="FF0000"/>
                </a:solidFill>
                <a:latin typeface="Impact" charset="0"/>
                <a:ea typeface="ＭＳ Ｐゴシック" charset="0"/>
                <a:cs typeface="Impact" charset="0"/>
              </a:rPr>
              <a:t>11</a:t>
            </a:r>
            <a:r>
              <a:rPr lang="en-US" sz="5400" noProof="0" dirty="0" smtClean="0">
                <a:solidFill>
                  <a:srgbClr val="FF0000"/>
                </a:solidFill>
                <a:latin typeface="Impact" charset="0"/>
                <a:ea typeface="ＭＳ Ｐゴシック" charset="0"/>
                <a:cs typeface="Impact" charset="0"/>
              </a:rPr>
              <a:t>.5</a:t>
            </a:r>
            <a:r>
              <a:rPr kumimoji="0" lang="en-US" sz="54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a:t>
            </a:r>
            <a:r>
              <a:rPr kumimoji="0" lang="en-US" sz="54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a:t>
            </a:r>
            <a:r>
              <a:rPr lang="en-US" sz="5400" dirty="0" smtClean="0">
                <a:solidFill>
                  <a:srgbClr val="FF0000"/>
                </a:solidFill>
                <a:latin typeface="Impact" charset="0"/>
                <a:ea typeface="ＭＳ Ｐゴシック" charset="0"/>
                <a:cs typeface="Impact" charset="0"/>
              </a:rPr>
              <a:t> Renewal process, firing probability</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11" name="Straight Connector 10"/>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0858500" y="1458604"/>
            <a:ext cx="10586552" cy="8217634"/>
          </a:xfrm>
          <a:prstGeom prst="rect">
            <a:avLst/>
          </a:prstGeom>
          <a:noFill/>
        </p:spPr>
        <p:txBody>
          <a:bodyPr wrap="none" rtlCol="0">
            <a:spAutoFit/>
          </a:bodyPr>
          <a:lstStyle/>
          <a:p>
            <a:r>
              <a:rPr lang="en-US" sz="4800" b="1" dirty="0" smtClean="0"/>
              <a:t>Escape noise = stochastic intensity</a:t>
            </a:r>
          </a:p>
          <a:p>
            <a:endParaRPr lang="en-US" sz="4800" dirty="0" smtClean="0"/>
          </a:p>
          <a:p>
            <a:pPr>
              <a:buFontTx/>
              <a:buChar char="-"/>
            </a:pPr>
            <a:r>
              <a:rPr lang="en-US" sz="4800" dirty="0" smtClean="0"/>
              <a:t>Renewal theory</a:t>
            </a:r>
          </a:p>
          <a:p>
            <a:r>
              <a:rPr lang="en-US" sz="4800" dirty="0" smtClean="0"/>
              <a:t>         </a:t>
            </a:r>
            <a:r>
              <a:rPr lang="en-US" sz="4400" dirty="0" smtClean="0"/>
              <a:t>- hazard function</a:t>
            </a:r>
          </a:p>
          <a:p>
            <a:r>
              <a:rPr lang="en-US" sz="4400" dirty="0" smtClean="0"/>
              <a:t>          - survivor function</a:t>
            </a:r>
          </a:p>
          <a:p>
            <a:r>
              <a:rPr lang="en-US" sz="4400" dirty="0" smtClean="0"/>
              <a:t>          - interval distribution</a:t>
            </a:r>
            <a:endParaRPr lang="en-US" sz="4800" dirty="0" smtClean="0"/>
          </a:p>
          <a:p>
            <a:pPr>
              <a:buFontTx/>
              <a:buChar char="-"/>
            </a:pPr>
            <a:r>
              <a:rPr lang="en-US" sz="4800" dirty="0" smtClean="0"/>
              <a:t>time-dependent renewal theory</a:t>
            </a:r>
          </a:p>
          <a:p>
            <a:pPr>
              <a:buFontTx/>
              <a:buChar char="-"/>
            </a:pPr>
            <a:r>
              <a:rPr lang="en-US" sz="4800" dirty="0" smtClean="0"/>
              <a:t>discrete-time firing probability</a:t>
            </a:r>
          </a:p>
          <a:p>
            <a:pPr>
              <a:buFontTx/>
              <a:buChar char="-"/>
            </a:pPr>
            <a:r>
              <a:rPr lang="en-US" sz="4800" dirty="0" smtClean="0"/>
              <a:t>Link to experiments</a:t>
            </a:r>
          </a:p>
          <a:p>
            <a:endParaRPr lang="en-US" sz="4800" dirty="0" smtClean="0"/>
          </a:p>
          <a:p>
            <a:endParaRPr lang="en-US" sz="4800" dirty="0" smtClean="0"/>
          </a:p>
        </p:txBody>
      </p:sp>
      <p:sp>
        <p:nvSpPr>
          <p:cNvPr id="13" name="TextBox 12"/>
          <p:cNvSpPr txBox="1"/>
          <p:nvPr/>
        </p:nvSpPr>
        <p:spPr>
          <a:xfrm>
            <a:off x="10858500" y="8515350"/>
            <a:ext cx="10373353" cy="1846659"/>
          </a:xfrm>
          <a:prstGeom prst="rect">
            <a:avLst/>
          </a:prstGeom>
          <a:solidFill>
            <a:srgbClr val="FFFF00"/>
          </a:solidFill>
          <a:ln>
            <a:solidFill>
              <a:srgbClr val="FF0000"/>
            </a:solidFill>
          </a:ln>
        </p:spPr>
        <p:txBody>
          <a:bodyPr wrap="none" rtlCol="0">
            <a:spAutoFit/>
          </a:bodyPr>
          <a:lstStyle/>
          <a:p>
            <a:r>
              <a:rPr lang="en-US" dirty="0" smtClean="0">
                <a:solidFill>
                  <a:srgbClr val="FF0000"/>
                </a:solidFill>
                <a:sym typeface="Wingdings" pitchFamily="2" charset="2"/>
              </a:rPr>
              <a:t> </a:t>
            </a:r>
            <a:r>
              <a:rPr lang="en-US" dirty="0" smtClean="0">
                <a:solidFill>
                  <a:srgbClr val="FF0000"/>
                </a:solidFill>
              </a:rPr>
              <a:t>basis for modern methods of</a:t>
            </a:r>
          </a:p>
          <a:p>
            <a:r>
              <a:rPr lang="en-US" dirty="0" smtClean="0">
                <a:solidFill>
                  <a:srgbClr val="FF0000"/>
                </a:solidFill>
              </a:rPr>
              <a:t>  neuron model fitting</a:t>
            </a:r>
            <a:endParaRPr lang="en-US" dirty="0">
              <a:solidFill>
                <a:srgbClr val="FF0000"/>
              </a:solidFill>
            </a:endParaRPr>
          </a:p>
        </p:txBody>
      </p:sp>
      <p:sp>
        <p:nvSpPr>
          <p:cNvPr id="6" name="TextBox 5"/>
          <p:cNvSpPr txBox="1"/>
          <p:nvPr/>
        </p:nvSpPr>
        <p:spPr>
          <a:xfrm>
            <a:off x="485147" y="4491079"/>
            <a:ext cx="9528571" cy="2646878"/>
          </a:xfrm>
          <a:prstGeom prst="rect">
            <a:avLst/>
          </a:prstGeom>
          <a:solidFill>
            <a:srgbClr val="FFFF00"/>
          </a:solidFill>
          <a:ln>
            <a:solidFill>
              <a:srgbClr val="FF0000"/>
            </a:solidFill>
          </a:ln>
        </p:spPr>
        <p:txBody>
          <a:bodyPr wrap="none" rtlCol="0">
            <a:spAutoFit/>
          </a:bodyPr>
          <a:lstStyle/>
          <a:p>
            <a:r>
              <a:rPr lang="en-US" sz="16600" dirty="0" smtClean="0">
                <a:solidFill>
                  <a:srgbClr val="FF0000"/>
                </a:solidFill>
              </a:rPr>
              <a:t>THE END</a:t>
            </a:r>
            <a:endParaRPr lang="en-US" sz="16600"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Title 3"/>
          <p:cNvSpPr txBox="1">
            <a:spLocks/>
          </p:cNvSpPr>
          <p:nvPr/>
        </p:nvSpPr>
        <p:spPr>
          <a:xfrm>
            <a:off x="192504" y="-38773"/>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a:latin typeface="Impact" charset="0"/>
                <a:ea typeface="ＭＳ Ｐゴシック" charset="0"/>
                <a:cs typeface="Impact" charset="0"/>
              </a:rPr>
              <a:t> </a:t>
            </a:r>
            <a:r>
              <a:rPr lang="en-US" sz="6600" dirty="0" smtClean="0">
                <a:latin typeface="Impact" charset="0"/>
                <a:ea typeface="ＭＳ Ｐゴシック" charset="0"/>
                <a:cs typeface="Impact" charset="0"/>
              </a:rPr>
              <a:t>  </a:t>
            </a:r>
            <a:r>
              <a:rPr lang="en-US" sz="6000" dirty="0" smtClean="0">
                <a:solidFill>
                  <a:srgbClr val="FF0000"/>
                </a:solidFill>
                <a:latin typeface="Impact" charset="0"/>
                <a:ea typeface="ＭＳ Ｐゴシック" charset="0"/>
                <a:cs typeface="Impact" charset="0"/>
              </a:rPr>
              <a:t>11</a:t>
            </a:r>
            <a:r>
              <a:rPr lang="en-US" sz="6000" noProof="0" dirty="0" smtClean="0">
                <a:solidFill>
                  <a:srgbClr val="FF0000"/>
                </a:solidFill>
                <a:latin typeface="Impact" charset="0"/>
                <a:ea typeface="ＭＳ Ｐゴシック" charset="0"/>
                <a:cs typeface="Impact" charset="0"/>
              </a:rPr>
              <a:t>.1 Review from week 10:</a:t>
            </a:r>
            <a:r>
              <a:rPr lang="en-US" sz="6000" dirty="0" smtClean="0">
                <a:solidFill>
                  <a:srgbClr val="FF0000"/>
                </a:solidFill>
                <a:latin typeface="Impact" charset="0"/>
                <a:ea typeface="ＭＳ Ｐゴシック" charset="0"/>
                <a:cs typeface="Impact" charset="0"/>
              </a:rPr>
              <a:t> Calculating the mean</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124" name="Straight Connector 123"/>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aphicFrame>
        <p:nvGraphicFramePr>
          <p:cNvPr id="74" name="Object 61"/>
          <p:cNvGraphicFramePr>
            <a:graphicFrameLocks noChangeAspect="1"/>
          </p:cNvGraphicFramePr>
          <p:nvPr/>
        </p:nvGraphicFramePr>
        <p:xfrm>
          <a:off x="935038" y="1718012"/>
          <a:ext cx="7309833" cy="1944352"/>
        </p:xfrm>
        <a:graphic>
          <a:graphicData uri="http://schemas.openxmlformats.org/presentationml/2006/ole">
            <mc:AlternateContent xmlns:mc="http://schemas.openxmlformats.org/markup-compatibility/2006">
              <mc:Choice xmlns:v="urn:schemas-microsoft-com:vml" Requires="v">
                <p:oleObj spid="_x0000_s16584" name="Equation" r:id="rId4" imgW="1600200" imgH="355320" progId="Equation.3">
                  <p:embed/>
                </p:oleObj>
              </mc:Choice>
              <mc:Fallback>
                <p:oleObj name="Equation" r:id="rId4" imgW="1600200" imgH="355320" progId="Equation.3">
                  <p:embed/>
                  <p:pic>
                    <p:nvPicPr>
                      <p:cNvPr id="0" name="Object 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5038" y="1718012"/>
                        <a:ext cx="7309833" cy="1944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graphicFrame>
        <p:nvGraphicFramePr>
          <p:cNvPr id="125" name="Object 72"/>
          <p:cNvGraphicFramePr>
            <a:graphicFrameLocks noChangeAspect="1"/>
          </p:cNvGraphicFramePr>
          <p:nvPr/>
        </p:nvGraphicFramePr>
        <p:xfrm>
          <a:off x="935038" y="3897731"/>
          <a:ext cx="7108684" cy="1473617"/>
        </p:xfrm>
        <a:graphic>
          <a:graphicData uri="http://schemas.openxmlformats.org/presentationml/2006/ole">
            <mc:AlternateContent xmlns:mc="http://schemas.openxmlformats.org/markup-compatibility/2006">
              <mc:Choice xmlns:v="urn:schemas-microsoft-com:vml" Requires="v">
                <p:oleObj spid="_x0000_s16585" name="Equation" r:id="rId6" imgW="2197080" imgH="380880" progId="Equation.3">
                  <p:embed/>
                </p:oleObj>
              </mc:Choice>
              <mc:Fallback>
                <p:oleObj name="Equation" r:id="rId6" imgW="2197080" imgH="380880" progId="Equation.3">
                  <p:embed/>
                  <p:pic>
                    <p:nvPicPr>
                      <p:cNvPr id="0" name="Object 7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5038" y="3897731"/>
                        <a:ext cx="7108684" cy="1473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graphicFrame>
        <p:nvGraphicFramePr>
          <p:cNvPr id="128" name="Object 73"/>
          <p:cNvGraphicFramePr>
            <a:graphicFrameLocks noChangeAspect="1"/>
          </p:cNvGraphicFramePr>
          <p:nvPr>
            <p:extLst>
              <p:ext uri="{D42A27DB-BD31-4B8C-83A1-F6EECF244321}">
                <p14:modId xmlns:p14="http://schemas.microsoft.com/office/powerpoint/2010/main" val="986100726"/>
              </p:ext>
            </p:extLst>
          </p:nvPr>
        </p:nvGraphicFramePr>
        <p:xfrm>
          <a:off x="755650" y="6484686"/>
          <a:ext cx="7150011" cy="1552407"/>
        </p:xfrm>
        <a:graphic>
          <a:graphicData uri="http://schemas.openxmlformats.org/presentationml/2006/ole">
            <mc:AlternateContent xmlns:mc="http://schemas.openxmlformats.org/markup-compatibility/2006">
              <mc:Choice xmlns:v="urn:schemas-microsoft-com:vml" Requires="v">
                <p:oleObj spid="_x0000_s16586" name="Equation" r:id="rId8" imgW="2730240" imgH="495000" progId="Equation.3">
                  <p:embed/>
                </p:oleObj>
              </mc:Choice>
              <mc:Fallback>
                <p:oleObj name="Equation" r:id="rId8" imgW="2730240" imgH="495000" progId="Equation.3">
                  <p:embed/>
                  <p:pic>
                    <p:nvPicPr>
                      <p:cNvPr id="0" name="Object 7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5650" y="6484686"/>
                        <a:ext cx="7150011" cy="1552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sp>
        <p:nvSpPr>
          <p:cNvPr id="129" name="Text Box 74"/>
          <p:cNvSpPr txBox="1">
            <a:spLocks noChangeArrowheads="1"/>
          </p:cNvSpPr>
          <p:nvPr/>
        </p:nvSpPr>
        <p:spPr bwMode="auto">
          <a:xfrm>
            <a:off x="755650" y="5356334"/>
            <a:ext cx="8919429" cy="830997"/>
          </a:xfrm>
          <a:prstGeom prst="rect">
            <a:avLst/>
          </a:prstGeom>
          <a:noFill/>
          <a:ln w="9525">
            <a:noFill/>
            <a:miter lim="800000"/>
            <a:headEnd/>
            <a:tailEnd/>
          </a:ln>
        </p:spPr>
        <p:txBody>
          <a:bodyPr wrap="none">
            <a:spAutoFit/>
          </a:bodyPr>
          <a:lstStyle/>
          <a:p>
            <a:r>
              <a:rPr lang="fr-CH" sz="4800" dirty="0" err="1" smtClean="0">
                <a:solidFill>
                  <a:srgbClr val="FF0000"/>
                </a:solidFill>
              </a:rPr>
              <a:t>mean</a:t>
            </a:r>
            <a:r>
              <a:rPr lang="fr-CH" sz="4800" dirty="0" smtClean="0">
                <a:solidFill>
                  <a:srgbClr val="FF0000"/>
                </a:solidFill>
              </a:rPr>
              <a:t>: assume Poisson </a:t>
            </a:r>
            <a:r>
              <a:rPr lang="fr-CH" sz="4800" dirty="0" err="1" smtClean="0">
                <a:solidFill>
                  <a:srgbClr val="FF0000"/>
                </a:solidFill>
              </a:rPr>
              <a:t>process</a:t>
            </a:r>
            <a:endParaRPr lang="fr-FR" sz="5400" dirty="0">
              <a:solidFill>
                <a:srgbClr val="FF0000"/>
              </a:solidFill>
            </a:endParaRPr>
          </a:p>
        </p:txBody>
      </p:sp>
      <p:grpSp>
        <p:nvGrpSpPr>
          <p:cNvPr id="2" name="Group 95"/>
          <p:cNvGrpSpPr/>
          <p:nvPr/>
        </p:nvGrpSpPr>
        <p:grpSpPr>
          <a:xfrm>
            <a:off x="9364893" y="1970385"/>
            <a:ext cx="9262554" cy="1595045"/>
            <a:chOff x="3544977" y="4341574"/>
            <a:chExt cx="14348705" cy="3038079"/>
          </a:xfrm>
        </p:grpSpPr>
        <p:grpSp>
          <p:nvGrpSpPr>
            <p:cNvPr id="3" name="Group 90"/>
            <p:cNvGrpSpPr>
              <a:grpSpLocks/>
            </p:cNvGrpSpPr>
            <p:nvPr/>
          </p:nvGrpSpPr>
          <p:grpSpPr bwMode="auto">
            <a:xfrm>
              <a:off x="3544977" y="5146103"/>
              <a:ext cx="14348705" cy="714511"/>
              <a:chOff x="1500166" y="3311845"/>
              <a:chExt cx="6072230" cy="402907"/>
            </a:xfrm>
          </p:grpSpPr>
          <p:sp>
            <p:nvSpPr>
              <p:cNvPr id="157" name="Line 13"/>
              <p:cNvSpPr>
                <a:spLocks noChangeShapeType="1"/>
              </p:cNvSpPr>
              <p:nvPr/>
            </p:nvSpPr>
            <p:spPr bwMode="auto">
              <a:xfrm flipV="1">
                <a:off x="1500166" y="3669033"/>
                <a:ext cx="6072230" cy="45719"/>
              </a:xfrm>
              <a:prstGeom prst="line">
                <a:avLst/>
              </a:prstGeom>
              <a:noFill/>
              <a:ln w="9525">
                <a:solidFill>
                  <a:schemeClr val="tx1"/>
                </a:solidFill>
                <a:round/>
                <a:headEnd/>
                <a:tailEnd/>
              </a:ln>
            </p:spPr>
            <p:txBody>
              <a:bodyPr wrap="none" anchor="ctr"/>
              <a:lstStyle/>
              <a:p>
                <a:endParaRPr lang="en-US"/>
              </a:p>
            </p:txBody>
          </p:sp>
          <p:sp>
            <p:nvSpPr>
              <p:cNvPr id="158" name="Line 14"/>
              <p:cNvSpPr>
                <a:spLocks noChangeShapeType="1"/>
              </p:cNvSpPr>
              <p:nvPr/>
            </p:nvSpPr>
            <p:spPr bwMode="auto">
              <a:xfrm>
                <a:off x="2428860" y="3311845"/>
                <a:ext cx="0" cy="388938"/>
              </a:xfrm>
              <a:prstGeom prst="line">
                <a:avLst/>
              </a:prstGeom>
              <a:noFill/>
              <a:ln w="38100">
                <a:solidFill>
                  <a:schemeClr val="tx1"/>
                </a:solidFill>
                <a:round/>
                <a:headEnd/>
                <a:tailEnd/>
              </a:ln>
            </p:spPr>
            <p:txBody>
              <a:bodyPr wrap="none" anchor="ctr"/>
              <a:lstStyle/>
              <a:p>
                <a:endParaRPr lang="en-US"/>
              </a:p>
            </p:txBody>
          </p:sp>
          <p:sp>
            <p:nvSpPr>
              <p:cNvPr id="159" name="Line 15"/>
              <p:cNvSpPr>
                <a:spLocks noChangeShapeType="1"/>
              </p:cNvSpPr>
              <p:nvPr/>
            </p:nvSpPr>
            <p:spPr bwMode="auto">
              <a:xfrm>
                <a:off x="3676650" y="3311845"/>
                <a:ext cx="0" cy="388938"/>
              </a:xfrm>
              <a:prstGeom prst="line">
                <a:avLst/>
              </a:prstGeom>
              <a:noFill/>
              <a:ln w="38100">
                <a:solidFill>
                  <a:schemeClr val="tx1"/>
                </a:solidFill>
                <a:round/>
                <a:headEnd/>
                <a:tailEnd/>
              </a:ln>
            </p:spPr>
            <p:txBody>
              <a:bodyPr wrap="none" anchor="ctr"/>
              <a:lstStyle/>
              <a:p>
                <a:endParaRPr lang="en-US"/>
              </a:p>
            </p:txBody>
          </p:sp>
          <p:sp>
            <p:nvSpPr>
              <p:cNvPr id="160" name="Line 16"/>
              <p:cNvSpPr>
                <a:spLocks noChangeShapeType="1"/>
              </p:cNvSpPr>
              <p:nvPr/>
            </p:nvSpPr>
            <p:spPr bwMode="auto">
              <a:xfrm>
                <a:off x="5786446" y="3311845"/>
                <a:ext cx="0" cy="388938"/>
              </a:xfrm>
              <a:prstGeom prst="line">
                <a:avLst/>
              </a:prstGeom>
              <a:noFill/>
              <a:ln w="38100">
                <a:solidFill>
                  <a:schemeClr val="tx1"/>
                </a:solidFill>
                <a:round/>
                <a:headEnd/>
                <a:tailEnd/>
              </a:ln>
            </p:spPr>
            <p:txBody>
              <a:bodyPr wrap="none" anchor="ctr"/>
              <a:lstStyle/>
              <a:p>
                <a:endParaRPr lang="en-US"/>
              </a:p>
            </p:txBody>
          </p:sp>
          <p:sp>
            <p:nvSpPr>
              <p:cNvPr id="161" name="Line 17"/>
              <p:cNvSpPr>
                <a:spLocks noChangeShapeType="1"/>
              </p:cNvSpPr>
              <p:nvPr/>
            </p:nvSpPr>
            <p:spPr bwMode="auto">
              <a:xfrm>
                <a:off x="4019550" y="3311845"/>
                <a:ext cx="0" cy="388938"/>
              </a:xfrm>
              <a:prstGeom prst="line">
                <a:avLst/>
              </a:prstGeom>
              <a:noFill/>
              <a:ln w="38100">
                <a:solidFill>
                  <a:schemeClr val="tx1"/>
                </a:solidFill>
                <a:round/>
                <a:headEnd/>
                <a:tailEnd/>
              </a:ln>
            </p:spPr>
            <p:txBody>
              <a:bodyPr wrap="none" anchor="ctr"/>
              <a:lstStyle/>
              <a:p>
                <a:endParaRPr lang="en-US"/>
              </a:p>
            </p:txBody>
          </p:sp>
          <p:sp>
            <p:nvSpPr>
              <p:cNvPr id="162" name="Line 18"/>
              <p:cNvSpPr>
                <a:spLocks noChangeShapeType="1"/>
              </p:cNvSpPr>
              <p:nvPr/>
            </p:nvSpPr>
            <p:spPr bwMode="auto">
              <a:xfrm>
                <a:off x="4500562" y="3311845"/>
                <a:ext cx="0" cy="388938"/>
              </a:xfrm>
              <a:prstGeom prst="line">
                <a:avLst/>
              </a:prstGeom>
              <a:noFill/>
              <a:ln w="38100">
                <a:solidFill>
                  <a:schemeClr val="tx1"/>
                </a:solidFill>
                <a:round/>
                <a:headEnd/>
                <a:tailEnd/>
              </a:ln>
            </p:spPr>
            <p:txBody>
              <a:bodyPr wrap="none" anchor="ctr"/>
              <a:lstStyle/>
              <a:p>
                <a:endParaRPr lang="en-US"/>
              </a:p>
            </p:txBody>
          </p:sp>
          <p:sp>
            <p:nvSpPr>
              <p:cNvPr id="163" name="Line 19"/>
              <p:cNvSpPr>
                <a:spLocks noChangeShapeType="1"/>
              </p:cNvSpPr>
              <p:nvPr/>
            </p:nvSpPr>
            <p:spPr bwMode="auto">
              <a:xfrm>
                <a:off x="5929322" y="3311845"/>
                <a:ext cx="0" cy="388938"/>
              </a:xfrm>
              <a:prstGeom prst="line">
                <a:avLst/>
              </a:prstGeom>
              <a:noFill/>
              <a:ln w="38100">
                <a:solidFill>
                  <a:schemeClr val="tx1"/>
                </a:solidFill>
                <a:round/>
                <a:headEnd/>
                <a:tailEnd/>
              </a:ln>
            </p:spPr>
            <p:txBody>
              <a:bodyPr wrap="none" anchor="ctr"/>
              <a:lstStyle/>
              <a:p>
                <a:endParaRPr lang="en-US"/>
              </a:p>
            </p:txBody>
          </p:sp>
          <p:sp>
            <p:nvSpPr>
              <p:cNvPr id="164" name="Line 14"/>
              <p:cNvSpPr>
                <a:spLocks noChangeShapeType="1"/>
              </p:cNvSpPr>
              <p:nvPr/>
            </p:nvSpPr>
            <p:spPr bwMode="auto">
              <a:xfrm>
                <a:off x="2786050" y="3311845"/>
                <a:ext cx="0" cy="388938"/>
              </a:xfrm>
              <a:prstGeom prst="line">
                <a:avLst/>
              </a:prstGeom>
              <a:noFill/>
              <a:ln w="38100">
                <a:solidFill>
                  <a:schemeClr val="tx1"/>
                </a:solidFill>
                <a:round/>
                <a:headEnd/>
                <a:tailEnd/>
              </a:ln>
            </p:spPr>
            <p:txBody>
              <a:bodyPr wrap="none" anchor="ctr"/>
              <a:lstStyle/>
              <a:p>
                <a:endParaRPr lang="en-US"/>
              </a:p>
            </p:txBody>
          </p:sp>
        </p:grpSp>
        <p:grpSp>
          <p:nvGrpSpPr>
            <p:cNvPr id="4" name="Group 91"/>
            <p:cNvGrpSpPr>
              <a:grpSpLocks/>
            </p:cNvGrpSpPr>
            <p:nvPr/>
          </p:nvGrpSpPr>
          <p:grpSpPr bwMode="auto">
            <a:xfrm>
              <a:off x="10462365" y="4341574"/>
              <a:ext cx="5912042" cy="2661132"/>
              <a:chOff x="4427536" y="2857496"/>
              <a:chExt cx="2501918" cy="1500992"/>
            </a:xfrm>
          </p:grpSpPr>
          <p:cxnSp>
            <p:nvCxnSpPr>
              <p:cNvPr id="148" name="Straight Connector 79"/>
              <p:cNvCxnSpPr>
                <a:cxnSpLocks noChangeShapeType="1"/>
              </p:cNvCxnSpPr>
              <p:nvPr/>
            </p:nvCxnSpPr>
            <p:spPr bwMode="auto">
              <a:xfrm>
                <a:off x="4429124" y="3857628"/>
                <a:ext cx="357190" cy="1588"/>
              </a:xfrm>
              <a:prstGeom prst="line">
                <a:avLst/>
              </a:prstGeom>
              <a:noFill/>
              <a:ln w="28575" algn="ctr">
                <a:solidFill>
                  <a:schemeClr val="tx1"/>
                </a:solidFill>
                <a:round/>
                <a:headEnd type="triangle" w="med" len="med"/>
                <a:tailEnd type="triangle" w="med" len="med"/>
              </a:ln>
            </p:spPr>
          </p:cxnSp>
          <p:cxnSp>
            <p:nvCxnSpPr>
              <p:cNvPr id="149" name="Straight Connector 82"/>
              <p:cNvCxnSpPr>
                <a:cxnSpLocks noChangeShapeType="1"/>
              </p:cNvCxnSpPr>
              <p:nvPr/>
            </p:nvCxnSpPr>
            <p:spPr bwMode="auto">
              <a:xfrm rot="5400000">
                <a:off x="3678231" y="3607595"/>
                <a:ext cx="1500198" cy="1588"/>
              </a:xfrm>
              <a:prstGeom prst="line">
                <a:avLst/>
              </a:prstGeom>
              <a:noFill/>
              <a:ln w="9525" algn="ctr">
                <a:solidFill>
                  <a:schemeClr val="tx1"/>
                </a:solidFill>
                <a:prstDash val="dash"/>
                <a:round/>
                <a:headEnd/>
                <a:tailEnd/>
              </a:ln>
            </p:spPr>
          </p:cxnSp>
          <p:cxnSp>
            <p:nvCxnSpPr>
              <p:cNvPr id="150" name="Straight Connector 83"/>
              <p:cNvCxnSpPr>
                <a:cxnSpLocks noChangeShapeType="1"/>
              </p:cNvCxnSpPr>
              <p:nvPr/>
            </p:nvCxnSpPr>
            <p:spPr bwMode="auto">
              <a:xfrm rot="5400000">
                <a:off x="4035421" y="3606801"/>
                <a:ext cx="1500198" cy="1588"/>
              </a:xfrm>
              <a:prstGeom prst="line">
                <a:avLst/>
              </a:prstGeom>
              <a:noFill/>
              <a:ln w="9525" algn="ctr">
                <a:solidFill>
                  <a:schemeClr val="tx1"/>
                </a:solidFill>
                <a:prstDash val="dash"/>
                <a:round/>
                <a:headEnd/>
                <a:tailEnd/>
              </a:ln>
            </p:spPr>
          </p:cxnSp>
          <p:cxnSp>
            <p:nvCxnSpPr>
              <p:cNvPr id="151" name="Straight Connector 84"/>
              <p:cNvCxnSpPr>
                <a:cxnSpLocks noChangeShapeType="1"/>
              </p:cNvCxnSpPr>
              <p:nvPr/>
            </p:nvCxnSpPr>
            <p:spPr bwMode="auto">
              <a:xfrm rot="5400000">
                <a:off x="4392611" y="3606801"/>
                <a:ext cx="1500198" cy="1588"/>
              </a:xfrm>
              <a:prstGeom prst="line">
                <a:avLst/>
              </a:prstGeom>
              <a:noFill/>
              <a:ln w="9525" algn="ctr">
                <a:solidFill>
                  <a:schemeClr val="tx1"/>
                </a:solidFill>
                <a:prstDash val="dash"/>
                <a:round/>
                <a:headEnd/>
                <a:tailEnd/>
              </a:ln>
            </p:spPr>
          </p:cxnSp>
          <p:cxnSp>
            <p:nvCxnSpPr>
              <p:cNvPr id="152" name="Straight Connector 85"/>
              <p:cNvCxnSpPr>
                <a:cxnSpLocks noChangeShapeType="1"/>
              </p:cNvCxnSpPr>
              <p:nvPr/>
            </p:nvCxnSpPr>
            <p:spPr bwMode="auto">
              <a:xfrm rot="5400000">
                <a:off x="4749801" y="3606801"/>
                <a:ext cx="1500198" cy="1588"/>
              </a:xfrm>
              <a:prstGeom prst="line">
                <a:avLst/>
              </a:prstGeom>
              <a:noFill/>
              <a:ln w="9525" algn="ctr">
                <a:solidFill>
                  <a:schemeClr val="tx1"/>
                </a:solidFill>
                <a:prstDash val="dash"/>
                <a:round/>
                <a:headEnd/>
                <a:tailEnd/>
              </a:ln>
            </p:spPr>
          </p:cxnSp>
          <p:cxnSp>
            <p:nvCxnSpPr>
              <p:cNvPr id="153" name="Straight Connector 86"/>
              <p:cNvCxnSpPr>
                <a:cxnSpLocks noChangeShapeType="1"/>
              </p:cNvCxnSpPr>
              <p:nvPr/>
            </p:nvCxnSpPr>
            <p:spPr bwMode="auto">
              <a:xfrm rot="5400000">
                <a:off x="5106991" y="3606801"/>
                <a:ext cx="1500198" cy="1588"/>
              </a:xfrm>
              <a:prstGeom prst="line">
                <a:avLst/>
              </a:prstGeom>
              <a:noFill/>
              <a:ln w="9525" algn="ctr">
                <a:solidFill>
                  <a:schemeClr val="tx1"/>
                </a:solidFill>
                <a:prstDash val="dash"/>
                <a:round/>
                <a:headEnd/>
                <a:tailEnd/>
              </a:ln>
            </p:spPr>
          </p:cxnSp>
          <p:cxnSp>
            <p:nvCxnSpPr>
              <p:cNvPr id="154" name="Straight Connector 87"/>
              <p:cNvCxnSpPr>
                <a:cxnSpLocks noChangeShapeType="1"/>
              </p:cNvCxnSpPr>
              <p:nvPr/>
            </p:nvCxnSpPr>
            <p:spPr bwMode="auto">
              <a:xfrm rot="5400000">
                <a:off x="5464181" y="3606801"/>
                <a:ext cx="1500198" cy="1588"/>
              </a:xfrm>
              <a:prstGeom prst="line">
                <a:avLst/>
              </a:prstGeom>
              <a:noFill/>
              <a:ln w="9525" algn="ctr">
                <a:solidFill>
                  <a:schemeClr val="tx1"/>
                </a:solidFill>
                <a:prstDash val="dash"/>
                <a:round/>
                <a:headEnd/>
                <a:tailEnd/>
              </a:ln>
            </p:spPr>
          </p:cxnSp>
          <p:cxnSp>
            <p:nvCxnSpPr>
              <p:cNvPr id="155" name="Straight Connector 88"/>
              <p:cNvCxnSpPr>
                <a:cxnSpLocks noChangeShapeType="1"/>
              </p:cNvCxnSpPr>
              <p:nvPr/>
            </p:nvCxnSpPr>
            <p:spPr bwMode="auto">
              <a:xfrm rot="5400000">
                <a:off x="5821371" y="3606801"/>
                <a:ext cx="1500198" cy="1588"/>
              </a:xfrm>
              <a:prstGeom prst="line">
                <a:avLst/>
              </a:prstGeom>
              <a:noFill/>
              <a:ln w="9525" algn="ctr">
                <a:solidFill>
                  <a:schemeClr val="tx1"/>
                </a:solidFill>
                <a:prstDash val="dash"/>
                <a:round/>
                <a:headEnd/>
                <a:tailEnd/>
              </a:ln>
            </p:spPr>
          </p:cxnSp>
          <p:cxnSp>
            <p:nvCxnSpPr>
              <p:cNvPr id="156" name="Straight Connector 89"/>
              <p:cNvCxnSpPr>
                <a:cxnSpLocks noChangeShapeType="1"/>
              </p:cNvCxnSpPr>
              <p:nvPr/>
            </p:nvCxnSpPr>
            <p:spPr bwMode="auto">
              <a:xfrm rot="5400000">
                <a:off x="6178561" y="3606801"/>
                <a:ext cx="1500198" cy="1588"/>
              </a:xfrm>
              <a:prstGeom prst="line">
                <a:avLst/>
              </a:prstGeom>
              <a:noFill/>
              <a:ln w="9525" algn="ctr">
                <a:solidFill>
                  <a:schemeClr val="tx1"/>
                </a:solidFill>
                <a:prstDash val="dash"/>
                <a:round/>
                <a:headEnd/>
                <a:tailEnd/>
              </a:ln>
            </p:spPr>
          </p:cxnSp>
        </p:grpSp>
        <p:grpSp>
          <p:nvGrpSpPr>
            <p:cNvPr id="5" name="Group 92"/>
            <p:cNvGrpSpPr>
              <a:grpSpLocks/>
            </p:cNvGrpSpPr>
            <p:nvPr/>
          </p:nvGrpSpPr>
          <p:grpSpPr bwMode="auto">
            <a:xfrm>
              <a:off x="3882592" y="4341574"/>
              <a:ext cx="5912042" cy="2661132"/>
              <a:chOff x="4427536" y="2857496"/>
              <a:chExt cx="2501918" cy="1500992"/>
            </a:xfrm>
          </p:grpSpPr>
          <p:cxnSp>
            <p:nvCxnSpPr>
              <p:cNvPr id="139" name="Straight Connector 93"/>
              <p:cNvCxnSpPr>
                <a:cxnSpLocks noChangeShapeType="1"/>
              </p:cNvCxnSpPr>
              <p:nvPr/>
            </p:nvCxnSpPr>
            <p:spPr bwMode="auto">
              <a:xfrm>
                <a:off x="4429124" y="3857628"/>
                <a:ext cx="357190" cy="1588"/>
              </a:xfrm>
              <a:prstGeom prst="line">
                <a:avLst/>
              </a:prstGeom>
              <a:noFill/>
              <a:ln w="28575" algn="ctr">
                <a:solidFill>
                  <a:schemeClr val="tx1"/>
                </a:solidFill>
                <a:round/>
                <a:headEnd type="triangle" w="med" len="med"/>
                <a:tailEnd type="triangle" w="med" len="med"/>
              </a:ln>
            </p:spPr>
          </p:cxnSp>
          <p:cxnSp>
            <p:nvCxnSpPr>
              <p:cNvPr id="140" name="Straight Connector 94"/>
              <p:cNvCxnSpPr>
                <a:cxnSpLocks noChangeShapeType="1"/>
              </p:cNvCxnSpPr>
              <p:nvPr/>
            </p:nvCxnSpPr>
            <p:spPr bwMode="auto">
              <a:xfrm rot="5400000">
                <a:off x="3678231" y="3607595"/>
                <a:ext cx="1500198" cy="1588"/>
              </a:xfrm>
              <a:prstGeom prst="line">
                <a:avLst/>
              </a:prstGeom>
              <a:noFill/>
              <a:ln w="9525" algn="ctr">
                <a:solidFill>
                  <a:schemeClr val="tx1"/>
                </a:solidFill>
                <a:prstDash val="dash"/>
                <a:round/>
                <a:headEnd/>
                <a:tailEnd/>
              </a:ln>
            </p:spPr>
          </p:cxnSp>
          <p:cxnSp>
            <p:nvCxnSpPr>
              <p:cNvPr id="141" name="Straight Connector 95"/>
              <p:cNvCxnSpPr>
                <a:cxnSpLocks noChangeShapeType="1"/>
              </p:cNvCxnSpPr>
              <p:nvPr/>
            </p:nvCxnSpPr>
            <p:spPr bwMode="auto">
              <a:xfrm rot="5400000">
                <a:off x="4035421" y="3606801"/>
                <a:ext cx="1500198" cy="1588"/>
              </a:xfrm>
              <a:prstGeom prst="line">
                <a:avLst/>
              </a:prstGeom>
              <a:noFill/>
              <a:ln w="9525" algn="ctr">
                <a:solidFill>
                  <a:schemeClr val="tx1"/>
                </a:solidFill>
                <a:prstDash val="dash"/>
                <a:round/>
                <a:headEnd/>
                <a:tailEnd/>
              </a:ln>
            </p:spPr>
          </p:cxnSp>
          <p:cxnSp>
            <p:nvCxnSpPr>
              <p:cNvPr id="142" name="Straight Connector 96"/>
              <p:cNvCxnSpPr>
                <a:cxnSpLocks noChangeShapeType="1"/>
              </p:cNvCxnSpPr>
              <p:nvPr/>
            </p:nvCxnSpPr>
            <p:spPr bwMode="auto">
              <a:xfrm rot="5400000">
                <a:off x="4392611" y="3606801"/>
                <a:ext cx="1500198" cy="1588"/>
              </a:xfrm>
              <a:prstGeom prst="line">
                <a:avLst/>
              </a:prstGeom>
              <a:noFill/>
              <a:ln w="9525" algn="ctr">
                <a:solidFill>
                  <a:schemeClr val="tx1"/>
                </a:solidFill>
                <a:prstDash val="dash"/>
                <a:round/>
                <a:headEnd/>
                <a:tailEnd/>
              </a:ln>
            </p:spPr>
          </p:cxnSp>
          <p:cxnSp>
            <p:nvCxnSpPr>
              <p:cNvPr id="143" name="Straight Connector 97"/>
              <p:cNvCxnSpPr>
                <a:cxnSpLocks noChangeShapeType="1"/>
              </p:cNvCxnSpPr>
              <p:nvPr/>
            </p:nvCxnSpPr>
            <p:spPr bwMode="auto">
              <a:xfrm rot="5400000">
                <a:off x="4749801" y="3606801"/>
                <a:ext cx="1500198" cy="1588"/>
              </a:xfrm>
              <a:prstGeom prst="line">
                <a:avLst/>
              </a:prstGeom>
              <a:noFill/>
              <a:ln w="9525" algn="ctr">
                <a:solidFill>
                  <a:schemeClr val="tx1"/>
                </a:solidFill>
                <a:prstDash val="dash"/>
                <a:round/>
                <a:headEnd/>
                <a:tailEnd/>
              </a:ln>
            </p:spPr>
          </p:cxnSp>
          <p:cxnSp>
            <p:nvCxnSpPr>
              <p:cNvPr id="144" name="Straight Connector 98"/>
              <p:cNvCxnSpPr>
                <a:cxnSpLocks noChangeShapeType="1"/>
              </p:cNvCxnSpPr>
              <p:nvPr/>
            </p:nvCxnSpPr>
            <p:spPr bwMode="auto">
              <a:xfrm rot="5400000">
                <a:off x="5106991" y="3606801"/>
                <a:ext cx="1500198" cy="1588"/>
              </a:xfrm>
              <a:prstGeom prst="line">
                <a:avLst/>
              </a:prstGeom>
              <a:noFill/>
              <a:ln w="9525" algn="ctr">
                <a:solidFill>
                  <a:schemeClr val="tx1"/>
                </a:solidFill>
                <a:prstDash val="dash"/>
                <a:round/>
                <a:headEnd/>
                <a:tailEnd/>
              </a:ln>
            </p:spPr>
          </p:cxnSp>
          <p:cxnSp>
            <p:nvCxnSpPr>
              <p:cNvPr id="145" name="Straight Connector 99"/>
              <p:cNvCxnSpPr>
                <a:cxnSpLocks noChangeShapeType="1"/>
              </p:cNvCxnSpPr>
              <p:nvPr/>
            </p:nvCxnSpPr>
            <p:spPr bwMode="auto">
              <a:xfrm rot="5400000">
                <a:off x="5464181" y="3606801"/>
                <a:ext cx="1500198" cy="1588"/>
              </a:xfrm>
              <a:prstGeom prst="line">
                <a:avLst/>
              </a:prstGeom>
              <a:noFill/>
              <a:ln w="9525" algn="ctr">
                <a:solidFill>
                  <a:schemeClr val="tx1"/>
                </a:solidFill>
                <a:prstDash val="dash"/>
                <a:round/>
                <a:headEnd/>
                <a:tailEnd/>
              </a:ln>
            </p:spPr>
          </p:cxnSp>
          <p:cxnSp>
            <p:nvCxnSpPr>
              <p:cNvPr id="146" name="Straight Connector 100"/>
              <p:cNvCxnSpPr>
                <a:cxnSpLocks noChangeShapeType="1"/>
              </p:cNvCxnSpPr>
              <p:nvPr/>
            </p:nvCxnSpPr>
            <p:spPr bwMode="auto">
              <a:xfrm rot="5400000">
                <a:off x="5821371" y="3606801"/>
                <a:ext cx="1500198" cy="1588"/>
              </a:xfrm>
              <a:prstGeom prst="line">
                <a:avLst/>
              </a:prstGeom>
              <a:noFill/>
              <a:ln w="9525" algn="ctr">
                <a:solidFill>
                  <a:schemeClr val="tx1"/>
                </a:solidFill>
                <a:prstDash val="dash"/>
                <a:round/>
                <a:headEnd/>
                <a:tailEnd/>
              </a:ln>
            </p:spPr>
          </p:cxnSp>
          <p:cxnSp>
            <p:nvCxnSpPr>
              <p:cNvPr id="147" name="Straight Connector 101"/>
              <p:cNvCxnSpPr>
                <a:cxnSpLocks noChangeShapeType="1"/>
              </p:cNvCxnSpPr>
              <p:nvPr/>
            </p:nvCxnSpPr>
            <p:spPr bwMode="auto">
              <a:xfrm rot="5400000">
                <a:off x="6178561" y="3606801"/>
                <a:ext cx="1500198" cy="1588"/>
              </a:xfrm>
              <a:prstGeom prst="line">
                <a:avLst/>
              </a:prstGeom>
              <a:noFill/>
              <a:ln w="9525" algn="ctr">
                <a:solidFill>
                  <a:schemeClr val="tx1"/>
                </a:solidFill>
                <a:prstDash val="dash"/>
                <a:round/>
                <a:headEnd/>
                <a:tailEnd/>
              </a:ln>
            </p:spPr>
          </p:cxnSp>
        </p:grpSp>
        <p:graphicFrame>
          <p:nvGraphicFramePr>
            <p:cNvPr id="136" name="Object 5"/>
            <p:cNvGraphicFramePr>
              <a:graphicFrameLocks noChangeAspect="1"/>
            </p:cNvGraphicFramePr>
            <p:nvPr/>
          </p:nvGraphicFramePr>
          <p:xfrm>
            <a:off x="3713783" y="6746721"/>
            <a:ext cx="1069120" cy="632932"/>
          </p:xfrm>
          <a:graphic>
            <a:graphicData uri="http://schemas.openxmlformats.org/presentationml/2006/ole">
              <mc:AlternateContent xmlns:mc="http://schemas.openxmlformats.org/markup-compatibility/2006">
                <mc:Choice xmlns:v="urn:schemas-microsoft-com:vml" Requires="v">
                  <p:oleObj spid="_x0000_s16587" name="Equation" r:id="rId10" imgW="215640" imgH="203040" progId="Equation.DSMT4">
                    <p:embed/>
                  </p:oleObj>
                </mc:Choice>
                <mc:Fallback>
                  <p:oleObj name="Equation" r:id="rId10" imgW="215640" imgH="203040" progId="Equation.DSMT4">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13783" y="6746721"/>
                          <a:ext cx="1069120" cy="632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sp>
          <p:nvSpPr>
            <p:cNvPr id="137" name="Oval 70"/>
            <p:cNvSpPr>
              <a:spLocks noChangeArrowheads="1"/>
            </p:cNvSpPr>
            <p:nvPr/>
          </p:nvSpPr>
          <p:spPr bwMode="auto">
            <a:xfrm>
              <a:off x="15252016" y="4829760"/>
              <a:ext cx="116289" cy="81579"/>
            </a:xfrm>
            <a:prstGeom prst="ellipse">
              <a:avLst/>
            </a:prstGeom>
            <a:solidFill>
              <a:srgbClr val="FFFF00"/>
            </a:solidFill>
            <a:ln w="9525">
              <a:solidFill>
                <a:schemeClr val="tx1"/>
              </a:solidFill>
              <a:round/>
              <a:headEnd/>
              <a:tailEnd/>
            </a:ln>
          </p:spPr>
          <p:txBody>
            <a:bodyPr wrap="none" lIns="192911" tIns="96455" rIns="192911" bIns="96455" anchor="ctr"/>
            <a:lstStyle/>
            <a:p>
              <a:endParaRPr lang="en-US"/>
            </a:p>
          </p:txBody>
        </p:sp>
        <p:sp>
          <p:nvSpPr>
            <p:cNvPr id="138" name="Text Box 85"/>
            <p:cNvSpPr txBox="1">
              <a:spLocks noChangeArrowheads="1"/>
            </p:cNvSpPr>
            <p:nvPr/>
          </p:nvSpPr>
          <p:spPr bwMode="auto">
            <a:xfrm>
              <a:off x="14100367" y="4933843"/>
              <a:ext cx="389654" cy="979624"/>
            </a:xfrm>
            <a:prstGeom prst="rect">
              <a:avLst/>
            </a:prstGeom>
            <a:noFill/>
            <a:ln w="9525">
              <a:noFill/>
              <a:miter lim="800000"/>
              <a:headEnd/>
              <a:tailEnd/>
            </a:ln>
          </p:spPr>
          <p:txBody>
            <a:bodyPr wrap="none" lIns="192911" tIns="96455" rIns="192911" bIns="96455">
              <a:spAutoFit/>
            </a:bodyPr>
            <a:lstStyle/>
            <a:p>
              <a:endParaRPr lang="fr-FR" sz="5100" dirty="0"/>
            </a:p>
          </p:txBody>
        </p:sp>
      </p:grpSp>
      <p:graphicFrame>
        <p:nvGraphicFramePr>
          <p:cNvPr id="378952" name="Object 72"/>
          <p:cNvGraphicFramePr>
            <a:graphicFrameLocks noChangeAspect="1"/>
          </p:cNvGraphicFramePr>
          <p:nvPr/>
        </p:nvGraphicFramePr>
        <p:xfrm>
          <a:off x="12309537" y="3945773"/>
          <a:ext cx="6205538" cy="1425575"/>
        </p:xfrm>
        <a:graphic>
          <a:graphicData uri="http://schemas.openxmlformats.org/presentationml/2006/ole">
            <mc:AlternateContent xmlns:mc="http://schemas.openxmlformats.org/markup-compatibility/2006">
              <mc:Choice xmlns:v="urn:schemas-microsoft-com:vml" Requires="v">
                <p:oleObj spid="_x0000_s16588" name="Equation" r:id="rId12" imgW="1917360" imgH="368280" progId="Equation.DSMT4">
                  <p:embed/>
                </p:oleObj>
              </mc:Choice>
              <mc:Fallback>
                <p:oleObj name="Equation" r:id="rId12" imgW="1917360" imgH="36828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309537" y="3945773"/>
                        <a:ext cx="6205538"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graphicFrame>
        <p:nvGraphicFramePr>
          <p:cNvPr id="7" name="Object 72"/>
          <p:cNvGraphicFramePr>
            <a:graphicFrameLocks noChangeAspect="1"/>
          </p:cNvGraphicFramePr>
          <p:nvPr/>
        </p:nvGraphicFramePr>
        <p:xfrm>
          <a:off x="11925776" y="6391275"/>
          <a:ext cx="7275513" cy="1866900"/>
        </p:xfrm>
        <a:graphic>
          <a:graphicData uri="http://schemas.openxmlformats.org/presentationml/2006/ole">
            <mc:AlternateContent xmlns:mc="http://schemas.openxmlformats.org/markup-compatibility/2006">
              <mc:Choice xmlns:v="urn:schemas-microsoft-com:vml" Requires="v">
                <p:oleObj spid="_x0000_s16589" name="Equation" r:id="rId14" imgW="2247840" imgH="482400" progId="Equation.DSMT4">
                  <p:embed/>
                </p:oleObj>
              </mc:Choice>
              <mc:Fallback>
                <p:oleObj name="Equation" r:id="rId14" imgW="2247840" imgH="482400" progId="Equation.DSMT4">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925776" y="6391275"/>
                        <a:ext cx="7275513"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grpSp>
        <p:nvGrpSpPr>
          <p:cNvPr id="6" name="Group 180"/>
          <p:cNvGrpSpPr/>
          <p:nvPr/>
        </p:nvGrpSpPr>
        <p:grpSpPr>
          <a:xfrm>
            <a:off x="13675924" y="9210487"/>
            <a:ext cx="6492483" cy="2019506"/>
            <a:chOff x="13941684" y="9601201"/>
            <a:chExt cx="6492483" cy="2019506"/>
          </a:xfrm>
        </p:grpSpPr>
        <p:cxnSp>
          <p:nvCxnSpPr>
            <p:cNvPr id="166" name="Straight Arrow Connector 165"/>
            <p:cNvCxnSpPr/>
            <p:nvPr/>
          </p:nvCxnSpPr>
          <p:spPr>
            <a:xfrm flipV="1">
              <a:off x="16285895" y="9601201"/>
              <a:ext cx="566961" cy="60700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67" name="TextBox 166"/>
            <p:cNvSpPr txBox="1"/>
            <p:nvPr/>
          </p:nvSpPr>
          <p:spPr>
            <a:xfrm>
              <a:off x="13941684" y="10051047"/>
              <a:ext cx="6492483" cy="1569660"/>
            </a:xfrm>
            <a:prstGeom prst="rect">
              <a:avLst/>
            </a:prstGeom>
            <a:noFill/>
          </p:spPr>
          <p:txBody>
            <a:bodyPr wrap="none" rtlCol="0">
              <a:spAutoFit/>
            </a:bodyPr>
            <a:lstStyle/>
            <a:p>
              <a:r>
                <a:rPr lang="en-US" sz="4800" dirty="0" smtClean="0">
                  <a:solidFill>
                    <a:srgbClr val="FF0000"/>
                  </a:solidFill>
                </a:rPr>
                <a:t>rate of inhomogeneous</a:t>
              </a:r>
            </a:p>
            <a:p>
              <a:r>
                <a:rPr lang="en-US" sz="4800" dirty="0" smtClean="0">
                  <a:solidFill>
                    <a:srgbClr val="FF0000"/>
                  </a:solidFill>
                </a:rPr>
                <a:t>Poisson process</a:t>
              </a:r>
              <a:endParaRPr lang="en-US" sz="4800" dirty="0">
                <a:solidFill>
                  <a:srgbClr val="FF0000"/>
                </a:solidFill>
              </a:endParaRPr>
            </a:p>
          </p:txBody>
        </p:sp>
      </p:grpSp>
      <p:sp>
        <p:nvSpPr>
          <p:cNvPr id="180" name="TextBox 179"/>
          <p:cNvSpPr txBox="1"/>
          <p:nvPr/>
        </p:nvSpPr>
        <p:spPr>
          <a:xfrm rot="20220000">
            <a:off x="5561121" y="9074611"/>
            <a:ext cx="6082114" cy="1846659"/>
          </a:xfrm>
          <a:prstGeom prst="rect">
            <a:avLst/>
          </a:prstGeom>
          <a:solidFill>
            <a:srgbClr val="FFFF00"/>
          </a:solidFill>
        </p:spPr>
        <p:txBody>
          <a:bodyPr wrap="none" rtlCol="0">
            <a:spAutoFit/>
          </a:bodyPr>
          <a:lstStyle/>
          <a:p>
            <a:r>
              <a:rPr lang="en-US" dirty="0" smtClean="0">
                <a:solidFill>
                  <a:srgbClr val="FF0000"/>
                </a:solidFill>
              </a:rPr>
              <a:t>use for exercises</a:t>
            </a:r>
          </a:p>
          <a:p>
            <a:r>
              <a:rPr lang="en-US" dirty="0">
                <a:solidFill>
                  <a:srgbClr val="FF0000"/>
                </a:solidFill>
              </a:rPr>
              <a:t>u</a:t>
            </a:r>
            <a:r>
              <a:rPr lang="en-US" dirty="0" smtClean="0">
                <a:solidFill>
                  <a:srgbClr val="FF0000"/>
                </a:solidFill>
              </a:rPr>
              <a:t>se for next slides</a:t>
            </a:r>
          </a:p>
        </p:txBody>
      </p:sp>
      <p:graphicFrame>
        <p:nvGraphicFramePr>
          <p:cNvPr id="9" name="Object 72"/>
          <p:cNvGraphicFramePr>
            <a:graphicFrameLocks noChangeAspect="1"/>
          </p:cNvGraphicFramePr>
          <p:nvPr/>
        </p:nvGraphicFramePr>
        <p:xfrm>
          <a:off x="11991891" y="8305800"/>
          <a:ext cx="5424487" cy="1081088"/>
        </p:xfrm>
        <a:graphic>
          <a:graphicData uri="http://schemas.openxmlformats.org/presentationml/2006/ole">
            <mc:AlternateContent xmlns:mc="http://schemas.openxmlformats.org/markup-compatibility/2006">
              <mc:Choice xmlns:v="urn:schemas-microsoft-com:vml" Requires="v">
                <p:oleObj spid="_x0000_s16590" name="Equation" r:id="rId16" imgW="1676160" imgH="279360" progId="Equation.DSMT4">
                  <p:embed/>
                </p:oleObj>
              </mc:Choice>
              <mc:Fallback>
                <p:oleObj name="Equation" r:id="rId16" imgW="1676160" imgH="279360" progId="Equation.DSMT4">
                  <p:embed/>
                  <p:pic>
                    <p:nvPicPr>
                      <p:cNvPr id="0" name="Picture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991891" y="8305800"/>
                        <a:ext cx="5424487"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sp>
        <p:nvSpPr>
          <p:cNvPr id="8" name="Rectangle 7"/>
          <p:cNvSpPr/>
          <p:nvPr/>
        </p:nvSpPr>
        <p:spPr>
          <a:xfrm>
            <a:off x="518615" y="6823881"/>
            <a:ext cx="914400" cy="84616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89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up)">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2"/>
          <p:cNvGrpSpPr/>
          <p:nvPr/>
        </p:nvGrpSpPr>
        <p:grpSpPr>
          <a:xfrm>
            <a:off x="13370873" y="1434427"/>
            <a:ext cx="4820416" cy="2447341"/>
            <a:chOff x="2295793" y="6416535"/>
            <a:chExt cx="5784499" cy="2447341"/>
          </a:xfrm>
        </p:grpSpPr>
        <p:sp>
          <p:nvSpPr>
            <p:cNvPr id="75" name="Oval 3"/>
            <p:cNvSpPr>
              <a:spLocks noChangeArrowheads="1"/>
            </p:cNvSpPr>
            <p:nvPr/>
          </p:nvSpPr>
          <p:spPr bwMode="auto">
            <a:xfrm>
              <a:off x="2828477" y="7071973"/>
              <a:ext cx="27009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76" name="Oval 4"/>
            <p:cNvSpPr>
              <a:spLocks noChangeArrowheads="1"/>
            </p:cNvSpPr>
            <p:nvPr/>
          </p:nvSpPr>
          <p:spPr bwMode="auto">
            <a:xfrm>
              <a:off x="3098570" y="7277324"/>
              <a:ext cx="266343"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77" name="Oval 5"/>
            <p:cNvSpPr>
              <a:spLocks noChangeArrowheads="1"/>
            </p:cNvSpPr>
            <p:nvPr/>
          </p:nvSpPr>
          <p:spPr bwMode="auto">
            <a:xfrm>
              <a:off x="3364914" y="7176055"/>
              <a:ext cx="270093"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78" name="Oval 6"/>
            <p:cNvSpPr>
              <a:spLocks noChangeArrowheads="1"/>
            </p:cNvSpPr>
            <p:nvPr/>
          </p:nvSpPr>
          <p:spPr bwMode="auto">
            <a:xfrm>
              <a:off x="3233617" y="8506622"/>
              <a:ext cx="26634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79" name="Oval 7"/>
            <p:cNvSpPr>
              <a:spLocks noChangeArrowheads="1"/>
            </p:cNvSpPr>
            <p:nvPr/>
          </p:nvSpPr>
          <p:spPr bwMode="auto">
            <a:xfrm>
              <a:off x="4171441" y="7688027"/>
              <a:ext cx="266343"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80" name="Oval 8"/>
            <p:cNvSpPr>
              <a:spLocks noChangeArrowheads="1"/>
            </p:cNvSpPr>
            <p:nvPr/>
          </p:nvSpPr>
          <p:spPr bwMode="auto">
            <a:xfrm>
              <a:off x="3766301" y="7482677"/>
              <a:ext cx="27009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81" name="Oval 9"/>
            <p:cNvSpPr>
              <a:spLocks noChangeArrowheads="1"/>
            </p:cNvSpPr>
            <p:nvPr/>
          </p:nvSpPr>
          <p:spPr bwMode="auto">
            <a:xfrm>
              <a:off x="3098570" y="7789297"/>
              <a:ext cx="266343"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82" name="Oval 10"/>
            <p:cNvSpPr>
              <a:spLocks noChangeArrowheads="1"/>
            </p:cNvSpPr>
            <p:nvPr/>
          </p:nvSpPr>
          <p:spPr bwMode="auto">
            <a:xfrm>
              <a:off x="3364914" y="7583946"/>
              <a:ext cx="27009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83" name="Oval 11"/>
            <p:cNvSpPr>
              <a:spLocks noChangeArrowheads="1"/>
            </p:cNvSpPr>
            <p:nvPr/>
          </p:nvSpPr>
          <p:spPr bwMode="auto">
            <a:xfrm>
              <a:off x="3635007" y="8301269"/>
              <a:ext cx="266341"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84" name="Oval 12"/>
            <p:cNvSpPr>
              <a:spLocks noChangeArrowheads="1"/>
            </p:cNvSpPr>
            <p:nvPr/>
          </p:nvSpPr>
          <p:spPr bwMode="auto">
            <a:xfrm>
              <a:off x="3901348" y="7994649"/>
              <a:ext cx="27009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85" name="Oval 13"/>
            <p:cNvSpPr>
              <a:spLocks noChangeArrowheads="1"/>
            </p:cNvSpPr>
            <p:nvPr/>
          </p:nvSpPr>
          <p:spPr bwMode="auto">
            <a:xfrm>
              <a:off x="2427090" y="7994649"/>
              <a:ext cx="27009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86" name="Oval 14"/>
            <p:cNvSpPr>
              <a:spLocks noChangeArrowheads="1"/>
            </p:cNvSpPr>
            <p:nvPr/>
          </p:nvSpPr>
          <p:spPr bwMode="auto">
            <a:xfrm>
              <a:off x="2295793" y="7482677"/>
              <a:ext cx="26634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87" name="Oval 15"/>
            <p:cNvSpPr>
              <a:spLocks noChangeArrowheads="1"/>
            </p:cNvSpPr>
            <p:nvPr/>
          </p:nvSpPr>
          <p:spPr bwMode="auto">
            <a:xfrm>
              <a:off x="2697183" y="8200000"/>
              <a:ext cx="266341"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88" name="Oval 16"/>
            <p:cNvSpPr>
              <a:spLocks noChangeArrowheads="1"/>
            </p:cNvSpPr>
            <p:nvPr/>
          </p:nvSpPr>
          <p:spPr bwMode="auto">
            <a:xfrm>
              <a:off x="2562136" y="7688027"/>
              <a:ext cx="266341"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89" name="Line 17"/>
            <p:cNvSpPr>
              <a:spLocks noChangeShapeType="1"/>
            </p:cNvSpPr>
            <p:nvPr/>
          </p:nvSpPr>
          <p:spPr bwMode="auto">
            <a:xfrm flipV="1">
              <a:off x="4336498" y="6799108"/>
              <a:ext cx="1534281" cy="28130"/>
            </a:xfrm>
            <a:prstGeom prst="line">
              <a:avLst/>
            </a:prstGeom>
            <a:noFill/>
            <a:ln w="9525">
              <a:solidFill>
                <a:schemeClr val="tx1"/>
              </a:solidFill>
              <a:round/>
              <a:headEnd/>
              <a:tailEnd/>
            </a:ln>
          </p:spPr>
          <p:txBody>
            <a:bodyPr wrap="none" anchor="ctr"/>
            <a:lstStyle/>
            <a:p>
              <a:endParaRPr lang="en-US"/>
            </a:p>
          </p:txBody>
        </p:sp>
        <p:sp>
          <p:nvSpPr>
            <p:cNvPr id="90" name="Line 18"/>
            <p:cNvSpPr>
              <a:spLocks noChangeShapeType="1"/>
            </p:cNvSpPr>
            <p:nvPr/>
          </p:nvSpPr>
          <p:spPr bwMode="auto">
            <a:xfrm flipV="1">
              <a:off x="4336498" y="8200000"/>
              <a:ext cx="1680580" cy="2814"/>
            </a:xfrm>
            <a:prstGeom prst="line">
              <a:avLst/>
            </a:prstGeom>
            <a:noFill/>
            <a:ln w="9525">
              <a:solidFill>
                <a:schemeClr val="tx1"/>
              </a:solidFill>
              <a:round/>
              <a:headEnd/>
              <a:tailEnd/>
            </a:ln>
          </p:spPr>
          <p:txBody>
            <a:bodyPr wrap="none" anchor="ctr"/>
            <a:lstStyle/>
            <a:p>
              <a:endParaRPr lang="en-US"/>
            </a:p>
          </p:txBody>
        </p:sp>
        <p:sp>
          <p:nvSpPr>
            <p:cNvPr id="91" name="Line 19"/>
            <p:cNvSpPr>
              <a:spLocks noChangeShapeType="1"/>
            </p:cNvSpPr>
            <p:nvPr/>
          </p:nvSpPr>
          <p:spPr bwMode="auto">
            <a:xfrm flipV="1">
              <a:off x="4509058" y="8711972"/>
              <a:ext cx="1508021" cy="2814"/>
            </a:xfrm>
            <a:prstGeom prst="line">
              <a:avLst/>
            </a:prstGeom>
            <a:noFill/>
            <a:ln w="9525">
              <a:solidFill>
                <a:schemeClr val="tx1"/>
              </a:solidFill>
              <a:round/>
              <a:headEnd/>
              <a:tailEnd/>
            </a:ln>
          </p:spPr>
          <p:txBody>
            <a:bodyPr wrap="none" anchor="ctr"/>
            <a:lstStyle/>
            <a:p>
              <a:endParaRPr lang="en-US"/>
            </a:p>
          </p:txBody>
        </p:sp>
        <p:sp>
          <p:nvSpPr>
            <p:cNvPr id="92" name="Line 20"/>
            <p:cNvSpPr>
              <a:spLocks noChangeShapeType="1"/>
            </p:cNvSpPr>
            <p:nvPr/>
          </p:nvSpPr>
          <p:spPr bwMode="auto">
            <a:xfrm>
              <a:off x="4606591" y="6416535"/>
              <a:ext cx="0" cy="410703"/>
            </a:xfrm>
            <a:prstGeom prst="line">
              <a:avLst/>
            </a:prstGeom>
            <a:noFill/>
            <a:ln w="57150">
              <a:solidFill>
                <a:schemeClr val="tx1"/>
              </a:solidFill>
              <a:round/>
              <a:headEnd/>
              <a:tailEnd/>
            </a:ln>
          </p:spPr>
          <p:txBody>
            <a:bodyPr wrap="none" anchor="ctr"/>
            <a:lstStyle/>
            <a:p>
              <a:endParaRPr lang="en-US"/>
            </a:p>
          </p:txBody>
        </p:sp>
        <p:sp>
          <p:nvSpPr>
            <p:cNvPr id="93" name="Line 21"/>
            <p:cNvSpPr>
              <a:spLocks noChangeShapeType="1"/>
            </p:cNvSpPr>
            <p:nvPr/>
          </p:nvSpPr>
          <p:spPr bwMode="auto">
            <a:xfrm>
              <a:off x="5079255" y="7789297"/>
              <a:ext cx="0" cy="410703"/>
            </a:xfrm>
            <a:prstGeom prst="line">
              <a:avLst/>
            </a:prstGeom>
            <a:noFill/>
            <a:ln w="57150">
              <a:solidFill>
                <a:schemeClr val="tx1"/>
              </a:solidFill>
              <a:round/>
              <a:headEnd/>
              <a:tailEnd/>
            </a:ln>
          </p:spPr>
          <p:txBody>
            <a:bodyPr wrap="none" anchor="ctr"/>
            <a:lstStyle/>
            <a:p>
              <a:endParaRPr lang="en-US"/>
            </a:p>
          </p:txBody>
        </p:sp>
        <p:sp>
          <p:nvSpPr>
            <p:cNvPr id="94" name="Line 22"/>
            <p:cNvSpPr>
              <a:spLocks noChangeShapeType="1"/>
            </p:cNvSpPr>
            <p:nvPr/>
          </p:nvSpPr>
          <p:spPr bwMode="auto">
            <a:xfrm>
              <a:off x="5349348" y="7789297"/>
              <a:ext cx="0" cy="410703"/>
            </a:xfrm>
            <a:prstGeom prst="line">
              <a:avLst/>
            </a:prstGeom>
            <a:noFill/>
            <a:ln w="57150">
              <a:solidFill>
                <a:schemeClr val="tx1"/>
              </a:solidFill>
              <a:round/>
              <a:headEnd/>
              <a:tailEnd/>
            </a:ln>
          </p:spPr>
          <p:txBody>
            <a:bodyPr wrap="none" anchor="ctr"/>
            <a:lstStyle/>
            <a:p>
              <a:endParaRPr lang="en-US"/>
            </a:p>
          </p:txBody>
        </p:sp>
        <p:sp>
          <p:nvSpPr>
            <p:cNvPr id="95" name="Line 23"/>
            <p:cNvSpPr>
              <a:spLocks noChangeShapeType="1"/>
            </p:cNvSpPr>
            <p:nvPr/>
          </p:nvSpPr>
          <p:spPr bwMode="auto">
            <a:xfrm>
              <a:off x="5750738" y="8301269"/>
              <a:ext cx="0" cy="410703"/>
            </a:xfrm>
            <a:prstGeom prst="line">
              <a:avLst/>
            </a:prstGeom>
            <a:noFill/>
            <a:ln w="57150">
              <a:solidFill>
                <a:schemeClr val="tx1"/>
              </a:solidFill>
              <a:round/>
              <a:headEnd/>
              <a:tailEnd/>
            </a:ln>
          </p:spPr>
          <p:txBody>
            <a:bodyPr wrap="none" anchor="ctr"/>
            <a:lstStyle/>
            <a:p>
              <a:endParaRPr lang="en-US"/>
            </a:p>
          </p:txBody>
        </p:sp>
        <p:sp>
          <p:nvSpPr>
            <p:cNvPr id="96" name="Line 24"/>
            <p:cNvSpPr>
              <a:spLocks noChangeShapeType="1"/>
            </p:cNvSpPr>
            <p:nvPr/>
          </p:nvSpPr>
          <p:spPr bwMode="auto">
            <a:xfrm>
              <a:off x="3233617" y="7994649"/>
              <a:ext cx="131297" cy="511972"/>
            </a:xfrm>
            <a:prstGeom prst="line">
              <a:avLst/>
            </a:prstGeom>
            <a:noFill/>
            <a:ln w="9525">
              <a:solidFill>
                <a:srgbClr val="FF0000"/>
              </a:solidFill>
              <a:round/>
              <a:headEnd/>
              <a:tailEnd/>
            </a:ln>
          </p:spPr>
          <p:txBody>
            <a:bodyPr wrap="none" anchor="ctr"/>
            <a:lstStyle/>
            <a:p>
              <a:endParaRPr lang="en-US"/>
            </a:p>
          </p:txBody>
        </p:sp>
        <p:sp>
          <p:nvSpPr>
            <p:cNvPr id="97" name="Line 25"/>
            <p:cNvSpPr>
              <a:spLocks noChangeShapeType="1"/>
            </p:cNvSpPr>
            <p:nvPr/>
          </p:nvSpPr>
          <p:spPr bwMode="auto">
            <a:xfrm>
              <a:off x="3635007" y="7789297"/>
              <a:ext cx="401387" cy="306622"/>
            </a:xfrm>
            <a:prstGeom prst="line">
              <a:avLst/>
            </a:prstGeom>
            <a:noFill/>
            <a:ln w="9525">
              <a:solidFill>
                <a:srgbClr val="FF0000"/>
              </a:solidFill>
              <a:round/>
              <a:headEnd/>
              <a:tailEnd/>
            </a:ln>
          </p:spPr>
          <p:txBody>
            <a:bodyPr wrap="none" anchor="ctr"/>
            <a:lstStyle/>
            <a:p>
              <a:endParaRPr lang="en-US"/>
            </a:p>
          </p:txBody>
        </p:sp>
        <p:sp>
          <p:nvSpPr>
            <p:cNvPr id="98" name="Line 26"/>
            <p:cNvSpPr>
              <a:spLocks noChangeShapeType="1"/>
            </p:cNvSpPr>
            <p:nvPr/>
          </p:nvSpPr>
          <p:spPr bwMode="auto">
            <a:xfrm flipV="1">
              <a:off x="2828477" y="8095918"/>
              <a:ext cx="1072871" cy="205351"/>
            </a:xfrm>
            <a:prstGeom prst="line">
              <a:avLst/>
            </a:prstGeom>
            <a:noFill/>
            <a:ln w="9525">
              <a:solidFill>
                <a:srgbClr val="FF0000"/>
              </a:solidFill>
              <a:round/>
              <a:headEnd/>
              <a:tailEnd/>
            </a:ln>
          </p:spPr>
          <p:txBody>
            <a:bodyPr wrap="none" anchor="ctr"/>
            <a:lstStyle/>
            <a:p>
              <a:endParaRPr lang="en-US"/>
            </a:p>
          </p:txBody>
        </p:sp>
        <p:sp>
          <p:nvSpPr>
            <p:cNvPr id="99" name="Line 27"/>
            <p:cNvSpPr>
              <a:spLocks noChangeShapeType="1"/>
            </p:cNvSpPr>
            <p:nvPr/>
          </p:nvSpPr>
          <p:spPr bwMode="auto">
            <a:xfrm>
              <a:off x="3233617" y="7994649"/>
              <a:ext cx="532684" cy="410703"/>
            </a:xfrm>
            <a:prstGeom prst="line">
              <a:avLst/>
            </a:prstGeom>
            <a:noFill/>
            <a:ln w="9525">
              <a:solidFill>
                <a:srgbClr val="FF0000"/>
              </a:solidFill>
              <a:round/>
              <a:headEnd/>
              <a:tailEnd/>
            </a:ln>
          </p:spPr>
          <p:txBody>
            <a:bodyPr wrap="none" anchor="ctr"/>
            <a:lstStyle/>
            <a:p>
              <a:endParaRPr lang="en-US"/>
            </a:p>
          </p:txBody>
        </p:sp>
        <p:sp>
          <p:nvSpPr>
            <p:cNvPr id="100" name="Line 28"/>
            <p:cNvSpPr>
              <a:spLocks noChangeShapeType="1"/>
            </p:cNvSpPr>
            <p:nvPr/>
          </p:nvSpPr>
          <p:spPr bwMode="auto">
            <a:xfrm>
              <a:off x="2697183" y="7893380"/>
              <a:ext cx="131294" cy="306620"/>
            </a:xfrm>
            <a:prstGeom prst="line">
              <a:avLst/>
            </a:prstGeom>
            <a:noFill/>
            <a:ln w="9525">
              <a:solidFill>
                <a:srgbClr val="FF0000"/>
              </a:solidFill>
              <a:round/>
              <a:headEnd/>
              <a:tailEnd/>
            </a:ln>
          </p:spPr>
          <p:txBody>
            <a:bodyPr wrap="none" anchor="ctr"/>
            <a:lstStyle/>
            <a:p>
              <a:endParaRPr lang="en-US"/>
            </a:p>
          </p:txBody>
        </p:sp>
        <p:sp>
          <p:nvSpPr>
            <p:cNvPr id="101" name="Line 29"/>
            <p:cNvSpPr>
              <a:spLocks noChangeShapeType="1"/>
            </p:cNvSpPr>
            <p:nvPr/>
          </p:nvSpPr>
          <p:spPr bwMode="auto">
            <a:xfrm>
              <a:off x="3901348" y="7688027"/>
              <a:ext cx="135047" cy="306622"/>
            </a:xfrm>
            <a:prstGeom prst="line">
              <a:avLst/>
            </a:prstGeom>
            <a:noFill/>
            <a:ln w="9525">
              <a:solidFill>
                <a:srgbClr val="FF0000"/>
              </a:solidFill>
              <a:round/>
              <a:headEnd/>
              <a:tailEnd/>
            </a:ln>
          </p:spPr>
          <p:txBody>
            <a:bodyPr wrap="none" anchor="ctr"/>
            <a:lstStyle/>
            <a:p>
              <a:endParaRPr lang="en-US"/>
            </a:p>
          </p:txBody>
        </p:sp>
        <p:sp>
          <p:nvSpPr>
            <p:cNvPr id="102" name="Line 30"/>
            <p:cNvSpPr>
              <a:spLocks noChangeShapeType="1"/>
            </p:cNvSpPr>
            <p:nvPr/>
          </p:nvSpPr>
          <p:spPr bwMode="auto">
            <a:xfrm>
              <a:off x="3499960" y="7277324"/>
              <a:ext cx="401387" cy="306622"/>
            </a:xfrm>
            <a:prstGeom prst="line">
              <a:avLst/>
            </a:prstGeom>
            <a:noFill/>
            <a:ln w="9525">
              <a:solidFill>
                <a:srgbClr val="FF0000"/>
              </a:solidFill>
              <a:round/>
              <a:headEnd/>
              <a:tailEnd/>
            </a:ln>
          </p:spPr>
          <p:txBody>
            <a:bodyPr wrap="none" anchor="ctr"/>
            <a:lstStyle/>
            <a:p>
              <a:endParaRPr lang="en-US"/>
            </a:p>
          </p:txBody>
        </p:sp>
        <p:sp>
          <p:nvSpPr>
            <p:cNvPr id="103" name="Line 31"/>
            <p:cNvSpPr>
              <a:spLocks noChangeShapeType="1"/>
            </p:cNvSpPr>
            <p:nvPr/>
          </p:nvSpPr>
          <p:spPr bwMode="auto">
            <a:xfrm flipH="1">
              <a:off x="2828477" y="7482677"/>
              <a:ext cx="405140" cy="306620"/>
            </a:xfrm>
            <a:prstGeom prst="line">
              <a:avLst/>
            </a:prstGeom>
            <a:noFill/>
            <a:ln w="9525">
              <a:solidFill>
                <a:srgbClr val="FF0000"/>
              </a:solidFill>
              <a:round/>
              <a:headEnd/>
              <a:tailEnd/>
            </a:ln>
          </p:spPr>
          <p:txBody>
            <a:bodyPr wrap="none" anchor="ctr"/>
            <a:lstStyle/>
            <a:p>
              <a:endParaRPr lang="en-US"/>
            </a:p>
          </p:txBody>
        </p:sp>
        <p:sp>
          <p:nvSpPr>
            <p:cNvPr id="104" name="Line 32"/>
            <p:cNvSpPr>
              <a:spLocks noChangeShapeType="1"/>
            </p:cNvSpPr>
            <p:nvPr/>
          </p:nvSpPr>
          <p:spPr bwMode="auto">
            <a:xfrm flipH="1">
              <a:off x="2427090" y="7277324"/>
              <a:ext cx="401387" cy="306622"/>
            </a:xfrm>
            <a:prstGeom prst="line">
              <a:avLst/>
            </a:prstGeom>
            <a:noFill/>
            <a:ln w="9525">
              <a:solidFill>
                <a:srgbClr val="FF0000"/>
              </a:solidFill>
              <a:round/>
              <a:headEnd/>
              <a:tailEnd/>
            </a:ln>
          </p:spPr>
          <p:txBody>
            <a:bodyPr wrap="none" anchor="ctr"/>
            <a:lstStyle/>
            <a:p>
              <a:endParaRPr lang="en-US"/>
            </a:p>
          </p:txBody>
        </p:sp>
        <p:sp>
          <p:nvSpPr>
            <p:cNvPr id="105" name="Line 33"/>
            <p:cNvSpPr>
              <a:spLocks noChangeShapeType="1"/>
            </p:cNvSpPr>
            <p:nvPr/>
          </p:nvSpPr>
          <p:spPr bwMode="auto">
            <a:xfrm>
              <a:off x="2427090" y="7688027"/>
              <a:ext cx="135047" cy="407891"/>
            </a:xfrm>
            <a:prstGeom prst="line">
              <a:avLst/>
            </a:prstGeom>
            <a:noFill/>
            <a:ln w="9525">
              <a:solidFill>
                <a:srgbClr val="FF0000"/>
              </a:solidFill>
              <a:round/>
              <a:headEnd/>
              <a:tailEnd/>
            </a:ln>
          </p:spPr>
          <p:txBody>
            <a:bodyPr wrap="none" anchor="ctr"/>
            <a:lstStyle/>
            <a:p>
              <a:endParaRPr lang="en-US"/>
            </a:p>
          </p:txBody>
        </p:sp>
        <p:sp>
          <p:nvSpPr>
            <p:cNvPr id="106" name="Line 34"/>
            <p:cNvSpPr>
              <a:spLocks noChangeShapeType="1"/>
            </p:cNvSpPr>
            <p:nvPr/>
          </p:nvSpPr>
          <p:spPr bwMode="auto">
            <a:xfrm flipV="1">
              <a:off x="2828477" y="7688027"/>
              <a:ext cx="536436" cy="101269"/>
            </a:xfrm>
            <a:prstGeom prst="line">
              <a:avLst/>
            </a:prstGeom>
            <a:noFill/>
            <a:ln w="9525">
              <a:solidFill>
                <a:srgbClr val="FF0000"/>
              </a:solidFill>
              <a:round/>
              <a:headEnd/>
              <a:tailEnd/>
            </a:ln>
          </p:spPr>
          <p:txBody>
            <a:bodyPr wrap="none" anchor="ctr"/>
            <a:lstStyle/>
            <a:p>
              <a:endParaRPr lang="en-US"/>
            </a:p>
          </p:txBody>
        </p:sp>
        <p:sp>
          <p:nvSpPr>
            <p:cNvPr id="107" name="Line 35"/>
            <p:cNvSpPr>
              <a:spLocks noChangeShapeType="1"/>
            </p:cNvSpPr>
            <p:nvPr/>
          </p:nvSpPr>
          <p:spPr bwMode="auto">
            <a:xfrm flipH="1">
              <a:off x="3364914" y="7789297"/>
              <a:ext cx="937824" cy="104083"/>
            </a:xfrm>
            <a:prstGeom prst="line">
              <a:avLst/>
            </a:prstGeom>
            <a:noFill/>
            <a:ln w="9525">
              <a:solidFill>
                <a:srgbClr val="FF0000"/>
              </a:solidFill>
              <a:round/>
              <a:headEnd/>
              <a:tailEnd/>
            </a:ln>
          </p:spPr>
          <p:txBody>
            <a:bodyPr wrap="none" anchor="ctr"/>
            <a:lstStyle/>
            <a:p>
              <a:endParaRPr lang="en-US"/>
            </a:p>
          </p:txBody>
        </p:sp>
        <p:sp>
          <p:nvSpPr>
            <p:cNvPr id="108" name="Line 36"/>
            <p:cNvSpPr>
              <a:spLocks noChangeShapeType="1"/>
            </p:cNvSpPr>
            <p:nvPr/>
          </p:nvSpPr>
          <p:spPr bwMode="auto">
            <a:xfrm>
              <a:off x="2828477" y="8301269"/>
              <a:ext cx="536436" cy="205352"/>
            </a:xfrm>
            <a:prstGeom prst="line">
              <a:avLst/>
            </a:prstGeom>
            <a:noFill/>
            <a:ln w="9525">
              <a:solidFill>
                <a:srgbClr val="FF0000"/>
              </a:solidFill>
              <a:round/>
              <a:headEnd/>
              <a:tailEnd/>
            </a:ln>
          </p:spPr>
          <p:txBody>
            <a:bodyPr wrap="none" anchor="ctr"/>
            <a:lstStyle/>
            <a:p>
              <a:endParaRPr lang="en-US"/>
            </a:p>
          </p:txBody>
        </p:sp>
        <p:sp>
          <p:nvSpPr>
            <p:cNvPr id="109" name="Line 37"/>
            <p:cNvSpPr>
              <a:spLocks noChangeShapeType="1"/>
            </p:cNvSpPr>
            <p:nvPr/>
          </p:nvSpPr>
          <p:spPr bwMode="auto">
            <a:xfrm>
              <a:off x="2963524" y="7277324"/>
              <a:ext cx="270093" cy="104083"/>
            </a:xfrm>
            <a:prstGeom prst="line">
              <a:avLst/>
            </a:prstGeom>
            <a:noFill/>
            <a:ln w="9525">
              <a:solidFill>
                <a:srgbClr val="FF0000"/>
              </a:solidFill>
              <a:round/>
              <a:headEnd/>
              <a:tailEnd/>
            </a:ln>
          </p:spPr>
          <p:txBody>
            <a:bodyPr wrap="none" anchor="ctr"/>
            <a:lstStyle/>
            <a:p>
              <a:endParaRPr lang="en-US"/>
            </a:p>
          </p:txBody>
        </p:sp>
        <p:sp>
          <p:nvSpPr>
            <p:cNvPr id="110" name="Line 38"/>
            <p:cNvSpPr>
              <a:spLocks noChangeShapeType="1"/>
            </p:cNvSpPr>
            <p:nvPr/>
          </p:nvSpPr>
          <p:spPr bwMode="auto">
            <a:xfrm>
              <a:off x="2427090" y="7583946"/>
              <a:ext cx="937824" cy="104081"/>
            </a:xfrm>
            <a:prstGeom prst="line">
              <a:avLst/>
            </a:prstGeom>
            <a:noFill/>
            <a:ln w="9525">
              <a:solidFill>
                <a:srgbClr val="FF0000"/>
              </a:solidFill>
              <a:round/>
              <a:headEnd/>
              <a:tailEnd/>
            </a:ln>
          </p:spPr>
          <p:txBody>
            <a:bodyPr wrap="none" anchor="ctr"/>
            <a:lstStyle/>
            <a:p>
              <a:endParaRPr lang="en-US"/>
            </a:p>
          </p:txBody>
        </p:sp>
        <p:sp>
          <p:nvSpPr>
            <p:cNvPr id="111" name="Line 39"/>
            <p:cNvSpPr>
              <a:spLocks noChangeShapeType="1"/>
            </p:cNvSpPr>
            <p:nvPr/>
          </p:nvSpPr>
          <p:spPr bwMode="auto">
            <a:xfrm flipV="1">
              <a:off x="2828477" y="7893380"/>
              <a:ext cx="405140" cy="407889"/>
            </a:xfrm>
            <a:prstGeom prst="line">
              <a:avLst/>
            </a:prstGeom>
            <a:noFill/>
            <a:ln w="9525">
              <a:solidFill>
                <a:srgbClr val="FF0000"/>
              </a:solidFill>
              <a:round/>
              <a:headEnd/>
              <a:tailEnd/>
            </a:ln>
          </p:spPr>
          <p:txBody>
            <a:bodyPr wrap="none" anchor="ctr"/>
            <a:lstStyle/>
            <a:p>
              <a:endParaRPr lang="en-US"/>
            </a:p>
          </p:txBody>
        </p:sp>
        <p:sp>
          <p:nvSpPr>
            <p:cNvPr id="112" name="Line 40"/>
            <p:cNvSpPr>
              <a:spLocks noChangeShapeType="1"/>
            </p:cNvSpPr>
            <p:nvPr/>
          </p:nvSpPr>
          <p:spPr bwMode="auto">
            <a:xfrm flipV="1">
              <a:off x="2562136" y="7893380"/>
              <a:ext cx="671481" cy="202539"/>
            </a:xfrm>
            <a:prstGeom prst="line">
              <a:avLst/>
            </a:prstGeom>
            <a:noFill/>
            <a:ln w="9525">
              <a:solidFill>
                <a:srgbClr val="FF0000"/>
              </a:solidFill>
              <a:round/>
              <a:headEnd/>
              <a:tailEnd/>
            </a:ln>
          </p:spPr>
          <p:txBody>
            <a:bodyPr wrap="none" anchor="ctr"/>
            <a:lstStyle/>
            <a:p>
              <a:endParaRPr lang="en-US"/>
            </a:p>
          </p:txBody>
        </p:sp>
        <p:sp>
          <p:nvSpPr>
            <p:cNvPr id="113" name="Line 41"/>
            <p:cNvSpPr>
              <a:spLocks noChangeShapeType="1"/>
            </p:cNvSpPr>
            <p:nvPr/>
          </p:nvSpPr>
          <p:spPr bwMode="auto">
            <a:xfrm flipH="1">
              <a:off x="4036394" y="7820241"/>
              <a:ext cx="131297" cy="275677"/>
            </a:xfrm>
            <a:prstGeom prst="line">
              <a:avLst/>
            </a:prstGeom>
            <a:noFill/>
            <a:ln w="9525">
              <a:solidFill>
                <a:srgbClr val="FF0000"/>
              </a:solidFill>
              <a:round/>
              <a:headEnd/>
              <a:tailEnd/>
            </a:ln>
          </p:spPr>
          <p:txBody>
            <a:bodyPr wrap="none" anchor="ctr"/>
            <a:lstStyle/>
            <a:p>
              <a:endParaRPr lang="en-US"/>
            </a:p>
          </p:txBody>
        </p:sp>
        <p:sp>
          <p:nvSpPr>
            <p:cNvPr id="114" name="Line 42"/>
            <p:cNvSpPr>
              <a:spLocks noChangeShapeType="1"/>
            </p:cNvSpPr>
            <p:nvPr/>
          </p:nvSpPr>
          <p:spPr bwMode="auto">
            <a:xfrm>
              <a:off x="3233617" y="7893380"/>
              <a:ext cx="937824" cy="202539"/>
            </a:xfrm>
            <a:prstGeom prst="line">
              <a:avLst/>
            </a:prstGeom>
            <a:noFill/>
            <a:ln w="9525">
              <a:solidFill>
                <a:srgbClr val="FF0000"/>
              </a:solidFill>
              <a:round/>
              <a:headEnd/>
              <a:tailEnd/>
            </a:ln>
          </p:spPr>
          <p:txBody>
            <a:bodyPr wrap="none" anchor="ctr"/>
            <a:lstStyle/>
            <a:p>
              <a:endParaRPr lang="en-US"/>
            </a:p>
          </p:txBody>
        </p:sp>
        <p:sp>
          <p:nvSpPr>
            <p:cNvPr id="115" name="Line 46"/>
            <p:cNvSpPr>
              <a:spLocks noChangeShapeType="1"/>
            </p:cNvSpPr>
            <p:nvPr/>
          </p:nvSpPr>
          <p:spPr bwMode="auto">
            <a:xfrm flipV="1">
              <a:off x="4336498" y="7333585"/>
              <a:ext cx="1534281" cy="28130"/>
            </a:xfrm>
            <a:prstGeom prst="line">
              <a:avLst/>
            </a:prstGeom>
            <a:noFill/>
            <a:ln w="9525">
              <a:solidFill>
                <a:schemeClr val="tx1"/>
              </a:solidFill>
              <a:round/>
              <a:headEnd/>
              <a:tailEnd/>
            </a:ln>
          </p:spPr>
          <p:txBody>
            <a:bodyPr wrap="none" anchor="ctr"/>
            <a:lstStyle/>
            <a:p>
              <a:endParaRPr lang="en-US"/>
            </a:p>
          </p:txBody>
        </p:sp>
        <p:sp>
          <p:nvSpPr>
            <p:cNvPr id="116" name="Line 47"/>
            <p:cNvSpPr>
              <a:spLocks noChangeShapeType="1"/>
            </p:cNvSpPr>
            <p:nvPr/>
          </p:nvSpPr>
          <p:spPr bwMode="auto">
            <a:xfrm>
              <a:off x="4846674" y="6951012"/>
              <a:ext cx="0" cy="410703"/>
            </a:xfrm>
            <a:prstGeom prst="line">
              <a:avLst/>
            </a:prstGeom>
            <a:noFill/>
            <a:ln w="57150">
              <a:solidFill>
                <a:schemeClr val="tx1"/>
              </a:solidFill>
              <a:round/>
              <a:headEnd/>
              <a:tailEnd/>
            </a:ln>
          </p:spPr>
          <p:txBody>
            <a:bodyPr wrap="none" anchor="ctr"/>
            <a:lstStyle/>
            <a:p>
              <a:endParaRPr lang="en-US"/>
            </a:p>
          </p:txBody>
        </p:sp>
        <p:sp>
          <p:nvSpPr>
            <p:cNvPr id="117" name="Line 48"/>
            <p:cNvSpPr>
              <a:spLocks noChangeShapeType="1"/>
            </p:cNvSpPr>
            <p:nvPr/>
          </p:nvSpPr>
          <p:spPr bwMode="auto">
            <a:xfrm>
              <a:off x="5360603" y="6416535"/>
              <a:ext cx="0" cy="410703"/>
            </a:xfrm>
            <a:prstGeom prst="line">
              <a:avLst/>
            </a:prstGeom>
            <a:noFill/>
            <a:ln w="57150">
              <a:solidFill>
                <a:schemeClr val="tx1"/>
              </a:solidFill>
              <a:round/>
              <a:headEnd/>
              <a:tailEnd/>
            </a:ln>
          </p:spPr>
          <p:txBody>
            <a:bodyPr wrap="none" anchor="ctr"/>
            <a:lstStyle/>
            <a:p>
              <a:endParaRPr lang="en-US"/>
            </a:p>
          </p:txBody>
        </p:sp>
        <p:sp>
          <p:nvSpPr>
            <p:cNvPr id="118" name="Oval 49"/>
            <p:cNvSpPr>
              <a:spLocks noChangeArrowheads="1"/>
            </p:cNvSpPr>
            <p:nvPr/>
          </p:nvSpPr>
          <p:spPr bwMode="auto">
            <a:xfrm>
              <a:off x="7300022" y="7567068"/>
              <a:ext cx="780270" cy="635746"/>
            </a:xfrm>
            <a:prstGeom prst="ellipse">
              <a:avLst/>
            </a:prstGeom>
            <a:solidFill>
              <a:srgbClr val="FFFF00"/>
            </a:solidFill>
            <a:ln w="9525">
              <a:solidFill>
                <a:schemeClr val="tx1"/>
              </a:solidFill>
              <a:round/>
              <a:headEnd/>
              <a:tailEnd/>
            </a:ln>
          </p:spPr>
          <p:txBody>
            <a:bodyPr wrap="none" anchor="ctr"/>
            <a:lstStyle/>
            <a:p>
              <a:endParaRPr lang="en-US"/>
            </a:p>
          </p:txBody>
        </p:sp>
        <p:sp>
          <p:nvSpPr>
            <p:cNvPr id="119" name="Freeform 50"/>
            <p:cNvSpPr>
              <a:spLocks/>
            </p:cNvSpPr>
            <p:nvPr/>
          </p:nvSpPr>
          <p:spPr bwMode="auto">
            <a:xfrm>
              <a:off x="3488705" y="6714717"/>
              <a:ext cx="3912603" cy="978936"/>
            </a:xfrm>
            <a:custGeom>
              <a:avLst/>
              <a:gdLst>
                <a:gd name="T0" fmla="*/ 0 w 1043"/>
                <a:gd name="T1" fmla="*/ 2147483647 h 348"/>
                <a:gd name="T2" fmla="*/ 2147483647 w 1043"/>
                <a:gd name="T3" fmla="*/ 2147483647 h 348"/>
                <a:gd name="T4" fmla="*/ 2147483647 w 1043"/>
                <a:gd name="T5" fmla="*/ 2147483647 h 348"/>
                <a:gd name="T6" fmla="*/ 0 60000 65536"/>
                <a:gd name="T7" fmla="*/ 0 60000 65536"/>
                <a:gd name="T8" fmla="*/ 0 60000 65536"/>
                <a:gd name="T9" fmla="*/ 0 w 1043"/>
                <a:gd name="T10" fmla="*/ 0 h 348"/>
                <a:gd name="T11" fmla="*/ 1043 w 1043"/>
                <a:gd name="T12" fmla="*/ 348 h 348"/>
              </a:gdLst>
              <a:ahLst/>
              <a:cxnLst>
                <a:cxn ang="T6">
                  <a:pos x="T0" y="T1"/>
                </a:cxn>
                <a:cxn ang="T7">
                  <a:pos x="T2" y="T3"/>
                </a:cxn>
                <a:cxn ang="T8">
                  <a:pos x="T4" y="T5"/>
                </a:cxn>
              </a:cxnLst>
              <a:rect l="T9" t="T10" r="T11" b="T12"/>
              <a:pathLst>
                <a:path w="1043" h="348">
                  <a:moveTo>
                    <a:pt x="0" y="167"/>
                  </a:moveTo>
                  <a:cubicBezTo>
                    <a:pt x="139" y="83"/>
                    <a:pt x="279" y="0"/>
                    <a:pt x="453" y="30"/>
                  </a:cubicBezTo>
                  <a:cubicBezTo>
                    <a:pt x="627" y="60"/>
                    <a:pt x="945" y="295"/>
                    <a:pt x="1043" y="348"/>
                  </a:cubicBezTo>
                </a:path>
              </a:pathLst>
            </a:custGeom>
            <a:noFill/>
            <a:ln w="9525">
              <a:solidFill>
                <a:srgbClr val="FF0000"/>
              </a:solidFill>
              <a:round/>
              <a:headEnd/>
              <a:tailEnd type="triangle" w="med" len="med"/>
            </a:ln>
          </p:spPr>
          <p:txBody>
            <a:bodyPr/>
            <a:lstStyle/>
            <a:p>
              <a:endParaRPr lang="en-US"/>
            </a:p>
          </p:txBody>
        </p:sp>
        <p:sp>
          <p:nvSpPr>
            <p:cNvPr id="120" name="Freeform 51"/>
            <p:cNvSpPr>
              <a:spLocks/>
            </p:cNvSpPr>
            <p:nvPr/>
          </p:nvSpPr>
          <p:spPr bwMode="auto">
            <a:xfrm>
              <a:off x="3998881" y="7437668"/>
              <a:ext cx="3229867" cy="382573"/>
            </a:xfrm>
            <a:custGeom>
              <a:avLst/>
              <a:gdLst>
                <a:gd name="T0" fmla="*/ 0 w 861"/>
                <a:gd name="T1" fmla="*/ 2147483647 h 196"/>
                <a:gd name="T2" fmla="*/ 2147483647 w 861"/>
                <a:gd name="T3" fmla="*/ 2147483647 h 196"/>
                <a:gd name="T4" fmla="*/ 2147483647 w 861"/>
                <a:gd name="T5" fmla="*/ 2147483647 h 196"/>
                <a:gd name="T6" fmla="*/ 0 60000 65536"/>
                <a:gd name="T7" fmla="*/ 0 60000 65536"/>
                <a:gd name="T8" fmla="*/ 0 60000 65536"/>
                <a:gd name="T9" fmla="*/ 0 w 861"/>
                <a:gd name="T10" fmla="*/ 0 h 196"/>
                <a:gd name="T11" fmla="*/ 861 w 861"/>
                <a:gd name="T12" fmla="*/ 196 h 196"/>
              </a:gdLst>
              <a:ahLst/>
              <a:cxnLst>
                <a:cxn ang="T6">
                  <a:pos x="T0" y="T1"/>
                </a:cxn>
                <a:cxn ang="T7">
                  <a:pos x="T2" y="T3"/>
                </a:cxn>
                <a:cxn ang="T8">
                  <a:pos x="T4" y="T5"/>
                </a:cxn>
              </a:cxnLst>
              <a:rect l="T9" t="T10" r="T11" b="T12"/>
              <a:pathLst>
                <a:path w="861" h="196">
                  <a:moveTo>
                    <a:pt x="0" y="106"/>
                  </a:moveTo>
                  <a:cubicBezTo>
                    <a:pt x="41" y="53"/>
                    <a:pt x="83" y="0"/>
                    <a:pt x="226" y="15"/>
                  </a:cubicBezTo>
                  <a:cubicBezTo>
                    <a:pt x="369" y="30"/>
                    <a:pt x="615" y="113"/>
                    <a:pt x="861" y="196"/>
                  </a:cubicBezTo>
                </a:path>
              </a:pathLst>
            </a:custGeom>
            <a:noFill/>
            <a:ln w="9525">
              <a:solidFill>
                <a:srgbClr val="FF0000"/>
              </a:solidFill>
              <a:round/>
              <a:headEnd/>
              <a:tailEnd type="triangle" w="med" len="med"/>
            </a:ln>
          </p:spPr>
          <p:txBody>
            <a:bodyPr/>
            <a:lstStyle/>
            <a:p>
              <a:endParaRPr lang="en-US"/>
            </a:p>
          </p:txBody>
        </p:sp>
        <p:sp>
          <p:nvSpPr>
            <p:cNvPr id="121" name="Freeform 52"/>
            <p:cNvSpPr>
              <a:spLocks/>
            </p:cNvSpPr>
            <p:nvPr/>
          </p:nvSpPr>
          <p:spPr bwMode="auto">
            <a:xfrm>
              <a:off x="2805969" y="8202814"/>
              <a:ext cx="4764146" cy="661062"/>
            </a:xfrm>
            <a:custGeom>
              <a:avLst/>
              <a:gdLst>
                <a:gd name="T0" fmla="*/ 0 w 1270"/>
                <a:gd name="T1" fmla="*/ 2147483647 h 235"/>
                <a:gd name="T2" fmla="*/ 2147483647 w 1270"/>
                <a:gd name="T3" fmla="*/ 2147483647 h 235"/>
                <a:gd name="T4" fmla="*/ 2147483647 w 1270"/>
                <a:gd name="T5" fmla="*/ 0 h 235"/>
                <a:gd name="T6" fmla="*/ 0 60000 65536"/>
                <a:gd name="T7" fmla="*/ 0 60000 65536"/>
                <a:gd name="T8" fmla="*/ 0 60000 65536"/>
                <a:gd name="T9" fmla="*/ 0 w 1270"/>
                <a:gd name="T10" fmla="*/ 0 h 235"/>
                <a:gd name="T11" fmla="*/ 1270 w 1270"/>
                <a:gd name="T12" fmla="*/ 235 h 235"/>
              </a:gdLst>
              <a:ahLst/>
              <a:cxnLst>
                <a:cxn ang="T6">
                  <a:pos x="T0" y="T1"/>
                </a:cxn>
                <a:cxn ang="T7">
                  <a:pos x="T2" y="T3"/>
                </a:cxn>
                <a:cxn ang="T8">
                  <a:pos x="T4" y="T5"/>
                </a:cxn>
              </a:cxnLst>
              <a:rect l="T9" t="T10" r="T11" b="T12"/>
              <a:pathLst>
                <a:path w="1270" h="235">
                  <a:moveTo>
                    <a:pt x="0" y="46"/>
                  </a:moveTo>
                  <a:cubicBezTo>
                    <a:pt x="189" y="140"/>
                    <a:pt x="378" y="235"/>
                    <a:pt x="590" y="227"/>
                  </a:cubicBezTo>
                  <a:cubicBezTo>
                    <a:pt x="802" y="219"/>
                    <a:pt x="1036" y="109"/>
                    <a:pt x="1270" y="0"/>
                  </a:cubicBezTo>
                </a:path>
              </a:pathLst>
            </a:custGeom>
            <a:noFill/>
            <a:ln w="9525">
              <a:solidFill>
                <a:srgbClr val="FF0000"/>
              </a:solidFill>
              <a:round/>
              <a:headEnd/>
              <a:tailEnd type="triangle" w="med" len="med"/>
            </a:ln>
          </p:spPr>
          <p:txBody>
            <a:bodyPr/>
            <a:lstStyle/>
            <a:p>
              <a:endParaRPr lang="en-US"/>
            </a:p>
          </p:txBody>
        </p:sp>
        <p:sp>
          <p:nvSpPr>
            <p:cNvPr id="122" name="Freeform 53"/>
            <p:cNvSpPr>
              <a:spLocks/>
            </p:cNvSpPr>
            <p:nvPr/>
          </p:nvSpPr>
          <p:spPr bwMode="auto">
            <a:xfrm>
              <a:off x="4167691" y="7949640"/>
              <a:ext cx="3061057" cy="424767"/>
            </a:xfrm>
            <a:custGeom>
              <a:avLst/>
              <a:gdLst>
                <a:gd name="T0" fmla="*/ 0 w 816"/>
                <a:gd name="T1" fmla="*/ 2147483647 h 151"/>
                <a:gd name="T2" fmla="*/ 2147483647 w 816"/>
                <a:gd name="T3" fmla="*/ 2147483647 h 151"/>
                <a:gd name="T4" fmla="*/ 2147483647 w 816"/>
                <a:gd name="T5" fmla="*/ 0 h 151"/>
                <a:gd name="T6" fmla="*/ 0 60000 65536"/>
                <a:gd name="T7" fmla="*/ 0 60000 65536"/>
                <a:gd name="T8" fmla="*/ 0 60000 65536"/>
                <a:gd name="T9" fmla="*/ 0 w 816"/>
                <a:gd name="T10" fmla="*/ 0 h 151"/>
                <a:gd name="T11" fmla="*/ 816 w 816"/>
                <a:gd name="T12" fmla="*/ 151 h 151"/>
              </a:gdLst>
              <a:ahLst/>
              <a:cxnLst>
                <a:cxn ang="T6">
                  <a:pos x="T0" y="T1"/>
                </a:cxn>
                <a:cxn ang="T7">
                  <a:pos x="T2" y="T3"/>
                </a:cxn>
                <a:cxn ang="T8">
                  <a:pos x="T4" y="T5"/>
                </a:cxn>
              </a:cxnLst>
              <a:rect l="T9" t="T10" r="T11" b="T12"/>
              <a:pathLst>
                <a:path w="816" h="151">
                  <a:moveTo>
                    <a:pt x="0" y="90"/>
                  </a:moveTo>
                  <a:cubicBezTo>
                    <a:pt x="68" y="120"/>
                    <a:pt x="136" y="151"/>
                    <a:pt x="272" y="136"/>
                  </a:cubicBezTo>
                  <a:cubicBezTo>
                    <a:pt x="408" y="121"/>
                    <a:pt x="612" y="60"/>
                    <a:pt x="816" y="0"/>
                  </a:cubicBezTo>
                </a:path>
              </a:pathLst>
            </a:custGeom>
            <a:noFill/>
            <a:ln w="9525">
              <a:solidFill>
                <a:srgbClr val="FF0000"/>
              </a:solidFill>
              <a:round/>
              <a:headEnd/>
              <a:tailEnd type="triangle" w="med" len="med"/>
            </a:ln>
          </p:spPr>
          <p:txBody>
            <a:bodyPr/>
            <a:lstStyle/>
            <a:p>
              <a:endParaRPr lang="en-US"/>
            </a:p>
          </p:txBody>
        </p:sp>
      </p:grpSp>
      <p:sp>
        <p:nvSpPr>
          <p:cNvPr id="123" name="Title 3"/>
          <p:cNvSpPr txBox="1">
            <a:spLocks/>
          </p:cNvSpPr>
          <p:nvPr/>
        </p:nvSpPr>
        <p:spPr>
          <a:xfrm>
            <a:off x="697827" y="-38773"/>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kumimoji="0" lang="en-US" sz="6600" b="0" i="0" u="none" strike="noStrike" kern="1200" cap="none" spc="0" normalizeH="0" baseline="0" noProof="0" dirty="0" smtClean="0">
                <a:ln>
                  <a:noFill/>
                </a:ln>
                <a:solidFill>
                  <a:schemeClr val="tx1"/>
                </a:solidFill>
                <a:effectLst/>
                <a:uLnTx/>
                <a:uFillTx/>
                <a:latin typeface="Impact" charset="0"/>
                <a:ea typeface="ＭＳ Ｐゴシック" charset="0"/>
                <a:cs typeface="Impact" charset="0"/>
              </a:rPr>
              <a:t> </a:t>
            </a:r>
            <a:r>
              <a:rPr lang="en-US" sz="6600" dirty="0" smtClean="0">
                <a:solidFill>
                  <a:srgbClr val="FF0000"/>
                </a:solidFill>
                <a:latin typeface="Impact" charset="0"/>
                <a:ea typeface="ＭＳ Ｐゴシック" charset="0"/>
                <a:cs typeface="Impact" charset="0"/>
              </a:rPr>
              <a:t>11</a:t>
            </a:r>
            <a:r>
              <a:rPr lang="en-US" sz="6600" noProof="0" dirty="0" smtClean="0">
                <a:solidFill>
                  <a:srgbClr val="FF0000"/>
                </a:solidFill>
                <a:latin typeface="Impact" charset="0"/>
                <a:ea typeface="ＭＳ Ｐゴシック" charset="0"/>
                <a:cs typeface="Impact" charset="0"/>
              </a:rPr>
              <a:t>.1</a:t>
            </a:r>
            <a:r>
              <a:rPr lang="en-US" sz="6600" dirty="0" smtClean="0">
                <a:solidFill>
                  <a:srgbClr val="FF0000"/>
                </a:solidFill>
                <a:latin typeface="Impact" charset="0"/>
                <a:ea typeface="ＭＳ Ｐゴシック" charset="0"/>
                <a:cs typeface="Impact" charset="0"/>
              </a:rPr>
              <a:t>. Fluctuation of potential</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124" name="Straight Connector 123"/>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a:off x="1066800" y="1594421"/>
            <a:ext cx="11919067" cy="3600986"/>
          </a:xfrm>
          <a:prstGeom prst="rect">
            <a:avLst/>
          </a:prstGeom>
          <a:noFill/>
        </p:spPr>
        <p:txBody>
          <a:bodyPr wrap="square" rtlCol="0">
            <a:spAutoFit/>
          </a:bodyPr>
          <a:lstStyle/>
          <a:p>
            <a:r>
              <a:rPr lang="en-US" dirty="0" smtClean="0"/>
              <a:t>for a passive membrane, predict  </a:t>
            </a:r>
          </a:p>
          <a:p>
            <a:r>
              <a:rPr lang="en-US" dirty="0" smtClean="0"/>
              <a:t>-mean </a:t>
            </a:r>
          </a:p>
          <a:p>
            <a:pPr>
              <a:buFontTx/>
              <a:buChar char="-"/>
            </a:pPr>
            <a:r>
              <a:rPr lang="en-US" dirty="0" smtClean="0"/>
              <a:t>variance</a:t>
            </a:r>
          </a:p>
          <a:p>
            <a:r>
              <a:rPr lang="en-US" dirty="0" smtClean="0"/>
              <a:t>of membrane potential fluctuations</a:t>
            </a:r>
          </a:p>
        </p:txBody>
      </p:sp>
      <p:sp>
        <p:nvSpPr>
          <p:cNvPr id="69" name="TextBox 68"/>
          <p:cNvSpPr txBox="1"/>
          <p:nvPr/>
        </p:nvSpPr>
        <p:spPr>
          <a:xfrm>
            <a:off x="3112168" y="7835900"/>
            <a:ext cx="8340745" cy="2723823"/>
          </a:xfrm>
          <a:prstGeom prst="rect">
            <a:avLst/>
          </a:prstGeom>
          <a:noFill/>
        </p:spPr>
        <p:txBody>
          <a:bodyPr wrap="none" rtlCol="0">
            <a:spAutoFit/>
          </a:bodyPr>
          <a:lstStyle/>
          <a:p>
            <a:r>
              <a:rPr lang="en-US" i="1" dirty="0" smtClean="0">
                <a:solidFill>
                  <a:srgbClr val="FF0000"/>
                </a:solidFill>
              </a:rPr>
              <a:t>Passive membrane</a:t>
            </a:r>
          </a:p>
          <a:p>
            <a:r>
              <a:rPr lang="en-US" i="1" dirty="0" smtClean="0">
                <a:solidFill>
                  <a:srgbClr val="FF0000"/>
                </a:solidFill>
              </a:rPr>
              <a:t>=Leaky integrate-and-fire</a:t>
            </a:r>
          </a:p>
          <a:p>
            <a:r>
              <a:rPr lang="en-US" i="1" dirty="0" smtClean="0">
                <a:solidFill>
                  <a:srgbClr val="FF0000"/>
                </a:solidFill>
              </a:rPr>
              <a:t> without threshold</a:t>
            </a:r>
          </a:p>
        </p:txBody>
      </p:sp>
      <p:grpSp>
        <p:nvGrpSpPr>
          <p:cNvPr id="59" name="Group 124"/>
          <p:cNvGrpSpPr/>
          <p:nvPr/>
        </p:nvGrpSpPr>
        <p:grpSpPr>
          <a:xfrm>
            <a:off x="12161425" y="5195407"/>
            <a:ext cx="8011522" cy="2982582"/>
            <a:chOff x="1041956" y="6081439"/>
            <a:chExt cx="5988880" cy="2480035"/>
          </a:xfrm>
        </p:grpSpPr>
        <p:graphicFrame>
          <p:nvGraphicFramePr>
            <p:cNvPr id="60" name="Object 68"/>
            <p:cNvGraphicFramePr>
              <a:graphicFrameLocks noChangeAspect="1"/>
            </p:cNvGraphicFramePr>
            <p:nvPr/>
          </p:nvGraphicFramePr>
          <p:xfrm>
            <a:off x="1108249" y="7157770"/>
            <a:ext cx="5586199" cy="1403704"/>
          </p:xfrm>
          <a:graphic>
            <a:graphicData uri="http://schemas.openxmlformats.org/presentationml/2006/ole">
              <mc:AlternateContent xmlns:mc="http://schemas.openxmlformats.org/markup-compatibility/2006">
                <mc:Choice xmlns:v="urn:schemas-microsoft-com:vml" Requires="v">
                  <p:oleObj spid="_x0000_s197662" name="Equation" r:id="rId4" imgW="1854000" imgH="355320" progId="Equation.3">
                    <p:embed/>
                  </p:oleObj>
                </mc:Choice>
                <mc:Fallback>
                  <p:oleObj name="Equation" r:id="rId4" imgW="1854000" imgH="355320" progId="Equation.3">
                    <p:embed/>
                    <p:pic>
                      <p:nvPicPr>
                        <p:cNvPr id="0" name="Object 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8249" y="7157770"/>
                          <a:ext cx="5586199" cy="1403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sp>
          <p:nvSpPr>
            <p:cNvPr id="61" name="Text Box 70"/>
            <p:cNvSpPr txBox="1">
              <a:spLocks noChangeArrowheads="1"/>
            </p:cNvSpPr>
            <p:nvPr/>
          </p:nvSpPr>
          <p:spPr bwMode="auto">
            <a:xfrm>
              <a:off x="1041956" y="6081439"/>
              <a:ext cx="5988880" cy="979624"/>
            </a:xfrm>
            <a:prstGeom prst="rect">
              <a:avLst/>
            </a:prstGeom>
            <a:noFill/>
            <a:ln w="9525">
              <a:noFill/>
              <a:miter lim="800000"/>
              <a:headEnd/>
              <a:tailEnd/>
            </a:ln>
          </p:spPr>
          <p:txBody>
            <a:bodyPr wrap="none" lIns="192911" tIns="96455" rIns="192911" bIns="96455">
              <a:spAutoFit/>
            </a:bodyPr>
            <a:lstStyle/>
            <a:p>
              <a:r>
                <a:rPr lang="fr-CH" sz="5100" i="1" dirty="0">
                  <a:solidFill>
                    <a:srgbClr val="FF0000"/>
                  </a:solidFill>
                </a:rPr>
                <a:t>Passive membrane</a:t>
              </a:r>
              <a:endParaRPr lang="fr-FR" sz="5100" i="1" dirty="0">
                <a:solidFill>
                  <a:srgbClr val="FF0000"/>
                </a:solidFill>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3"/>
          <p:cNvGrpSpPr>
            <a:grpSpLocks/>
          </p:cNvGrpSpPr>
          <p:nvPr/>
        </p:nvGrpSpPr>
        <p:grpSpPr bwMode="auto">
          <a:xfrm>
            <a:off x="8097513" y="5636557"/>
            <a:ext cx="6272317" cy="2424836"/>
            <a:chOff x="2953" y="3294"/>
            <a:chExt cx="2240" cy="862"/>
          </a:xfrm>
        </p:grpSpPr>
        <p:sp>
          <p:nvSpPr>
            <p:cNvPr id="17430" name="Line 55"/>
            <p:cNvSpPr>
              <a:spLocks noChangeShapeType="1"/>
            </p:cNvSpPr>
            <p:nvPr/>
          </p:nvSpPr>
          <p:spPr bwMode="auto">
            <a:xfrm>
              <a:off x="3243" y="4156"/>
              <a:ext cx="1950" cy="0"/>
            </a:xfrm>
            <a:prstGeom prst="line">
              <a:avLst/>
            </a:prstGeom>
            <a:noFill/>
            <a:ln w="9525">
              <a:solidFill>
                <a:schemeClr val="tx1"/>
              </a:solidFill>
              <a:round/>
              <a:headEnd/>
              <a:tailEnd type="triangle" w="med" len="med"/>
            </a:ln>
          </p:spPr>
          <p:txBody>
            <a:bodyPr wrap="none" anchor="ctr"/>
            <a:lstStyle/>
            <a:p>
              <a:endParaRPr lang="en-US"/>
            </a:p>
          </p:txBody>
        </p:sp>
        <p:sp>
          <p:nvSpPr>
            <p:cNvPr id="17431" name="Line 56"/>
            <p:cNvSpPr>
              <a:spLocks noChangeShapeType="1"/>
            </p:cNvSpPr>
            <p:nvPr/>
          </p:nvSpPr>
          <p:spPr bwMode="auto">
            <a:xfrm flipV="1">
              <a:off x="3243" y="3294"/>
              <a:ext cx="0" cy="862"/>
            </a:xfrm>
            <a:prstGeom prst="line">
              <a:avLst/>
            </a:prstGeom>
            <a:noFill/>
            <a:ln w="9525">
              <a:solidFill>
                <a:schemeClr val="tx1"/>
              </a:solidFill>
              <a:round/>
              <a:headEnd/>
              <a:tailEnd type="triangle" w="med" len="med"/>
            </a:ln>
          </p:spPr>
          <p:txBody>
            <a:bodyPr wrap="none" anchor="ctr"/>
            <a:lstStyle/>
            <a:p>
              <a:endParaRPr lang="en-US"/>
            </a:p>
          </p:txBody>
        </p:sp>
        <p:sp>
          <p:nvSpPr>
            <p:cNvPr id="17432" name="Freeform 57"/>
            <p:cNvSpPr>
              <a:spLocks/>
            </p:cNvSpPr>
            <p:nvPr/>
          </p:nvSpPr>
          <p:spPr bwMode="auto">
            <a:xfrm>
              <a:off x="3243" y="3448"/>
              <a:ext cx="1872" cy="391"/>
            </a:xfrm>
            <a:custGeom>
              <a:avLst/>
              <a:gdLst>
                <a:gd name="T0" fmla="*/ 0 w 1872"/>
                <a:gd name="T1" fmla="*/ 95 h 391"/>
                <a:gd name="T2" fmla="*/ 16 w 1872"/>
                <a:gd name="T3" fmla="*/ 127 h 391"/>
                <a:gd name="T4" fmla="*/ 40 w 1872"/>
                <a:gd name="T5" fmla="*/ 151 h 391"/>
                <a:gd name="T6" fmla="*/ 88 w 1872"/>
                <a:gd name="T7" fmla="*/ 207 h 391"/>
                <a:gd name="T8" fmla="*/ 120 w 1872"/>
                <a:gd name="T9" fmla="*/ 207 h 391"/>
                <a:gd name="T10" fmla="*/ 144 w 1872"/>
                <a:gd name="T11" fmla="*/ 199 h 391"/>
                <a:gd name="T12" fmla="*/ 200 w 1872"/>
                <a:gd name="T13" fmla="*/ 295 h 391"/>
                <a:gd name="T14" fmla="*/ 280 w 1872"/>
                <a:gd name="T15" fmla="*/ 207 h 391"/>
                <a:gd name="T16" fmla="*/ 320 w 1872"/>
                <a:gd name="T17" fmla="*/ 263 h 391"/>
                <a:gd name="T18" fmla="*/ 376 w 1872"/>
                <a:gd name="T19" fmla="*/ 279 h 391"/>
                <a:gd name="T20" fmla="*/ 400 w 1872"/>
                <a:gd name="T21" fmla="*/ 295 h 391"/>
                <a:gd name="T22" fmla="*/ 408 w 1872"/>
                <a:gd name="T23" fmla="*/ 271 h 391"/>
                <a:gd name="T24" fmla="*/ 456 w 1872"/>
                <a:gd name="T25" fmla="*/ 351 h 391"/>
                <a:gd name="T26" fmla="*/ 480 w 1872"/>
                <a:gd name="T27" fmla="*/ 359 h 391"/>
                <a:gd name="T28" fmla="*/ 528 w 1872"/>
                <a:gd name="T29" fmla="*/ 391 h 391"/>
                <a:gd name="T30" fmla="*/ 624 w 1872"/>
                <a:gd name="T31" fmla="*/ 319 h 391"/>
                <a:gd name="T32" fmla="*/ 736 w 1872"/>
                <a:gd name="T33" fmla="*/ 295 h 391"/>
                <a:gd name="T34" fmla="*/ 760 w 1872"/>
                <a:gd name="T35" fmla="*/ 303 h 391"/>
                <a:gd name="T36" fmla="*/ 792 w 1872"/>
                <a:gd name="T37" fmla="*/ 255 h 391"/>
                <a:gd name="T38" fmla="*/ 816 w 1872"/>
                <a:gd name="T39" fmla="*/ 239 h 391"/>
                <a:gd name="T40" fmla="*/ 832 w 1872"/>
                <a:gd name="T41" fmla="*/ 119 h 391"/>
                <a:gd name="T42" fmla="*/ 856 w 1872"/>
                <a:gd name="T43" fmla="*/ 111 h 391"/>
                <a:gd name="T44" fmla="*/ 928 w 1872"/>
                <a:gd name="T45" fmla="*/ 79 h 391"/>
                <a:gd name="T46" fmla="*/ 944 w 1872"/>
                <a:gd name="T47" fmla="*/ 39 h 391"/>
                <a:gd name="T48" fmla="*/ 992 w 1872"/>
                <a:gd name="T49" fmla="*/ 79 h 391"/>
                <a:gd name="T50" fmla="*/ 1016 w 1872"/>
                <a:gd name="T51" fmla="*/ 87 h 391"/>
                <a:gd name="T52" fmla="*/ 1088 w 1872"/>
                <a:gd name="T53" fmla="*/ 119 h 391"/>
                <a:gd name="T54" fmla="*/ 1120 w 1872"/>
                <a:gd name="T55" fmla="*/ 159 h 391"/>
                <a:gd name="T56" fmla="*/ 1176 w 1872"/>
                <a:gd name="T57" fmla="*/ 215 h 391"/>
                <a:gd name="T58" fmla="*/ 1208 w 1872"/>
                <a:gd name="T59" fmla="*/ 207 h 391"/>
                <a:gd name="T60" fmla="*/ 1216 w 1872"/>
                <a:gd name="T61" fmla="*/ 183 h 391"/>
                <a:gd name="T62" fmla="*/ 1280 w 1872"/>
                <a:gd name="T63" fmla="*/ 127 h 391"/>
                <a:gd name="T64" fmla="*/ 1344 w 1872"/>
                <a:gd name="T65" fmla="*/ 111 h 391"/>
                <a:gd name="T66" fmla="*/ 1376 w 1872"/>
                <a:gd name="T67" fmla="*/ 143 h 391"/>
                <a:gd name="T68" fmla="*/ 1400 w 1872"/>
                <a:gd name="T69" fmla="*/ 127 h 391"/>
                <a:gd name="T70" fmla="*/ 1448 w 1872"/>
                <a:gd name="T71" fmla="*/ 175 h 391"/>
                <a:gd name="T72" fmla="*/ 1528 w 1872"/>
                <a:gd name="T73" fmla="*/ 239 h 391"/>
                <a:gd name="T74" fmla="*/ 1624 w 1872"/>
                <a:gd name="T75" fmla="*/ 239 h 391"/>
                <a:gd name="T76" fmla="*/ 1640 w 1872"/>
                <a:gd name="T77" fmla="*/ 263 h 391"/>
                <a:gd name="T78" fmla="*/ 1656 w 1872"/>
                <a:gd name="T79" fmla="*/ 239 h 391"/>
                <a:gd name="T80" fmla="*/ 1672 w 1872"/>
                <a:gd name="T81" fmla="*/ 263 h 391"/>
                <a:gd name="T82" fmla="*/ 1720 w 1872"/>
                <a:gd name="T83" fmla="*/ 287 h 391"/>
                <a:gd name="T84" fmla="*/ 1784 w 1872"/>
                <a:gd name="T85" fmla="*/ 279 h 391"/>
                <a:gd name="T86" fmla="*/ 1792 w 1872"/>
                <a:gd name="T87" fmla="*/ 255 h 391"/>
                <a:gd name="T88" fmla="*/ 1872 w 1872"/>
                <a:gd name="T89" fmla="*/ 223 h 39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872"/>
                <a:gd name="T136" fmla="*/ 0 h 391"/>
                <a:gd name="T137" fmla="*/ 1872 w 1872"/>
                <a:gd name="T138" fmla="*/ 391 h 39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872" h="391">
                  <a:moveTo>
                    <a:pt x="0" y="95"/>
                  </a:moveTo>
                  <a:cubicBezTo>
                    <a:pt x="5" y="106"/>
                    <a:pt x="9" y="117"/>
                    <a:pt x="16" y="127"/>
                  </a:cubicBezTo>
                  <a:cubicBezTo>
                    <a:pt x="23" y="136"/>
                    <a:pt x="34" y="142"/>
                    <a:pt x="40" y="151"/>
                  </a:cubicBezTo>
                  <a:cubicBezTo>
                    <a:pt x="61" y="182"/>
                    <a:pt x="43" y="192"/>
                    <a:pt x="88" y="207"/>
                  </a:cubicBezTo>
                  <a:cubicBezTo>
                    <a:pt x="144" y="151"/>
                    <a:pt x="89" y="192"/>
                    <a:pt x="120" y="207"/>
                  </a:cubicBezTo>
                  <a:cubicBezTo>
                    <a:pt x="128" y="211"/>
                    <a:pt x="136" y="202"/>
                    <a:pt x="144" y="199"/>
                  </a:cubicBezTo>
                  <a:cubicBezTo>
                    <a:pt x="166" y="232"/>
                    <a:pt x="188" y="258"/>
                    <a:pt x="200" y="295"/>
                  </a:cubicBezTo>
                  <a:cubicBezTo>
                    <a:pt x="232" y="273"/>
                    <a:pt x="258" y="239"/>
                    <a:pt x="280" y="207"/>
                  </a:cubicBezTo>
                  <a:cubicBezTo>
                    <a:pt x="372" y="230"/>
                    <a:pt x="245" y="188"/>
                    <a:pt x="320" y="263"/>
                  </a:cubicBezTo>
                  <a:cubicBezTo>
                    <a:pt x="334" y="277"/>
                    <a:pt x="357" y="274"/>
                    <a:pt x="376" y="279"/>
                  </a:cubicBezTo>
                  <a:cubicBezTo>
                    <a:pt x="384" y="284"/>
                    <a:pt x="391" y="297"/>
                    <a:pt x="400" y="295"/>
                  </a:cubicBezTo>
                  <a:cubicBezTo>
                    <a:pt x="408" y="293"/>
                    <a:pt x="400" y="269"/>
                    <a:pt x="408" y="271"/>
                  </a:cubicBezTo>
                  <a:cubicBezTo>
                    <a:pt x="436" y="278"/>
                    <a:pt x="440" y="335"/>
                    <a:pt x="456" y="351"/>
                  </a:cubicBezTo>
                  <a:cubicBezTo>
                    <a:pt x="462" y="357"/>
                    <a:pt x="473" y="355"/>
                    <a:pt x="480" y="359"/>
                  </a:cubicBezTo>
                  <a:cubicBezTo>
                    <a:pt x="497" y="368"/>
                    <a:pt x="528" y="391"/>
                    <a:pt x="528" y="391"/>
                  </a:cubicBezTo>
                  <a:cubicBezTo>
                    <a:pt x="584" y="382"/>
                    <a:pt x="606" y="373"/>
                    <a:pt x="624" y="319"/>
                  </a:cubicBezTo>
                  <a:cubicBezTo>
                    <a:pt x="668" y="330"/>
                    <a:pt x="717" y="351"/>
                    <a:pt x="736" y="295"/>
                  </a:cubicBezTo>
                  <a:cubicBezTo>
                    <a:pt x="744" y="298"/>
                    <a:pt x="753" y="308"/>
                    <a:pt x="760" y="303"/>
                  </a:cubicBezTo>
                  <a:cubicBezTo>
                    <a:pt x="776" y="292"/>
                    <a:pt x="776" y="266"/>
                    <a:pt x="792" y="255"/>
                  </a:cubicBezTo>
                  <a:cubicBezTo>
                    <a:pt x="800" y="250"/>
                    <a:pt x="808" y="244"/>
                    <a:pt x="816" y="239"/>
                  </a:cubicBezTo>
                  <a:cubicBezTo>
                    <a:pt x="826" y="200"/>
                    <a:pt x="819" y="157"/>
                    <a:pt x="832" y="119"/>
                  </a:cubicBezTo>
                  <a:cubicBezTo>
                    <a:pt x="835" y="111"/>
                    <a:pt x="848" y="114"/>
                    <a:pt x="856" y="111"/>
                  </a:cubicBezTo>
                  <a:cubicBezTo>
                    <a:pt x="897" y="96"/>
                    <a:pt x="892" y="97"/>
                    <a:pt x="928" y="79"/>
                  </a:cubicBezTo>
                  <a:cubicBezTo>
                    <a:pt x="933" y="66"/>
                    <a:pt x="935" y="50"/>
                    <a:pt x="944" y="39"/>
                  </a:cubicBezTo>
                  <a:cubicBezTo>
                    <a:pt x="976" y="0"/>
                    <a:pt x="982" y="69"/>
                    <a:pt x="992" y="79"/>
                  </a:cubicBezTo>
                  <a:cubicBezTo>
                    <a:pt x="998" y="85"/>
                    <a:pt x="1008" y="84"/>
                    <a:pt x="1016" y="87"/>
                  </a:cubicBezTo>
                  <a:cubicBezTo>
                    <a:pt x="1042" y="121"/>
                    <a:pt x="1047" y="133"/>
                    <a:pt x="1088" y="119"/>
                  </a:cubicBezTo>
                  <a:cubicBezTo>
                    <a:pt x="1108" y="199"/>
                    <a:pt x="1078" y="117"/>
                    <a:pt x="1120" y="159"/>
                  </a:cubicBezTo>
                  <a:cubicBezTo>
                    <a:pt x="1184" y="223"/>
                    <a:pt x="1122" y="197"/>
                    <a:pt x="1176" y="215"/>
                  </a:cubicBezTo>
                  <a:cubicBezTo>
                    <a:pt x="1187" y="212"/>
                    <a:pt x="1199" y="214"/>
                    <a:pt x="1208" y="207"/>
                  </a:cubicBezTo>
                  <a:cubicBezTo>
                    <a:pt x="1215" y="202"/>
                    <a:pt x="1212" y="191"/>
                    <a:pt x="1216" y="183"/>
                  </a:cubicBezTo>
                  <a:cubicBezTo>
                    <a:pt x="1231" y="154"/>
                    <a:pt x="1250" y="137"/>
                    <a:pt x="1280" y="127"/>
                  </a:cubicBezTo>
                  <a:cubicBezTo>
                    <a:pt x="1319" y="166"/>
                    <a:pt x="1321" y="157"/>
                    <a:pt x="1344" y="111"/>
                  </a:cubicBezTo>
                  <a:cubicBezTo>
                    <a:pt x="1355" y="122"/>
                    <a:pt x="1361" y="139"/>
                    <a:pt x="1376" y="143"/>
                  </a:cubicBezTo>
                  <a:cubicBezTo>
                    <a:pt x="1385" y="146"/>
                    <a:pt x="1391" y="123"/>
                    <a:pt x="1400" y="127"/>
                  </a:cubicBezTo>
                  <a:cubicBezTo>
                    <a:pt x="1421" y="136"/>
                    <a:pt x="1448" y="175"/>
                    <a:pt x="1448" y="175"/>
                  </a:cubicBezTo>
                  <a:cubicBezTo>
                    <a:pt x="1501" y="157"/>
                    <a:pt x="1501" y="203"/>
                    <a:pt x="1528" y="239"/>
                  </a:cubicBezTo>
                  <a:cubicBezTo>
                    <a:pt x="1552" y="312"/>
                    <a:pt x="1578" y="262"/>
                    <a:pt x="1624" y="239"/>
                  </a:cubicBezTo>
                  <a:cubicBezTo>
                    <a:pt x="1643" y="181"/>
                    <a:pt x="1619" y="242"/>
                    <a:pt x="1640" y="263"/>
                  </a:cubicBezTo>
                  <a:cubicBezTo>
                    <a:pt x="1647" y="270"/>
                    <a:pt x="1651" y="247"/>
                    <a:pt x="1656" y="239"/>
                  </a:cubicBezTo>
                  <a:cubicBezTo>
                    <a:pt x="1661" y="247"/>
                    <a:pt x="1663" y="260"/>
                    <a:pt x="1672" y="263"/>
                  </a:cubicBezTo>
                  <a:cubicBezTo>
                    <a:pt x="1729" y="279"/>
                    <a:pt x="1703" y="220"/>
                    <a:pt x="1720" y="287"/>
                  </a:cubicBezTo>
                  <a:cubicBezTo>
                    <a:pt x="1741" y="284"/>
                    <a:pt x="1764" y="288"/>
                    <a:pt x="1784" y="279"/>
                  </a:cubicBezTo>
                  <a:cubicBezTo>
                    <a:pt x="1792" y="276"/>
                    <a:pt x="1787" y="261"/>
                    <a:pt x="1792" y="255"/>
                  </a:cubicBezTo>
                  <a:cubicBezTo>
                    <a:pt x="1813" y="230"/>
                    <a:pt x="1841" y="223"/>
                    <a:pt x="1872" y="223"/>
                  </a:cubicBezTo>
                </a:path>
              </a:pathLst>
            </a:custGeom>
            <a:noFill/>
            <a:ln w="9525">
              <a:solidFill>
                <a:schemeClr val="tx1"/>
              </a:solidFill>
              <a:round/>
              <a:headEnd/>
              <a:tailEnd/>
            </a:ln>
          </p:spPr>
          <p:txBody>
            <a:bodyPr/>
            <a:lstStyle/>
            <a:p>
              <a:endParaRPr lang="en-US"/>
            </a:p>
          </p:txBody>
        </p:sp>
        <p:sp>
          <p:nvSpPr>
            <p:cNvPr id="17433" name="Line 58"/>
            <p:cNvSpPr>
              <a:spLocks noChangeShapeType="1"/>
            </p:cNvSpPr>
            <p:nvPr/>
          </p:nvSpPr>
          <p:spPr bwMode="auto">
            <a:xfrm>
              <a:off x="3242" y="3657"/>
              <a:ext cx="1860" cy="0"/>
            </a:xfrm>
            <a:prstGeom prst="line">
              <a:avLst/>
            </a:prstGeom>
            <a:noFill/>
            <a:ln w="9525">
              <a:solidFill>
                <a:srgbClr val="FF0000"/>
              </a:solidFill>
              <a:round/>
              <a:headEnd/>
              <a:tailEnd/>
            </a:ln>
          </p:spPr>
          <p:txBody>
            <a:bodyPr/>
            <a:lstStyle/>
            <a:p>
              <a:endParaRPr lang="en-US"/>
            </a:p>
          </p:txBody>
        </p:sp>
        <p:graphicFrame>
          <p:nvGraphicFramePr>
            <p:cNvPr id="17415" name="Object 59"/>
            <p:cNvGraphicFramePr>
              <a:graphicFrameLocks noChangeAspect="1"/>
            </p:cNvGraphicFramePr>
            <p:nvPr/>
          </p:nvGraphicFramePr>
          <p:xfrm>
            <a:off x="2953" y="3448"/>
            <a:ext cx="297" cy="322"/>
          </p:xfrm>
          <a:graphic>
            <a:graphicData uri="http://schemas.openxmlformats.org/presentationml/2006/ole">
              <mc:AlternateContent xmlns:mc="http://schemas.openxmlformats.org/markup-compatibility/2006">
                <mc:Choice xmlns:v="urn:schemas-microsoft-com:vml" Requires="v">
                  <p:oleObj spid="_x0000_s15597" name="Equation" r:id="rId4" imgW="253800" imgH="228600" progId="Equation.DSMT4">
                    <p:embed/>
                  </p:oleObj>
                </mc:Choice>
                <mc:Fallback>
                  <p:oleObj name="Equation" r:id="rId4" imgW="253800" imgH="228600" progId="Equation.DSMT4">
                    <p:embed/>
                    <p:pic>
                      <p:nvPicPr>
                        <p:cNvPr id="0" name="Object 5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3" y="3448"/>
                          <a:ext cx="297" cy="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grpSp>
      <p:grpSp>
        <p:nvGrpSpPr>
          <p:cNvPr id="3" name="Group 60"/>
          <p:cNvGrpSpPr>
            <a:grpSpLocks/>
          </p:cNvGrpSpPr>
          <p:nvPr/>
        </p:nvGrpSpPr>
        <p:grpSpPr bwMode="auto">
          <a:xfrm>
            <a:off x="9366494" y="2193025"/>
            <a:ext cx="9178036" cy="2604871"/>
            <a:chOff x="2426" y="2024"/>
            <a:chExt cx="2949" cy="926"/>
          </a:xfrm>
        </p:grpSpPr>
        <p:graphicFrame>
          <p:nvGraphicFramePr>
            <p:cNvPr id="17414" name="Object 61"/>
            <p:cNvGraphicFramePr>
              <a:graphicFrameLocks noChangeAspect="1"/>
            </p:cNvGraphicFramePr>
            <p:nvPr/>
          </p:nvGraphicFramePr>
          <p:xfrm>
            <a:off x="2526" y="2295"/>
            <a:ext cx="1875" cy="499"/>
          </p:xfrm>
          <a:graphic>
            <a:graphicData uri="http://schemas.openxmlformats.org/presentationml/2006/ole">
              <mc:AlternateContent xmlns:mc="http://schemas.openxmlformats.org/markup-compatibility/2006">
                <mc:Choice xmlns:v="urn:schemas-microsoft-com:vml" Requires="v">
                  <p:oleObj spid="_x0000_s15598" name="Equation" r:id="rId6" imgW="1600200" imgH="355320" progId="Equation.3">
                    <p:embed/>
                  </p:oleObj>
                </mc:Choice>
                <mc:Fallback>
                  <p:oleObj name="Equation" r:id="rId6" imgW="1600200" imgH="355320" progId="Equation.3">
                    <p:embed/>
                    <p:pic>
                      <p:nvPicPr>
                        <p:cNvPr id="0" name="Object 6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26" y="2295"/>
                          <a:ext cx="1875"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sp>
          <p:nvSpPr>
            <p:cNvPr id="17427" name="Text Box 63"/>
            <p:cNvSpPr txBox="1">
              <a:spLocks noChangeArrowheads="1"/>
            </p:cNvSpPr>
            <p:nvPr/>
          </p:nvSpPr>
          <p:spPr bwMode="auto">
            <a:xfrm>
              <a:off x="3829" y="2638"/>
              <a:ext cx="524" cy="312"/>
            </a:xfrm>
            <a:prstGeom prst="rect">
              <a:avLst/>
            </a:prstGeom>
            <a:noFill/>
            <a:ln w="9525">
              <a:noFill/>
              <a:miter lim="800000"/>
              <a:headEnd/>
              <a:tailEnd/>
            </a:ln>
          </p:spPr>
          <p:txBody>
            <a:bodyPr wrap="none">
              <a:spAutoFit/>
            </a:bodyPr>
            <a:lstStyle/>
            <a:p>
              <a:r>
                <a:rPr lang="fr-CH" sz="5100" dirty="0">
                  <a:solidFill>
                    <a:srgbClr val="FF0000"/>
                  </a:solidFill>
                </a:rPr>
                <a:t>EPSC</a:t>
              </a:r>
              <a:endParaRPr lang="fr-FR" sz="5100" dirty="0">
                <a:solidFill>
                  <a:srgbClr val="FF0000"/>
                </a:solidFill>
              </a:endParaRPr>
            </a:p>
          </p:txBody>
        </p:sp>
        <p:sp>
          <p:nvSpPr>
            <p:cNvPr id="17428" name="Text Box 64"/>
            <p:cNvSpPr txBox="1">
              <a:spLocks noChangeArrowheads="1"/>
            </p:cNvSpPr>
            <p:nvPr/>
          </p:nvSpPr>
          <p:spPr bwMode="auto">
            <a:xfrm>
              <a:off x="2426" y="2024"/>
              <a:ext cx="2949" cy="312"/>
            </a:xfrm>
            <a:prstGeom prst="rect">
              <a:avLst/>
            </a:prstGeom>
            <a:noFill/>
            <a:ln w="9525">
              <a:noFill/>
              <a:miter lim="800000"/>
              <a:headEnd/>
              <a:tailEnd/>
            </a:ln>
          </p:spPr>
          <p:txBody>
            <a:bodyPr wrap="none">
              <a:spAutoFit/>
            </a:bodyPr>
            <a:lstStyle/>
            <a:p>
              <a:r>
                <a:rPr lang="fr-CH" sz="5100" b="1" dirty="0" err="1"/>
                <a:t>Synaptic</a:t>
              </a:r>
              <a:r>
                <a:rPr lang="fr-CH" sz="5100" b="1" dirty="0"/>
                <a:t> </a:t>
              </a:r>
              <a:r>
                <a:rPr lang="fr-CH" sz="5100" b="1" dirty="0" err="1"/>
                <a:t>current</a:t>
              </a:r>
              <a:r>
                <a:rPr lang="fr-CH" sz="5100" b="1" dirty="0"/>
                <a:t> pulses of </a:t>
              </a:r>
              <a:r>
                <a:rPr lang="fr-CH" sz="5100" b="1" dirty="0" err="1"/>
                <a:t>shape</a:t>
              </a:r>
              <a:r>
                <a:rPr lang="fr-CH" sz="5100" b="1" dirty="0"/>
                <a:t> </a:t>
              </a:r>
              <a:r>
                <a:rPr lang="fr-CH" sz="5100" b="1" i="1" dirty="0">
                  <a:latin typeface="Symbol" pitchFamily="18" charset="2"/>
                </a:rPr>
                <a:t>a</a:t>
              </a:r>
              <a:endParaRPr lang="fr-FR" sz="5100" b="1" i="1" dirty="0">
                <a:latin typeface="Symbol" pitchFamily="18" charset="2"/>
              </a:endParaRPr>
            </a:p>
          </p:txBody>
        </p:sp>
      </p:grpSp>
      <p:graphicFrame>
        <p:nvGraphicFramePr>
          <p:cNvPr id="383042" name="Object 66"/>
          <p:cNvGraphicFramePr>
            <a:graphicFrameLocks noChangeAspect="1"/>
          </p:cNvGraphicFramePr>
          <p:nvPr/>
        </p:nvGraphicFramePr>
        <p:xfrm>
          <a:off x="12482930" y="5777209"/>
          <a:ext cx="1733099" cy="751080"/>
        </p:xfrm>
        <a:graphic>
          <a:graphicData uri="http://schemas.openxmlformats.org/presentationml/2006/ole">
            <mc:AlternateContent xmlns:mc="http://schemas.openxmlformats.org/markup-compatibility/2006">
              <mc:Choice xmlns:v="urn:schemas-microsoft-com:vml" Requires="v">
                <p:oleObj spid="_x0000_s15599" name="Equation" r:id="rId8" imgW="393480" imgH="190440" progId="Equation.3">
                  <p:embed/>
                </p:oleObj>
              </mc:Choice>
              <mc:Fallback>
                <p:oleObj name="Equation" r:id="rId8" imgW="393480" imgH="190440" progId="Equation.3">
                  <p:embed/>
                  <p:pic>
                    <p:nvPicPr>
                      <p:cNvPr id="0" name="Object 6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482930" y="5777209"/>
                        <a:ext cx="1733099" cy="75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sp>
        <p:nvSpPr>
          <p:cNvPr id="383043" name="AutoShape 67"/>
          <p:cNvSpPr>
            <a:spLocks/>
          </p:cNvSpPr>
          <p:nvPr/>
        </p:nvSpPr>
        <p:spPr bwMode="auto">
          <a:xfrm rot="-5400000">
            <a:off x="13282464" y="2870505"/>
            <a:ext cx="509160" cy="4764145"/>
          </a:xfrm>
          <a:prstGeom prst="leftBrace">
            <a:avLst>
              <a:gd name="adj1" fmla="val 58471"/>
              <a:gd name="adj2" fmla="val 50000"/>
            </a:avLst>
          </a:prstGeom>
          <a:noFill/>
          <a:ln w="9525">
            <a:solidFill>
              <a:srgbClr val="FF0000"/>
            </a:solidFill>
            <a:round/>
            <a:headEnd/>
            <a:tailEnd/>
          </a:ln>
        </p:spPr>
        <p:txBody>
          <a:bodyPr wrap="none" lIns="192911" tIns="96455" rIns="192911" bIns="96455" anchor="ctr"/>
          <a:lstStyle/>
          <a:p>
            <a:endParaRPr lang="en-US"/>
          </a:p>
        </p:txBody>
      </p:sp>
      <p:grpSp>
        <p:nvGrpSpPr>
          <p:cNvPr id="4" name="Group 124"/>
          <p:cNvGrpSpPr/>
          <p:nvPr/>
        </p:nvGrpSpPr>
        <p:grpSpPr>
          <a:xfrm>
            <a:off x="1041956" y="5455801"/>
            <a:ext cx="5988880" cy="2480035"/>
            <a:chOff x="1041956" y="6081439"/>
            <a:chExt cx="5988880" cy="2480035"/>
          </a:xfrm>
        </p:grpSpPr>
        <p:graphicFrame>
          <p:nvGraphicFramePr>
            <p:cNvPr id="17411" name="Object 68"/>
            <p:cNvGraphicFramePr>
              <a:graphicFrameLocks noChangeAspect="1"/>
            </p:cNvGraphicFramePr>
            <p:nvPr/>
          </p:nvGraphicFramePr>
          <p:xfrm>
            <a:off x="1108249" y="7157770"/>
            <a:ext cx="5586199" cy="1403704"/>
          </p:xfrm>
          <a:graphic>
            <a:graphicData uri="http://schemas.openxmlformats.org/presentationml/2006/ole">
              <mc:AlternateContent xmlns:mc="http://schemas.openxmlformats.org/markup-compatibility/2006">
                <mc:Choice xmlns:v="urn:schemas-microsoft-com:vml" Requires="v">
                  <p:oleObj spid="_x0000_s15600" name="Equation" r:id="rId10" imgW="1854000" imgH="355320" progId="Equation.3">
                    <p:embed/>
                  </p:oleObj>
                </mc:Choice>
                <mc:Fallback>
                  <p:oleObj name="Equation" r:id="rId10" imgW="1854000" imgH="355320" progId="Equation.3">
                    <p:embed/>
                    <p:pic>
                      <p:nvPicPr>
                        <p:cNvPr id="0" name="Object 6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08249" y="7157770"/>
                          <a:ext cx="5586199" cy="1403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sp>
          <p:nvSpPr>
            <p:cNvPr id="17424" name="Text Box 70"/>
            <p:cNvSpPr txBox="1">
              <a:spLocks noChangeArrowheads="1"/>
            </p:cNvSpPr>
            <p:nvPr/>
          </p:nvSpPr>
          <p:spPr bwMode="auto">
            <a:xfrm>
              <a:off x="1041956" y="6081439"/>
              <a:ext cx="5988880" cy="979624"/>
            </a:xfrm>
            <a:prstGeom prst="rect">
              <a:avLst/>
            </a:prstGeom>
            <a:noFill/>
            <a:ln w="9525">
              <a:noFill/>
              <a:miter lim="800000"/>
              <a:headEnd/>
              <a:tailEnd/>
            </a:ln>
          </p:spPr>
          <p:txBody>
            <a:bodyPr wrap="none" lIns="192911" tIns="96455" rIns="192911" bIns="96455">
              <a:spAutoFit/>
            </a:bodyPr>
            <a:lstStyle/>
            <a:p>
              <a:r>
                <a:rPr lang="fr-CH" sz="5100" i="1" dirty="0">
                  <a:solidFill>
                    <a:srgbClr val="FF0000"/>
                  </a:solidFill>
                </a:rPr>
                <a:t>Passive membrane</a:t>
              </a:r>
              <a:endParaRPr lang="fr-FR" sz="5100" i="1" dirty="0">
                <a:solidFill>
                  <a:srgbClr val="FF0000"/>
                </a:solidFill>
              </a:endParaRPr>
            </a:p>
          </p:txBody>
        </p:sp>
      </p:grpSp>
      <p:graphicFrame>
        <p:nvGraphicFramePr>
          <p:cNvPr id="383049" name="Object 73"/>
          <p:cNvGraphicFramePr>
            <a:graphicFrameLocks noChangeAspect="1"/>
          </p:cNvGraphicFramePr>
          <p:nvPr/>
        </p:nvGraphicFramePr>
        <p:xfrm>
          <a:off x="16056828" y="6798574"/>
          <a:ext cx="4125940" cy="852349"/>
        </p:xfrm>
        <a:graphic>
          <a:graphicData uri="http://schemas.openxmlformats.org/presentationml/2006/ole">
            <mc:AlternateContent xmlns:mc="http://schemas.openxmlformats.org/markup-compatibility/2006">
              <mc:Choice xmlns:v="urn:schemas-microsoft-com:vml" Requires="v">
                <p:oleObj spid="_x0000_s15601" name="Equation" r:id="rId12" imgW="1155600" imgH="215640" progId="Equation.3">
                  <p:embed/>
                </p:oleObj>
              </mc:Choice>
              <mc:Fallback>
                <p:oleObj name="Equation" r:id="rId12" imgW="1155600" imgH="215640" progId="Equation.3">
                  <p:embed/>
                  <p:pic>
                    <p:nvPicPr>
                      <p:cNvPr id="0" name="Object 7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056828" y="6798574"/>
                        <a:ext cx="4125940" cy="85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grpSp>
        <p:nvGrpSpPr>
          <p:cNvPr id="5" name="Group 92"/>
          <p:cNvGrpSpPr/>
          <p:nvPr/>
        </p:nvGrpSpPr>
        <p:grpSpPr>
          <a:xfrm>
            <a:off x="786641" y="1878622"/>
            <a:ext cx="4820416" cy="2447341"/>
            <a:chOff x="2295793" y="6416535"/>
            <a:chExt cx="5784499" cy="2447341"/>
          </a:xfrm>
        </p:grpSpPr>
        <p:sp>
          <p:nvSpPr>
            <p:cNvPr id="75" name="Oval 3"/>
            <p:cNvSpPr>
              <a:spLocks noChangeArrowheads="1"/>
            </p:cNvSpPr>
            <p:nvPr/>
          </p:nvSpPr>
          <p:spPr bwMode="auto">
            <a:xfrm>
              <a:off x="2828477" y="7071973"/>
              <a:ext cx="27009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76" name="Oval 4"/>
            <p:cNvSpPr>
              <a:spLocks noChangeArrowheads="1"/>
            </p:cNvSpPr>
            <p:nvPr/>
          </p:nvSpPr>
          <p:spPr bwMode="auto">
            <a:xfrm>
              <a:off x="3098570" y="7277324"/>
              <a:ext cx="266343"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77" name="Oval 5"/>
            <p:cNvSpPr>
              <a:spLocks noChangeArrowheads="1"/>
            </p:cNvSpPr>
            <p:nvPr/>
          </p:nvSpPr>
          <p:spPr bwMode="auto">
            <a:xfrm>
              <a:off x="3364914" y="7176055"/>
              <a:ext cx="270093"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78" name="Oval 6"/>
            <p:cNvSpPr>
              <a:spLocks noChangeArrowheads="1"/>
            </p:cNvSpPr>
            <p:nvPr/>
          </p:nvSpPr>
          <p:spPr bwMode="auto">
            <a:xfrm>
              <a:off x="3233617" y="8506622"/>
              <a:ext cx="26634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79" name="Oval 7"/>
            <p:cNvSpPr>
              <a:spLocks noChangeArrowheads="1"/>
            </p:cNvSpPr>
            <p:nvPr/>
          </p:nvSpPr>
          <p:spPr bwMode="auto">
            <a:xfrm>
              <a:off x="4171441" y="7688027"/>
              <a:ext cx="266343"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80" name="Oval 8"/>
            <p:cNvSpPr>
              <a:spLocks noChangeArrowheads="1"/>
            </p:cNvSpPr>
            <p:nvPr/>
          </p:nvSpPr>
          <p:spPr bwMode="auto">
            <a:xfrm>
              <a:off x="3766301" y="7482677"/>
              <a:ext cx="27009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81" name="Oval 9"/>
            <p:cNvSpPr>
              <a:spLocks noChangeArrowheads="1"/>
            </p:cNvSpPr>
            <p:nvPr/>
          </p:nvSpPr>
          <p:spPr bwMode="auto">
            <a:xfrm>
              <a:off x="3098570" y="7789297"/>
              <a:ext cx="266343"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82" name="Oval 10"/>
            <p:cNvSpPr>
              <a:spLocks noChangeArrowheads="1"/>
            </p:cNvSpPr>
            <p:nvPr/>
          </p:nvSpPr>
          <p:spPr bwMode="auto">
            <a:xfrm>
              <a:off x="3364914" y="7583946"/>
              <a:ext cx="27009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83" name="Oval 11"/>
            <p:cNvSpPr>
              <a:spLocks noChangeArrowheads="1"/>
            </p:cNvSpPr>
            <p:nvPr/>
          </p:nvSpPr>
          <p:spPr bwMode="auto">
            <a:xfrm>
              <a:off x="3635007" y="8301269"/>
              <a:ext cx="266341"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84" name="Oval 12"/>
            <p:cNvSpPr>
              <a:spLocks noChangeArrowheads="1"/>
            </p:cNvSpPr>
            <p:nvPr/>
          </p:nvSpPr>
          <p:spPr bwMode="auto">
            <a:xfrm>
              <a:off x="3901348" y="7994649"/>
              <a:ext cx="27009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85" name="Oval 13"/>
            <p:cNvSpPr>
              <a:spLocks noChangeArrowheads="1"/>
            </p:cNvSpPr>
            <p:nvPr/>
          </p:nvSpPr>
          <p:spPr bwMode="auto">
            <a:xfrm>
              <a:off x="2427090" y="7994649"/>
              <a:ext cx="27009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86" name="Oval 14"/>
            <p:cNvSpPr>
              <a:spLocks noChangeArrowheads="1"/>
            </p:cNvSpPr>
            <p:nvPr/>
          </p:nvSpPr>
          <p:spPr bwMode="auto">
            <a:xfrm>
              <a:off x="2295793" y="7482677"/>
              <a:ext cx="26634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87" name="Oval 15"/>
            <p:cNvSpPr>
              <a:spLocks noChangeArrowheads="1"/>
            </p:cNvSpPr>
            <p:nvPr/>
          </p:nvSpPr>
          <p:spPr bwMode="auto">
            <a:xfrm>
              <a:off x="2697183" y="8200000"/>
              <a:ext cx="266341"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88" name="Oval 16"/>
            <p:cNvSpPr>
              <a:spLocks noChangeArrowheads="1"/>
            </p:cNvSpPr>
            <p:nvPr/>
          </p:nvSpPr>
          <p:spPr bwMode="auto">
            <a:xfrm>
              <a:off x="2562136" y="7688027"/>
              <a:ext cx="266341"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89" name="Line 17"/>
            <p:cNvSpPr>
              <a:spLocks noChangeShapeType="1"/>
            </p:cNvSpPr>
            <p:nvPr/>
          </p:nvSpPr>
          <p:spPr bwMode="auto">
            <a:xfrm flipV="1">
              <a:off x="4336498" y="6799108"/>
              <a:ext cx="1534281" cy="28130"/>
            </a:xfrm>
            <a:prstGeom prst="line">
              <a:avLst/>
            </a:prstGeom>
            <a:noFill/>
            <a:ln w="9525">
              <a:solidFill>
                <a:schemeClr val="tx1"/>
              </a:solidFill>
              <a:round/>
              <a:headEnd/>
              <a:tailEnd/>
            </a:ln>
          </p:spPr>
          <p:txBody>
            <a:bodyPr wrap="none" anchor="ctr"/>
            <a:lstStyle/>
            <a:p>
              <a:endParaRPr lang="en-US"/>
            </a:p>
          </p:txBody>
        </p:sp>
        <p:sp>
          <p:nvSpPr>
            <p:cNvPr id="90" name="Line 18"/>
            <p:cNvSpPr>
              <a:spLocks noChangeShapeType="1"/>
            </p:cNvSpPr>
            <p:nvPr/>
          </p:nvSpPr>
          <p:spPr bwMode="auto">
            <a:xfrm flipV="1">
              <a:off x="4336498" y="8200000"/>
              <a:ext cx="1680580" cy="2814"/>
            </a:xfrm>
            <a:prstGeom prst="line">
              <a:avLst/>
            </a:prstGeom>
            <a:noFill/>
            <a:ln w="9525">
              <a:solidFill>
                <a:schemeClr val="tx1"/>
              </a:solidFill>
              <a:round/>
              <a:headEnd/>
              <a:tailEnd/>
            </a:ln>
          </p:spPr>
          <p:txBody>
            <a:bodyPr wrap="none" anchor="ctr"/>
            <a:lstStyle/>
            <a:p>
              <a:endParaRPr lang="en-US"/>
            </a:p>
          </p:txBody>
        </p:sp>
        <p:sp>
          <p:nvSpPr>
            <p:cNvPr id="91" name="Line 19"/>
            <p:cNvSpPr>
              <a:spLocks noChangeShapeType="1"/>
            </p:cNvSpPr>
            <p:nvPr/>
          </p:nvSpPr>
          <p:spPr bwMode="auto">
            <a:xfrm flipV="1">
              <a:off x="4509058" y="8711972"/>
              <a:ext cx="1508021" cy="2814"/>
            </a:xfrm>
            <a:prstGeom prst="line">
              <a:avLst/>
            </a:prstGeom>
            <a:noFill/>
            <a:ln w="9525">
              <a:solidFill>
                <a:schemeClr val="tx1"/>
              </a:solidFill>
              <a:round/>
              <a:headEnd/>
              <a:tailEnd/>
            </a:ln>
          </p:spPr>
          <p:txBody>
            <a:bodyPr wrap="none" anchor="ctr"/>
            <a:lstStyle/>
            <a:p>
              <a:endParaRPr lang="en-US"/>
            </a:p>
          </p:txBody>
        </p:sp>
        <p:sp>
          <p:nvSpPr>
            <p:cNvPr id="92" name="Line 20"/>
            <p:cNvSpPr>
              <a:spLocks noChangeShapeType="1"/>
            </p:cNvSpPr>
            <p:nvPr/>
          </p:nvSpPr>
          <p:spPr bwMode="auto">
            <a:xfrm>
              <a:off x="4606591" y="6416535"/>
              <a:ext cx="0" cy="410703"/>
            </a:xfrm>
            <a:prstGeom prst="line">
              <a:avLst/>
            </a:prstGeom>
            <a:noFill/>
            <a:ln w="57150">
              <a:solidFill>
                <a:schemeClr val="tx1"/>
              </a:solidFill>
              <a:round/>
              <a:headEnd/>
              <a:tailEnd/>
            </a:ln>
          </p:spPr>
          <p:txBody>
            <a:bodyPr wrap="none" anchor="ctr"/>
            <a:lstStyle/>
            <a:p>
              <a:endParaRPr lang="en-US"/>
            </a:p>
          </p:txBody>
        </p:sp>
        <p:sp>
          <p:nvSpPr>
            <p:cNvPr id="93" name="Line 21"/>
            <p:cNvSpPr>
              <a:spLocks noChangeShapeType="1"/>
            </p:cNvSpPr>
            <p:nvPr/>
          </p:nvSpPr>
          <p:spPr bwMode="auto">
            <a:xfrm>
              <a:off x="5079255" y="7789297"/>
              <a:ext cx="0" cy="410703"/>
            </a:xfrm>
            <a:prstGeom prst="line">
              <a:avLst/>
            </a:prstGeom>
            <a:noFill/>
            <a:ln w="57150">
              <a:solidFill>
                <a:schemeClr val="tx1"/>
              </a:solidFill>
              <a:round/>
              <a:headEnd/>
              <a:tailEnd/>
            </a:ln>
          </p:spPr>
          <p:txBody>
            <a:bodyPr wrap="none" anchor="ctr"/>
            <a:lstStyle/>
            <a:p>
              <a:endParaRPr lang="en-US"/>
            </a:p>
          </p:txBody>
        </p:sp>
        <p:sp>
          <p:nvSpPr>
            <p:cNvPr id="94" name="Line 22"/>
            <p:cNvSpPr>
              <a:spLocks noChangeShapeType="1"/>
            </p:cNvSpPr>
            <p:nvPr/>
          </p:nvSpPr>
          <p:spPr bwMode="auto">
            <a:xfrm>
              <a:off x="5349348" y="7789297"/>
              <a:ext cx="0" cy="410703"/>
            </a:xfrm>
            <a:prstGeom prst="line">
              <a:avLst/>
            </a:prstGeom>
            <a:noFill/>
            <a:ln w="57150">
              <a:solidFill>
                <a:schemeClr val="tx1"/>
              </a:solidFill>
              <a:round/>
              <a:headEnd/>
              <a:tailEnd/>
            </a:ln>
          </p:spPr>
          <p:txBody>
            <a:bodyPr wrap="none" anchor="ctr"/>
            <a:lstStyle/>
            <a:p>
              <a:endParaRPr lang="en-US"/>
            </a:p>
          </p:txBody>
        </p:sp>
        <p:sp>
          <p:nvSpPr>
            <p:cNvPr id="95" name="Line 23"/>
            <p:cNvSpPr>
              <a:spLocks noChangeShapeType="1"/>
            </p:cNvSpPr>
            <p:nvPr/>
          </p:nvSpPr>
          <p:spPr bwMode="auto">
            <a:xfrm>
              <a:off x="5750738" y="8301269"/>
              <a:ext cx="0" cy="410703"/>
            </a:xfrm>
            <a:prstGeom prst="line">
              <a:avLst/>
            </a:prstGeom>
            <a:noFill/>
            <a:ln w="57150">
              <a:solidFill>
                <a:schemeClr val="tx1"/>
              </a:solidFill>
              <a:round/>
              <a:headEnd/>
              <a:tailEnd/>
            </a:ln>
          </p:spPr>
          <p:txBody>
            <a:bodyPr wrap="none" anchor="ctr"/>
            <a:lstStyle/>
            <a:p>
              <a:endParaRPr lang="en-US"/>
            </a:p>
          </p:txBody>
        </p:sp>
        <p:sp>
          <p:nvSpPr>
            <p:cNvPr id="96" name="Line 24"/>
            <p:cNvSpPr>
              <a:spLocks noChangeShapeType="1"/>
            </p:cNvSpPr>
            <p:nvPr/>
          </p:nvSpPr>
          <p:spPr bwMode="auto">
            <a:xfrm>
              <a:off x="3233617" y="7994649"/>
              <a:ext cx="131297" cy="511972"/>
            </a:xfrm>
            <a:prstGeom prst="line">
              <a:avLst/>
            </a:prstGeom>
            <a:noFill/>
            <a:ln w="9525">
              <a:solidFill>
                <a:srgbClr val="FF0000"/>
              </a:solidFill>
              <a:round/>
              <a:headEnd/>
              <a:tailEnd/>
            </a:ln>
          </p:spPr>
          <p:txBody>
            <a:bodyPr wrap="none" anchor="ctr"/>
            <a:lstStyle/>
            <a:p>
              <a:endParaRPr lang="en-US"/>
            </a:p>
          </p:txBody>
        </p:sp>
        <p:sp>
          <p:nvSpPr>
            <p:cNvPr id="97" name="Line 25"/>
            <p:cNvSpPr>
              <a:spLocks noChangeShapeType="1"/>
            </p:cNvSpPr>
            <p:nvPr/>
          </p:nvSpPr>
          <p:spPr bwMode="auto">
            <a:xfrm>
              <a:off x="3635007" y="7789297"/>
              <a:ext cx="401387" cy="306622"/>
            </a:xfrm>
            <a:prstGeom prst="line">
              <a:avLst/>
            </a:prstGeom>
            <a:noFill/>
            <a:ln w="9525">
              <a:solidFill>
                <a:srgbClr val="FF0000"/>
              </a:solidFill>
              <a:round/>
              <a:headEnd/>
              <a:tailEnd/>
            </a:ln>
          </p:spPr>
          <p:txBody>
            <a:bodyPr wrap="none" anchor="ctr"/>
            <a:lstStyle/>
            <a:p>
              <a:endParaRPr lang="en-US"/>
            </a:p>
          </p:txBody>
        </p:sp>
        <p:sp>
          <p:nvSpPr>
            <p:cNvPr id="98" name="Line 26"/>
            <p:cNvSpPr>
              <a:spLocks noChangeShapeType="1"/>
            </p:cNvSpPr>
            <p:nvPr/>
          </p:nvSpPr>
          <p:spPr bwMode="auto">
            <a:xfrm flipV="1">
              <a:off x="2828477" y="8095918"/>
              <a:ext cx="1072871" cy="205351"/>
            </a:xfrm>
            <a:prstGeom prst="line">
              <a:avLst/>
            </a:prstGeom>
            <a:noFill/>
            <a:ln w="9525">
              <a:solidFill>
                <a:srgbClr val="FF0000"/>
              </a:solidFill>
              <a:round/>
              <a:headEnd/>
              <a:tailEnd/>
            </a:ln>
          </p:spPr>
          <p:txBody>
            <a:bodyPr wrap="none" anchor="ctr"/>
            <a:lstStyle/>
            <a:p>
              <a:endParaRPr lang="en-US"/>
            </a:p>
          </p:txBody>
        </p:sp>
        <p:sp>
          <p:nvSpPr>
            <p:cNvPr id="99" name="Line 27"/>
            <p:cNvSpPr>
              <a:spLocks noChangeShapeType="1"/>
            </p:cNvSpPr>
            <p:nvPr/>
          </p:nvSpPr>
          <p:spPr bwMode="auto">
            <a:xfrm>
              <a:off x="3233617" y="7994649"/>
              <a:ext cx="532684" cy="410703"/>
            </a:xfrm>
            <a:prstGeom prst="line">
              <a:avLst/>
            </a:prstGeom>
            <a:noFill/>
            <a:ln w="9525">
              <a:solidFill>
                <a:srgbClr val="FF0000"/>
              </a:solidFill>
              <a:round/>
              <a:headEnd/>
              <a:tailEnd/>
            </a:ln>
          </p:spPr>
          <p:txBody>
            <a:bodyPr wrap="none" anchor="ctr"/>
            <a:lstStyle/>
            <a:p>
              <a:endParaRPr lang="en-US"/>
            </a:p>
          </p:txBody>
        </p:sp>
        <p:sp>
          <p:nvSpPr>
            <p:cNvPr id="100" name="Line 28"/>
            <p:cNvSpPr>
              <a:spLocks noChangeShapeType="1"/>
            </p:cNvSpPr>
            <p:nvPr/>
          </p:nvSpPr>
          <p:spPr bwMode="auto">
            <a:xfrm>
              <a:off x="2697183" y="7893380"/>
              <a:ext cx="131294" cy="306620"/>
            </a:xfrm>
            <a:prstGeom prst="line">
              <a:avLst/>
            </a:prstGeom>
            <a:noFill/>
            <a:ln w="9525">
              <a:solidFill>
                <a:srgbClr val="FF0000"/>
              </a:solidFill>
              <a:round/>
              <a:headEnd/>
              <a:tailEnd/>
            </a:ln>
          </p:spPr>
          <p:txBody>
            <a:bodyPr wrap="none" anchor="ctr"/>
            <a:lstStyle/>
            <a:p>
              <a:endParaRPr lang="en-US"/>
            </a:p>
          </p:txBody>
        </p:sp>
        <p:sp>
          <p:nvSpPr>
            <p:cNvPr id="101" name="Line 29"/>
            <p:cNvSpPr>
              <a:spLocks noChangeShapeType="1"/>
            </p:cNvSpPr>
            <p:nvPr/>
          </p:nvSpPr>
          <p:spPr bwMode="auto">
            <a:xfrm>
              <a:off x="3901348" y="7688027"/>
              <a:ext cx="135047" cy="306622"/>
            </a:xfrm>
            <a:prstGeom prst="line">
              <a:avLst/>
            </a:prstGeom>
            <a:noFill/>
            <a:ln w="9525">
              <a:solidFill>
                <a:srgbClr val="FF0000"/>
              </a:solidFill>
              <a:round/>
              <a:headEnd/>
              <a:tailEnd/>
            </a:ln>
          </p:spPr>
          <p:txBody>
            <a:bodyPr wrap="none" anchor="ctr"/>
            <a:lstStyle/>
            <a:p>
              <a:endParaRPr lang="en-US"/>
            </a:p>
          </p:txBody>
        </p:sp>
        <p:sp>
          <p:nvSpPr>
            <p:cNvPr id="102" name="Line 30"/>
            <p:cNvSpPr>
              <a:spLocks noChangeShapeType="1"/>
            </p:cNvSpPr>
            <p:nvPr/>
          </p:nvSpPr>
          <p:spPr bwMode="auto">
            <a:xfrm>
              <a:off x="3499960" y="7277324"/>
              <a:ext cx="401387" cy="306622"/>
            </a:xfrm>
            <a:prstGeom prst="line">
              <a:avLst/>
            </a:prstGeom>
            <a:noFill/>
            <a:ln w="9525">
              <a:solidFill>
                <a:srgbClr val="FF0000"/>
              </a:solidFill>
              <a:round/>
              <a:headEnd/>
              <a:tailEnd/>
            </a:ln>
          </p:spPr>
          <p:txBody>
            <a:bodyPr wrap="none" anchor="ctr"/>
            <a:lstStyle/>
            <a:p>
              <a:endParaRPr lang="en-US"/>
            </a:p>
          </p:txBody>
        </p:sp>
        <p:sp>
          <p:nvSpPr>
            <p:cNvPr id="103" name="Line 31"/>
            <p:cNvSpPr>
              <a:spLocks noChangeShapeType="1"/>
            </p:cNvSpPr>
            <p:nvPr/>
          </p:nvSpPr>
          <p:spPr bwMode="auto">
            <a:xfrm flipH="1">
              <a:off x="2828477" y="7482677"/>
              <a:ext cx="405140" cy="306620"/>
            </a:xfrm>
            <a:prstGeom prst="line">
              <a:avLst/>
            </a:prstGeom>
            <a:noFill/>
            <a:ln w="9525">
              <a:solidFill>
                <a:srgbClr val="FF0000"/>
              </a:solidFill>
              <a:round/>
              <a:headEnd/>
              <a:tailEnd/>
            </a:ln>
          </p:spPr>
          <p:txBody>
            <a:bodyPr wrap="none" anchor="ctr"/>
            <a:lstStyle/>
            <a:p>
              <a:endParaRPr lang="en-US"/>
            </a:p>
          </p:txBody>
        </p:sp>
        <p:sp>
          <p:nvSpPr>
            <p:cNvPr id="104" name="Line 32"/>
            <p:cNvSpPr>
              <a:spLocks noChangeShapeType="1"/>
            </p:cNvSpPr>
            <p:nvPr/>
          </p:nvSpPr>
          <p:spPr bwMode="auto">
            <a:xfrm flipH="1">
              <a:off x="2427090" y="7277324"/>
              <a:ext cx="401387" cy="306622"/>
            </a:xfrm>
            <a:prstGeom prst="line">
              <a:avLst/>
            </a:prstGeom>
            <a:noFill/>
            <a:ln w="9525">
              <a:solidFill>
                <a:srgbClr val="FF0000"/>
              </a:solidFill>
              <a:round/>
              <a:headEnd/>
              <a:tailEnd/>
            </a:ln>
          </p:spPr>
          <p:txBody>
            <a:bodyPr wrap="none" anchor="ctr"/>
            <a:lstStyle/>
            <a:p>
              <a:endParaRPr lang="en-US"/>
            </a:p>
          </p:txBody>
        </p:sp>
        <p:sp>
          <p:nvSpPr>
            <p:cNvPr id="105" name="Line 33"/>
            <p:cNvSpPr>
              <a:spLocks noChangeShapeType="1"/>
            </p:cNvSpPr>
            <p:nvPr/>
          </p:nvSpPr>
          <p:spPr bwMode="auto">
            <a:xfrm>
              <a:off x="2427090" y="7688027"/>
              <a:ext cx="135047" cy="407891"/>
            </a:xfrm>
            <a:prstGeom prst="line">
              <a:avLst/>
            </a:prstGeom>
            <a:noFill/>
            <a:ln w="9525">
              <a:solidFill>
                <a:srgbClr val="FF0000"/>
              </a:solidFill>
              <a:round/>
              <a:headEnd/>
              <a:tailEnd/>
            </a:ln>
          </p:spPr>
          <p:txBody>
            <a:bodyPr wrap="none" anchor="ctr"/>
            <a:lstStyle/>
            <a:p>
              <a:endParaRPr lang="en-US"/>
            </a:p>
          </p:txBody>
        </p:sp>
        <p:sp>
          <p:nvSpPr>
            <p:cNvPr id="106" name="Line 34"/>
            <p:cNvSpPr>
              <a:spLocks noChangeShapeType="1"/>
            </p:cNvSpPr>
            <p:nvPr/>
          </p:nvSpPr>
          <p:spPr bwMode="auto">
            <a:xfrm flipV="1">
              <a:off x="2828477" y="7688027"/>
              <a:ext cx="536436" cy="101269"/>
            </a:xfrm>
            <a:prstGeom prst="line">
              <a:avLst/>
            </a:prstGeom>
            <a:noFill/>
            <a:ln w="9525">
              <a:solidFill>
                <a:srgbClr val="FF0000"/>
              </a:solidFill>
              <a:round/>
              <a:headEnd/>
              <a:tailEnd/>
            </a:ln>
          </p:spPr>
          <p:txBody>
            <a:bodyPr wrap="none" anchor="ctr"/>
            <a:lstStyle/>
            <a:p>
              <a:endParaRPr lang="en-US"/>
            </a:p>
          </p:txBody>
        </p:sp>
        <p:sp>
          <p:nvSpPr>
            <p:cNvPr id="107" name="Line 35"/>
            <p:cNvSpPr>
              <a:spLocks noChangeShapeType="1"/>
            </p:cNvSpPr>
            <p:nvPr/>
          </p:nvSpPr>
          <p:spPr bwMode="auto">
            <a:xfrm flipH="1">
              <a:off x="3364914" y="7789297"/>
              <a:ext cx="937824" cy="104083"/>
            </a:xfrm>
            <a:prstGeom prst="line">
              <a:avLst/>
            </a:prstGeom>
            <a:noFill/>
            <a:ln w="9525">
              <a:solidFill>
                <a:srgbClr val="FF0000"/>
              </a:solidFill>
              <a:round/>
              <a:headEnd/>
              <a:tailEnd/>
            </a:ln>
          </p:spPr>
          <p:txBody>
            <a:bodyPr wrap="none" anchor="ctr"/>
            <a:lstStyle/>
            <a:p>
              <a:endParaRPr lang="en-US"/>
            </a:p>
          </p:txBody>
        </p:sp>
        <p:sp>
          <p:nvSpPr>
            <p:cNvPr id="108" name="Line 36"/>
            <p:cNvSpPr>
              <a:spLocks noChangeShapeType="1"/>
            </p:cNvSpPr>
            <p:nvPr/>
          </p:nvSpPr>
          <p:spPr bwMode="auto">
            <a:xfrm>
              <a:off x="2828477" y="8301269"/>
              <a:ext cx="536436" cy="205352"/>
            </a:xfrm>
            <a:prstGeom prst="line">
              <a:avLst/>
            </a:prstGeom>
            <a:noFill/>
            <a:ln w="9525">
              <a:solidFill>
                <a:srgbClr val="FF0000"/>
              </a:solidFill>
              <a:round/>
              <a:headEnd/>
              <a:tailEnd/>
            </a:ln>
          </p:spPr>
          <p:txBody>
            <a:bodyPr wrap="none" anchor="ctr"/>
            <a:lstStyle/>
            <a:p>
              <a:endParaRPr lang="en-US"/>
            </a:p>
          </p:txBody>
        </p:sp>
        <p:sp>
          <p:nvSpPr>
            <p:cNvPr id="109" name="Line 37"/>
            <p:cNvSpPr>
              <a:spLocks noChangeShapeType="1"/>
            </p:cNvSpPr>
            <p:nvPr/>
          </p:nvSpPr>
          <p:spPr bwMode="auto">
            <a:xfrm>
              <a:off x="2963524" y="7277324"/>
              <a:ext cx="270093" cy="104083"/>
            </a:xfrm>
            <a:prstGeom prst="line">
              <a:avLst/>
            </a:prstGeom>
            <a:noFill/>
            <a:ln w="9525">
              <a:solidFill>
                <a:srgbClr val="FF0000"/>
              </a:solidFill>
              <a:round/>
              <a:headEnd/>
              <a:tailEnd/>
            </a:ln>
          </p:spPr>
          <p:txBody>
            <a:bodyPr wrap="none" anchor="ctr"/>
            <a:lstStyle/>
            <a:p>
              <a:endParaRPr lang="en-US"/>
            </a:p>
          </p:txBody>
        </p:sp>
        <p:sp>
          <p:nvSpPr>
            <p:cNvPr id="110" name="Line 38"/>
            <p:cNvSpPr>
              <a:spLocks noChangeShapeType="1"/>
            </p:cNvSpPr>
            <p:nvPr/>
          </p:nvSpPr>
          <p:spPr bwMode="auto">
            <a:xfrm>
              <a:off x="2427090" y="7583946"/>
              <a:ext cx="937824" cy="104081"/>
            </a:xfrm>
            <a:prstGeom prst="line">
              <a:avLst/>
            </a:prstGeom>
            <a:noFill/>
            <a:ln w="9525">
              <a:solidFill>
                <a:srgbClr val="FF0000"/>
              </a:solidFill>
              <a:round/>
              <a:headEnd/>
              <a:tailEnd/>
            </a:ln>
          </p:spPr>
          <p:txBody>
            <a:bodyPr wrap="none" anchor="ctr"/>
            <a:lstStyle/>
            <a:p>
              <a:endParaRPr lang="en-US"/>
            </a:p>
          </p:txBody>
        </p:sp>
        <p:sp>
          <p:nvSpPr>
            <p:cNvPr id="111" name="Line 39"/>
            <p:cNvSpPr>
              <a:spLocks noChangeShapeType="1"/>
            </p:cNvSpPr>
            <p:nvPr/>
          </p:nvSpPr>
          <p:spPr bwMode="auto">
            <a:xfrm flipV="1">
              <a:off x="2828477" y="7893380"/>
              <a:ext cx="405140" cy="407889"/>
            </a:xfrm>
            <a:prstGeom prst="line">
              <a:avLst/>
            </a:prstGeom>
            <a:noFill/>
            <a:ln w="9525">
              <a:solidFill>
                <a:srgbClr val="FF0000"/>
              </a:solidFill>
              <a:round/>
              <a:headEnd/>
              <a:tailEnd/>
            </a:ln>
          </p:spPr>
          <p:txBody>
            <a:bodyPr wrap="none" anchor="ctr"/>
            <a:lstStyle/>
            <a:p>
              <a:endParaRPr lang="en-US"/>
            </a:p>
          </p:txBody>
        </p:sp>
        <p:sp>
          <p:nvSpPr>
            <p:cNvPr id="112" name="Line 40"/>
            <p:cNvSpPr>
              <a:spLocks noChangeShapeType="1"/>
            </p:cNvSpPr>
            <p:nvPr/>
          </p:nvSpPr>
          <p:spPr bwMode="auto">
            <a:xfrm flipV="1">
              <a:off x="2562136" y="7893380"/>
              <a:ext cx="671481" cy="202539"/>
            </a:xfrm>
            <a:prstGeom prst="line">
              <a:avLst/>
            </a:prstGeom>
            <a:noFill/>
            <a:ln w="9525">
              <a:solidFill>
                <a:srgbClr val="FF0000"/>
              </a:solidFill>
              <a:round/>
              <a:headEnd/>
              <a:tailEnd/>
            </a:ln>
          </p:spPr>
          <p:txBody>
            <a:bodyPr wrap="none" anchor="ctr"/>
            <a:lstStyle/>
            <a:p>
              <a:endParaRPr lang="en-US"/>
            </a:p>
          </p:txBody>
        </p:sp>
        <p:sp>
          <p:nvSpPr>
            <p:cNvPr id="113" name="Line 41"/>
            <p:cNvSpPr>
              <a:spLocks noChangeShapeType="1"/>
            </p:cNvSpPr>
            <p:nvPr/>
          </p:nvSpPr>
          <p:spPr bwMode="auto">
            <a:xfrm flipH="1">
              <a:off x="4036394" y="7820241"/>
              <a:ext cx="131297" cy="275677"/>
            </a:xfrm>
            <a:prstGeom prst="line">
              <a:avLst/>
            </a:prstGeom>
            <a:noFill/>
            <a:ln w="9525">
              <a:solidFill>
                <a:srgbClr val="FF0000"/>
              </a:solidFill>
              <a:round/>
              <a:headEnd/>
              <a:tailEnd/>
            </a:ln>
          </p:spPr>
          <p:txBody>
            <a:bodyPr wrap="none" anchor="ctr"/>
            <a:lstStyle/>
            <a:p>
              <a:endParaRPr lang="en-US"/>
            </a:p>
          </p:txBody>
        </p:sp>
        <p:sp>
          <p:nvSpPr>
            <p:cNvPr id="114" name="Line 42"/>
            <p:cNvSpPr>
              <a:spLocks noChangeShapeType="1"/>
            </p:cNvSpPr>
            <p:nvPr/>
          </p:nvSpPr>
          <p:spPr bwMode="auto">
            <a:xfrm>
              <a:off x="3233617" y="7893380"/>
              <a:ext cx="937824" cy="202539"/>
            </a:xfrm>
            <a:prstGeom prst="line">
              <a:avLst/>
            </a:prstGeom>
            <a:noFill/>
            <a:ln w="9525">
              <a:solidFill>
                <a:srgbClr val="FF0000"/>
              </a:solidFill>
              <a:round/>
              <a:headEnd/>
              <a:tailEnd/>
            </a:ln>
          </p:spPr>
          <p:txBody>
            <a:bodyPr wrap="none" anchor="ctr"/>
            <a:lstStyle/>
            <a:p>
              <a:endParaRPr lang="en-US"/>
            </a:p>
          </p:txBody>
        </p:sp>
        <p:sp>
          <p:nvSpPr>
            <p:cNvPr id="115" name="Line 46"/>
            <p:cNvSpPr>
              <a:spLocks noChangeShapeType="1"/>
            </p:cNvSpPr>
            <p:nvPr/>
          </p:nvSpPr>
          <p:spPr bwMode="auto">
            <a:xfrm flipV="1">
              <a:off x="4336498" y="7333585"/>
              <a:ext cx="1534281" cy="28130"/>
            </a:xfrm>
            <a:prstGeom prst="line">
              <a:avLst/>
            </a:prstGeom>
            <a:noFill/>
            <a:ln w="9525">
              <a:solidFill>
                <a:schemeClr val="tx1"/>
              </a:solidFill>
              <a:round/>
              <a:headEnd/>
              <a:tailEnd/>
            </a:ln>
          </p:spPr>
          <p:txBody>
            <a:bodyPr wrap="none" anchor="ctr"/>
            <a:lstStyle/>
            <a:p>
              <a:endParaRPr lang="en-US"/>
            </a:p>
          </p:txBody>
        </p:sp>
        <p:sp>
          <p:nvSpPr>
            <p:cNvPr id="116" name="Line 47"/>
            <p:cNvSpPr>
              <a:spLocks noChangeShapeType="1"/>
            </p:cNvSpPr>
            <p:nvPr/>
          </p:nvSpPr>
          <p:spPr bwMode="auto">
            <a:xfrm>
              <a:off x="4846674" y="6951012"/>
              <a:ext cx="0" cy="410703"/>
            </a:xfrm>
            <a:prstGeom prst="line">
              <a:avLst/>
            </a:prstGeom>
            <a:noFill/>
            <a:ln w="57150">
              <a:solidFill>
                <a:schemeClr val="tx1"/>
              </a:solidFill>
              <a:round/>
              <a:headEnd/>
              <a:tailEnd/>
            </a:ln>
          </p:spPr>
          <p:txBody>
            <a:bodyPr wrap="none" anchor="ctr"/>
            <a:lstStyle/>
            <a:p>
              <a:endParaRPr lang="en-US"/>
            </a:p>
          </p:txBody>
        </p:sp>
        <p:sp>
          <p:nvSpPr>
            <p:cNvPr id="117" name="Line 48"/>
            <p:cNvSpPr>
              <a:spLocks noChangeShapeType="1"/>
            </p:cNvSpPr>
            <p:nvPr/>
          </p:nvSpPr>
          <p:spPr bwMode="auto">
            <a:xfrm>
              <a:off x="5360603" y="6416535"/>
              <a:ext cx="0" cy="410703"/>
            </a:xfrm>
            <a:prstGeom prst="line">
              <a:avLst/>
            </a:prstGeom>
            <a:noFill/>
            <a:ln w="57150">
              <a:solidFill>
                <a:schemeClr val="tx1"/>
              </a:solidFill>
              <a:round/>
              <a:headEnd/>
              <a:tailEnd/>
            </a:ln>
          </p:spPr>
          <p:txBody>
            <a:bodyPr wrap="none" anchor="ctr"/>
            <a:lstStyle/>
            <a:p>
              <a:endParaRPr lang="en-US"/>
            </a:p>
          </p:txBody>
        </p:sp>
        <p:sp>
          <p:nvSpPr>
            <p:cNvPr id="118" name="Oval 49"/>
            <p:cNvSpPr>
              <a:spLocks noChangeArrowheads="1"/>
            </p:cNvSpPr>
            <p:nvPr/>
          </p:nvSpPr>
          <p:spPr bwMode="auto">
            <a:xfrm>
              <a:off x="7300022" y="7567068"/>
              <a:ext cx="780270" cy="635746"/>
            </a:xfrm>
            <a:prstGeom prst="ellipse">
              <a:avLst/>
            </a:prstGeom>
            <a:solidFill>
              <a:srgbClr val="FFFF00"/>
            </a:solidFill>
            <a:ln w="9525">
              <a:solidFill>
                <a:schemeClr val="tx1"/>
              </a:solidFill>
              <a:round/>
              <a:headEnd/>
              <a:tailEnd/>
            </a:ln>
          </p:spPr>
          <p:txBody>
            <a:bodyPr wrap="none" anchor="ctr"/>
            <a:lstStyle/>
            <a:p>
              <a:endParaRPr lang="en-US"/>
            </a:p>
          </p:txBody>
        </p:sp>
        <p:sp>
          <p:nvSpPr>
            <p:cNvPr id="119" name="Freeform 50"/>
            <p:cNvSpPr>
              <a:spLocks/>
            </p:cNvSpPr>
            <p:nvPr/>
          </p:nvSpPr>
          <p:spPr bwMode="auto">
            <a:xfrm>
              <a:off x="3488705" y="6714717"/>
              <a:ext cx="3912603" cy="978936"/>
            </a:xfrm>
            <a:custGeom>
              <a:avLst/>
              <a:gdLst>
                <a:gd name="T0" fmla="*/ 0 w 1043"/>
                <a:gd name="T1" fmla="*/ 2147483647 h 348"/>
                <a:gd name="T2" fmla="*/ 2147483647 w 1043"/>
                <a:gd name="T3" fmla="*/ 2147483647 h 348"/>
                <a:gd name="T4" fmla="*/ 2147483647 w 1043"/>
                <a:gd name="T5" fmla="*/ 2147483647 h 348"/>
                <a:gd name="T6" fmla="*/ 0 60000 65536"/>
                <a:gd name="T7" fmla="*/ 0 60000 65536"/>
                <a:gd name="T8" fmla="*/ 0 60000 65536"/>
                <a:gd name="T9" fmla="*/ 0 w 1043"/>
                <a:gd name="T10" fmla="*/ 0 h 348"/>
                <a:gd name="T11" fmla="*/ 1043 w 1043"/>
                <a:gd name="T12" fmla="*/ 348 h 348"/>
              </a:gdLst>
              <a:ahLst/>
              <a:cxnLst>
                <a:cxn ang="T6">
                  <a:pos x="T0" y="T1"/>
                </a:cxn>
                <a:cxn ang="T7">
                  <a:pos x="T2" y="T3"/>
                </a:cxn>
                <a:cxn ang="T8">
                  <a:pos x="T4" y="T5"/>
                </a:cxn>
              </a:cxnLst>
              <a:rect l="T9" t="T10" r="T11" b="T12"/>
              <a:pathLst>
                <a:path w="1043" h="348">
                  <a:moveTo>
                    <a:pt x="0" y="167"/>
                  </a:moveTo>
                  <a:cubicBezTo>
                    <a:pt x="139" y="83"/>
                    <a:pt x="279" y="0"/>
                    <a:pt x="453" y="30"/>
                  </a:cubicBezTo>
                  <a:cubicBezTo>
                    <a:pt x="627" y="60"/>
                    <a:pt x="945" y="295"/>
                    <a:pt x="1043" y="348"/>
                  </a:cubicBezTo>
                </a:path>
              </a:pathLst>
            </a:custGeom>
            <a:noFill/>
            <a:ln w="9525">
              <a:solidFill>
                <a:srgbClr val="FF0000"/>
              </a:solidFill>
              <a:round/>
              <a:headEnd/>
              <a:tailEnd type="triangle" w="med" len="med"/>
            </a:ln>
          </p:spPr>
          <p:txBody>
            <a:bodyPr/>
            <a:lstStyle/>
            <a:p>
              <a:endParaRPr lang="en-US"/>
            </a:p>
          </p:txBody>
        </p:sp>
        <p:sp>
          <p:nvSpPr>
            <p:cNvPr id="120" name="Freeform 51"/>
            <p:cNvSpPr>
              <a:spLocks/>
            </p:cNvSpPr>
            <p:nvPr/>
          </p:nvSpPr>
          <p:spPr bwMode="auto">
            <a:xfrm>
              <a:off x="3998881" y="7437668"/>
              <a:ext cx="3229867" cy="382573"/>
            </a:xfrm>
            <a:custGeom>
              <a:avLst/>
              <a:gdLst>
                <a:gd name="T0" fmla="*/ 0 w 861"/>
                <a:gd name="T1" fmla="*/ 2147483647 h 196"/>
                <a:gd name="T2" fmla="*/ 2147483647 w 861"/>
                <a:gd name="T3" fmla="*/ 2147483647 h 196"/>
                <a:gd name="T4" fmla="*/ 2147483647 w 861"/>
                <a:gd name="T5" fmla="*/ 2147483647 h 196"/>
                <a:gd name="T6" fmla="*/ 0 60000 65536"/>
                <a:gd name="T7" fmla="*/ 0 60000 65536"/>
                <a:gd name="T8" fmla="*/ 0 60000 65536"/>
                <a:gd name="T9" fmla="*/ 0 w 861"/>
                <a:gd name="T10" fmla="*/ 0 h 196"/>
                <a:gd name="T11" fmla="*/ 861 w 861"/>
                <a:gd name="T12" fmla="*/ 196 h 196"/>
              </a:gdLst>
              <a:ahLst/>
              <a:cxnLst>
                <a:cxn ang="T6">
                  <a:pos x="T0" y="T1"/>
                </a:cxn>
                <a:cxn ang="T7">
                  <a:pos x="T2" y="T3"/>
                </a:cxn>
                <a:cxn ang="T8">
                  <a:pos x="T4" y="T5"/>
                </a:cxn>
              </a:cxnLst>
              <a:rect l="T9" t="T10" r="T11" b="T12"/>
              <a:pathLst>
                <a:path w="861" h="196">
                  <a:moveTo>
                    <a:pt x="0" y="106"/>
                  </a:moveTo>
                  <a:cubicBezTo>
                    <a:pt x="41" y="53"/>
                    <a:pt x="83" y="0"/>
                    <a:pt x="226" y="15"/>
                  </a:cubicBezTo>
                  <a:cubicBezTo>
                    <a:pt x="369" y="30"/>
                    <a:pt x="615" y="113"/>
                    <a:pt x="861" y="196"/>
                  </a:cubicBezTo>
                </a:path>
              </a:pathLst>
            </a:custGeom>
            <a:noFill/>
            <a:ln w="9525">
              <a:solidFill>
                <a:srgbClr val="FF0000"/>
              </a:solidFill>
              <a:round/>
              <a:headEnd/>
              <a:tailEnd type="triangle" w="med" len="med"/>
            </a:ln>
          </p:spPr>
          <p:txBody>
            <a:bodyPr/>
            <a:lstStyle/>
            <a:p>
              <a:endParaRPr lang="en-US"/>
            </a:p>
          </p:txBody>
        </p:sp>
        <p:sp>
          <p:nvSpPr>
            <p:cNvPr id="121" name="Freeform 52"/>
            <p:cNvSpPr>
              <a:spLocks/>
            </p:cNvSpPr>
            <p:nvPr/>
          </p:nvSpPr>
          <p:spPr bwMode="auto">
            <a:xfrm>
              <a:off x="2805969" y="8202814"/>
              <a:ext cx="4764146" cy="661062"/>
            </a:xfrm>
            <a:custGeom>
              <a:avLst/>
              <a:gdLst>
                <a:gd name="T0" fmla="*/ 0 w 1270"/>
                <a:gd name="T1" fmla="*/ 2147483647 h 235"/>
                <a:gd name="T2" fmla="*/ 2147483647 w 1270"/>
                <a:gd name="T3" fmla="*/ 2147483647 h 235"/>
                <a:gd name="T4" fmla="*/ 2147483647 w 1270"/>
                <a:gd name="T5" fmla="*/ 0 h 235"/>
                <a:gd name="T6" fmla="*/ 0 60000 65536"/>
                <a:gd name="T7" fmla="*/ 0 60000 65536"/>
                <a:gd name="T8" fmla="*/ 0 60000 65536"/>
                <a:gd name="T9" fmla="*/ 0 w 1270"/>
                <a:gd name="T10" fmla="*/ 0 h 235"/>
                <a:gd name="T11" fmla="*/ 1270 w 1270"/>
                <a:gd name="T12" fmla="*/ 235 h 235"/>
              </a:gdLst>
              <a:ahLst/>
              <a:cxnLst>
                <a:cxn ang="T6">
                  <a:pos x="T0" y="T1"/>
                </a:cxn>
                <a:cxn ang="T7">
                  <a:pos x="T2" y="T3"/>
                </a:cxn>
                <a:cxn ang="T8">
                  <a:pos x="T4" y="T5"/>
                </a:cxn>
              </a:cxnLst>
              <a:rect l="T9" t="T10" r="T11" b="T12"/>
              <a:pathLst>
                <a:path w="1270" h="235">
                  <a:moveTo>
                    <a:pt x="0" y="46"/>
                  </a:moveTo>
                  <a:cubicBezTo>
                    <a:pt x="189" y="140"/>
                    <a:pt x="378" y="235"/>
                    <a:pt x="590" y="227"/>
                  </a:cubicBezTo>
                  <a:cubicBezTo>
                    <a:pt x="802" y="219"/>
                    <a:pt x="1036" y="109"/>
                    <a:pt x="1270" y="0"/>
                  </a:cubicBezTo>
                </a:path>
              </a:pathLst>
            </a:custGeom>
            <a:noFill/>
            <a:ln w="9525">
              <a:solidFill>
                <a:srgbClr val="FF0000"/>
              </a:solidFill>
              <a:round/>
              <a:headEnd/>
              <a:tailEnd type="triangle" w="med" len="med"/>
            </a:ln>
          </p:spPr>
          <p:txBody>
            <a:bodyPr/>
            <a:lstStyle/>
            <a:p>
              <a:endParaRPr lang="en-US"/>
            </a:p>
          </p:txBody>
        </p:sp>
        <p:sp>
          <p:nvSpPr>
            <p:cNvPr id="122" name="Freeform 53"/>
            <p:cNvSpPr>
              <a:spLocks/>
            </p:cNvSpPr>
            <p:nvPr/>
          </p:nvSpPr>
          <p:spPr bwMode="auto">
            <a:xfrm>
              <a:off x="4167691" y="7949640"/>
              <a:ext cx="3061057" cy="424767"/>
            </a:xfrm>
            <a:custGeom>
              <a:avLst/>
              <a:gdLst>
                <a:gd name="T0" fmla="*/ 0 w 816"/>
                <a:gd name="T1" fmla="*/ 2147483647 h 151"/>
                <a:gd name="T2" fmla="*/ 2147483647 w 816"/>
                <a:gd name="T3" fmla="*/ 2147483647 h 151"/>
                <a:gd name="T4" fmla="*/ 2147483647 w 816"/>
                <a:gd name="T5" fmla="*/ 0 h 151"/>
                <a:gd name="T6" fmla="*/ 0 60000 65536"/>
                <a:gd name="T7" fmla="*/ 0 60000 65536"/>
                <a:gd name="T8" fmla="*/ 0 60000 65536"/>
                <a:gd name="T9" fmla="*/ 0 w 816"/>
                <a:gd name="T10" fmla="*/ 0 h 151"/>
                <a:gd name="T11" fmla="*/ 816 w 816"/>
                <a:gd name="T12" fmla="*/ 151 h 151"/>
              </a:gdLst>
              <a:ahLst/>
              <a:cxnLst>
                <a:cxn ang="T6">
                  <a:pos x="T0" y="T1"/>
                </a:cxn>
                <a:cxn ang="T7">
                  <a:pos x="T2" y="T3"/>
                </a:cxn>
                <a:cxn ang="T8">
                  <a:pos x="T4" y="T5"/>
                </a:cxn>
              </a:cxnLst>
              <a:rect l="T9" t="T10" r="T11" b="T12"/>
              <a:pathLst>
                <a:path w="816" h="151">
                  <a:moveTo>
                    <a:pt x="0" y="90"/>
                  </a:moveTo>
                  <a:cubicBezTo>
                    <a:pt x="68" y="120"/>
                    <a:pt x="136" y="151"/>
                    <a:pt x="272" y="136"/>
                  </a:cubicBezTo>
                  <a:cubicBezTo>
                    <a:pt x="408" y="121"/>
                    <a:pt x="612" y="60"/>
                    <a:pt x="816" y="0"/>
                  </a:cubicBezTo>
                </a:path>
              </a:pathLst>
            </a:custGeom>
            <a:noFill/>
            <a:ln w="9525">
              <a:solidFill>
                <a:srgbClr val="FF0000"/>
              </a:solidFill>
              <a:round/>
              <a:headEnd/>
              <a:tailEnd type="triangle" w="med" len="med"/>
            </a:ln>
          </p:spPr>
          <p:txBody>
            <a:bodyPr/>
            <a:lstStyle/>
            <a:p>
              <a:endParaRPr lang="en-US"/>
            </a:p>
          </p:txBody>
        </p:sp>
      </p:grpSp>
      <p:sp>
        <p:nvSpPr>
          <p:cNvPr id="123" name="Title 3"/>
          <p:cNvSpPr txBox="1">
            <a:spLocks/>
          </p:cNvSpPr>
          <p:nvPr/>
        </p:nvSpPr>
        <p:spPr>
          <a:xfrm>
            <a:off x="697827" y="-38773"/>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smtClean="0">
                <a:solidFill>
                  <a:srgbClr val="FF0000"/>
                </a:solidFill>
                <a:latin typeface="Impact" charset="0"/>
                <a:ea typeface="ＭＳ Ｐゴシック" charset="0"/>
                <a:cs typeface="Impact" charset="0"/>
              </a:rPr>
              <a:t>11</a:t>
            </a:r>
            <a:r>
              <a:rPr lang="en-US" sz="6600" noProof="0" dirty="0" smtClean="0">
                <a:solidFill>
                  <a:srgbClr val="FF0000"/>
                </a:solidFill>
                <a:latin typeface="Impact" charset="0"/>
                <a:ea typeface="ＭＳ Ｐゴシック" charset="0"/>
                <a:cs typeface="Impact" charset="0"/>
              </a:rPr>
              <a:t>.1</a:t>
            </a:r>
            <a:r>
              <a:rPr lang="en-US" sz="6600" dirty="0" smtClean="0">
                <a:solidFill>
                  <a:srgbClr val="FF0000"/>
                </a:solidFill>
                <a:latin typeface="Impact" charset="0"/>
                <a:ea typeface="ＭＳ Ｐゴシック" charset="0"/>
                <a:cs typeface="Impact" charset="0"/>
              </a:rPr>
              <a:t>. Fluctuation of current/potential</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124" name="Straight Connector 123"/>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28" name="TextBox 127"/>
          <p:cNvSpPr txBox="1"/>
          <p:nvPr/>
        </p:nvSpPr>
        <p:spPr>
          <a:xfrm rot="20220000">
            <a:off x="16511419" y="3445004"/>
            <a:ext cx="4455066" cy="2723823"/>
          </a:xfrm>
          <a:prstGeom prst="rect">
            <a:avLst/>
          </a:prstGeom>
          <a:solidFill>
            <a:srgbClr val="87D4F7"/>
          </a:solidFill>
        </p:spPr>
        <p:txBody>
          <a:bodyPr wrap="none" rtlCol="0">
            <a:spAutoFit/>
          </a:bodyPr>
          <a:lstStyle/>
          <a:p>
            <a:r>
              <a:rPr lang="en-US" dirty="0" smtClean="0">
                <a:solidFill>
                  <a:srgbClr val="FF0000"/>
                </a:solidFill>
              </a:rPr>
              <a:t>Blackboard1,</a:t>
            </a:r>
          </a:p>
          <a:p>
            <a:r>
              <a:rPr lang="en-US" dirty="0" smtClean="0">
                <a:solidFill>
                  <a:srgbClr val="FF0000"/>
                </a:solidFill>
              </a:rPr>
              <a:t>Math detour:</a:t>
            </a:r>
          </a:p>
          <a:p>
            <a:r>
              <a:rPr lang="en-US" dirty="0" smtClean="0">
                <a:solidFill>
                  <a:srgbClr val="FF0000"/>
                </a:solidFill>
              </a:rPr>
              <a:t>White noise</a:t>
            </a:r>
          </a:p>
        </p:txBody>
      </p:sp>
      <p:graphicFrame>
        <p:nvGraphicFramePr>
          <p:cNvPr id="8" name="Object 73"/>
          <p:cNvGraphicFramePr>
            <a:graphicFrameLocks noChangeAspect="1"/>
          </p:cNvGraphicFramePr>
          <p:nvPr/>
        </p:nvGraphicFramePr>
        <p:xfrm>
          <a:off x="3848523" y="8578850"/>
          <a:ext cx="5076825" cy="950913"/>
        </p:xfrm>
        <a:graphic>
          <a:graphicData uri="http://schemas.openxmlformats.org/presentationml/2006/ole">
            <mc:AlternateContent xmlns:mc="http://schemas.openxmlformats.org/markup-compatibility/2006">
              <mc:Choice xmlns:v="urn:schemas-microsoft-com:vml" Requires="v">
                <p:oleObj spid="_x0000_s15602" name="Equation" r:id="rId14" imgW="1422360" imgH="241200" progId="Equation.DSMT4">
                  <p:embed/>
                </p:oleObj>
              </mc:Choice>
              <mc:Fallback>
                <p:oleObj name="Equation" r:id="rId14" imgW="1422360" imgH="241200" progId="Equation.DSMT4">
                  <p:embed/>
                  <p:pic>
                    <p:nvPicPr>
                      <p:cNvPr id="0"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48523" y="8578850"/>
                        <a:ext cx="5076825"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graphicFrame>
        <p:nvGraphicFramePr>
          <p:cNvPr id="9" name="Object 73"/>
          <p:cNvGraphicFramePr>
            <a:graphicFrameLocks noChangeAspect="1"/>
          </p:cNvGraphicFramePr>
          <p:nvPr/>
        </p:nvGraphicFramePr>
        <p:xfrm>
          <a:off x="7724288" y="9500546"/>
          <a:ext cx="5438775" cy="2001837"/>
        </p:xfrm>
        <a:graphic>
          <a:graphicData uri="http://schemas.openxmlformats.org/presentationml/2006/ole">
            <mc:AlternateContent xmlns:mc="http://schemas.openxmlformats.org/markup-compatibility/2006">
              <mc:Choice xmlns:v="urn:schemas-microsoft-com:vml" Requires="v">
                <p:oleObj spid="_x0000_s15603" name="Equation" r:id="rId16" imgW="1523880" imgH="507960" progId="Equation.DSMT4">
                  <p:embed/>
                </p:oleObj>
              </mc:Choice>
              <mc:Fallback>
                <p:oleObj name="Equation" r:id="rId16" imgW="1523880" imgH="507960" progId="Equation.DSMT4">
                  <p:embed/>
                  <p:pic>
                    <p:nvPicPr>
                      <p:cNvPr id="0" name="Picture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724288" y="9500546"/>
                        <a:ext cx="5438775" cy="200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grpSp>
        <p:nvGrpSpPr>
          <p:cNvPr id="129" name="Group 128"/>
          <p:cNvGrpSpPr/>
          <p:nvPr/>
        </p:nvGrpSpPr>
        <p:grpSpPr>
          <a:xfrm>
            <a:off x="15282943" y="8825498"/>
            <a:ext cx="5964826" cy="2941385"/>
            <a:chOff x="15282943" y="8825498"/>
            <a:chExt cx="5964826" cy="2941385"/>
          </a:xfrm>
        </p:grpSpPr>
        <p:grpSp>
          <p:nvGrpSpPr>
            <p:cNvPr id="7" name="Group 133"/>
            <p:cNvGrpSpPr/>
            <p:nvPr/>
          </p:nvGrpSpPr>
          <p:grpSpPr>
            <a:xfrm>
              <a:off x="15692126" y="8825498"/>
              <a:ext cx="5555643" cy="2941385"/>
              <a:chOff x="4081463" y="3856038"/>
              <a:chExt cx="3297237" cy="1593850"/>
            </a:xfrm>
          </p:grpSpPr>
          <p:sp>
            <p:nvSpPr>
              <p:cNvPr id="135" name="Text Box 13"/>
              <p:cNvSpPr txBox="1">
                <a:spLocks noChangeArrowheads="1"/>
              </p:cNvSpPr>
              <p:nvPr/>
            </p:nvSpPr>
            <p:spPr bwMode="auto">
              <a:xfrm>
                <a:off x="4119563" y="3856038"/>
                <a:ext cx="184150" cy="457200"/>
              </a:xfrm>
              <a:prstGeom prst="rect">
                <a:avLst/>
              </a:prstGeom>
              <a:noFill/>
              <a:ln w="9525">
                <a:noFill/>
                <a:miter lim="800000"/>
                <a:headEnd/>
                <a:tailEnd/>
              </a:ln>
            </p:spPr>
            <p:txBody>
              <a:bodyPr wrap="none">
                <a:spAutoFit/>
              </a:bodyPr>
              <a:lstStyle/>
              <a:p>
                <a:endParaRPr lang="fr-FR" sz="2400"/>
              </a:p>
            </p:txBody>
          </p:sp>
          <p:sp>
            <p:nvSpPr>
              <p:cNvPr id="136" name="Freeform 14"/>
              <p:cNvSpPr>
                <a:spLocks/>
              </p:cNvSpPr>
              <p:nvPr/>
            </p:nvSpPr>
            <p:spPr bwMode="auto">
              <a:xfrm>
                <a:off x="4217988" y="4338638"/>
                <a:ext cx="1370012" cy="519112"/>
              </a:xfrm>
              <a:custGeom>
                <a:avLst/>
                <a:gdLst>
                  <a:gd name="T0" fmla="*/ 0 w 1670"/>
                  <a:gd name="T1" fmla="*/ 2147483647 h 407"/>
                  <a:gd name="T2" fmla="*/ 2147483647 w 1670"/>
                  <a:gd name="T3" fmla="*/ 0 h 407"/>
                  <a:gd name="T4" fmla="*/ 2147483647 w 1670"/>
                  <a:gd name="T5" fmla="*/ 2147483647 h 407"/>
                  <a:gd name="T6" fmla="*/ 2147483647 w 1670"/>
                  <a:gd name="T7" fmla="*/ 2147483647 h 407"/>
                  <a:gd name="T8" fmla="*/ 2147483647 w 1670"/>
                  <a:gd name="T9" fmla="*/ 2147483647 h 407"/>
                  <a:gd name="T10" fmla="*/ 2147483647 w 1670"/>
                  <a:gd name="T11" fmla="*/ 2147483647 h 407"/>
                  <a:gd name="T12" fmla="*/ 2147483647 w 1670"/>
                  <a:gd name="T13" fmla="*/ 2147483647 h 407"/>
                  <a:gd name="T14" fmla="*/ 2147483647 w 1670"/>
                  <a:gd name="T15" fmla="*/ 2147483647 h 407"/>
                  <a:gd name="T16" fmla="*/ 2147483647 w 1670"/>
                  <a:gd name="T17" fmla="*/ 2147483647 h 407"/>
                  <a:gd name="T18" fmla="*/ 2147483647 w 1670"/>
                  <a:gd name="T19" fmla="*/ 2147483647 h 407"/>
                  <a:gd name="T20" fmla="*/ 2147483647 w 1670"/>
                  <a:gd name="T21" fmla="*/ 2147483647 h 407"/>
                  <a:gd name="T22" fmla="*/ 2147483647 w 1670"/>
                  <a:gd name="T23" fmla="*/ 2147483647 h 407"/>
                  <a:gd name="T24" fmla="*/ 2147483647 w 1670"/>
                  <a:gd name="T25" fmla="*/ 2147483647 h 407"/>
                  <a:gd name="T26" fmla="*/ 2147483647 w 1670"/>
                  <a:gd name="T27" fmla="*/ 2147483647 h 407"/>
                  <a:gd name="T28" fmla="*/ 2147483647 w 1670"/>
                  <a:gd name="T29" fmla="*/ 2147483647 h 407"/>
                  <a:gd name="T30" fmla="*/ 2147483647 w 1670"/>
                  <a:gd name="T31" fmla="*/ 2147483647 h 407"/>
                  <a:gd name="T32" fmla="*/ 2147483647 w 1670"/>
                  <a:gd name="T33" fmla="*/ 2147483647 h 407"/>
                  <a:gd name="T34" fmla="*/ 2147483647 w 1670"/>
                  <a:gd name="T35" fmla="*/ 2147483647 h 407"/>
                  <a:gd name="T36" fmla="*/ 2147483647 w 1670"/>
                  <a:gd name="T37" fmla="*/ 2147483647 h 407"/>
                  <a:gd name="T38" fmla="*/ 2147483647 w 1670"/>
                  <a:gd name="T39" fmla="*/ 2147483647 h 407"/>
                  <a:gd name="T40" fmla="*/ 2147483647 w 1670"/>
                  <a:gd name="T41" fmla="*/ 2147483647 h 407"/>
                  <a:gd name="T42" fmla="*/ 2147483647 w 1670"/>
                  <a:gd name="T43" fmla="*/ 2147483647 h 407"/>
                  <a:gd name="T44" fmla="*/ 2147483647 w 1670"/>
                  <a:gd name="T45" fmla="*/ 2147483647 h 407"/>
                  <a:gd name="T46" fmla="*/ 2147483647 w 1670"/>
                  <a:gd name="T47" fmla="*/ 2147483647 h 407"/>
                  <a:gd name="T48" fmla="*/ 2147483647 w 1670"/>
                  <a:gd name="T49" fmla="*/ 2147483647 h 407"/>
                  <a:gd name="T50" fmla="*/ 2147483647 w 1670"/>
                  <a:gd name="T51" fmla="*/ 2147483647 h 407"/>
                  <a:gd name="T52" fmla="*/ 2147483647 w 1670"/>
                  <a:gd name="T53" fmla="*/ 2147483647 h 407"/>
                  <a:gd name="T54" fmla="*/ 2147483647 w 1670"/>
                  <a:gd name="T55" fmla="*/ 2147483647 h 407"/>
                  <a:gd name="T56" fmla="*/ 2147483647 w 1670"/>
                  <a:gd name="T57" fmla="*/ 2147483647 h 407"/>
                  <a:gd name="T58" fmla="*/ 2147483647 w 1670"/>
                  <a:gd name="T59" fmla="*/ 2147483647 h 407"/>
                  <a:gd name="T60" fmla="*/ 2147483647 w 1670"/>
                  <a:gd name="T61" fmla="*/ 2147483647 h 407"/>
                  <a:gd name="T62" fmla="*/ 2147483647 w 1670"/>
                  <a:gd name="T63" fmla="*/ 2147483647 h 407"/>
                  <a:gd name="T64" fmla="*/ 2147483647 w 1670"/>
                  <a:gd name="T65" fmla="*/ 2147483647 h 407"/>
                  <a:gd name="T66" fmla="*/ 2147483647 w 1670"/>
                  <a:gd name="T67" fmla="*/ 2147483647 h 407"/>
                  <a:gd name="T68" fmla="*/ 2147483647 w 1670"/>
                  <a:gd name="T69" fmla="*/ 2147483647 h 407"/>
                  <a:gd name="T70" fmla="*/ 2147483647 w 1670"/>
                  <a:gd name="T71" fmla="*/ 2147483647 h 407"/>
                  <a:gd name="T72" fmla="*/ 2147483647 w 1670"/>
                  <a:gd name="T73" fmla="*/ 2147483647 h 407"/>
                  <a:gd name="T74" fmla="*/ 2147483647 w 1670"/>
                  <a:gd name="T75" fmla="*/ 2147483647 h 407"/>
                  <a:gd name="T76" fmla="*/ 2147483647 w 1670"/>
                  <a:gd name="T77" fmla="*/ 2147483647 h 407"/>
                  <a:gd name="T78" fmla="*/ 2147483647 w 1670"/>
                  <a:gd name="T79" fmla="*/ 2147483647 h 407"/>
                  <a:gd name="T80" fmla="*/ 2147483647 w 1670"/>
                  <a:gd name="T81" fmla="*/ 2147483647 h 407"/>
                  <a:gd name="T82" fmla="*/ 2147483647 w 1670"/>
                  <a:gd name="T83" fmla="*/ 2147483647 h 407"/>
                  <a:gd name="T84" fmla="*/ 2147483647 w 1670"/>
                  <a:gd name="T85" fmla="*/ 2147483647 h 407"/>
                  <a:gd name="T86" fmla="*/ 2147483647 w 1670"/>
                  <a:gd name="T87" fmla="*/ 2147483647 h 407"/>
                  <a:gd name="T88" fmla="*/ 2147483647 w 1670"/>
                  <a:gd name="T89" fmla="*/ 2147483647 h 407"/>
                  <a:gd name="T90" fmla="*/ 2147483647 w 1670"/>
                  <a:gd name="T91" fmla="*/ 2147483647 h 407"/>
                  <a:gd name="T92" fmla="*/ 2147483647 w 1670"/>
                  <a:gd name="T93" fmla="*/ 2147483647 h 407"/>
                  <a:gd name="T94" fmla="*/ 2147483647 w 1670"/>
                  <a:gd name="T95" fmla="*/ 2147483647 h 407"/>
                  <a:gd name="T96" fmla="*/ 2147483647 w 1670"/>
                  <a:gd name="T97" fmla="*/ 2147483647 h 407"/>
                  <a:gd name="T98" fmla="*/ 2147483647 w 1670"/>
                  <a:gd name="T99" fmla="*/ 2147483647 h 407"/>
                  <a:gd name="T100" fmla="*/ 2147483647 w 1670"/>
                  <a:gd name="T101" fmla="*/ 2147483647 h 407"/>
                  <a:gd name="T102" fmla="*/ 2147483647 w 1670"/>
                  <a:gd name="T103" fmla="*/ 2147483647 h 407"/>
                  <a:gd name="T104" fmla="*/ 2147483647 w 1670"/>
                  <a:gd name="T105" fmla="*/ 2147483647 h 407"/>
                  <a:gd name="T106" fmla="*/ 2147483647 w 1670"/>
                  <a:gd name="T107" fmla="*/ 2147483647 h 407"/>
                  <a:gd name="T108" fmla="*/ 2147483647 w 1670"/>
                  <a:gd name="T109" fmla="*/ 2147483647 h 407"/>
                  <a:gd name="T110" fmla="*/ 2147483647 w 1670"/>
                  <a:gd name="T111" fmla="*/ 2147483647 h 407"/>
                  <a:gd name="T112" fmla="*/ 2147483647 w 1670"/>
                  <a:gd name="T113" fmla="*/ 2147483647 h 407"/>
                  <a:gd name="T114" fmla="*/ 2147483647 w 1670"/>
                  <a:gd name="T115" fmla="*/ 2147483647 h 407"/>
                  <a:gd name="T116" fmla="*/ 2147483647 w 1670"/>
                  <a:gd name="T117" fmla="*/ 2147483647 h 407"/>
                  <a:gd name="T118" fmla="*/ 2147483647 w 1670"/>
                  <a:gd name="T119" fmla="*/ 2147483647 h 407"/>
                  <a:gd name="T120" fmla="*/ 2147483647 w 1670"/>
                  <a:gd name="T121" fmla="*/ 2147483647 h 4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70"/>
                  <a:gd name="T184" fmla="*/ 0 h 407"/>
                  <a:gd name="T185" fmla="*/ 1670 w 1670"/>
                  <a:gd name="T186" fmla="*/ 407 h 4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70" h="407">
                    <a:moveTo>
                      <a:pt x="0" y="290"/>
                    </a:moveTo>
                    <a:cubicBezTo>
                      <a:pt x="45" y="197"/>
                      <a:pt x="43" y="81"/>
                      <a:pt x="103" y="0"/>
                    </a:cubicBezTo>
                    <a:cubicBezTo>
                      <a:pt x="116" y="49"/>
                      <a:pt x="132" y="96"/>
                      <a:pt x="145" y="145"/>
                    </a:cubicBezTo>
                    <a:cubicBezTo>
                      <a:pt x="150" y="138"/>
                      <a:pt x="184" y="80"/>
                      <a:pt x="196" y="83"/>
                    </a:cubicBezTo>
                    <a:cubicBezTo>
                      <a:pt x="210" y="87"/>
                      <a:pt x="203" y="111"/>
                      <a:pt x="207" y="125"/>
                    </a:cubicBezTo>
                    <a:cubicBezTo>
                      <a:pt x="214" y="115"/>
                      <a:pt x="215" y="90"/>
                      <a:pt x="227" y="94"/>
                    </a:cubicBezTo>
                    <a:cubicBezTo>
                      <a:pt x="240" y="98"/>
                      <a:pt x="235" y="121"/>
                      <a:pt x="238" y="135"/>
                    </a:cubicBezTo>
                    <a:cubicBezTo>
                      <a:pt x="242" y="156"/>
                      <a:pt x="245" y="176"/>
                      <a:pt x="248" y="197"/>
                    </a:cubicBezTo>
                    <a:cubicBezTo>
                      <a:pt x="334" y="111"/>
                      <a:pt x="239" y="187"/>
                      <a:pt x="289" y="197"/>
                    </a:cubicBezTo>
                    <a:cubicBezTo>
                      <a:pt x="298" y="199"/>
                      <a:pt x="352" y="162"/>
                      <a:pt x="362" y="156"/>
                    </a:cubicBezTo>
                    <a:cubicBezTo>
                      <a:pt x="381" y="213"/>
                      <a:pt x="373" y="245"/>
                      <a:pt x="403" y="187"/>
                    </a:cubicBezTo>
                    <a:cubicBezTo>
                      <a:pt x="408" y="177"/>
                      <a:pt x="410" y="166"/>
                      <a:pt x="414" y="156"/>
                    </a:cubicBezTo>
                    <a:cubicBezTo>
                      <a:pt x="455" y="219"/>
                      <a:pt x="407" y="167"/>
                      <a:pt x="476" y="176"/>
                    </a:cubicBezTo>
                    <a:cubicBezTo>
                      <a:pt x="488" y="178"/>
                      <a:pt x="497" y="190"/>
                      <a:pt x="507" y="197"/>
                    </a:cubicBezTo>
                    <a:cubicBezTo>
                      <a:pt x="510" y="211"/>
                      <a:pt x="504" y="232"/>
                      <a:pt x="517" y="238"/>
                    </a:cubicBezTo>
                    <a:cubicBezTo>
                      <a:pt x="544" y="252"/>
                      <a:pt x="556" y="195"/>
                      <a:pt x="558" y="187"/>
                    </a:cubicBezTo>
                    <a:cubicBezTo>
                      <a:pt x="562" y="208"/>
                      <a:pt x="554" y="234"/>
                      <a:pt x="569" y="249"/>
                    </a:cubicBezTo>
                    <a:cubicBezTo>
                      <a:pt x="578" y="258"/>
                      <a:pt x="590" y="236"/>
                      <a:pt x="600" y="228"/>
                    </a:cubicBezTo>
                    <a:cubicBezTo>
                      <a:pt x="611" y="219"/>
                      <a:pt x="621" y="207"/>
                      <a:pt x="631" y="197"/>
                    </a:cubicBezTo>
                    <a:cubicBezTo>
                      <a:pt x="634" y="218"/>
                      <a:pt x="628" y="243"/>
                      <a:pt x="641" y="259"/>
                    </a:cubicBezTo>
                    <a:cubicBezTo>
                      <a:pt x="648" y="268"/>
                      <a:pt x="664" y="256"/>
                      <a:pt x="672" y="249"/>
                    </a:cubicBezTo>
                    <a:cubicBezTo>
                      <a:pt x="696" y="228"/>
                      <a:pt x="711" y="199"/>
                      <a:pt x="734" y="176"/>
                    </a:cubicBezTo>
                    <a:cubicBezTo>
                      <a:pt x="744" y="180"/>
                      <a:pt x="754" y="189"/>
                      <a:pt x="765" y="187"/>
                    </a:cubicBezTo>
                    <a:cubicBezTo>
                      <a:pt x="819" y="178"/>
                      <a:pt x="776" y="136"/>
                      <a:pt x="817" y="197"/>
                    </a:cubicBezTo>
                    <a:cubicBezTo>
                      <a:pt x="831" y="190"/>
                      <a:pt x="846" y="185"/>
                      <a:pt x="858" y="176"/>
                    </a:cubicBezTo>
                    <a:cubicBezTo>
                      <a:pt x="870" y="167"/>
                      <a:pt x="875" y="141"/>
                      <a:pt x="889" y="145"/>
                    </a:cubicBezTo>
                    <a:cubicBezTo>
                      <a:pt x="903" y="149"/>
                      <a:pt x="896" y="173"/>
                      <a:pt x="900" y="187"/>
                    </a:cubicBezTo>
                    <a:cubicBezTo>
                      <a:pt x="903" y="197"/>
                      <a:pt x="907" y="208"/>
                      <a:pt x="910" y="218"/>
                    </a:cubicBezTo>
                    <a:cubicBezTo>
                      <a:pt x="924" y="211"/>
                      <a:pt x="939" y="207"/>
                      <a:pt x="951" y="197"/>
                    </a:cubicBezTo>
                    <a:cubicBezTo>
                      <a:pt x="993" y="162"/>
                      <a:pt x="947" y="158"/>
                      <a:pt x="1003" y="176"/>
                    </a:cubicBezTo>
                    <a:cubicBezTo>
                      <a:pt x="1046" y="112"/>
                      <a:pt x="1006" y="154"/>
                      <a:pt x="1034" y="176"/>
                    </a:cubicBezTo>
                    <a:cubicBezTo>
                      <a:pt x="1045" y="185"/>
                      <a:pt x="1062" y="183"/>
                      <a:pt x="1076" y="187"/>
                    </a:cubicBezTo>
                    <a:cubicBezTo>
                      <a:pt x="1086" y="177"/>
                      <a:pt x="1093" y="159"/>
                      <a:pt x="1107" y="156"/>
                    </a:cubicBezTo>
                    <a:cubicBezTo>
                      <a:pt x="1146" y="149"/>
                      <a:pt x="1146" y="216"/>
                      <a:pt x="1148" y="228"/>
                    </a:cubicBezTo>
                    <a:cubicBezTo>
                      <a:pt x="1204" y="190"/>
                      <a:pt x="1169" y="204"/>
                      <a:pt x="1169" y="238"/>
                    </a:cubicBezTo>
                    <a:cubicBezTo>
                      <a:pt x="1169" y="249"/>
                      <a:pt x="1176" y="259"/>
                      <a:pt x="1179" y="269"/>
                    </a:cubicBezTo>
                    <a:cubicBezTo>
                      <a:pt x="1229" y="195"/>
                      <a:pt x="1173" y="261"/>
                      <a:pt x="1210" y="280"/>
                    </a:cubicBezTo>
                    <a:cubicBezTo>
                      <a:pt x="1221" y="286"/>
                      <a:pt x="1231" y="266"/>
                      <a:pt x="1241" y="259"/>
                    </a:cubicBezTo>
                    <a:cubicBezTo>
                      <a:pt x="1266" y="131"/>
                      <a:pt x="1235" y="256"/>
                      <a:pt x="1262" y="269"/>
                    </a:cubicBezTo>
                    <a:cubicBezTo>
                      <a:pt x="1277" y="277"/>
                      <a:pt x="1283" y="242"/>
                      <a:pt x="1293" y="228"/>
                    </a:cubicBezTo>
                    <a:cubicBezTo>
                      <a:pt x="1296" y="207"/>
                      <a:pt x="1299" y="187"/>
                      <a:pt x="1303" y="166"/>
                    </a:cubicBezTo>
                    <a:cubicBezTo>
                      <a:pt x="1306" y="152"/>
                      <a:pt x="1313" y="111"/>
                      <a:pt x="1313" y="125"/>
                    </a:cubicBezTo>
                    <a:cubicBezTo>
                      <a:pt x="1313" y="142"/>
                      <a:pt x="1306" y="159"/>
                      <a:pt x="1303" y="176"/>
                    </a:cubicBezTo>
                    <a:cubicBezTo>
                      <a:pt x="1306" y="190"/>
                      <a:pt x="1299" y="218"/>
                      <a:pt x="1313" y="218"/>
                    </a:cubicBezTo>
                    <a:cubicBezTo>
                      <a:pt x="1322" y="218"/>
                      <a:pt x="1341" y="155"/>
                      <a:pt x="1344" y="145"/>
                    </a:cubicBezTo>
                    <a:cubicBezTo>
                      <a:pt x="1351" y="169"/>
                      <a:pt x="1360" y="193"/>
                      <a:pt x="1365" y="218"/>
                    </a:cubicBezTo>
                    <a:cubicBezTo>
                      <a:pt x="1371" y="249"/>
                      <a:pt x="1364" y="282"/>
                      <a:pt x="1376" y="311"/>
                    </a:cubicBezTo>
                    <a:cubicBezTo>
                      <a:pt x="1381" y="324"/>
                      <a:pt x="1381" y="282"/>
                      <a:pt x="1386" y="269"/>
                    </a:cubicBezTo>
                    <a:cubicBezTo>
                      <a:pt x="1391" y="255"/>
                      <a:pt x="1400" y="242"/>
                      <a:pt x="1407" y="228"/>
                    </a:cubicBezTo>
                    <a:cubicBezTo>
                      <a:pt x="1423" y="279"/>
                      <a:pt x="1389" y="407"/>
                      <a:pt x="1448" y="321"/>
                    </a:cubicBezTo>
                    <a:cubicBezTo>
                      <a:pt x="1451" y="307"/>
                      <a:pt x="1445" y="284"/>
                      <a:pt x="1458" y="280"/>
                    </a:cubicBezTo>
                    <a:cubicBezTo>
                      <a:pt x="1470" y="276"/>
                      <a:pt x="1469" y="319"/>
                      <a:pt x="1479" y="311"/>
                    </a:cubicBezTo>
                    <a:cubicBezTo>
                      <a:pt x="1500" y="294"/>
                      <a:pt x="1500" y="262"/>
                      <a:pt x="1510" y="238"/>
                    </a:cubicBezTo>
                    <a:cubicBezTo>
                      <a:pt x="1520" y="158"/>
                      <a:pt x="1534" y="143"/>
                      <a:pt x="1551" y="73"/>
                    </a:cubicBezTo>
                    <a:cubicBezTo>
                      <a:pt x="1555" y="87"/>
                      <a:pt x="1553" y="103"/>
                      <a:pt x="1562" y="114"/>
                    </a:cubicBezTo>
                    <a:cubicBezTo>
                      <a:pt x="1569" y="123"/>
                      <a:pt x="1585" y="117"/>
                      <a:pt x="1593" y="125"/>
                    </a:cubicBezTo>
                    <a:cubicBezTo>
                      <a:pt x="1601" y="133"/>
                      <a:pt x="1600" y="146"/>
                      <a:pt x="1603" y="156"/>
                    </a:cubicBezTo>
                    <a:cubicBezTo>
                      <a:pt x="1613" y="146"/>
                      <a:pt x="1620" y="122"/>
                      <a:pt x="1634" y="125"/>
                    </a:cubicBezTo>
                    <a:cubicBezTo>
                      <a:pt x="1648" y="128"/>
                      <a:pt x="1640" y="152"/>
                      <a:pt x="1644" y="166"/>
                    </a:cubicBezTo>
                    <a:cubicBezTo>
                      <a:pt x="1647" y="177"/>
                      <a:pt x="1651" y="187"/>
                      <a:pt x="1655" y="197"/>
                    </a:cubicBezTo>
                    <a:cubicBezTo>
                      <a:pt x="1670" y="150"/>
                      <a:pt x="1665" y="155"/>
                      <a:pt x="1665" y="218"/>
                    </a:cubicBezTo>
                  </a:path>
                </a:pathLst>
              </a:custGeom>
              <a:noFill/>
              <a:ln w="9525">
                <a:solidFill>
                  <a:srgbClr val="FF0000"/>
                </a:solidFill>
                <a:round/>
                <a:headEnd/>
                <a:tailEnd/>
              </a:ln>
            </p:spPr>
            <p:txBody>
              <a:bodyPr wrap="none" anchor="ctr"/>
              <a:lstStyle/>
              <a:p>
                <a:endParaRPr lang="en-US"/>
              </a:p>
            </p:txBody>
          </p:sp>
          <p:sp>
            <p:nvSpPr>
              <p:cNvPr id="137" name="Text Box 15"/>
              <p:cNvSpPr txBox="1">
                <a:spLocks noChangeArrowheads="1"/>
              </p:cNvSpPr>
              <p:nvPr/>
            </p:nvSpPr>
            <p:spPr bwMode="auto">
              <a:xfrm>
                <a:off x="4395788" y="4086225"/>
                <a:ext cx="406426" cy="316872"/>
              </a:xfrm>
              <a:prstGeom prst="rect">
                <a:avLst/>
              </a:prstGeom>
              <a:noFill/>
              <a:ln w="9525">
                <a:noFill/>
                <a:miter lim="800000"/>
                <a:headEnd/>
                <a:tailEnd/>
              </a:ln>
            </p:spPr>
            <p:txBody>
              <a:bodyPr wrap="none">
                <a:spAutoFit/>
              </a:bodyPr>
              <a:lstStyle/>
              <a:p>
                <a:r>
                  <a:rPr lang="en-US" sz="3200" i="1" dirty="0">
                    <a:solidFill>
                      <a:srgbClr val="FF0000"/>
                    </a:solidFill>
                  </a:rPr>
                  <a:t>I(t)</a:t>
                </a:r>
              </a:p>
            </p:txBody>
          </p:sp>
          <p:sp>
            <p:nvSpPr>
              <p:cNvPr id="138" name="Line 16"/>
              <p:cNvSpPr>
                <a:spLocks noChangeShapeType="1"/>
              </p:cNvSpPr>
              <p:nvPr/>
            </p:nvSpPr>
            <p:spPr bwMode="auto">
              <a:xfrm>
                <a:off x="4160838" y="4630738"/>
                <a:ext cx="1527175" cy="0"/>
              </a:xfrm>
              <a:prstGeom prst="line">
                <a:avLst/>
              </a:prstGeom>
              <a:noFill/>
              <a:ln w="9525">
                <a:solidFill>
                  <a:schemeClr val="tx1"/>
                </a:solidFill>
                <a:round/>
                <a:headEnd/>
                <a:tailEnd/>
              </a:ln>
            </p:spPr>
            <p:txBody>
              <a:bodyPr/>
              <a:lstStyle/>
              <a:p>
                <a:endParaRPr lang="en-US"/>
              </a:p>
            </p:txBody>
          </p:sp>
          <p:sp>
            <p:nvSpPr>
              <p:cNvPr id="140" name="Oval 80"/>
              <p:cNvSpPr>
                <a:spLocks noChangeArrowheads="1"/>
              </p:cNvSpPr>
              <p:nvPr/>
            </p:nvSpPr>
            <p:spPr bwMode="auto">
              <a:xfrm>
                <a:off x="6457950" y="4483100"/>
                <a:ext cx="360363" cy="360363"/>
              </a:xfrm>
              <a:prstGeom prst="ellipse">
                <a:avLst/>
              </a:prstGeom>
              <a:solidFill>
                <a:srgbClr val="FFFF00"/>
              </a:solidFill>
              <a:ln w="9525">
                <a:solidFill>
                  <a:schemeClr val="tx1"/>
                </a:solidFill>
                <a:round/>
                <a:headEnd/>
                <a:tailEnd/>
              </a:ln>
            </p:spPr>
            <p:txBody>
              <a:bodyPr wrap="none" anchor="ctr"/>
              <a:lstStyle/>
              <a:p>
                <a:endParaRPr lang="en-US"/>
              </a:p>
            </p:txBody>
          </p:sp>
          <p:graphicFrame>
            <p:nvGraphicFramePr>
              <p:cNvPr id="141" name="Object 81"/>
              <p:cNvGraphicFramePr>
                <a:graphicFrameLocks noChangeAspect="1"/>
              </p:cNvGraphicFramePr>
              <p:nvPr/>
            </p:nvGraphicFramePr>
            <p:xfrm>
              <a:off x="5757863" y="4270375"/>
              <a:ext cx="339725" cy="428625"/>
            </p:xfrm>
            <a:graphic>
              <a:graphicData uri="http://schemas.openxmlformats.org/presentationml/2006/ole">
                <mc:AlternateContent xmlns:mc="http://schemas.openxmlformats.org/markup-compatibility/2006">
                  <mc:Choice xmlns:v="urn:schemas-microsoft-com:vml" Requires="v">
                    <p:oleObj spid="_x0000_s15604" name="Equation" r:id="rId18" imgW="152280" imgH="139680" progId="Equation.3">
                      <p:embed/>
                    </p:oleObj>
                  </mc:Choice>
                  <mc:Fallback>
                    <p:oleObj name="Equation" r:id="rId18" imgW="152280" imgH="139680" progId="Equation.3">
                      <p:embed/>
                      <p:pic>
                        <p:nvPicPr>
                          <p:cNvPr id="0" name="Object 8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757863" y="4270375"/>
                            <a:ext cx="3397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sp>
            <p:nvSpPr>
              <p:cNvPr id="142" name="Line 82"/>
              <p:cNvSpPr>
                <a:spLocks noChangeShapeType="1"/>
              </p:cNvSpPr>
              <p:nvPr/>
            </p:nvSpPr>
            <p:spPr bwMode="auto">
              <a:xfrm flipV="1">
                <a:off x="5665788" y="4384675"/>
                <a:ext cx="0" cy="242888"/>
              </a:xfrm>
              <a:prstGeom prst="line">
                <a:avLst/>
              </a:prstGeom>
              <a:noFill/>
              <a:ln w="9525">
                <a:solidFill>
                  <a:schemeClr val="accent2"/>
                </a:solidFill>
                <a:round/>
                <a:headEnd/>
                <a:tailEnd type="triangle" w="med" len="med"/>
              </a:ln>
            </p:spPr>
            <p:txBody>
              <a:bodyPr/>
              <a:lstStyle/>
              <a:p>
                <a:endParaRPr lang="en-US"/>
              </a:p>
            </p:txBody>
          </p:sp>
          <p:sp>
            <p:nvSpPr>
              <p:cNvPr id="143" name="Line 83"/>
              <p:cNvSpPr>
                <a:spLocks noChangeShapeType="1"/>
              </p:cNvSpPr>
              <p:nvPr/>
            </p:nvSpPr>
            <p:spPr bwMode="auto">
              <a:xfrm>
                <a:off x="5810250" y="3979863"/>
                <a:ext cx="647700" cy="503237"/>
              </a:xfrm>
              <a:prstGeom prst="line">
                <a:avLst/>
              </a:prstGeom>
              <a:noFill/>
              <a:ln w="57150">
                <a:solidFill>
                  <a:schemeClr val="accent2"/>
                </a:solidFill>
                <a:round/>
                <a:headEnd/>
                <a:tailEnd type="triangle" w="med" len="med"/>
              </a:ln>
            </p:spPr>
            <p:txBody>
              <a:bodyPr/>
              <a:lstStyle/>
              <a:p>
                <a:endParaRPr lang="en-US"/>
              </a:p>
            </p:txBody>
          </p:sp>
          <p:sp>
            <p:nvSpPr>
              <p:cNvPr id="144" name="Text Box 84"/>
              <p:cNvSpPr txBox="1">
                <a:spLocks noChangeArrowheads="1"/>
              </p:cNvSpPr>
              <p:nvPr/>
            </p:nvSpPr>
            <p:spPr bwMode="auto">
              <a:xfrm>
                <a:off x="4081463" y="4987925"/>
                <a:ext cx="3297237" cy="461963"/>
              </a:xfrm>
              <a:prstGeom prst="rect">
                <a:avLst/>
              </a:prstGeom>
              <a:noFill/>
              <a:ln w="9525">
                <a:noFill/>
                <a:miter lim="800000"/>
                <a:headEnd/>
                <a:tailEnd/>
              </a:ln>
            </p:spPr>
            <p:txBody>
              <a:bodyPr wrap="none">
                <a:spAutoFit/>
              </a:bodyPr>
              <a:lstStyle/>
              <a:p>
                <a:r>
                  <a:rPr lang="fr-CH" sz="2400" i="1">
                    <a:solidFill>
                      <a:schemeClr val="accent2"/>
                    </a:solidFill>
                  </a:rPr>
                  <a:t>Fluctuating input current</a:t>
                </a:r>
                <a:endParaRPr lang="fr-FR" sz="2400" i="1">
                  <a:solidFill>
                    <a:schemeClr val="accent2"/>
                  </a:solidFill>
                </a:endParaRPr>
              </a:p>
            </p:txBody>
          </p:sp>
        </p:grpSp>
        <p:graphicFrame>
          <p:nvGraphicFramePr>
            <p:cNvPr id="10" name="Object 73"/>
            <p:cNvGraphicFramePr>
              <a:graphicFrameLocks noChangeAspect="1"/>
            </p:cNvGraphicFramePr>
            <p:nvPr/>
          </p:nvGraphicFramePr>
          <p:xfrm>
            <a:off x="15282943" y="9835073"/>
            <a:ext cx="542925" cy="901700"/>
          </p:xfrm>
          <a:graphic>
            <a:graphicData uri="http://schemas.openxmlformats.org/presentationml/2006/ole">
              <mc:AlternateContent xmlns:mc="http://schemas.openxmlformats.org/markup-compatibility/2006">
                <mc:Choice xmlns:v="urn:schemas-microsoft-com:vml" Requires="v">
                  <p:oleObj spid="_x0000_s15605" name="Equation" r:id="rId20" imgW="152280" imgH="228600" progId="Equation.DSMT4">
                    <p:embed/>
                  </p:oleObj>
                </mc:Choice>
                <mc:Fallback>
                  <p:oleObj name="Equation" r:id="rId20" imgW="152280" imgH="228600" progId="Equation.DSMT4">
                    <p:embed/>
                    <p:pic>
                      <p:nvPicPr>
                        <p:cNvPr id="0" name="Picture 1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5282943" y="9835073"/>
                          <a:ext cx="542925"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30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30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30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043" grpId="0" animBg="1"/>
      <p:bldP spid="1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Title 3"/>
          <p:cNvSpPr txBox="1">
            <a:spLocks/>
          </p:cNvSpPr>
          <p:nvPr/>
        </p:nvSpPr>
        <p:spPr>
          <a:xfrm>
            <a:off x="192504" y="-38773"/>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a:latin typeface="Impact" charset="0"/>
                <a:ea typeface="ＭＳ Ｐゴシック" charset="0"/>
                <a:cs typeface="Impact" charset="0"/>
              </a:rPr>
              <a:t> </a:t>
            </a:r>
            <a:r>
              <a:rPr lang="en-US" sz="6600" dirty="0" smtClean="0">
                <a:latin typeface="Impact" charset="0"/>
                <a:ea typeface="ＭＳ Ｐゴシック" charset="0"/>
                <a:cs typeface="Impact" charset="0"/>
              </a:rPr>
              <a:t>    </a:t>
            </a:r>
            <a:r>
              <a:rPr lang="en-US" sz="6000" dirty="0" smtClean="0">
                <a:solidFill>
                  <a:srgbClr val="FF0000"/>
                </a:solidFill>
                <a:latin typeface="Impact" charset="0"/>
                <a:ea typeface="ＭＳ Ｐゴシック" charset="0"/>
                <a:cs typeface="Impact" charset="0"/>
              </a:rPr>
              <a:t>11</a:t>
            </a:r>
            <a:r>
              <a:rPr lang="en-US" sz="6000" noProof="0" dirty="0" smtClean="0">
                <a:solidFill>
                  <a:srgbClr val="FF0000"/>
                </a:solidFill>
                <a:latin typeface="Impact" charset="0"/>
                <a:ea typeface="ＭＳ Ｐゴシック" charset="0"/>
                <a:cs typeface="Impact" charset="0"/>
              </a:rPr>
              <a:t>.1 </a:t>
            </a:r>
            <a:r>
              <a:rPr lang="en-US" sz="6000" dirty="0" smtClean="0">
                <a:solidFill>
                  <a:srgbClr val="FF0000"/>
                </a:solidFill>
                <a:latin typeface="Impact" charset="0"/>
                <a:ea typeface="ＭＳ Ｐゴシック" charset="0"/>
                <a:cs typeface="Impact" charset="0"/>
              </a:rPr>
              <a:t>Calculating autocorrelations</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124" name="Straight Connector 123"/>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aphicFrame>
        <p:nvGraphicFramePr>
          <p:cNvPr id="378952" name="Object 72"/>
          <p:cNvGraphicFramePr>
            <a:graphicFrameLocks noChangeAspect="1"/>
          </p:cNvGraphicFramePr>
          <p:nvPr/>
        </p:nvGraphicFramePr>
        <p:xfrm>
          <a:off x="11687175" y="4424526"/>
          <a:ext cx="5715000" cy="2262187"/>
        </p:xfrm>
        <a:graphic>
          <a:graphicData uri="http://schemas.openxmlformats.org/presentationml/2006/ole">
            <mc:AlternateContent xmlns:mc="http://schemas.openxmlformats.org/markup-compatibility/2006">
              <mc:Choice xmlns:v="urn:schemas-microsoft-com:vml" Requires="v">
                <p:oleObj spid="_x0000_s234744" name="Equation" r:id="rId4" imgW="1765080" imgH="583920" progId="Equation.DSMT4">
                  <p:embed/>
                </p:oleObj>
              </mc:Choice>
              <mc:Fallback>
                <p:oleObj name="Equation" r:id="rId4" imgW="1765080" imgH="58392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87175" y="4424526"/>
                        <a:ext cx="5715000" cy="226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graphicFrame>
        <p:nvGraphicFramePr>
          <p:cNvPr id="7" name="Object 72"/>
          <p:cNvGraphicFramePr>
            <a:graphicFrameLocks noChangeAspect="1"/>
          </p:cNvGraphicFramePr>
          <p:nvPr/>
        </p:nvGraphicFramePr>
        <p:xfrm>
          <a:off x="11972925" y="7518977"/>
          <a:ext cx="5713413" cy="1079500"/>
        </p:xfrm>
        <a:graphic>
          <a:graphicData uri="http://schemas.openxmlformats.org/presentationml/2006/ole">
            <mc:AlternateContent xmlns:mc="http://schemas.openxmlformats.org/markup-compatibility/2006">
              <mc:Choice xmlns:v="urn:schemas-microsoft-com:vml" Requires="v">
                <p:oleObj spid="_x0000_s234745" name="Equation" r:id="rId6" imgW="1765080" imgH="279360" progId="Equation.DSMT4">
                  <p:embed/>
                </p:oleObj>
              </mc:Choice>
              <mc:Fallback>
                <p:oleObj name="Equation" r:id="rId6" imgW="1765080" imgH="27936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972925" y="7518977"/>
                        <a:ext cx="571341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graphicFrame>
        <p:nvGraphicFramePr>
          <p:cNvPr id="9" name="Object 72"/>
          <p:cNvGraphicFramePr>
            <a:graphicFrameLocks noChangeAspect="1"/>
          </p:cNvGraphicFramePr>
          <p:nvPr/>
        </p:nvGraphicFramePr>
        <p:xfrm>
          <a:off x="11975081" y="8912801"/>
          <a:ext cx="8262938" cy="1081088"/>
        </p:xfrm>
        <a:graphic>
          <a:graphicData uri="http://schemas.openxmlformats.org/presentationml/2006/ole">
            <mc:AlternateContent xmlns:mc="http://schemas.openxmlformats.org/markup-compatibility/2006">
              <mc:Choice xmlns:v="urn:schemas-microsoft-com:vml" Requires="v">
                <p:oleObj spid="_x0000_s234746" name="Equation" r:id="rId8" imgW="2552400" imgH="279360" progId="Equation.DSMT4">
                  <p:embed/>
                </p:oleObj>
              </mc:Choice>
              <mc:Fallback>
                <p:oleObj name="Equation" r:id="rId8" imgW="2552400" imgH="27936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975081" y="8912801"/>
                        <a:ext cx="8262938"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sp>
        <p:nvSpPr>
          <p:cNvPr id="49" name="TextBox 48"/>
          <p:cNvSpPr txBox="1"/>
          <p:nvPr/>
        </p:nvSpPr>
        <p:spPr>
          <a:xfrm>
            <a:off x="906460" y="2650432"/>
            <a:ext cx="12117033" cy="969496"/>
          </a:xfrm>
          <a:prstGeom prst="rect">
            <a:avLst/>
          </a:prstGeom>
          <a:noFill/>
        </p:spPr>
        <p:txBody>
          <a:bodyPr wrap="square" rtlCol="0">
            <a:spAutoFit/>
          </a:bodyPr>
          <a:lstStyle/>
          <a:p>
            <a:r>
              <a:rPr lang="en-US" dirty="0" smtClean="0"/>
              <a:t>Autocorrelation</a:t>
            </a:r>
            <a:endParaRPr lang="en-US" dirty="0"/>
          </a:p>
        </p:txBody>
      </p:sp>
      <p:graphicFrame>
        <p:nvGraphicFramePr>
          <p:cNvPr id="2" name="Object 18"/>
          <p:cNvGraphicFramePr>
            <a:graphicFrameLocks noChangeAspect="1"/>
          </p:cNvGraphicFramePr>
          <p:nvPr>
            <p:extLst>
              <p:ext uri="{D42A27DB-BD31-4B8C-83A1-F6EECF244321}">
                <p14:modId xmlns:p14="http://schemas.microsoft.com/office/powerpoint/2010/main" val="3130625165"/>
              </p:ext>
            </p:extLst>
          </p:nvPr>
        </p:nvGraphicFramePr>
        <p:xfrm>
          <a:off x="2171700" y="3945773"/>
          <a:ext cx="2549525" cy="982663"/>
        </p:xfrm>
        <a:graphic>
          <a:graphicData uri="http://schemas.openxmlformats.org/presentationml/2006/ole">
            <mc:AlternateContent xmlns:mc="http://schemas.openxmlformats.org/markup-compatibility/2006">
              <mc:Choice xmlns:v="urn:schemas-microsoft-com:vml" Requires="v">
                <p:oleObj spid="_x0000_s234747" name="Equation" r:id="rId10" imgW="787320" imgH="253800" progId="Equation.DSMT4">
                  <p:embed/>
                </p:oleObj>
              </mc:Choice>
              <mc:Fallback>
                <p:oleObj name="Equation" r:id="rId10" imgW="787320" imgH="2538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71700" y="3945773"/>
                        <a:ext cx="2549525"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graphicFrame>
        <p:nvGraphicFramePr>
          <p:cNvPr id="3" name="Object 19"/>
          <p:cNvGraphicFramePr>
            <a:graphicFrameLocks noChangeAspect="1"/>
          </p:cNvGraphicFramePr>
          <p:nvPr>
            <p:extLst>
              <p:ext uri="{D42A27DB-BD31-4B8C-83A1-F6EECF244321}">
                <p14:modId xmlns:p14="http://schemas.microsoft.com/office/powerpoint/2010/main" val="3193582760"/>
              </p:ext>
            </p:extLst>
          </p:nvPr>
        </p:nvGraphicFramePr>
        <p:xfrm>
          <a:off x="677301" y="7831713"/>
          <a:ext cx="9906000" cy="1081088"/>
        </p:xfrm>
        <a:graphic>
          <a:graphicData uri="http://schemas.openxmlformats.org/presentationml/2006/ole">
            <mc:AlternateContent xmlns:mc="http://schemas.openxmlformats.org/markup-compatibility/2006">
              <mc:Choice xmlns:v="urn:schemas-microsoft-com:vml" Requires="v">
                <p:oleObj spid="_x0000_s234748" name="Equation" r:id="rId12" imgW="3060360" imgH="279360" progId="Equation.DSMT4">
                  <p:embed/>
                </p:oleObj>
              </mc:Choice>
              <mc:Fallback>
                <p:oleObj name="Equation" r:id="rId12" imgW="3060360" imgH="27936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7301" y="7831713"/>
                        <a:ext cx="99060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sp>
        <p:nvSpPr>
          <p:cNvPr id="52" name="TextBox 51"/>
          <p:cNvSpPr txBox="1"/>
          <p:nvPr/>
        </p:nvSpPr>
        <p:spPr>
          <a:xfrm>
            <a:off x="10626016" y="6686713"/>
            <a:ext cx="2218877" cy="969496"/>
          </a:xfrm>
          <a:prstGeom prst="rect">
            <a:avLst/>
          </a:prstGeom>
          <a:noFill/>
        </p:spPr>
        <p:txBody>
          <a:bodyPr wrap="none" rtlCol="0">
            <a:spAutoFit/>
          </a:bodyPr>
          <a:lstStyle/>
          <a:p>
            <a:r>
              <a:rPr lang="en-US" dirty="0" smtClean="0"/>
              <a:t>Mean:</a:t>
            </a:r>
            <a:endParaRPr lang="en-US" dirty="0"/>
          </a:p>
        </p:txBody>
      </p:sp>
      <p:grpSp>
        <p:nvGrpSpPr>
          <p:cNvPr id="48" name="Group 47"/>
          <p:cNvGrpSpPr/>
          <p:nvPr/>
        </p:nvGrpSpPr>
        <p:grpSpPr>
          <a:xfrm>
            <a:off x="14606588" y="1771309"/>
            <a:ext cx="6520779" cy="2941385"/>
            <a:chOff x="14726990" y="8825498"/>
            <a:chExt cx="6520779" cy="2941385"/>
          </a:xfrm>
        </p:grpSpPr>
        <p:grpSp>
          <p:nvGrpSpPr>
            <p:cNvPr id="50" name="Group 133"/>
            <p:cNvGrpSpPr/>
            <p:nvPr/>
          </p:nvGrpSpPr>
          <p:grpSpPr>
            <a:xfrm>
              <a:off x="15692126" y="8825498"/>
              <a:ext cx="5555643" cy="2941385"/>
              <a:chOff x="4081463" y="3856038"/>
              <a:chExt cx="3297237" cy="1593850"/>
            </a:xfrm>
          </p:grpSpPr>
          <p:sp>
            <p:nvSpPr>
              <p:cNvPr id="53" name="Text Box 13"/>
              <p:cNvSpPr txBox="1">
                <a:spLocks noChangeArrowheads="1"/>
              </p:cNvSpPr>
              <p:nvPr/>
            </p:nvSpPr>
            <p:spPr bwMode="auto">
              <a:xfrm>
                <a:off x="4119563" y="3856038"/>
                <a:ext cx="184150" cy="457200"/>
              </a:xfrm>
              <a:prstGeom prst="rect">
                <a:avLst/>
              </a:prstGeom>
              <a:noFill/>
              <a:ln w="9525">
                <a:noFill/>
                <a:miter lim="800000"/>
                <a:headEnd/>
                <a:tailEnd/>
              </a:ln>
            </p:spPr>
            <p:txBody>
              <a:bodyPr wrap="none">
                <a:spAutoFit/>
              </a:bodyPr>
              <a:lstStyle/>
              <a:p>
                <a:endParaRPr lang="fr-FR" sz="2400"/>
              </a:p>
            </p:txBody>
          </p:sp>
          <p:sp>
            <p:nvSpPr>
              <p:cNvPr id="54" name="Freeform 14"/>
              <p:cNvSpPr>
                <a:spLocks/>
              </p:cNvSpPr>
              <p:nvPr/>
            </p:nvSpPr>
            <p:spPr bwMode="auto">
              <a:xfrm>
                <a:off x="4217988" y="4338638"/>
                <a:ext cx="1370012" cy="519112"/>
              </a:xfrm>
              <a:custGeom>
                <a:avLst/>
                <a:gdLst>
                  <a:gd name="T0" fmla="*/ 0 w 1670"/>
                  <a:gd name="T1" fmla="*/ 2147483647 h 407"/>
                  <a:gd name="T2" fmla="*/ 2147483647 w 1670"/>
                  <a:gd name="T3" fmla="*/ 0 h 407"/>
                  <a:gd name="T4" fmla="*/ 2147483647 w 1670"/>
                  <a:gd name="T5" fmla="*/ 2147483647 h 407"/>
                  <a:gd name="T6" fmla="*/ 2147483647 w 1670"/>
                  <a:gd name="T7" fmla="*/ 2147483647 h 407"/>
                  <a:gd name="T8" fmla="*/ 2147483647 w 1670"/>
                  <a:gd name="T9" fmla="*/ 2147483647 h 407"/>
                  <a:gd name="T10" fmla="*/ 2147483647 w 1670"/>
                  <a:gd name="T11" fmla="*/ 2147483647 h 407"/>
                  <a:gd name="T12" fmla="*/ 2147483647 w 1670"/>
                  <a:gd name="T13" fmla="*/ 2147483647 h 407"/>
                  <a:gd name="T14" fmla="*/ 2147483647 w 1670"/>
                  <a:gd name="T15" fmla="*/ 2147483647 h 407"/>
                  <a:gd name="T16" fmla="*/ 2147483647 w 1670"/>
                  <a:gd name="T17" fmla="*/ 2147483647 h 407"/>
                  <a:gd name="T18" fmla="*/ 2147483647 w 1670"/>
                  <a:gd name="T19" fmla="*/ 2147483647 h 407"/>
                  <a:gd name="T20" fmla="*/ 2147483647 w 1670"/>
                  <a:gd name="T21" fmla="*/ 2147483647 h 407"/>
                  <a:gd name="T22" fmla="*/ 2147483647 w 1670"/>
                  <a:gd name="T23" fmla="*/ 2147483647 h 407"/>
                  <a:gd name="T24" fmla="*/ 2147483647 w 1670"/>
                  <a:gd name="T25" fmla="*/ 2147483647 h 407"/>
                  <a:gd name="T26" fmla="*/ 2147483647 w 1670"/>
                  <a:gd name="T27" fmla="*/ 2147483647 h 407"/>
                  <a:gd name="T28" fmla="*/ 2147483647 w 1670"/>
                  <a:gd name="T29" fmla="*/ 2147483647 h 407"/>
                  <a:gd name="T30" fmla="*/ 2147483647 w 1670"/>
                  <a:gd name="T31" fmla="*/ 2147483647 h 407"/>
                  <a:gd name="T32" fmla="*/ 2147483647 w 1670"/>
                  <a:gd name="T33" fmla="*/ 2147483647 h 407"/>
                  <a:gd name="T34" fmla="*/ 2147483647 w 1670"/>
                  <a:gd name="T35" fmla="*/ 2147483647 h 407"/>
                  <a:gd name="T36" fmla="*/ 2147483647 w 1670"/>
                  <a:gd name="T37" fmla="*/ 2147483647 h 407"/>
                  <a:gd name="T38" fmla="*/ 2147483647 w 1670"/>
                  <a:gd name="T39" fmla="*/ 2147483647 h 407"/>
                  <a:gd name="T40" fmla="*/ 2147483647 w 1670"/>
                  <a:gd name="T41" fmla="*/ 2147483647 h 407"/>
                  <a:gd name="T42" fmla="*/ 2147483647 w 1670"/>
                  <a:gd name="T43" fmla="*/ 2147483647 h 407"/>
                  <a:gd name="T44" fmla="*/ 2147483647 w 1670"/>
                  <a:gd name="T45" fmla="*/ 2147483647 h 407"/>
                  <a:gd name="T46" fmla="*/ 2147483647 w 1670"/>
                  <a:gd name="T47" fmla="*/ 2147483647 h 407"/>
                  <a:gd name="T48" fmla="*/ 2147483647 w 1670"/>
                  <a:gd name="T49" fmla="*/ 2147483647 h 407"/>
                  <a:gd name="T50" fmla="*/ 2147483647 w 1670"/>
                  <a:gd name="T51" fmla="*/ 2147483647 h 407"/>
                  <a:gd name="T52" fmla="*/ 2147483647 w 1670"/>
                  <a:gd name="T53" fmla="*/ 2147483647 h 407"/>
                  <a:gd name="T54" fmla="*/ 2147483647 w 1670"/>
                  <a:gd name="T55" fmla="*/ 2147483647 h 407"/>
                  <a:gd name="T56" fmla="*/ 2147483647 w 1670"/>
                  <a:gd name="T57" fmla="*/ 2147483647 h 407"/>
                  <a:gd name="T58" fmla="*/ 2147483647 w 1670"/>
                  <a:gd name="T59" fmla="*/ 2147483647 h 407"/>
                  <a:gd name="T60" fmla="*/ 2147483647 w 1670"/>
                  <a:gd name="T61" fmla="*/ 2147483647 h 407"/>
                  <a:gd name="T62" fmla="*/ 2147483647 w 1670"/>
                  <a:gd name="T63" fmla="*/ 2147483647 h 407"/>
                  <a:gd name="T64" fmla="*/ 2147483647 w 1670"/>
                  <a:gd name="T65" fmla="*/ 2147483647 h 407"/>
                  <a:gd name="T66" fmla="*/ 2147483647 w 1670"/>
                  <a:gd name="T67" fmla="*/ 2147483647 h 407"/>
                  <a:gd name="T68" fmla="*/ 2147483647 w 1670"/>
                  <a:gd name="T69" fmla="*/ 2147483647 h 407"/>
                  <a:gd name="T70" fmla="*/ 2147483647 w 1670"/>
                  <a:gd name="T71" fmla="*/ 2147483647 h 407"/>
                  <a:gd name="T72" fmla="*/ 2147483647 w 1670"/>
                  <a:gd name="T73" fmla="*/ 2147483647 h 407"/>
                  <a:gd name="T74" fmla="*/ 2147483647 w 1670"/>
                  <a:gd name="T75" fmla="*/ 2147483647 h 407"/>
                  <a:gd name="T76" fmla="*/ 2147483647 w 1670"/>
                  <a:gd name="T77" fmla="*/ 2147483647 h 407"/>
                  <a:gd name="T78" fmla="*/ 2147483647 w 1670"/>
                  <a:gd name="T79" fmla="*/ 2147483647 h 407"/>
                  <a:gd name="T80" fmla="*/ 2147483647 w 1670"/>
                  <a:gd name="T81" fmla="*/ 2147483647 h 407"/>
                  <a:gd name="T82" fmla="*/ 2147483647 w 1670"/>
                  <a:gd name="T83" fmla="*/ 2147483647 h 407"/>
                  <a:gd name="T84" fmla="*/ 2147483647 w 1670"/>
                  <a:gd name="T85" fmla="*/ 2147483647 h 407"/>
                  <a:gd name="T86" fmla="*/ 2147483647 w 1670"/>
                  <a:gd name="T87" fmla="*/ 2147483647 h 407"/>
                  <a:gd name="T88" fmla="*/ 2147483647 w 1670"/>
                  <a:gd name="T89" fmla="*/ 2147483647 h 407"/>
                  <a:gd name="T90" fmla="*/ 2147483647 w 1670"/>
                  <a:gd name="T91" fmla="*/ 2147483647 h 407"/>
                  <a:gd name="T92" fmla="*/ 2147483647 w 1670"/>
                  <a:gd name="T93" fmla="*/ 2147483647 h 407"/>
                  <a:gd name="T94" fmla="*/ 2147483647 w 1670"/>
                  <a:gd name="T95" fmla="*/ 2147483647 h 407"/>
                  <a:gd name="T96" fmla="*/ 2147483647 w 1670"/>
                  <a:gd name="T97" fmla="*/ 2147483647 h 407"/>
                  <a:gd name="T98" fmla="*/ 2147483647 w 1670"/>
                  <a:gd name="T99" fmla="*/ 2147483647 h 407"/>
                  <a:gd name="T100" fmla="*/ 2147483647 w 1670"/>
                  <a:gd name="T101" fmla="*/ 2147483647 h 407"/>
                  <a:gd name="T102" fmla="*/ 2147483647 w 1670"/>
                  <a:gd name="T103" fmla="*/ 2147483647 h 407"/>
                  <a:gd name="T104" fmla="*/ 2147483647 w 1670"/>
                  <a:gd name="T105" fmla="*/ 2147483647 h 407"/>
                  <a:gd name="T106" fmla="*/ 2147483647 w 1670"/>
                  <a:gd name="T107" fmla="*/ 2147483647 h 407"/>
                  <a:gd name="T108" fmla="*/ 2147483647 w 1670"/>
                  <a:gd name="T109" fmla="*/ 2147483647 h 407"/>
                  <a:gd name="T110" fmla="*/ 2147483647 w 1670"/>
                  <a:gd name="T111" fmla="*/ 2147483647 h 407"/>
                  <a:gd name="T112" fmla="*/ 2147483647 w 1670"/>
                  <a:gd name="T113" fmla="*/ 2147483647 h 407"/>
                  <a:gd name="T114" fmla="*/ 2147483647 w 1670"/>
                  <a:gd name="T115" fmla="*/ 2147483647 h 407"/>
                  <a:gd name="T116" fmla="*/ 2147483647 w 1670"/>
                  <a:gd name="T117" fmla="*/ 2147483647 h 407"/>
                  <a:gd name="T118" fmla="*/ 2147483647 w 1670"/>
                  <a:gd name="T119" fmla="*/ 2147483647 h 407"/>
                  <a:gd name="T120" fmla="*/ 2147483647 w 1670"/>
                  <a:gd name="T121" fmla="*/ 2147483647 h 4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70"/>
                  <a:gd name="T184" fmla="*/ 0 h 407"/>
                  <a:gd name="T185" fmla="*/ 1670 w 1670"/>
                  <a:gd name="T186" fmla="*/ 407 h 4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70" h="407">
                    <a:moveTo>
                      <a:pt x="0" y="290"/>
                    </a:moveTo>
                    <a:cubicBezTo>
                      <a:pt x="45" y="197"/>
                      <a:pt x="43" y="81"/>
                      <a:pt x="103" y="0"/>
                    </a:cubicBezTo>
                    <a:cubicBezTo>
                      <a:pt x="116" y="49"/>
                      <a:pt x="132" y="96"/>
                      <a:pt x="145" y="145"/>
                    </a:cubicBezTo>
                    <a:cubicBezTo>
                      <a:pt x="150" y="138"/>
                      <a:pt x="184" y="80"/>
                      <a:pt x="196" y="83"/>
                    </a:cubicBezTo>
                    <a:cubicBezTo>
                      <a:pt x="210" y="87"/>
                      <a:pt x="203" y="111"/>
                      <a:pt x="207" y="125"/>
                    </a:cubicBezTo>
                    <a:cubicBezTo>
                      <a:pt x="214" y="115"/>
                      <a:pt x="215" y="90"/>
                      <a:pt x="227" y="94"/>
                    </a:cubicBezTo>
                    <a:cubicBezTo>
                      <a:pt x="240" y="98"/>
                      <a:pt x="235" y="121"/>
                      <a:pt x="238" y="135"/>
                    </a:cubicBezTo>
                    <a:cubicBezTo>
                      <a:pt x="242" y="156"/>
                      <a:pt x="245" y="176"/>
                      <a:pt x="248" y="197"/>
                    </a:cubicBezTo>
                    <a:cubicBezTo>
                      <a:pt x="334" y="111"/>
                      <a:pt x="239" y="187"/>
                      <a:pt x="289" y="197"/>
                    </a:cubicBezTo>
                    <a:cubicBezTo>
                      <a:pt x="298" y="199"/>
                      <a:pt x="352" y="162"/>
                      <a:pt x="362" y="156"/>
                    </a:cubicBezTo>
                    <a:cubicBezTo>
                      <a:pt x="381" y="213"/>
                      <a:pt x="373" y="245"/>
                      <a:pt x="403" y="187"/>
                    </a:cubicBezTo>
                    <a:cubicBezTo>
                      <a:pt x="408" y="177"/>
                      <a:pt x="410" y="166"/>
                      <a:pt x="414" y="156"/>
                    </a:cubicBezTo>
                    <a:cubicBezTo>
                      <a:pt x="455" y="219"/>
                      <a:pt x="407" y="167"/>
                      <a:pt x="476" y="176"/>
                    </a:cubicBezTo>
                    <a:cubicBezTo>
                      <a:pt x="488" y="178"/>
                      <a:pt x="497" y="190"/>
                      <a:pt x="507" y="197"/>
                    </a:cubicBezTo>
                    <a:cubicBezTo>
                      <a:pt x="510" y="211"/>
                      <a:pt x="504" y="232"/>
                      <a:pt x="517" y="238"/>
                    </a:cubicBezTo>
                    <a:cubicBezTo>
                      <a:pt x="544" y="252"/>
                      <a:pt x="556" y="195"/>
                      <a:pt x="558" y="187"/>
                    </a:cubicBezTo>
                    <a:cubicBezTo>
                      <a:pt x="562" y="208"/>
                      <a:pt x="554" y="234"/>
                      <a:pt x="569" y="249"/>
                    </a:cubicBezTo>
                    <a:cubicBezTo>
                      <a:pt x="578" y="258"/>
                      <a:pt x="590" y="236"/>
                      <a:pt x="600" y="228"/>
                    </a:cubicBezTo>
                    <a:cubicBezTo>
                      <a:pt x="611" y="219"/>
                      <a:pt x="621" y="207"/>
                      <a:pt x="631" y="197"/>
                    </a:cubicBezTo>
                    <a:cubicBezTo>
                      <a:pt x="634" y="218"/>
                      <a:pt x="628" y="243"/>
                      <a:pt x="641" y="259"/>
                    </a:cubicBezTo>
                    <a:cubicBezTo>
                      <a:pt x="648" y="268"/>
                      <a:pt x="664" y="256"/>
                      <a:pt x="672" y="249"/>
                    </a:cubicBezTo>
                    <a:cubicBezTo>
                      <a:pt x="696" y="228"/>
                      <a:pt x="711" y="199"/>
                      <a:pt x="734" y="176"/>
                    </a:cubicBezTo>
                    <a:cubicBezTo>
                      <a:pt x="744" y="180"/>
                      <a:pt x="754" y="189"/>
                      <a:pt x="765" y="187"/>
                    </a:cubicBezTo>
                    <a:cubicBezTo>
                      <a:pt x="819" y="178"/>
                      <a:pt x="776" y="136"/>
                      <a:pt x="817" y="197"/>
                    </a:cubicBezTo>
                    <a:cubicBezTo>
                      <a:pt x="831" y="190"/>
                      <a:pt x="846" y="185"/>
                      <a:pt x="858" y="176"/>
                    </a:cubicBezTo>
                    <a:cubicBezTo>
                      <a:pt x="870" y="167"/>
                      <a:pt x="875" y="141"/>
                      <a:pt x="889" y="145"/>
                    </a:cubicBezTo>
                    <a:cubicBezTo>
                      <a:pt x="903" y="149"/>
                      <a:pt x="896" y="173"/>
                      <a:pt x="900" y="187"/>
                    </a:cubicBezTo>
                    <a:cubicBezTo>
                      <a:pt x="903" y="197"/>
                      <a:pt x="907" y="208"/>
                      <a:pt x="910" y="218"/>
                    </a:cubicBezTo>
                    <a:cubicBezTo>
                      <a:pt x="924" y="211"/>
                      <a:pt x="939" y="207"/>
                      <a:pt x="951" y="197"/>
                    </a:cubicBezTo>
                    <a:cubicBezTo>
                      <a:pt x="993" y="162"/>
                      <a:pt x="947" y="158"/>
                      <a:pt x="1003" y="176"/>
                    </a:cubicBezTo>
                    <a:cubicBezTo>
                      <a:pt x="1046" y="112"/>
                      <a:pt x="1006" y="154"/>
                      <a:pt x="1034" y="176"/>
                    </a:cubicBezTo>
                    <a:cubicBezTo>
                      <a:pt x="1045" y="185"/>
                      <a:pt x="1062" y="183"/>
                      <a:pt x="1076" y="187"/>
                    </a:cubicBezTo>
                    <a:cubicBezTo>
                      <a:pt x="1086" y="177"/>
                      <a:pt x="1093" y="159"/>
                      <a:pt x="1107" y="156"/>
                    </a:cubicBezTo>
                    <a:cubicBezTo>
                      <a:pt x="1146" y="149"/>
                      <a:pt x="1146" y="216"/>
                      <a:pt x="1148" y="228"/>
                    </a:cubicBezTo>
                    <a:cubicBezTo>
                      <a:pt x="1204" y="190"/>
                      <a:pt x="1169" y="204"/>
                      <a:pt x="1169" y="238"/>
                    </a:cubicBezTo>
                    <a:cubicBezTo>
                      <a:pt x="1169" y="249"/>
                      <a:pt x="1176" y="259"/>
                      <a:pt x="1179" y="269"/>
                    </a:cubicBezTo>
                    <a:cubicBezTo>
                      <a:pt x="1229" y="195"/>
                      <a:pt x="1173" y="261"/>
                      <a:pt x="1210" y="280"/>
                    </a:cubicBezTo>
                    <a:cubicBezTo>
                      <a:pt x="1221" y="286"/>
                      <a:pt x="1231" y="266"/>
                      <a:pt x="1241" y="259"/>
                    </a:cubicBezTo>
                    <a:cubicBezTo>
                      <a:pt x="1266" y="131"/>
                      <a:pt x="1235" y="256"/>
                      <a:pt x="1262" y="269"/>
                    </a:cubicBezTo>
                    <a:cubicBezTo>
                      <a:pt x="1277" y="277"/>
                      <a:pt x="1283" y="242"/>
                      <a:pt x="1293" y="228"/>
                    </a:cubicBezTo>
                    <a:cubicBezTo>
                      <a:pt x="1296" y="207"/>
                      <a:pt x="1299" y="187"/>
                      <a:pt x="1303" y="166"/>
                    </a:cubicBezTo>
                    <a:cubicBezTo>
                      <a:pt x="1306" y="152"/>
                      <a:pt x="1313" y="111"/>
                      <a:pt x="1313" y="125"/>
                    </a:cubicBezTo>
                    <a:cubicBezTo>
                      <a:pt x="1313" y="142"/>
                      <a:pt x="1306" y="159"/>
                      <a:pt x="1303" y="176"/>
                    </a:cubicBezTo>
                    <a:cubicBezTo>
                      <a:pt x="1306" y="190"/>
                      <a:pt x="1299" y="218"/>
                      <a:pt x="1313" y="218"/>
                    </a:cubicBezTo>
                    <a:cubicBezTo>
                      <a:pt x="1322" y="218"/>
                      <a:pt x="1341" y="155"/>
                      <a:pt x="1344" y="145"/>
                    </a:cubicBezTo>
                    <a:cubicBezTo>
                      <a:pt x="1351" y="169"/>
                      <a:pt x="1360" y="193"/>
                      <a:pt x="1365" y="218"/>
                    </a:cubicBezTo>
                    <a:cubicBezTo>
                      <a:pt x="1371" y="249"/>
                      <a:pt x="1364" y="282"/>
                      <a:pt x="1376" y="311"/>
                    </a:cubicBezTo>
                    <a:cubicBezTo>
                      <a:pt x="1381" y="324"/>
                      <a:pt x="1381" y="282"/>
                      <a:pt x="1386" y="269"/>
                    </a:cubicBezTo>
                    <a:cubicBezTo>
                      <a:pt x="1391" y="255"/>
                      <a:pt x="1400" y="242"/>
                      <a:pt x="1407" y="228"/>
                    </a:cubicBezTo>
                    <a:cubicBezTo>
                      <a:pt x="1423" y="279"/>
                      <a:pt x="1389" y="407"/>
                      <a:pt x="1448" y="321"/>
                    </a:cubicBezTo>
                    <a:cubicBezTo>
                      <a:pt x="1451" y="307"/>
                      <a:pt x="1445" y="284"/>
                      <a:pt x="1458" y="280"/>
                    </a:cubicBezTo>
                    <a:cubicBezTo>
                      <a:pt x="1470" y="276"/>
                      <a:pt x="1469" y="319"/>
                      <a:pt x="1479" y="311"/>
                    </a:cubicBezTo>
                    <a:cubicBezTo>
                      <a:pt x="1500" y="294"/>
                      <a:pt x="1500" y="262"/>
                      <a:pt x="1510" y="238"/>
                    </a:cubicBezTo>
                    <a:cubicBezTo>
                      <a:pt x="1520" y="158"/>
                      <a:pt x="1534" y="143"/>
                      <a:pt x="1551" y="73"/>
                    </a:cubicBezTo>
                    <a:cubicBezTo>
                      <a:pt x="1555" y="87"/>
                      <a:pt x="1553" y="103"/>
                      <a:pt x="1562" y="114"/>
                    </a:cubicBezTo>
                    <a:cubicBezTo>
                      <a:pt x="1569" y="123"/>
                      <a:pt x="1585" y="117"/>
                      <a:pt x="1593" y="125"/>
                    </a:cubicBezTo>
                    <a:cubicBezTo>
                      <a:pt x="1601" y="133"/>
                      <a:pt x="1600" y="146"/>
                      <a:pt x="1603" y="156"/>
                    </a:cubicBezTo>
                    <a:cubicBezTo>
                      <a:pt x="1613" y="146"/>
                      <a:pt x="1620" y="122"/>
                      <a:pt x="1634" y="125"/>
                    </a:cubicBezTo>
                    <a:cubicBezTo>
                      <a:pt x="1648" y="128"/>
                      <a:pt x="1640" y="152"/>
                      <a:pt x="1644" y="166"/>
                    </a:cubicBezTo>
                    <a:cubicBezTo>
                      <a:pt x="1647" y="177"/>
                      <a:pt x="1651" y="187"/>
                      <a:pt x="1655" y="197"/>
                    </a:cubicBezTo>
                    <a:cubicBezTo>
                      <a:pt x="1670" y="150"/>
                      <a:pt x="1665" y="155"/>
                      <a:pt x="1665" y="218"/>
                    </a:cubicBezTo>
                  </a:path>
                </a:pathLst>
              </a:custGeom>
              <a:noFill/>
              <a:ln w="9525">
                <a:solidFill>
                  <a:srgbClr val="FF0000"/>
                </a:solidFill>
                <a:round/>
                <a:headEnd/>
                <a:tailEnd/>
              </a:ln>
            </p:spPr>
            <p:txBody>
              <a:bodyPr wrap="none" anchor="ctr"/>
              <a:lstStyle/>
              <a:p>
                <a:endParaRPr lang="en-US"/>
              </a:p>
            </p:txBody>
          </p:sp>
          <p:sp>
            <p:nvSpPr>
              <p:cNvPr id="55" name="Text Box 15"/>
              <p:cNvSpPr txBox="1">
                <a:spLocks noChangeArrowheads="1"/>
              </p:cNvSpPr>
              <p:nvPr/>
            </p:nvSpPr>
            <p:spPr bwMode="auto">
              <a:xfrm>
                <a:off x="4395788" y="4086225"/>
                <a:ext cx="406426" cy="316872"/>
              </a:xfrm>
              <a:prstGeom prst="rect">
                <a:avLst/>
              </a:prstGeom>
              <a:noFill/>
              <a:ln w="9525">
                <a:noFill/>
                <a:miter lim="800000"/>
                <a:headEnd/>
                <a:tailEnd/>
              </a:ln>
            </p:spPr>
            <p:txBody>
              <a:bodyPr wrap="none">
                <a:spAutoFit/>
              </a:bodyPr>
              <a:lstStyle/>
              <a:p>
                <a:r>
                  <a:rPr lang="en-US" sz="3200" i="1" dirty="0">
                    <a:solidFill>
                      <a:srgbClr val="FF0000"/>
                    </a:solidFill>
                  </a:rPr>
                  <a:t>I(t)</a:t>
                </a:r>
              </a:p>
            </p:txBody>
          </p:sp>
          <p:sp>
            <p:nvSpPr>
              <p:cNvPr id="57" name="Oval 80"/>
              <p:cNvSpPr>
                <a:spLocks noChangeArrowheads="1"/>
              </p:cNvSpPr>
              <p:nvPr/>
            </p:nvSpPr>
            <p:spPr bwMode="auto">
              <a:xfrm>
                <a:off x="6457950" y="4483100"/>
                <a:ext cx="360363" cy="360363"/>
              </a:xfrm>
              <a:prstGeom prst="ellipse">
                <a:avLst/>
              </a:prstGeom>
              <a:solidFill>
                <a:srgbClr val="FFFF00"/>
              </a:solidFill>
              <a:ln w="9525">
                <a:solidFill>
                  <a:schemeClr val="tx1"/>
                </a:solidFill>
                <a:round/>
                <a:headEnd/>
                <a:tailEnd/>
              </a:ln>
            </p:spPr>
            <p:txBody>
              <a:bodyPr wrap="none" anchor="ctr"/>
              <a:lstStyle/>
              <a:p>
                <a:endParaRPr lang="en-US"/>
              </a:p>
            </p:txBody>
          </p:sp>
          <p:sp>
            <p:nvSpPr>
              <p:cNvPr id="59" name="Line 82"/>
              <p:cNvSpPr>
                <a:spLocks noChangeShapeType="1"/>
              </p:cNvSpPr>
              <p:nvPr/>
            </p:nvSpPr>
            <p:spPr bwMode="auto">
              <a:xfrm flipV="1">
                <a:off x="5665788" y="4384675"/>
                <a:ext cx="0" cy="242888"/>
              </a:xfrm>
              <a:prstGeom prst="line">
                <a:avLst/>
              </a:prstGeom>
              <a:noFill/>
              <a:ln w="9525">
                <a:solidFill>
                  <a:schemeClr val="accent2"/>
                </a:solidFill>
                <a:round/>
                <a:headEnd/>
                <a:tailEnd type="triangle" w="med" len="med"/>
              </a:ln>
            </p:spPr>
            <p:txBody>
              <a:bodyPr/>
              <a:lstStyle/>
              <a:p>
                <a:endParaRPr lang="en-US"/>
              </a:p>
            </p:txBody>
          </p:sp>
          <p:sp>
            <p:nvSpPr>
              <p:cNvPr id="60" name="Line 83"/>
              <p:cNvSpPr>
                <a:spLocks noChangeShapeType="1"/>
              </p:cNvSpPr>
              <p:nvPr/>
            </p:nvSpPr>
            <p:spPr bwMode="auto">
              <a:xfrm>
                <a:off x="5810250" y="3979863"/>
                <a:ext cx="647700" cy="503237"/>
              </a:xfrm>
              <a:prstGeom prst="line">
                <a:avLst/>
              </a:prstGeom>
              <a:noFill/>
              <a:ln w="57150">
                <a:solidFill>
                  <a:schemeClr val="accent2"/>
                </a:solidFill>
                <a:round/>
                <a:headEnd/>
                <a:tailEnd type="triangle" w="med" len="med"/>
              </a:ln>
            </p:spPr>
            <p:txBody>
              <a:bodyPr/>
              <a:lstStyle/>
              <a:p>
                <a:endParaRPr lang="en-US"/>
              </a:p>
            </p:txBody>
          </p:sp>
          <p:sp>
            <p:nvSpPr>
              <p:cNvPr id="61" name="Text Box 84"/>
              <p:cNvSpPr txBox="1">
                <a:spLocks noChangeArrowheads="1"/>
              </p:cNvSpPr>
              <p:nvPr/>
            </p:nvSpPr>
            <p:spPr bwMode="auto">
              <a:xfrm>
                <a:off x="4081463" y="4987925"/>
                <a:ext cx="3297237" cy="461963"/>
              </a:xfrm>
              <a:prstGeom prst="rect">
                <a:avLst/>
              </a:prstGeom>
              <a:noFill/>
              <a:ln w="9525">
                <a:noFill/>
                <a:miter lim="800000"/>
                <a:headEnd/>
                <a:tailEnd/>
              </a:ln>
            </p:spPr>
            <p:txBody>
              <a:bodyPr wrap="none">
                <a:spAutoFit/>
              </a:bodyPr>
              <a:lstStyle/>
              <a:p>
                <a:r>
                  <a:rPr lang="fr-CH" sz="2400" i="1">
                    <a:solidFill>
                      <a:schemeClr val="accent2"/>
                    </a:solidFill>
                  </a:rPr>
                  <a:t>Fluctuating input current</a:t>
                </a:r>
                <a:endParaRPr lang="fr-FR" sz="2400" i="1">
                  <a:solidFill>
                    <a:schemeClr val="accent2"/>
                  </a:solidFill>
                </a:endParaRPr>
              </a:p>
            </p:txBody>
          </p:sp>
        </p:grpSp>
        <p:graphicFrame>
          <p:nvGraphicFramePr>
            <p:cNvPr id="51" name="Object 73"/>
            <p:cNvGraphicFramePr>
              <a:graphicFrameLocks noChangeAspect="1"/>
            </p:cNvGraphicFramePr>
            <p:nvPr/>
          </p:nvGraphicFramePr>
          <p:xfrm>
            <a:off x="14726990" y="9835821"/>
            <a:ext cx="1176337" cy="901700"/>
          </p:xfrm>
          <a:graphic>
            <a:graphicData uri="http://schemas.openxmlformats.org/presentationml/2006/ole">
              <mc:AlternateContent xmlns:mc="http://schemas.openxmlformats.org/markup-compatibility/2006">
                <mc:Choice xmlns:v="urn:schemas-microsoft-com:vml" Requires="v">
                  <p:oleObj spid="_x0000_s234749" name="Equation" r:id="rId14" imgW="330120" imgH="228600" progId="Equation.DSMT4">
                    <p:embed/>
                  </p:oleObj>
                </mc:Choice>
                <mc:Fallback>
                  <p:oleObj name="Equation" r:id="rId14" imgW="330120" imgH="228600" progId="Equation.DSMT4">
                    <p:embed/>
                    <p:pic>
                      <p:nvPicPr>
                        <p:cNvPr id="0" name="Object 7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4726990" y="9835821"/>
                          <a:ext cx="1176337"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grpSp>
      <p:sp>
        <p:nvSpPr>
          <p:cNvPr id="62" name="Freeform 61"/>
          <p:cNvSpPr/>
          <p:nvPr/>
        </p:nvSpPr>
        <p:spPr>
          <a:xfrm>
            <a:off x="15761369" y="2979820"/>
            <a:ext cx="2237874" cy="304800"/>
          </a:xfrm>
          <a:custGeom>
            <a:avLst/>
            <a:gdLst>
              <a:gd name="connsiteX0" fmla="*/ 0 w 2237874"/>
              <a:gd name="connsiteY0" fmla="*/ 220579 h 304800"/>
              <a:gd name="connsiteX1" fmla="*/ 288758 w 2237874"/>
              <a:gd name="connsiteY1" fmla="*/ 4010 h 304800"/>
              <a:gd name="connsiteX2" fmla="*/ 938463 w 2237874"/>
              <a:gd name="connsiteY2" fmla="*/ 244642 h 304800"/>
              <a:gd name="connsiteX3" fmla="*/ 1491916 w 2237874"/>
              <a:gd name="connsiteY3" fmla="*/ 220579 h 304800"/>
              <a:gd name="connsiteX4" fmla="*/ 1973179 w 2237874"/>
              <a:gd name="connsiteY4" fmla="*/ 268705 h 304800"/>
              <a:gd name="connsiteX5" fmla="*/ 2237874 w 2237874"/>
              <a:gd name="connsiteY5" fmla="*/ 401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7874" h="304800">
                <a:moveTo>
                  <a:pt x="0" y="220579"/>
                </a:moveTo>
                <a:cubicBezTo>
                  <a:pt x="66174" y="110289"/>
                  <a:pt x="132348" y="0"/>
                  <a:pt x="288758" y="4010"/>
                </a:cubicBezTo>
                <a:cubicBezTo>
                  <a:pt x="445168" y="8020"/>
                  <a:pt x="737937" y="208547"/>
                  <a:pt x="938463" y="244642"/>
                </a:cubicBezTo>
                <a:cubicBezTo>
                  <a:pt x="1138989" y="280737"/>
                  <a:pt x="1319463" y="216569"/>
                  <a:pt x="1491916" y="220579"/>
                </a:cubicBezTo>
                <a:cubicBezTo>
                  <a:pt x="1664369" y="224590"/>
                  <a:pt x="1848853" y="304800"/>
                  <a:pt x="1973179" y="268705"/>
                </a:cubicBezTo>
                <a:cubicBezTo>
                  <a:pt x="2097505" y="232610"/>
                  <a:pt x="2167689" y="118310"/>
                  <a:pt x="2237874" y="401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63" name="Object 73"/>
          <p:cNvGraphicFramePr>
            <a:graphicFrameLocks noChangeAspect="1"/>
          </p:cNvGraphicFramePr>
          <p:nvPr/>
        </p:nvGraphicFramePr>
        <p:xfrm>
          <a:off x="15782925" y="1320459"/>
          <a:ext cx="3844925" cy="901700"/>
        </p:xfrm>
        <a:graphic>
          <a:graphicData uri="http://schemas.openxmlformats.org/presentationml/2006/ole">
            <mc:AlternateContent xmlns:mc="http://schemas.openxmlformats.org/markup-compatibility/2006">
              <mc:Choice xmlns:v="urn:schemas-microsoft-com:vml" Requires="v">
                <p:oleObj spid="_x0000_s234750" name="Equation" r:id="rId16" imgW="1079280" imgH="228600" progId="Equation.DSMT4">
                  <p:embed/>
                </p:oleObj>
              </mc:Choice>
              <mc:Fallback>
                <p:oleObj name="Equation" r:id="rId16" imgW="1079280" imgH="228600" progId="Equation.DSMT4">
                  <p:embed/>
                  <p:pic>
                    <p:nvPicPr>
                      <p:cNvPr id="0" name="Picture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782925" y="1320459"/>
                        <a:ext cx="3844925"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graphicFrame>
        <p:nvGraphicFramePr>
          <p:cNvPr id="11" name="Object 11"/>
          <p:cNvGraphicFramePr>
            <a:graphicFrameLocks noChangeAspect="1"/>
          </p:cNvGraphicFramePr>
          <p:nvPr/>
        </p:nvGraphicFramePr>
        <p:xfrm>
          <a:off x="12033175" y="10209213"/>
          <a:ext cx="5756275" cy="1081087"/>
        </p:xfrm>
        <a:graphic>
          <a:graphicData uri="http://schemas.openxmlformats.org/presentationml/2006/ole">
            <mc:AlternateContent xmlns:mc="http://schemas.openxmlformats.org/markup-compatibility/2006">
              <mc:Choice xmlns:v="urn:schemas-microsoft-com:vml" Requires="v">
                <p:oleObj spid="_x0000_s234751" name="Equation" r:id="rId18" imgW="1777680" imgH="279360" progId="Equation.DSMT4">
                  <p:embed/>
                </p:oleObj>
              </mc:Choice>
              <mc:Fallback>
                <p:oleObj name="Equation" r:id="rId18" imgW="1777680" imgH="279360" progId="Equation.DSMT4">
                  <p:embed/>
                  <p:pic>
                    <p:nvPicPr>
                      <p:cNvPr id="0" name="Picture 1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033175" y="10209213"/>
                        <a:ext cx="5756275"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graphicFrame>
        <p:nvGraphicFramePr>
          <p:cNvPr id="25" name="Object 36"/>
          <p:cNvGraphicFramePr>
            <a:graphicFrameLocks noChangeAspect="1"/>
          </p:cNvGraphicFramePr>
          <p:nvPr>
            <p:extLst>
              <p:ext uri="{D42A27DB-BD31-4B8C-83A1-F6EECF244321}">
                <p14:modId xmlns:p14="http://schemas.microsoft.com/office/powerpoint/2010/main" val="3028212165"/>
              </p:ext>
            </p:extLst>
          </p:nvPr>
        </p:nvGraphicFramePr>
        <p:xfrm>
          <a:off x="2976337" y="10743220"/>
          <a:ext cx="3125788" cy="895350"/>
        </p:xfrm>
        <a:graphic>
          <a:graphicData uri="http://schemas.openxmlformats.org/presentationml/2006/ole">
            <mc:AlternateContent xmlns:mc="http://schemas.openxmlformats.org/markup-compatibility/2006">
              <mc:Choice xmlns:v="urn:schemas-microsoft-com:vml" Requires="v">
                <p:oleObj spid="_x0000_s234752" name="Equation" r:id="rId20" imgW="749160" imgH="253800" progId="Equation.3">
                  <p:embed/>
                </p:oleObj>
              </mc:Choice>
              <mc:Fallback>
                <p:oleObj name="Equation" r:id="rId20" imgW="749160" imgH="253800" progId="Equation.3">
                  <p:embed/>
                  <p:pic>
                    <p:nvPicPr>
                      <p:cNvPr id="0" name=""/>
                      <p:cNvPicPr>
                        <a:picLocks noChangeAspect="1" noChangeArrowheads="1"/>
                      </p:cNvPicPr>
                      <p:nvPr/>
                    </p:nvPicPr>
                    <p:blipFill>
                      <a:blip r:embed="rId21"/>
                      <a:srcRect/>
                      <a:stretch>
                        <a:fillRect/>
                      </a:stretch>
                    </p:blipFill>
                    <p:spPr bwMode="auto">
                      <a:xfrm>
                        <a:off x="2976337" y="10743220"/>
                        <a:ext cx="3125788" cy="89535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TextBox 25"/>
          <p:cNvSpPr txBox="1"/>
          <p:nvPr/>
        </p:nvSpPr>
        <p:spPr>
          <a:xfrm>
            <a:off x="1108166" y="9753498"/>
            <a:ext cx="12117033" cy="1846659"/>
          </a:xfrm>
          <a:prstGeom prst="rect">
            <a:avLst/>
          </a:prstGeom>
          <a:noFill/>
        </p:spPr>
        <p:txBody>
          <a:bodyPr wrap="square" rtlCol="0">
            <a:spAutoFit/>
          </a:bodyPr>
          <a:lstStyle/>
          <a:p>
            <a:r>
              <a:rPr lang="en-US" dirty="0" smtClean="0"/>
              <a:t>use - </a:t>
            </a:r>
          </a:p>
          <a:p>
            <a:r>
              <a:rPr lang="en-US" dirty="0"/>
              <a:t> </a:t>
            </a:r>
            <a:r>
              <a:rPr lang="en-US" dirty="0" smtClean="0"/>
              <a:t>      -                     </a:t>
            </a:r>
            <a:endParaRPr lang="en-US" dirty="0"/>
          </a:p>
        </p:txBody>
      </p:sp>
      <p:sp>
        <p:nvSpPr>
          <p:cNvPr id="4" name="Freeform 3"/>
          <p:cNvSpPr/>
          <p:nvPr/>
        </p:nvSpPr>
        <p:spPr>
          <a:xfrm>
            <a:off x="6171860" y="9580258"/>
            <a:ext cx="3459458" cy="1881869"/>
          </a:xfrm>
          <a:custGeom>
            <a:avLst/>
            <a:gdLst>
              <a:gd name="connsiteX0" fmla="*/ 0 w 3254188"/>
              <a:gd name="connsiteY0" fmla="*/ 726141 h 775949"/>
              <a:gd name="connsiteX1" fmla="*/ 2474259 w 3254188"/>
              <a:gd name="connsiteY1" fmla="*/ 699247 h 775949"/>
              <a:gd name="connsiteX2" fmla="*/ 3254188 w 3254188"/>
              <a:gd name="connsiteY2" fmla="*/ 0 h 775949"/>
            </a:gdLst>
            <a:ahLst/>
            <a:cxnLst>
              <a:cxn ang="0">
                <a:pos x="connsiteX0" y="connsiteY0"/>
              </a:cxn>
              <a:cxn ang="0">
                <a:pos x="connsiteX1" y="connsiteY1"/>
              </a:cxn>
              <a:cxn ang="0">
                <a:pos x="connsiteX2" y="connsiteY2"/>
              </a:cxn>
            </a:cxnLst>
            <a:rect l="l" t="t" r="r" b="b"/>
            <a:pathLst>
              <a:path w="3254188" h="775949">
                <a:moveTo>
                  <a:pt x="0" y="726141"/>
                </a:moveTo>
                <a:cubicBezTo>
                  <a:pt x="965947" y="773206"/>
                  <a:pt x="1931894" y="820271"/>
                  <a:pt x="2474259" y="699247"/>
                </a:cubicBezTo>
                <a:cubicBezTo>
                  <a:pt x="3016624" y="578223"/>
                  <a:pt x="3135406" y="289111"/>
                  <a:pt x="3254188" y="0"/>
                </a:cubicBezTo>
              </a:path>
            </a:pathLst>
          </a:custGeom>
          <a:noFill/>
          <a:ln w="57150">
            <a:solidFill>
              <a:srgbClr val="FF0000"/>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graphicFrame>
        <p:nvGraphicFramePr>
          <p:cNvPr id="28" name="Object 36"/>
          <p:cNvGraphicFramePr>
            <a:graphicFrameLocks noChangeAspect="1"/>
          </p:cNvGraphicFramePr>
          <p:nvPr>
            <p:extLst>
              <p:ext uri="{D42A27DB-BD31-4B8C-83A1-F6EECF244321}">
                <p14:modId xmlns:p14="http://schemas.microsoft.com/office/powerpoint/2010/main" val="2091394130"/>
              </p:ext>
            </p:extLst>
          </p:nvPr>
        </p:nvGraphicFramePr>
        <p:xfrm>
          <a:off x="2906603" y="9929549"/>
          <a:ext cx="4327916" cy="806450"/>
        </p:xfrm>
        <a:graphic>
          <a:graphicData uri="http://schemas.openxmlformats.org/presentationml/2006/ole">
            <mc:AlternateContent xmlns:mc="http://schemas.openxmlformats.org/markup-compatibility/2006">
              <mc:Choice xmlns:v="urn:schemas-microsoft-com:vml" Requires="v">
                <p:oleObj spid="_x0000_s234753" name="Equation" r:id="rId22" imgW="1231560" imgH="228600" progId="Equation.3">
                  <p:embed/>
                </p:oleObj>
              </mc:Choice>
              <mc:Fallback>
                <p:oleObj name="Equation" r:id="rId22" imgW="1231560" imgH="228600" progId="Equation.3">
                  <p:embed/>
                  <p:pic>
                    <p:nvPicPr>
                      <p:cNvPr id="0" name=""/>
                      <p:cNvPicPr>
                        <a:picLocks noChangeAspect="1" noChangeArrowheads="1"/>
                      </p:cNvPicPr>
                      <p:nvPr/>
                    </p:nvPicPr>
                    <p:blipFill>
                      <a:blip r:embed="rId23"/>
                      <a:srcRect/>
                      <a:stretch>
                        <a:fillRect/>
                      </a:stretch>
                    </p:blipFill>
                    <p:spPr bwMode="auto">
                      <a:xfrm>
                        <a:off x="2906603" y="9929549"/>
                        <a:ext cx="4327916" cy="806450"/>
                      </a:xfrm>
                      <a:prstGeom prst="rect">
                        <a:avLst/>
                      </a:prstGeom>
                      <a:noFill/>
                      <a:ln w="9525">
                        <a:solidFill>
                          <a:schemeClr val="bg1"/>
                        </a:solidFill>
                        <a:miter lim="800000"/>
                        <a:headEnd/>
                        <a:tailEnd/>
                      </a:ln>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69708</TotalTime>
  <Words>3392</Words>
  <Application>Microsoft Office PowerPoint</Application>
  <PresentationFormat>Custom</PresentationFormat>
  <Paragraphs>634</Paragraphs>
  <Slides>53</Slides>
  <Notes>49</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65" baseType="lpstr">
      <vt:lpstr>ＭＳ Ｐゴシック</vt:lpstr>
      <vt:lpstr>Arial</vt:lpstr>
      <vt:lpstr>Arial Narrow</vt:lpstr>
      <vt:lpstr>Calibri</vt:lpstr>
      <vt:lpstr>HelveticaNeueLT Pro 55 Roman</vt:lpstr>
      <vt:lpstr>Impact</vt:lpstr>
      <vt:lpstr>Symbol</vt:lpstr>
      <vt:lpstr>Times New Roman</vt:lpstr>
      <vt:lpstr>Verdana</vt:lpstr>
      <vt:lpstr>Wingdings</vt:lpstr>
      <vt:lpstr>Thème Office</vt:lpstr>
      <vt:lpstr>Equation</vt:lpstr>
      <vt:lpstr>Biological Modeling of Neural Networks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Biological Modeling of Neural Networks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Biological Modeling of Neural Networks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Biological Modeling of Neural Networks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Biological Modeling of Neural Networks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EPFL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Wulfram Gerstner</dc:creator>
  <cp:lastModifiedBy>Wulfram Gerstner</cp:lastModifiedBy>
  <cp:revision>1208</cp:revision>
  <cp:lastPrinted>2013-05-07T08:05:56Z</cp:lastPrinted>
  <dcterms:created xsi:type="dcterms:W3CDTF">2011-05-09T14:50:50Z</dcterms:created>
  <dcterms:modified xsi:type="dcterms:W3CDTF">2019-05-09T11:49:31Z</dcterms:modified>
</cp:coreProperties>
</file>