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12152300" cx="21607450"/>
  <p:notesSz cx="6858000" cy="9144000"/>
  <p:embeddedFontLst>
    <p:embeddedFont>
      <p:font typeface="Arial Narrow"/>
      <p:regular r:id="rId62"/>
      <p:bold r:id="rId63"/>
      <p:italic r:id="rId64"/>
      <p:boldItalic r:id="rId65"/>
    </p:embeddedFont>
    <p:embeddedFont>
      <p:font typeface="Tahoma"/>
      <p:regular r:id="rId66"/>
      <p:bold r:id="rId67"/>
    </p:embeddedFont>
    <p:embeddedFont>
      <p:font typeface="Helvetica Neue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28">
          <p15:clr>
            <a:srgbClr val="A4A3A4"/>
          </p15:clr>
        </p15:guide>
        <p15:guide id="2" pos="6806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72" roundtripDataSignature="AMtx7mjDbadxptmtyxNQDCEPG0fjZ4Us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28" orient="horz"/>
        <p:guide pos="680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2" Type="http://customschemas.google.com/relationships/presentationmetadata" Target="meta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HelveticaNeue-boldItalic.fntdata"/><Relationship Id="rId70" Type="http://schemas.openxmlformats.org/officeDocument/2006/relationships/font" Target="fonts/HelveticaNeue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ArialNarrow-regular.fntdata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ArialNarrow-italic.fntdata"/><Relationship Id="rId63" Type="http://schemas.openxmlformats.org/officeDocument/2006/relationships/font" Target="fonts/ArialNarrow-bold.fntdata"/><Relationship Id="rId22" Type="http://schemas.openxmlformats.org/officeDocument/2006/relationships/slide" Target="slides/slide17.xml"/><Relationship Id="rId66" Type="http://schemas.openxmlformats.org/officeDocument/2006/relationships/font" Target="fonts/Tahoma-regular.fntdata"/><Relationship Id="rId21" Type="http://schemas.openxmlformats.org/officeDocument/2006/relationships/slide" Target="slides/slide16.xml"/><Relationship Id="rId65" Type="http://schemas.openxmlformats.org/officeDocument/2006/relationships/font" Target="fonts/ArialNarrow-boldItalic.fntdata"/><Relationship Id="rId24" Type="http://schemas.openxmlformats.org/officeDocument/2006/relationships/slide" Target="slides/slide19.xml"/><Relationship Id="rId68" Type="http://schemas.openxmlformats.org/officeDocument/2006/relationships/font" Target="fonts/HelveticaNeue-regular.fntdata"/><Relationship Id="rId23" Type="http://schemas.openxmlformats.org/officeDocument/2006/relationships/slide" Target="slides/slide18.xml"/><Relationship Id="rId67" Type="http://schemas.openxmlformats.org/officeDocument/2006/relationships/font" Target="fonts/Tahoma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HelveticaNeue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96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95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9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84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4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4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84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84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1, includes the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of the Salzman et al experiment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Reduction from 3 to 2 dimensions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Lecture 2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continuation of blackboard with linearization of the inhibitory neurons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Then Exercise 1, nullclines etc. from 10:25-10:38 (should be extended to 10:45_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Afterwards, the shifting nullclines, discussion of regimes, fixed points etc.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lecture: Simulations of Wang +  Free will (section 9.5)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3" name="Google Shape;7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4" name="Google Shape;7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24" name="Google Shape;7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1, includes the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of the Salzman et al experiment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Reduction from 3 to 2 dimensions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Lecture 2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continuation of blackboard with linearization of the inhibitory neurons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Then Exercise 1, nullclines etc. from 10:25-10:38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Afterwards, the shifting nullclines, discussion of regimes, fixed points etc.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lecture: Simulations of Wang +  Free will (section 9.5)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25" name="Google Shape;72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7" name="Google Shape;73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8" name="Google Shape;7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2" name="Google Shape;75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3" name="Google Shape;7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3" name="Google Shape;7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4" name="Google Shape;7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5" name="Google Shape;79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6" name="Google Shape;79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6" name="Google Shape;80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7" name="Google Shape;807;p18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9" name="Google Shape;90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0" name="Google Shape;9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6" name="Google Shape;101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7" name="Google Shape;1017;p21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NOT ask students here – ask them in section 9.5.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1" name="Google Shape;113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1, includes the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of the Salzman et al experiment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Reduction from 3 to 2 dimensions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Lecture 2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continuation of blackboard with linearization of the inhibitory neurons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Then Exercise 1, nullclines etc. from 10:25-10:38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Afterwards, the shifting nullclines, discussion of regimes, fixed points etc.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lecture: Simulations of Wang +  Free will (section 9.5)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2" name="Google Shape;1132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2" name="Google Shape;114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3" name="Google Shape;1143;p24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8" name="Google Shape;120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9" name="Google Shape;1209;p25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3" name="Google Shape;122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4" name="Google Shape;1224;p26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2" name="Google Shape;123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3" name="Google Shape;12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1" name="Google Shape;12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1, includes the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of the Salzman et al experiment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Reduction from 3 to 2 dimensions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Lecture 2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continuation of blackboard with linearization of the inhibitory neurons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Then Exercise 1, nullclines etc. from 10:25-10:38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Afterwards, the shifting nullclines, discussion of regimes, fixed points etc.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lecture: Simulations of Wang +  Free will (section 9.5)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2" name="Google Shape;1242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4" name="Google Shape;125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5" name="Google Shape;125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0" name="Google Shape;140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1" name="Google Shape;140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NOT ask students here – ask them in section 9.5.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4" name="Google Shape;143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5" name="Google Shape;143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1" name="Google Shape;1581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2" name="Google Shape;158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continue at 10:45, the timing will work out.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0" name="Google Shape;163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1, includes the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of the Salzman et al experiment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Reduction from 3 to 2 dimensions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Lecture 2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continuation of blackboard with linearization of the inhibitory neurons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Then Exercise 1, nullclines etc. from 10:25-10:38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Afterwards, the shifting nullclines, discussion of regimes, fixed points etc.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lecture: Simulations of Wang +  Free will (section 9.5)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1" name="Google Shape;1631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3" name="Google Shape;164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4" name="Google Shape;164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7" name="Google Shape;167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8" name="Google Shape;16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Quiz, added after the lecture 2017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6" name="Google Shape;168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7" name="Google Shape;16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7" name="Google Shape;1727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8" name="Google Shape;172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6" name="Google Shape;176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7" name="Google Shape;176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0" name="Google Shape;180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1" name="Google Shape;180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0" name="Google Shape;184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1" name="Google Shape;184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9" name="Google Shape;187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 starts here: Simulations of Wang (9.5) +  Free will (section 9.6)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0" name="Google Shape;1880;p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2" name="Google Shape;189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here at 11:15</a:t>
            </a:r>
            <a:endParaRPr/>
          </a:p>
        </p:txBody>
      </p:sp>
      <p:sp>
        <p:nvSpPr>
          <p:cNvPr id="1893" name="Google Shape;1893;p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0" name="Google Shape;202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1" name="Google Shape;202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9" name="Google Shape;2059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0" name="Google Shape;206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1" name="Google Shape;210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 here at 11:15</a:t>
            </a:r>
            <a:endParaRPr/>
          </a:p>
        </p:txBody>
      </p:sp>
      <p:sp>
        <p:nvSpPr>
          <p:cNvPr id="2102" name="Google Shape;2102;p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2" name="Google Shape;2232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3" name="Google Shape;223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5" name="Google Shape;227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76" name="Google Shape;2276;p49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second lecture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0" name="Google Shape;2290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1" name="Google Shape;2291;p50:notes"/>
          <p:cNvSpPr txBox="1"/>
          <p:nvPr>
            <p:ph idx="1" type="body"/>
          </p:nvPr>
        </p:nvSpPr>
        <p:spPr>
          <a:xfrm>
            <a:off x="915294" y="4343704"/>
            <a:ext cx="5027414" cy="4113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second lecture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00" name="Google Shape;230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Lecture 1, includes the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of the Salzman et al experiment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Blackboard part Reduction from 3 to 2 dimensions</a:t>
            </a:r>
            <a:endParaRPr/>
          </a:p>
          <a:p>
            <a:pPr indent="-17780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/>
              <a:t>Lecture 2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continuation of blackboard with linearization of the inhibitory neurons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Then Exercise 1, nullclines etc. from 10:25-10:38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Afterwards, the shifting nullclines, discussion of regimes, fixed points etc.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3rd lecture: Simulations of Wang +  Free will (section 9.5)</a:t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01" name="Google Shape;2301;p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3" name="Google Shape;2313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4" name="Google Shape;231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6" name="Google Shape;2326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7" name="Google Shape;2327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1" name="Google Shape;2381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3" name="Google Shape;2393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4" name="Google Shape;239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5" name="Google Shape;2455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6" name="Google Shape;245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8" name="Google Shape;2468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9" name="Google Shape;246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7" name="Google Shape;2477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8" name="Google Shape;247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0" name="Google Shape;6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1" name="Google Shape;6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2" name="Google Shape;7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3" name="Google Shape;7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6"/>
          <p:cNvSpPr txBox="1"/>
          <p:nvPr>
            <p:ph idx="10" type="dt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6"/>
          <p:cNvSpPr txBox="1"/>
          <p:nvPr>
            <p:ph idx="11" type="ftr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6"/>
          <p:cNvSpPr txBox="1"/>
          <p:nvPr>
            <p:ph idx="12" type="sldNum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5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ns titre">
  <p:cSld name="Sans titr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5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71" name="Google Shape;7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5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>
  <p:cSld name="V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OC Video Title">
  <p:cSld name="MOOC Video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pfl2.png" id="16" name="Google Shape;1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175" y="1579563"/>
            <a:ext cx="2112963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8"/>
          <p:cNvSpPr txBox="1"/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Google Shape;18;p68"/>
          <p:cNvSpPr txBox="1"/>
          <p:nvPr>
            <p:ph idx="1" type="body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7050"/>
              <a:buFont typeface="Arial"/>
              <a:buNone/>
              <a:defRPr b="1" i="0" sz="4700" u="none" cap="none" strike="noStrike">
                <a:solidFill>
                  <a:srgbClr val="C3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590550" lvl="1" marL="9144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5700"/>
              <a:buFont typeface="Arial"/>
              <a:buChar char="•"/>
              <a:defRPr b="0" i="0" sz="3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42925" lvl="2" marL="13716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950"/>
              <a:buFont typeface="Arial"/>
              <a:buChar char="•"/>
              <a:defRPr b="0" i="0" sz="33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95300" lvl="3" marL="18288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57200" lvl="4" marL="22860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27050" lvl="5" marL="27432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68"/>
          <p:cNvSpPr txBox="1"/>
          <p:nvPr>
            <p:ph idx="2" type="body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705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590550" lvl="1" marL="9144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5700"/>
              <a:buFont typeface="Arial"/>
              <a:buChar char="•"/>
              <a:defRPr b="0" i="0" sz="3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42925" lvl="2" marL="13716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950"/>
              <a:buFont typeface="Arial"/>
              <a:buChar char="•"/>
              <a:defRPr b="0" i="0" sz="33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495300" lvl="3" marL="18288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57200" lvl="4" marL="22860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27050" lvl="5" marL="27432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 et filet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9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22" name="Google Shape;2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69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4" name="Google Shape;24;p69"/>
          <p:cNvGrpSpPr/>
          <p:nvPr/>
        </p:nvGrpSpPr>
        <p:grpSpPr>
          <a:xfrm>
            <a:off x="1588" y="1563688"/>
            <a:ext cx="21607463" cy="225425"/>
            <a:chOff x="891" y="1433935"/>
            <a:chExt cx="19805650" cy="206338"/>
          </a:xfrm>
        </p:grpSpPr>
        <p:sp>
          <p:nvSpPr>
            <p:cNvPr id="25" name="Google Shape;25;p69"/>
            <p:cNvSpPr/>
            <p:nvPr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9"/>
            <p:cNvSpPr/>
            <p:nvPr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69"/>
          <p:cNvSpPr txBox="1"/>
          <p:nvPr>
            <p:ph type="title"/>
          </p:nvPr>
        </p:nvSpPr>
        <p:spPr>
          <a:xfrm>
            <a:off x="944727" y="323223"/>
            <a:ext cx="18298948" cy="14733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2835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 sans filet">
  <p:cSld name="Titre seul sans file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0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30" name="Google Shape;3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0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" name="Google Shape;32;p70"/>
          <p:cNvSpPr txBox="1"/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>
  <p:cSld name="Titre et contenu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1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" name="Google Shape;35;p71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36" name="Google Shape;3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71"/>
          <p:cNvGrpSpPr/>
          <p:nvPr/>
        </p:nvGrpSpPr>
        <p:grpSpPr>
          <a:xfrm>
            <a:off x="1588" y="1563688"/>
            <a:ext cx="21607463" cy="225425"/>
            <a:chOff x="891" y="1433935"/>
            <a:chExt cx="19805650" cy="206338"/>
          </a:xfrm>
        </p:grpSpPr>
        <p:sp>
          <p:nvSpPr>
            <p:cNvPr id="38" name="Google Shape;38;p71"/>
            <p:cNvSpPr/>
            <p:nvPr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71"/>
            <p:cNvSpPr/>
            <p:nvPr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71"/>
          <p:cNvSpPr txBox="1"/>
          <p:nvPr>
            <p:ph idx="1" type="body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75361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8268"/>
              <a:buFont typeface="Arial"/>
              <a:buChar char="•"/>
              <a:defRPr b="0" i="0" sz="5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612267" lvl="1" marL="9144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6042"/>
              <a:buFont typeface="Arial"/>
              <a:buChar char="•"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541591" lvl="2" marL="13716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4929"/>
              <a:buFont typeface="Arial"/>
              <a:buChar char="•"/>
              <a:defRPr b="0" i="0" sz="3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57200" lvl="4" marL="22860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7050" lvl="5" marL="27432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1"/>
          <p:cNvSpPr txBox="1"/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2835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anvas">
  <p:cSld name="Titre et canva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2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44" name="Google Shape;4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2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6" name="Google Shape;46;p72"/>
          <p:cNvGrpSpPr/>
          <p:nvPr/>
        </p:nvGrpSpPr>
        <p:grpSpPr>
          <a:xfrm>
            <a:off x="1588" y="1563688"/>
            <a:ext cx="21607463" cy="225425"/>
            <a:chOff x="891" y="1433935"/>
            <a:chExt cx="19805650" cy="206338"/>
          </a:xfrm>
        </p:grpSpPr>
        <p:sp>
          <p:nvSpPr>
            <p:cNvPr id="47" name="Google Shape;47;p72"/>
            <p:cNvSpPr/>
            <p:nvPr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2"/>
            <p:cNvSpPr/>
            <p:nvPr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72"/>
          <p:cNvSpPr txBox="1"/>
          <p:nvPr>
            <p:ph idx="1" type="body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773811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8586"/>
              <a:buFont typeface="Arial"/>
              <a:buChar char="•"/>
              <a:defRPr b="0" i="0" sz="5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612267" lvl="1" marL="9144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6042"/>
              <a:buFont typeface="Arial"/>
              <a:buChar char="•"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541591" lvl="2" marL="13716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4929"/>
              <a:buFont typeface="Arial"/>
              <a:buChar char="•"/>
              <a:defRPr b="0" i="0" sz="3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95300" lvl="3" marL="18288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57200" lvl="4" marL="22860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7050" lvl="5" marL="27432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2"/>
          <p:cNvSpPr txBox="1"/>
          <p:nvPr>
            <p:ph idx="2" type="body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75361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8268"/>
              <a:buFont typeface="Arial"/>
              <a:buChar char="•"/>
              <a:defRPr b="0" i="0" sz="5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612267" lvl="1" marL="9144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6042"/>
              <a:buFont typeface="Arial"/>
              <a:buChar char="•"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541591" lvl="2" marL="13716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4929"/>
              <a:buFont typeface="Arial"/>
              <a:buChar char="•"/>
              <a:defRPr b="0" i="0" sz="3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495300" lvl="3" marL="18288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Char char="•"/>
              <a:defRPr b="0" i="0" sz="2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57200" lvl="4" marL="22860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7050" lvl="5" marL="27432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2"/>
          <p:cNvSpPr txBox="1"/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2835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>
  <p:cSld name="Contenu avec légen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3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54" name="Google Shape;5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3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" name="Google Shape;56;p73"/>
          <p:cNvSpPr txBox="1"/>
          <p:nvPr>
            <p:ph idx="1" type="body"/>
          </p:nvPr>
        </p:nvSpPr>
        <p:spPr>
          <a:xfrm>
            <a:off x="8447918" y="1165851"/>
            <a:ext cx="12211616" cy="9463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703135" lvl="0" marL="457200" marR="0" rtl="0" algn="l">
              <a:spcBef>
                <a:spcPts val="1418"/>
              </a:spcBef>
              <a:spcAft>
                <a:spcPts val="0"/>
              </a:spcAft>
              <a:buClr>
                <a:srgbClr val="C30000"/>
              </a:buClr>
              <a:buSzPts val="7473"/>
              <a:buFont typeface="Arial"/>
              <a:buChar char="•"/>
              <a:defRPr b="0" i="0" sz="47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612267" lvl="1" marL="914400" marR="0" rtl="0" algn="l">
              <a:spcBef>
                <a:spcPts val="1418"/>
              </a:spcBef>
              <a:spcAft>
                <a:spcPts val="0"/>
              </a:spcAft>
              <a:buClr>
                <a:srgbClr val="C30000"/>
              </a:buClr>
              <a:buSzPts val="6042"/>
              <a:buFont typeface="Arial"/>
              <a:buChar char="•"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581977" lvl="2" marL="1371600" marR="0" rtl="0" algn="l">
              <a:spcBef>
                <a:spcPts val="1418"/>
              </a:spcBef>
              <a:spcAft>
                <a:spcPts val="0"/>
              </a:spcAft>
              <a:buClr>
                <a:srgbClr val="C30000"/>
              </a:buClr>
              <a:buSzPts val="5565"/>
              <a:buFont typeface="Arial"/>
              <a:buChar char="•"/>
              <a:defRPr b="0" i="0" sz="35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541591" lvl="3" marL="1828800" marR="0" rtl="0" algn="l">
              <a:spcBef>
                <a:spcPts val="1418"/>
              </a:spcBef>
              <a:spcAft>
                <a:spcPts val="0"/>
              </a:spcAft>
              <a:buClr>
                <a:srgbClr val="C30000"/>
              </a:buClr>
              <a:buSzPts val="4929"/>
              <a:buFont typeface="Arial"/>
              <a:buChar char="•"/>
              <a:defRPr b="0" i="0" sz="3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511301" lvl="4" marL="2286000" marR="0" rtl="0" algn="l">
              <a:spcBef>
                <a:spcPts val="1418"/>
              </a:spcBef>
              <a:spcAft>
                <a:spcPts val="0"/>
              </a:spcAft>
              <a:buClr>
                <a:srgbClr val="C30000"/>
              </a:buClr>
              <a:buSzPts val="4452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73"/>
          <p:cNvSpPr txBox="1"/>
          <p:nvPr>
            <p:ph idx="2" type="subTitle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5700"/>
              <a:buFont typeface="Arial"/>
              <a:buNone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57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95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73"/>
          <p:cNvSpPr txBox="1"/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u avec légende">
  <p:cSld name="1_Contenu avec légen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4"/>
          <p:cNvSpPr txBox="1"/>
          <p:nvPr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>
                <a:solidFill>
                  <a:srgbClr val="A6A6A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900">
              <a:solidFill>
                <a:srgbClr val="A6A6A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epfl2.png" id="61" name="Google Shape;6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43675" y="536575"/>
            <a:ext cx="1493838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4"/>
          <p:cNvSpPr txBox="1"/>
          <p:nvPr/>
        </p:nvSpPr>
        <p:spPr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Mécanique</a:t>
            </a:r>
            <a:r>
              <a:rPr b="1"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9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| 2013</a:t>
            </a:r>
            <a:endParaRPr sz="190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63" name="Google Shape;63;p74"/>
          <p:cNvGrpSpPr/>
          <p:nvPr/>
        </p:nvGrpSpPr>
        <p:grpSpPr>
          <a:xfrm>
            <a:off x="1588" y="1563688"/>
            <a:ext cx="21607463" cy="225425"/>
            <a:chOff x="891" y="1433935"/>
            <a:chExt cx="19805650" cy="206338"/>
          </a:xfrm>
        </p:grpSpPr>
        <p:sp>
          <p:nvSpPr>
            <p:cNvPr id="64" name="Google Shape;64;p74"/>
            <p:cNvSpPr/>
            <p:nvPr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4"/>
            <p:cNvSpPr/>
            <p:nvPr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9000" lIns="198000" spcFirstLastPara="1" rIns="198000" wrap="square" tIns="99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74"/>
          <p:cNvSpPr txBox="1"/>
          <p:nvPr>
            <p:ph idx="1" type="subTitle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5700"/>
              <a:buFont typeface="Arial"/>
              <a:buNone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57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95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ctr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40"/>
              </a:spcBef>
              <a:spcAft>
                <a:spcPts val="0"/>
              </a:spcAft>
              <a:buClr>
                <a:srgbClr val="888888"/>
              </a:buClr>
              <a:buSzPts val="4700"/>
              <a:buFont typeface="Arial"/>
              <a:buNone/>
              <a:defRPr b="0" i="0" sz="4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74"/>
          <p:cNvSpPr txBox="1"/>
          <p:nvPr>
            <p:ph idx="2" type="body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75361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ts val="8268"/>
              <a:buFont typeface="Arial"/>
              <a:buChar char="•"/>
              <a:defRPr b="0" i="0" sz="5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612267" lvl="1" marL="9144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6042"/>
              <a:buFont typeface="Arial"/>
              <a:buChar char="•"/>
              <a:defRPr b="0" i="0" sz="3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541591" lvl="2" marL="1371600" marR="0" rtl="0" algn="l">
              <a:spcBef>
                <a:spcPts val="709"/>
              </a:spcBef>
              <a:spcAft>
                <a:spcPts val="0"/>
              </a:spcAft>
              <a:buClr>
                <a:srgbClr val="C30000"/>
              </a:buClr>
              <a:buSzPts val="4929"/>
              <a:buFont typeface="Arial"/>
              <a:buChar char="•"/>
              <a:defRPr b="0" i="0" sz="31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28600" lvl="3" marL="18288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Arial"/>
              <a:buNone/>
              <a:defRPr b="0" i="0" sz="28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57200" lvl="4" marL="2286000" marR="0" rtl="0" algn="l">
              <a:spcBef>
                <a:spcPts val="1413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7050" lvl="5" marL="27432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74"/>
          <p:cNvSpPr txBox="1"/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  <a:noFill/>
          <a:ln>
            <a:noFill/>
          </a:ln>
        </p:spPr>
        <p:txBody>
          <a:bodyPr anchorCtr="0" anchor="t" bIns="108025" lIns="216050" spcFirstLastPara="1" rIns="216050" wrap="square" tIns="1080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2" Type="http://schemas.openxmlformats.org/officeDocument/2006/relationships/image" Target="../media/image38.png"/><Relationship Id="rId9" Type="http://schemas.openxmlformats.org/officeDocument/2006/relationships/image" Target="../media/image11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81.png"/><Relationship Id="rId8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3" Type="http://schemas.openxmlformats.org/officeDocument/2006/relationships/image" Target="../media/image85.png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9" Type="http://schemas.openxmlformats.org/officeDocument/2006/relationships/image" Target="../media/image11.png"/><Relationship Id="rId14" Type="http://schemas.openxmlformats.org/officeDocument/2006/relationships/image" Target="../media/image47.png"/><Relationship Id="rId5" Type="http://schemas.openxmlformats.org/officeDocument/2006/relationships/image" Target="../media/image53.png"/><Relationship Id="rId6" Type="http://schemas.openxmlformats.org/officeDocument/2006/relationships/image" Target="../media/image34.png"/><Relationship Id="rId7" Type="http://schemas.openxmlformats.org/officeDocument/2006/relationships/image" Target="../media/image81.png"/><Relationship Id="rId8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48.png"/><Relationship Id="rId8" Type="http://schemas.openxmlformats.org/officeDocument/2006/relationships/image" Target="../media/image5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3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Relationship Id="rId6" Type="http://schemas.openxmlformats.org/officeDocument/2006/relationships/image" Target="../media/image5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69.png"/><Relationship Id="rId7" Type="http://schemas.openxmlformats.org/officeDocument/2006/relationships/image" Target="../media/image60.png"/><Relationship Id="rId8" Type="http://schemas.openxmlformats.org/officeDocument/2006/relationships/image" Target="../media/image6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3.png"/><Relationship Id="rId4" Type="http://schemas.openxmlformats.org/officeDocument/2006/relationships/image" Target="../media/image62.png"/><Relationship Id="rId5" Type="http://schemas.openxmlformats.org/officeDocument/2006/relationships/image" Target="../media/image6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3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8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8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5.png"/><Relationship Id="rId4" Type="http://schemas.openxmlformats.org/officeDocument/2006/relationships/image" Target="../media/image82.png"/><Relationship Id="rId5" Type="http://schemas.openxmlformats.org/officeDocument/2006/relationships/image" Target="../media/image7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3.png"/><Relationship Id="rId4" Type="http://schemas.openxmlformats.org/officeDocument/2006/relationships/image" Target="../media/image54.png"/><Relationship Id="rId5" Type="http://schemas.openxmlformats.org/officeDocument/2006/relationships/image" Target="../media/image7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0.png"/><Relationship Id="rId4" Type="http://schemas.openxmlformats.org/officeDocument/2006/relationships/image" Target="../media/image98.png"/><Relationship Id="rId9" Type="http://schemas.openxmlformats.org/officeDocument/2006/relationships/image" Target="../media/image86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8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3.png"/><Relationship Id="rId4" Type="http://schemas.openxmlformats.org/officeDocument/2006/relationships/image" Target="../media/image66.png"/><Relationship Id="rId5" Type="http://schemas.openxmlformats.org/officeDocument/2006/relationships/image" Target="../media/image87.png"/><Relationship Id="rId6" Type="http://schemas.openxmlformats.org/officeDocument/2006/relationships/image" Target="../media/image9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2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9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9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3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3.bin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4.bin"/><Relationship Id="rId6" Type="http://schemas.openxmlformats.org/officeDocument/2006/relationships/image" Target="../media/image9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9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7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9.png"/><Relationship Id="rId4" Type="http://schemas.openxmlformats.org/officeDocument/2006/relationships/image" Target="../media/image13.png"/><Relationship Id="rId10" Type="http://schemas.openxmlformats.org/officeDocument/2006/relationships/image" Target="../media/image22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type="title"/>
          </p:nvPr>
        </p:nvSpPr>
        <p:spPr>
          <a:xfrm>
            <a:off x="673609" y="214112"/>
            <a:ext cx="16731523" cy="292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Biological Modeling of Neural Networks:</a:t>
            </a:r>
            <a:br>
              <a:rPr lang="en-US">
                <a:latin typeface="Impact"/>
                <a:ea typeface="Impact"/>
                <a:cs typeface="Impact"/>
                <a:sym typeface="Impact"/>
              </a:rPr>
            </a:b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3"/>
          <p:cNvSpPr txBox="1"/>
          <p:nvPr>
            <p:ph idx="1" type="body"/>
          </p:nvPr>
        </p:nvSpPr>
        <p:spPr>
          <a:xfrm>
            <a:off x="839332" y="2932386"/>
            <a:ext cx="10160829" cy="213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Week 9 – Decision models: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Competitive dynamics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8100"/>
              <a:buFont typeface="Arial Narrow"/>
              <a:buNone/>
            </a:pPr>
            <a:r>
              <a:t/>
            </a:r>
            <a:endParaRPr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" name="Google Shape;80;p3"/>
          <p:cNvSpPr txBox="1"/>
          <p:nvPr>
            <p:ph idx="2" type="body"/>
          </p:nvPr>
        </p:nvSpPr>
        <p:spPr>
          <a:xfrm>
            <a:off x="1231141" y="5271864"/>
            <a:ext cx="7638207" cy="190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Wulfram Gerstner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6000"/>
              <a:buFont typeface="Arial Narrow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EPFL, Lausanne, Switzerland</a:t>
            </a:r>
            <a:endParaRPr sz="4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1089107" y="1340904"/>
            <a:ext cx="10422104" cy="1066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 making</a:t>
            </a:r>
            <a:endParaRPr b="0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competition via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9.4.  Solutions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symmetric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-biased case</a:t>
            </a:r>
            <a:endParaRPr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9.5. Simulations and Experiments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simulations and theory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simulations and experiments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.6. Decisions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10943074" y="1340903"/>
            <a:ext cx="10265694" cy="138819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for week 9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Ch. 16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 16.4.2)</a:t>
            </a:r>
            <a:endParaRPr/>
          </a:p>
        </p:txBody>
      </p:sp>
      <p:pic>
        <p:nvPicPr>
          <p:cNvPr descr="http://neuronaldynamics.epfl.ch/img/cover.jpg"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197" y="7840192"/>
            <a:ext cx="2678166" cy="38133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 Univ. Press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2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" name="Google Shape;7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4733" y="8547196"/>
            <a:ext cx="4839171" cy="2582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12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19" name="Google Shape;719;p12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 making - aims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0" name="Google Shape;720;p12"/>
          <p:cNvSpPr txBox="1"/>
          <p:nvPr/>
        </p:nvSpPr>
        <p:spPr>
          <a:xfrm>
            <a:off x="1952591" y="8895249"/>
            <a:ext cx="8234947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Perceptual Decision task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2"/>
          <p:cNvSpPr txBox="1"/>
          <p:nvPr/>
        </p:nvSpPr>
        <p:spPr>
          <a:xfrm>
            <a:off x="1865664" y="1837458"/>
            <a:ext cx="9990235" cy="62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Decisions are everywhere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Model: populations of neurons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feature Competition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Experimental data 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3"/>
          <p:cNvSpPr txBox="1"/>
          <p:nvPr>
            <p:ph type="title"/>
          </p:nvPr>
        </p:nvSpPr>
        <p:spPr>
          <a:xfrm>
            <a:off x="673609" y="214112"/>
            <a:ext cx="16731523" cy="292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Biological Modeling of Neural Networks:</a:t>
            </a:r>
            <a:br>
              <a:rPr lang="en-US">
                <a:latin typeface="Impact"/>
                <a:ea typeface="Impact"/>
                <a:cs typeface="Impact"/>
                <a:sym typeface="Impact"/>
              </a:rPr>
            </a:b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28" name="Google Shape;728;p13"/>
          <p:cNvSpPr txBox="1"/>
          <p:nvPr>
            <p:ph idx="1" type="body"/>
          </p:nvPr>
        </p:nvSpPr>
        <p:spPr>
          <a:xfrm>
            <a:off x="839332" y="2932386"/>
            <a:ext cx="10160829" cy="213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Week 9 – Decision models: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Competitive dynamics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8100"/>
              <a:buFont typeface="Arial Narrow"/>
              <a:buNone/>
            </a:pPr>
            <a:r>
              <a:t/>
            </a:r>
            <a:endParaRPr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9" name="Google Shape;729;p13"/>
          <p:cNvSpPr txBox="1"/>
          <p:nvPr>
            <p:ph idx="2" type="body"/>
          </p:nvPr>
        </p:nvSpPr>
        <p:spPr>
          <a:xfrm>
            <a:off x="1231141" y="5271864"/>
            <a:ext cx="7638207" cy="190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Wulfram Gerstner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6000"/>
              <a:buFont typeface="Arial Narrow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EPFL, Lausanne, Switzerland</a:t>
            </a:r>
            <a:endParaRPr sz="4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0" name="Google Shape;730;p13"/>
          <p:cNvSpPr txBox="1"/>
          <p:nvPr/>
        </p:nvSpPr>
        <p:spPr>
          <a:xfrm>
            <a:off x="11089107" y="1340904"/>
            <a:ext cx="10422104" cy="1066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 making</a:t>
            </a:r>
            <a:endParaRPr b="0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competition via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9.4.  Solutions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symmetric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-biased case</a:t>
            </a:r>
            <a:endParaRPr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9.5. Simulations and Experiments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simulations and theory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simulations and experiments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.6. Decisions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731" name="Google Shape;731;p13"/>
          <p:cNvSpPr/>
          <p:nvPr/>
        </p:nvSpPr>
        <p:spPr>
          <a:xfrm>
            <a:off x="11750794" y="2874279"/>
            <a:ext cx="8838446" cy="181964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3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for week 9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Ch. 16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 16.4.2)</a:t>
            </a:r>
            <a:endParaRPr/>
          </a:p>
        </p:txBody>
      </p:sp>
      <p:pic>
        <p:nvPicPr>
          <p:cNvPr descr="http://neuronaldynamics.epfl.ch/img/cover.jpg" id="733" name="Google Shape;7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197" y="7840192"/>
            <a:ext cx="2678166" cy="3813357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3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 Univ. Press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4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0958" y="4518121"/>
            <a:ext cx="4839171" cy="258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6471" y="4518120"/>
            <a:ext cx="4951710" cy="26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0605" y="7364912"/>
            <a:ext cx="5199296" cy="276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70637" y="7452118"/>
            <a:ext cx="4749140" cy="2649879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4"/>
          <p:cNvSpPr txBox="1"/>
          <p:nvPr/>
        </p:nvSpPr>
        <p:spPr>
          <a:xfrm>
            <a:off x="1954426" y="2886175"/>
            <a:ext cx="17169824" cy="1102735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middle bar shifted to the left or to the right?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cxnSp>
        <p:nvCxnSpPr>
          <p:cNvPr id="746" name="Google Shape;746;p14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47" name="Google Shape;747;p14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Perceptual decision making?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8" name="Google Shape;748;p14"/>
          <p:cNvSpPr txBox="1"/>
          <p:nvPr/>
        </p:nvSpPr>
        <p:spPr>
          <a:xfrm>
            <a:off x="15473758" y="11261759"/>
            <a:ext cx="58977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Herzog lab, EPFL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4"/>
          <p:cNvSpPr txBox="1"/>
          <p:nvPr/>
        </p:nvSpPr>
        <p:spPr>
          <a:xfrm>
            <a:off x="760257" y="1750560"/>
            <a:ext cx="5391219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Bisection task:</a:t>
            </a:r>
            <a:endParaRPr b="1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5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5"/>
          <p:cNvSpPr/>
          <p:nvPr/>
        </p:nvSpPr>
        <p:spPr>
          <a:xfrm>
            <a:off x="7366565" y="6635885"/>
            <a:ext cx="9265700" cy="16625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5"/>
          <p:cNvSpPr/>
          <p:nvPr/>
        </p:nvSpPr>
        <p:spPr>
          <a:xfrm>
            <a:off x="7366564" y="6509298"/>
            <a:ext cx="9700851" cy="16625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5"/>
          <p:cNvSpPr txBox="1"/>
          <p:nvPr/>
        </p:nvSpPr>
        <p:spPr>
          <a:xfrm>
            <a:off x="1110364" y="8738039"/>
            <a:ext cx="14253963" cy="28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Neighboring cells in visual cortex MT/V5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respond to motion in similar direction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cortical columns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9" name="Google Shape;759;p15"/>
          <p:cNvGrpSpPr/>
          <p:nvPr/>
        </p:nvGrpSpPr>
        <p:grpSpPr>
          <a:xfrm flipH="1">
            <a:off x="14974193" y="2322845"/>
            <a:ext cx="3316145" cy="4402400"/>
            <a:chOff x="7524328" y="4373563"/>
            <a:chExt cx="1403350" cy="2484437"/>
          </a:xfrm>
        </p:grpSpPr>
        <p:sp>
          <p:nvSpPr>
            <p:cNvPr id="760" name="Google Shape;760;p15"/>
            <p:cNvSpPr/>
            <p:nvPr/>
          </p:nvSpPr>
          <p:spPr>
            <a:xfrm flipH="1" rot="-5400000">
              <a:off x="6983785" y="4914106"/>
              <a:ext cx="2484437" cy="1403350"/>
            </a:xfrm>
            <a:prstGeom prst="parallelogram">
              <a:avLst>
                <a:gd fmla="val 44259" name="adj"/>
              </a:avLst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7596410" y="5238029"/>
              <a:ext cx="576263" cy="863600"/>
            </a:xfrm>
            <a:prstGeom prst="ellipse">
              <a:avLst/>
            </a:prstGeom>
            <a:solidFill>
              <a:srgbClr val="D8D8D8"/>
            </a:solidFill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 flipH="1">
              <a:off x="7669435" y="5669829"/>
              <a:ext cx="71438" cy="71438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 flipH="1">
              <a:off x="7885335" y="5885729"/>
              <a:ext cx="71438" cy="71438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 flipH="1">
              <a:off x="7812310" y="5453929"/>
              <a:ext cx="71438" cy="71438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 flipH="1">
              <a:off x="7883748" y="5669829"/>
              <a:ext cx="71437" cy="71438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 flipH="1">
              <a:off x="8028210" y="5742854"/>
              <a:ext cx="71438" cy="71438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 flipH="1">
              <a:off x="7956773" y="5526954"/>
              <a:ext cx="71437" cy="71438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8" name="Google Shape;768;p15"/>
            <p:cNvCxnSpPr/>
            <p:nvPr/>
          </p:nvCxnSpPr>
          <p:spPr>
            <a:xfrm flipH="1" rot="10800000">
              <a:off x="7740873" y="5598392"/>
              <a:ext cx="71437" cy="71437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69" name="Google Shape;769;p15"/>
            <p:cNvCxnSpPr/>
            <p:nvPr/>
          </p:nvCxnSpPr>
          <p:spPr>
            <a:xfrm flipH="1" rot="10800000">
              <a:off x="7956773" y="5814292"/>
              <a:ext cx="71437" cy="71437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0" name="Google Shape;770;p15"/>
            <p:cNvCxnSpPr/>
            <p:nvPr/>
          </p:nvCxnSpPr>
          <p:spPr>
            <a:xfrm flipH="1" rot="10800000">
              <a:off x="8099648" y="5669829"/>
              <a:ext cx="71437" cy="71438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1" name="Google Shape;771;p15"/>
            <p:cNvCxnSpPr/>
            <p:nvPr/>
          </p:nvCxnSpPr>
          <p:spPr>
            <a:xfrm flipH="1" rot="10800000">
              <a:off x="8028210" y="5453929"/>
              <a:ext cx="71438" cy="71438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2" name="Google Shape;772;p15"/>
            <p:cNvCxnSpPr/>
            <p:nvPr/>
          </p:nvCxnSpPr>
          <p:spPr>
            <a:xfrm flipH="1" rot="10800000">
              <a:off x="7956773" y="5598392"/>
              <a:ext cx="71437" cy="71437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73" name="Google Shape;773;p15"/>
            <p:cNvCxnSpPr/>
            <p:nvPr/>
          </p:nvCxnSpPr>
          <p:spPr>
            <a:xfrm flipH="1" rot="10800000">
              <a:off x="7883748" y="5382492"/>
              <a:ext cx="71437" cy="71437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http://www.nature.com/nrn/journal/v4/n3/images/nrn1055-f1.jpg" id="774" name="Google Shape;7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897" y="1152239"/>
            <a:ext cx="11445765" cy="5890496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5"/>
          <p:cNvSpPr txBox="1"/>
          <p:nvPr/>
        </p:nvSpPr>
        <p:spPr>
          <a:xfrm>
            <a:off x="1587873" y="2625439"/>
            <a:ext cx="2244265" cy="176445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cortex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5"/>
          <p:cNvSpPr txBox="1"/>
          <p:nvPr/>
        </p:nvSpPr>
        <p:spPr>
          <a:xfrm>
            <a:off x="1110364" y="6788919"/>
            <a:ext cx="13115830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Cells in visual cortex MT/V5 respond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to motion stimuli</a:t>
            </a:r>
            <a:endParaRPr/>
          </a:p>
        </p:txBody>
      </p:sp>
      <p:cxnSp>
        <p:nvCxnSpPr>
          <p:cNvPr id="777" name="Google Shape;777;p15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78" name="Google Shape;778;p15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Detour: receptive fields in V5/MT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9" name="Google Shape;779;p15"/>
          <p:cNvSpPr txBox="1"/>
          <p:nvPr/>
        </p:nvSpPr>
        <p:spPr>
          <a:xfrm>
            <a:off x="14060205" y="9649326"/>
            <a:ext cx="754725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Albright, Desimone,Gross,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J. Neurophysiol, 1985</a:t>
            </a:r>
            <a:endParaRPr i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5"/>
          <p:cNvSpPr txBox="1"/>
          <p:nvPr/>
        </p:nvSpPr>
        <p:spPr>
          <a:xfrm>
            <a:off x="5149515" y="6123299"/>
            <a:ext cx="35886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 i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Google Shape;7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375" y="3142161"/>
            <a:ext cx="9691884" cy="72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6"/>
          <p:cNvSpPr txBox="1"/>
          <p:nvPr/>
        </p:nvSpPr>
        <p:spPr>
          <a:xfrm>
            <a:off x="1106633" y="2247616"/>
            <a:ext cx="1409526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Recordings from a single neuron in V5/MT</a:t>
            </a:r>
            <a:endParaRPr/>
          </a:p>
        </p:txBody>
      </p:sp>
      <p:sp>
        <p:nvSpPr>
          <p:cNvPr id="789" name="Google Shape;789;p16"/>
          <p:cNvSpPr txBox="1"/>
          <p:nvPr/>
        </p:nvSpPr>
        <p:spPr>
          <a:xfrm>
            <a:off x="11417857" y="4887310"/>
            <a:ext cx="8443077" cy="194912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Receptive Fields depend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direction of motion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0" name="Google Shape;790;p16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91" name="Google Shape;791;p16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9. 2.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Detour: receptive fields in V5/MT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2" name="Google Shape;792;p16"/>
          <p:cNvSpPr txBox="1"/>
          <p:nvPr/>
        </p:nvSpPr>
        <p:spPr>
          <a:xfrm>
            <a:off x="10625959" y="7387389"/>
            <a:ext cx="9868147" cy="3780391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 moving dot stimuli: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e.g.Salzman, Britten, Newsome, 1990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Roitman and Shadlen, 2002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Gold and Shadlen 2007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i="1"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7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7"/>
          <p:cNvSpPr txBox="1"/>
          <p:nvPr/>
        </p:nvSpPr>
        <p:spPr>
          <a:xfrm>
            <a:off x="2974779" y="7606449"/>
            <a:ext cx="16288173" cy="194912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Receptive Fields depend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direction of motion: </a:t>
            </a:r>
            <a:r>
              <a:rPr b="0" lang="en-US" sz="57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preferred direction = P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0" name="Google Shape;8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847" y="3395335"/>
            <a:ext cx="13507419" cy="3713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1" name="Google Shape;801;p17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02" name="Google Shape;802;p17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 9.2.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Detour: receptive fields in V5/MT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3" name="Google Shape;803;p17"/>
          <p:cNvSpPr txBox="1"/>
          <p:nvPr/>
        </p:nvSpPr>
        <p:spPr>
          <a:xfrm>
            <a:off x="16863559" y="10440643"/>
            <a:ext cx="41905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Gerstner et al. (2014),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8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0" name="Google Shape;810;p18"/>
          <p:cNvGrpSpPr/>
          <p:nvPr/>
        </p:nvGrpSpPr>
        <p:grpSpPr>
          <a:xfrm flipH="1" rot="-600000">
            <a:off x="15052509" y="2105944"/>
            <a:ext cx="1635792" cy="1530291"/>
            <a:chOff x="6858016" y="1636706"/>
            <a:chExt cx="785813" cy="863600"/>
          </a:xfrm>
        </p:grpSpPr>
        <p:sp>
          <p:nvSpPr>
            <p:cNvPr id="811" name="Google Shape;811;p18"/>
            <p:cNvSpPr/>
            <p:nvPr/>
          </p:nvSpPr>
          <p:spPr>
            <a:xfrm>
              <a:off x="6858016" y="1636706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8" name="Google Shape;818;p18"/>
            <p:cNvCxnSpPr/>
            <p:nvPr/>
          </p:nvCxnSpPr>
          <p:spPr>
            <a:xfrm flipH="1" rot="10800000">
              <a:off x="70437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19" name="Google Shape;819;p18"/>
            <p:cNvCxnSpPr/>
            <p:nvPr/>
          </p:nvCxnSpPr>
          <p:spPr>
            <a:xfrm flipH="1" rot="10800000">
              <a:off x="7259654" y="22082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0" name="Google Shape;820;p18"/>
            <p:cNvCxnSpPr/>
            <p:nvPr/>
          </p:nvCxnSpPr>
          <p:spPr>
            <a:xfrm flipH="1" rot="10800000">
              <a:off x="7402529" y="20637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1" name="Google Shape;821;p18"/>
            <p:cNvCxnSpPr/>
            <p:nvPr/>
          </p:nvCxnSpPr>
          <p:spPr>
            <a:xfrm flipH="1" rot="10800000">
              <a:off x="7331091" y="1847844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2" name="Google Shape;822;p18"/>
            <p:cNvCxnSpPr/>
            <p:nvPr/>
          </p:nvCxnSpPr>
          <p:spPr>
            <a:xfrm flipH="1" rot="10800000">
              <a:off x="72596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23" name="Google Shape;823;p18"/>
            <p:cNvCxnSpPr/>
            <p:nvPr/>
          </p:nvCxnSpPr>
          <p:spPr>
            <a:xfrm flipH="1" rot="10800000">
              <a:off x="7186629" y="17764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24" name="Google Shape;824;p18"/>
            <p:cNvSpPr/>
            <p:nvPr/>
          </p:nvSpPr>
          <p:spPr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C6E04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5" name="Google Shape;825;p18"/>
            <p:cNvCxnSpPr/>
            <p:nvPr/>
          </p:nvCxnSpPr>
          <p:spPr>
            <a:xfrm rot="10800000">
              <a:off x="7454916" y="1938331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26" name="Google Shape;826;p18"/>
          <p:cNvSpPr txBox="1"/>
          <p:nvPr/>
        </p:nvSpPr>
        <p:spPr>
          <a:xfrm>
            <a:off x="13713889" y="1329064"/>
            <a:ext cx="691862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 0.8=80%</a:t>
            </a:r>
            <a:endParaRPr/>
          </a:p>
        </p:txBody>
      </p:sp>
      <p:grpSp>
        <p:nvGrpSpPr>
          <p:cNvPr id="827" name="Google Shape;827;p18"/>
          <p:cNvGrpSpPr/>
          <p:nvPr/>
        </p:nvGrpSpPr>
        <p:grpSpPr>
          <a:xfrm>
            <a:off x="13934606" y="4161791"/>
            <a:ext cx="5966503" cy="4408027"/>
            <a:chOff x="6215063" y="2812866"/>
            <a:chExt cx="3013041" cy="2488342"/>
          </a:xfrm>
        </p:grpSpPr>
        <p:sp>
          <p:nvSpPr>
            <p:cNvPr id="828" name="Google Shape;828;p18"/>
            <p:cNvSpPr txBox="1"/>
            <p:nvPr/>
          </p:nvSpPr>
          <p:spPr>
            <a:xfrm>
              <a:off x="6215063" y="2812866"/>
              <a:ext cx="3013041" cy="547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coherence 0.5 = 50%</a:t>
              </a: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 flipH="1">
              <a:off x="6703864" y="4437472"/>
              <a:ext cx="785890" cy="863736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7303997" y="4796503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7088076" y="5012437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7132530" y="4599622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7089664" y="4796503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6945187" y="4869540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7016632" y="4653606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6" name="Google Shape;836;p18"/>
            <p:cNvCxnSpPr/>
            <p:nvPr/>
          </p:nvCxnSpPr>
          <p:spPr>
            <a:xfrm rot="10800000">
              <a:off x="7016632" y="4940988"/>
              <a:ext cx="71444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37" name="Google Shape;837;p18"/>
            <p:cNvCxnSpPr/>
            <p:nvPr/>
          </p:nvCxnSpPr>
          <p:spPr>
            <a:xfrm rot="10800000">
              <a:off x="6873743" y="4796503"/>
              <a:ext cx="71444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38" name="Google Shape;838;p18"/>
            <p:cNvCxnSpPr/>
            <p:nvPr/>
          </p:nvCxnSpPr>
          <p:spPr>
            <a:xfrm rot="10800000">
              <a:off x="7089664" y="4509120"/>
              <a:ext cx="71444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39" name="Google Shape;839;p18"/>
            <p:cNvSpPr/>
            <p:nvPr/>
          </p:nvSpPr>
          <p:spPr>
            <a:xfrm>
              <a:off x="6775309" y="4742520"/>
              <a:ext cx="71444" cy="71448"/>
            </a:xfrm>
            <a:prstGeom prst="ellipse">
              <a:avLst/>
            </a:prstGeom>
            <a:solidFill>
              <a:srgbClr val="FC6E04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0" name="Google Shape;840;p18"/>
            <p:cNvCxnSpPr/>
            <p:nvPr/>
          </p:nvCxnSpPr>
          <p:spPr>
            <a:xfrm flipH="1" rot="10800000">
              <a:off x="6811439" y="4674704"/>
              <a:ext cx="46042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41" name="Google Shape;841;p18"/>
            <p:cNvSpPr/>
            <p:nvPr/>
          </p:nvSpPr>
          <p:spPr>
            <a:xfrm rot="1620000">
              <a:off x="6703869" y="3212976"/>
              <a:ext cx="785890" cy="863736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 rot="-1620000">
              <a:off x="7291582" y="3526420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 rot="-1620000">
              <a:off x="7197221" y="3816851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 rot="-1620000">
              <a:off x="7049427" y="3428847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 rot="-1620000">
              <a:off x="7100609" y="3623732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 rot="-1620000">
              <a:off x="7005036" y="3754403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 rot="-1620000">
              <a:off x="6970668" y="3529567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8" name="Google Shape;848;p18"/>
            <p:cNvCxnSpPr/>
            <p:nvPr/>
          </p:nvCxnSpPr>
          <p:spPr>
            <a:xfrm flipH="1" rot="-1620000">
              <a:off x="7137733" y="3857391"/>
              <a:ext cx="117807" cy="1158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49" name="Google Shape;849;p18"/>
            <p:cNvCxnSpPr/>
            <p:nvPr/>
          </p:nvCxnSpPr>
          <p:spPr>
            <a:xfrm rot="9180000">
              <a:off x="6908223" y="3721764"/>
              <a:ext cx="71444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0" name="Google Shape;850;p18"/>
            <p:cNvCxnSpPr/>
            <p:nvPr/>
          </p:nvCxnSpPr>
          <p:spPr>
            <a:xfrm rot="9180000">
              <a:off x="6873853" y="3496928"/>
              <a:ext cx="71445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1" name="Google Shape;851;p18"/>
            <p:cNvCxnSpPr/>
            <p:nvPr/>
          </p:nvCxnSpPr>
          <p:spPr>
            <a:xfrm rot="9180000">
              <a:off x="7003103" y="3593228"/>
              <a:ext cx="71444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2" name="Google Shape;852;p18"/>
            <p:cNvCxnSpPr/>
            <p:nvPr/>
          </p:nvCxnSpPr>
          <p:spPr>
            <a:xfrm flipH="1" rot="9180000">
              <a:off x="7102687" y="3372227"/>
              <a:ext cx="101078" cy="252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53" name="Google Shape;853;p18"/>
            <p:cNvSpPr/>
            <p:nvPr/>
          </p:nvSpPr>
          <p:spPr>
            <a:xfrm rot="-1620000">
              <a:off x="6796011" y="3718355"/>
              <a:ext cx="71444" cy="71448"/>
            </a:xfrm>
            <a:prstGeom prst="ellipse">
              <a:avLst/>
            </a:prstGeom>
            <a:solidFill>
              <a:srgbClr val="FC6E04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54" name="Google Shape;854;p18"/>
            <p:cNvCxnSpPr/>
            <p:nvPr/>
          </p:nvCxnSpPr>
          <p:spPr>
            <a:xfrm flipH="1" rot="9180000">
              <a:off x="6828617" y="3628023"/>
              <a:ext cx="46042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5" name="Google Shape;855;p18"/>
            <p:cNvCxnSpPr/>
            <p:nvPr/>
          </p:nvCxnSpPr>
          <p:spPr>
            <a:xfrm flipH="1" rot="9180000">
              <a:off x="7302327" y="3456134"/>
              <a:ext cx="46042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6" name="Google Shape;856;p18"/>
            <p:cNvCxnSpPr/>
            <p:nvPr/>
          </p:nvCxnSpPr>
          <p:spPr>
            <a:xfrm flipH="1" rot="10800000">
              <a:off x="7123009" y="5018786"/>
              <a:ext cx="152415" cy="95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7" name="Google Shape;857;p18"/>
            <p:cNvCxnSpPr/>
            <p:nvPr/>
          </p:nvCxnSpPr>
          <p:spPr>
            <a:xfrm flipH="1">
              <a:off x="7070613" y="4875888"/>
              <a:ext cx="61920" cy="619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8" name="Google Shape;858;p18"/>
            <p:cNvCxnSpPr/>
            <p:nvPr/>
          </p:nvCxnSpPr>
          <p:spPr>
            <a:xfrm flipH="1">
              <a:off x="7284948" y="4875888"/>
              <a:ext cx="61920" cy="619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59" name="Google Shape;859;p18"/>
            <p:cNvCxnSpPr/>
            <p:nvPr/>
          </p:nvCxnSpPr>
          <p:spPr>
            <a:xfrm flipH="1" rot="10800000">
              <a:off x="7046802" y="4694094"/>
              <a:ext cx="152415" cy="95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0" name="Google Shape;860;p18"/>
            <p:cNvSpPr/>
            <p:nvPr/>
          </p:nvSpPr>
          <p:spPr>
            <a:xfrm rot="-1620000">
              <a:off x="7359193" y="3720227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1" name="Google Shape;861;p18"/>
            <p:cNvCxnSpPr/>
            <p:nvPr/>
          </p:nvCxnSpPr>
          <p:spPr>
            <a:xfrm rot="9180000">
              <a:off x="7287748" y="3695577"/>
              <a:ext cx="71444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62" name="Google Shape;862;p18"/>
            <p:cNvSpPr txBox="1"/>
            <p:nvPr/>
          </p:nvSpPr>
          <p:spPr>
            <a:xfrm flipH="1">
              <a:off x="6215063" y="4077072"/>
              <a:ext cx="2041070" cy="547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coherence 0.0</a:t>
              </a:r>
              <a:endParaRPr/>
            </a:p>
          </p:txBody>
        </p:sp>
      </p:grpSp>
      <p:sp>
        <p:nvSpPr>
          <p:cNvPr id="863" name="Google Shape;863;p18"/>
          <p:cNvSpPr txBox="1"/>
          <p:nvPr/>
        </p:nvSpPr>
        <p:spPr>
          <a:xfrm>
            <a:off x="934075" y="10508451"/>
            <a:ext cx="13162316" cy="1025791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 Salzman, Britten, Newsome, 1990</a:t>
            </a:r>
            <a:endParaRPr/>
          </a:p>
        </p:txBody>
      </p:sp>
      <p:pic>
        <p:nvPicPr>
          <p:cNvPr id="864" name="Google Shape;8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700" y="1482470"/>
            <a:ext cx="6662280" cy="92211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5" name="Google Shape;865;p18"/>
          <p:cNvGrpSpPr/>
          <p:nvPr/>
        </p:nvGrpSpPr>
        <p:grpSpPr>
          <a:xfrm flipH="1">
            <a:off x="5511790" y="2302538"/>
            <a:ext cx="1612596" cy="1627484"/>
            <a:chOff x="6858016" y="1636706"/>
            <a:chExt cx="785813" cy="863600"/>
          </a:xfrm>
        </p:grpSpPr>
        <p:sp>
          <p:nvSpPr>
            <p:cNvPr id="866" name="Google Shape;866;p18"/>
            <p:cNvSpPr/>
            <p:nvPr/>
          </p:nvSpPr>
          <p:spPr>
            <a:xfrm>
              <a:off x="6858016" y="1636706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3" name="Google Shape;873;p18"/>
            <p:cNvCxnSpPr/>
            <p:nvPr/>
          </p:nvCxnSpPr>
          <p:spPr>
            <a:xfrm flipH="1" rot="10800000">
              <a:off x="70437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74" name="Google Shape;874;p18"/>
            <p:cNvCxnSpPr/>
            <p:nvPr/>
          </p:nvCxnSpPr>
          <p:spPr>
            <a:xfrm flipH="1" rot="10800000">
              <a:off x="7259654" y="22082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75" name="Google Shape;875;p18"/>
            <p:cNvCxnSpPr/>
            <p:nvPr/>
          </p:nvCxnSpPr>
          <p:spPr>
            <a:xfrm flipH="1" rot="10800000">
              <a:off x="7402529" y="20637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76" name="Google Shape;876;p18"/>
            <p:cNvCxnSpPr/>
            <p:nvPr/>
          </p:nvCxnSpPr>
          <p:spPr>
            <a:xfrm flipH="1" rot="10800000">
              <a:off x="7331091" y="1847844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77" name="Google Shape;877;p18"/>
            <p:cNvCxnSpPr/>
            <p:nvPr/>
          </p:nvCxnSpPr>
          <p:spPr>
            <a:xfrm flipH="1" rot="10800000">
              <a:off x="72596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78" name="Google Shape;878;p18"/>
            <p:cNvCxnSpPr/>
            <p:nvPr/>
          </p:nvCxnSpPr>
          <p:spPr>
            <a:xfrm flipH="1" rot="10800000">
              <a:off x="7186629" y="17764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79" name="Google Shape;879;p18"/>
            <p:cNvSpPr/>
            <p:nvPr/>
          </p:nvSpPr>
          <p:spPr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0" name="Google Shape;880;p18"/>
            <p:cNvCxnSpPr/>
            <p:nvPr/>
          </p:nvCxnSpPr>
          <p:spPr>
            <a:xfrm rot="10800000">
              <a:off x="7454916" y="1938331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81" name="Google Shape;881;p18"/>
          <p:cNvSpPr/>
          <p:nvPr/>
        </p:nvSpPr>
        <p:spPr>
          <a:xfrm>
            <a:off x="641472" y="7097289"/>
            <a:ext cx="8946181" cy="57845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18"/>
          <p:cNvSpPr/>
          <p:nvPr/>
        </p:nvSpPr>
        <p:spPr>
          <a:xfrm>
            <a:off x="5253892" y="1865044"/>
            <a:ext cx="277929" cy="255985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8"/>
          <p:cNvSpPr/>
          <p:nvPr/>
        </p:nvSpPr>
        <p:spPr>
          <a:xfrm>
            <a:off x="7197389" y="4033894"/>
            <a:ext cx="277929" cy="255987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4" name="Google Shape;884;p18"/>
          <p:cNvCxnSpPr/>
          <p:nvPr/>
        </p:nvCxnSpPr>
        <p:spPr>
          <a:xfrm>
            <a:off x="2171700" y="6458729"/>
            <a:ext cx="2354757" cy="0"/>
          </a:xfrm>
          <a:prstGeom prst="straightConnector1">
            <a:avLst/>
          </a:prstGeom>
          <a:noFill/>
          <a:ln cap="flat" cmpd="sng" w="57150">
            <a:solidFill>
              <a:srgbClr val="FF66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5" name="Google Shape;885;p18"/>
          <p:cNvCxnSpPr/>
          <p:nvPr/>
        </p:nvCxnSpPr>
        <p:spPr>
          <a:xfrm>
            <a:off x="7456188" y="1482470"/>
            <a:ext cx="1" cy="382573"/>
          </a:xfrm>
          <a:prstGeom prst="straightConnector1">
            <a:avLst/>
          </a:prstGeom>
          <a:noFill/>
          <a:ln cap="flat" cmpd="sng" w="38100">
            <a:solidFill>
              <a:srgbClr val="FF66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86" name="Google Shape;886;p18"/>
          <p:cNvCxnSpPr/>
          <p:nvPr/>
        </p:nvCxnSpPr>
        <p:spPr>
          <a:xfrm>
            <a:off x="2020540" y="8245008"/>
            <a:ext cx="2354757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7" name="Google Shape;887;p18"/>
          <p:cNvSpPr txBox="1"/>
          <p:nvPr/>
        </p:nvSpPr>
        <p:spPr>
          <a:xfrm>
            <a:off x="8763027" y="8118420"/>
            <a:ext cx="526913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Eye movement</a:t>
            </a:r>
            <a:endParaRPr/>
          </a:p>
        </p:txBody>
      </p:sp>
      <p:sp>
        <p:nvSpPr>
          <p:cNvPr id="888" name="Google Shape;888;p18"/>
          <p:cNvSpPr txBox="1"/>
          <p:nvPr/>
        </p:nvSpPr>
        <p:spPr>
          <a:xfrm>
            <a:off x="17708409" y="9846936"/>
            <a:ext cx="3156373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opposite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endParaRPr/>
          </a:p>
        </p:txBody>
      </p:sp>
      <p:cxnSp>
        <p:nvCxnSpPr>
          <p:cNvPr id="889" name="Google Shape;889;p18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90" name="Google Shape;890;p18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9.2.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Salzman et al. 1990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91" name="Google Shape;891;p18"/>
          <p:cNvSpPr txBox="1"/>
          <p:nvPr/>
        </p:nvSpPr>
        <p:spPr>
          <a:xfrm>
            <a:off x="8616579" y="2293134"/>
            <a:ext cx="494558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monkey indicates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by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eye movement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2" name="Google Shape;892;p18"/>
          <p:cNvGrpSpPr/>
          <p:nvPr/>
        </p:nvGrpSpPr>
        <p:grpSpPr>
          <a:xfrm flipH="1" rot="10800000">
            <a:off x="15277523" y="9750842"/>
            <a:ext cx="1612596" cy="1627484"/>
            <a:chOff x="6858016" y="1636706"/>
            <a:chExt cx="785813" cy="863600"/>
          </a:xfrm>
        </p:grpSpPr>
        <p:sp>
          <p:nvSpPr>
            <p:cNvPr id="893" name="Google Shape;893;p18"/>
            <p:cNvSpPr/>
            <p:nvPr/>
          </p:nvSpPr>
          <p:spPr>
            <a:xfrm>
              <a:off x="6858016" y="1636706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0" name="Google Shape;900;p18"/>
            <p:cNvCxnSpPr/>
            <p:nvPr/>
          </p:nvCxnSpPr>
          <p:spPr>
            <a:xfrm flipH="1" rot="10800000">
              <a:off x="70437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1" name="Google Shape;901;p18"/>
            <p:cNvCxnSpPr/>
            <p:nvPr/>
          </p:nvCxnSpPr>
          <p:spPr>
            <a:xfrm flipH="1" rot="10800000">
              <a:off x="7259654" y="22082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2" name="Google Shape;902;p18"/>
            <p:cNvCxnSpPr/>
            <p:nvPr/>
          </p:nvCxnSpPr>
          <p:spPr>
            <a:xfrm flipH="1" rot="10800000">
              <a:off x="7402529" y="20637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3" name="Google Shape;903;p18"/>
            <p:cNvCxnSpPr/>
            <p:nvPr/>
          </p:nvCxnSpPr>
          <p:spPr>
            <a:xfrm flipH="1" rot="10800000">
              <a:off x="7331091" y="1847844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4" name="Google Shape;904;p18"/>
            <p:cNvCxnSpPr/>
            <p:nvPr/>
          </p:nvCxnSpPr>
          <p:spPr>
            <a:xfrm flipH="1" rot="10800000">
              <a:off x="72596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5" name="Google Shape;905;p18"/>
            <p:cNvCxnSpPr/>
            <p:nvPr/>
          </p:nvCxnSpPr>
          <p:spPr>
            <a:xfrm flipH="1" rot="10800000">
              <a:off x="7186629" y="17764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06" name="Google Shape;906;p18"/>
          <p:cNvSpPr txBox="1"/>
          <p:nvPr/>
        </p:nvSpPr>
        <p:spPr>
          <a:xfrm>
            <a:off x="13905023" y="8668893"/>
            <a:ext cx="5272337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 -1.0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9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19"/>
          <p:cNvSpPr txBox="1"/>
          <p:nvPr/>
        </p:nvSpPr>
        <p:spPr>
          <a:xfrm>
            <a:off x="1424092" y="1342081"/>
            <a:ext cx="12765093" cy="185678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Monkey behavior  w. or w/o Stimulation 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of neurons  in V5/MT </a:t>
            </a:r>
            <a:endParaRPr/>
          </a:p>
        </p:txBody>
      </p:sp>
      <p:sp>
        <p:nvSpPr>
          <p:cNvPr id="914" name="Google Shape;914;p19"/>
          <p:cNvSpPr/>
          <p:nvPr/>
        </p:nvSpPr>
        <p:spPr>
          <a:xfrm>
            <a:off x="13673475" y="7704905"/>
            <a:ext cx="9700851" cy="16625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= coherent motion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bottom right</a:t>
            </a:r>
            <a:endParaRPr/>
          </a:p>
        </p:txBody>
      </p:sp>
      <p:sp>
        <p:nvSpPr>
          <p:cNvPr id="915" name="Google Shape;915;p19"/>
          <p:cNvSpPr/>
          <p:nvPr/>
        </p:nvSpPr>
        <p:spPr>
          <a:xfrm>
            <a:off x="1260350" y="8326585"/>
            <a:ext cx="1586800" cy="1530291"/>
          </a:xfrm>
          <a:prstGeom prst="ellipse">
            <a:avLst/>
          </a:prstGeom>
          <a:noFill/>
          <a:ln cap="flat" cmpd="sng" w="2857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9"/>
          <p:cNvSpPr/>
          <p:nvPr/>
        </p:nvSpPr>
        <p:spPr>
          <a:xfrm flipH="1">
            <a:off x="1260350" y="9083293"/>
            <a:ext cx="168809" cy="126586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9"/>
          <p:cNvSpPr/>
          <p:nvPr/>
        </p:nvSpPr>
        <p:spPr>
          <a:xfrm flipH="1">
            <a:off x="1770526" y="9465866"/>
            <a:ext cx="168809" cy="126586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9"/>
          <p:cNvSpPr/>
          <p:nvPr/>
        </p:nvSpPr>
        <p:spPr>
          <a:xfrm flipH="1">
            <a:off x="1665490" y="8734477"/>
            <a:ext cx="168809" cy="126586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9"/>
          <p:cNvSpPr/>
          <p:nvPr/>
        </p:nvSpPr>
        <p:spPr>
          <a:xfrm flipH="1">
            <a:off x="1766777" y="9083293"/>
            <a:ext cx="168807" cy="126586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9"/>
          <p:cNvSpPr/>
          <p:nvPr/>
        </p:nvSpPr>
        <p:spPr>
          <a:xfrm flipH="1">
            <a:off x="2108142" y="9212693"/>
            <a:ext cx="168809" cy="126586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19"/>
          <p:cNvSpPr/>
          <p:nvPr/>
        </p:nvSpPr>
        <p:spPr>
          <a:xfrm flipH="1">
            <a:off x="1939336" y="8830120"/>
            <a:ext cx="168807" cy="126586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19"/>
          <p:cNvCxnSpPr/>
          <p:nvPr/>
        </p:nvCxnSpPr>
        <p:spPr>
          <a:xfrm flipH="1" rot="10800000">
            <a:off x="1429160" y="8956705"/>
            <a:ext cx="168807" cy="126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3" name="Google Shape;923;p19"/>
          <p:cNvCxnSpPr/>
          <p:nvPr/>
        </p:nvCxnSpPr>
        <p:spPr>
          <a:xfrm flipH="1" rot="10800000">
            <a:off x="1939336" y="9339278"/>
            <a:ext cx="168807" cy="126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4" name="Google Shape;924;p19"/>
          <p:cNvCxnSpPr/>
          <p:nvPr/>
        </p:nvCxnSpPr>
        <p:spPr>
          <a:xfrm flipH="1" rot="10800000">
            <a:off x="2276953" y="9083293"/>
            <a:ext cx="168807" cy="1265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5" name="Google Shape;925;p19"/>
          <p:cNvCxnSpPr/>
          <p:nvPr/>
        </p:nvCxnSpPr>
        <p:spPr>
          <a:xfrm flipH="1" rot="10800000">
            <a:off x="2108142" y="8700720"/>
            <a:ext cx="168809" cy="1265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6" name="Google Shape;926;p19"/>
          <p:cNvCxnSpPr/>
          <p:nvPr/>
        </p:nvCxnSpPr>
        <p:spPr>
          <a:xfrm flipH="1" rot="10800000">
            <a:off x="1939336" y="8956705"/>
            <a:ext cx="168807" cy="126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7" name="Google Shape;927;p19"/>
          <p:cNvCxnSpPr/>
          <p:nvPr/>
        </p:nvCxnSpPr>
        <p:spPr>
          <a:xfrm flipH="1" rot="10800000">
            <a:off x="1766777" y="8574132"/>
            <a:ext cx="168807" cy="126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28" name="Google Shape;928;p19"/>
          <p:cNvGrpSpPr/>
          <p:nvPr/>
        </p:nvGrpSpPr>
        <p:grpSpPr>
          <a:xfrm rot="10800000">
            <a:off x="11287562" y="8326580"/>
            <a:ext cx="1581636" cy="1530291"/>
            <a:chOff x="4643438" y="2786059"/>
            <a:chExt cx="785818" cy="863600"/>
          </a:xfrm>
        </p:grpSpPr>
        <p:sp>
          <p:nvSpPr>
            <p:cNvPr id="929" name="Google Shape;929;p19"/>
            <p:cNvSpPr/>
            <p:nvPr/>
          </p:nvSpPr>
          <p:spPr>
            <a:xfrm>
              <a:off x="4643438" y="2786059"/>
              <a:ext cx="785818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 flipH="1">
              <a:off x="4757765" y="3213100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 flipH="1">
              <a:off x="4973665" y="3429000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 flipH="1">
              <a:off x="4900640" y="2997200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 flipH="1">
              <a:off x="4972078" y="3213100"/>
              <a:ext cx="71437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 flipH="1">
              <a:off x="5116540" y="3286125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 flipH="1">
              <a:off x="5045103" y="3070225"/>
              <a:ext cx="71437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6" name="Google Shape;936;p19"/>
            <p:cNvCxnSpPr/>
            <p:nvPr/>
          </p:nvCxnSpPr>
          <p:spPr>
            <a:xfrm flipH="1" rot="10800000">
              <a:off x="4829203" y="31416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7" name="Google Shape;937;p19"/>
            <p:cNvCxnSpPr/>
            <p:nvPr/>
          </p:nvCxnSpPr>
          <p:spPr>
            <a:xfrm flipH="1" rot="10800000">
              <a:off x="5045103" y="33575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8" name="Google Shape;938;p19"/>
            <p:cNvCxnSpPr/>
            <p:nvPr/>
          </p:nvCxnSpPr>
          <p:spPr>
            <a:xfrm flipH="1" rot="10800000">
              <a:off x="5187978" y="3213100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9" name="Google Shape;939;p19"/>
            <p:cNvCxnSpPr/>
            <p:nvPr/>
          </p:nvCxnSpPr>
          <p:spPr>
            <a:xfrm flipH="1" rot="10800000">
              <a:off x="5116540" y="2997200"/>
              <a:ext cx="714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0" name="Google Shape;940;p19"/>
            <p:cNvCxnSpPr/>
            <p:nvPr/>
          </p:nvCxnSpPr>
          <p:spPr>
            <a:xfrm flipH="1" rot="10800000">
              <a:off x="5045103" y="31416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41" name="Google Shape;941;p19"/>
            <p:cNvCxnSpPr/>
            <p:nvPr/>
          </p:nvCxnSpPr>
          <p:spPr>
            <a:xfrm flipH="1" rot="10800000">
              <a:off x="4972078" y="29257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42" name="Google Shape;942;p19"/>
          <p:cNvSpPr/>
          <p:nvPr/>
        </p:nvSpPr>
        <p:spPr>
          <a:xfrm flipH="1">
            <a:off x="2509533" y="8987650"/>
            <a:ext cx="168807" cy="12658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3" name="Google Shape;943;p19"/>
          <p:cNvCxnSpPr/>
          <p:nvPr/>
        </p:nvCxnSpPr>
        <p:spPr>
          <a:xfrm rot="10800000">
            <a:off x="2400743" y="8861062"/>
            <a:ext cx="108789" cy="126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4" name="Google Shape;944;p19"/>
          <p:cNvSpPr/>
          <p:nvPr/>
        </p:nvSpPr>
        <p:spPr>
          <a:xfrm flipH="1">
            <a:off x="12638031" y="8734477"/>
            <a:ext cx="168807" cy="12658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5" name="Google Shape;945;p19"/>
          <p:cNvCxnSpPr/>
          <p:nvPr/>
        </p:nvCxnSpPr>
        <p:spPr>
          <a:xfrm rot="10800000">
            <a:off x="12529241" y="8607889"/>
            <a:ext cx="108789" cy="1265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6" name="Google Shape;946;p19"/>
          <p:cNvCxnSpPr/>
          <p:nvPr/>
        </p:nvCxnSpPr>
        <p:spPr>
          <a:xfrm>
            <a:off x="1834300" y="7848369"/>
            <a:ext cx="1002340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47" name="Google Shape;947;p19"/>
          <p:cNvCxnSpPr/>
          <p:nvPr/>
        </p:nvCxnSpPr>
        <p:spPr>
          <a:xfrm flipH="1" rot="10800000">
            <a:off x="1851180" y="4338149"/>
            <a:ext cx="2" cy="356385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48" name="Google Shape;948;p19"/>
          <p:cNvSpPr txBox="1"/>
          <p:nvPr/>
        </p:nvSpPr>
        <p:spPr>
          <a:xfrm>
            <a:off x="918982" y="7721783"/>
            <a:ext cx="165115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-1.0</a:t>
            </a:r>
            <a:endParaRPr/>
          </a:p>
        </p:txBody>
      </p:sp>
      <p:sp>
        <p:nvSpPr>
          <p:cNvPr id="949" name="Google Shape;949;p19"/>
          <p:cNvSpPr txBox="1"/>
          <p:nvPr/>
        </p:nvSpPr>
        <p:spPr>
          <a:xfrm>
            <a:off x="3842883" y="7772418"/>
            <a:ext cx="1407497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</a:t>
            </a:r>
            <a:endParaRPr/>
          </a:p>
        </p:txBody>
      </p:sp>
      <p:grpSp>
        <p:nvGrpSpPr>
          <p:cNvPr id="950" name="Google Shape;950;p19"/>
          <p:cNvGrpSpPr/>
          <p:nvPr/>
        </p:nvGrpSpPr>
        <p:grpSpPr>
          <a:xfrm>
            <a:off x="4590848" y="7612075"/>
            <a:ext cx="8278349" cy="3818153"/>
            <a:chOff x="2334329" y="4287050"/>
            <a:chExt cx="3502456" cy="2155827"/>
          </a:xfrm>
        </p:grpSpPr>
        <p:sp>
          <p:nvSpPr>
            <p:cNvPr id="951" name="Google Shape;951;p19"/>
            <p:cNvSpPr txBox="1"/>
            <p:nvPr/>
          </p:nvSpPr>
          <p:spPr>
            <a:xfrm>
              <a:off x="2334329" y="5556607"/>
              <a:ext cx="3502456" cy="886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bias, each point </a:t>
              </a:r>
              <a:endParaRPr b="0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r>
                <a:rPr b="0" lang="en-US"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oves</a:t>
              </a:r>
              <a:r>
                <a:rPr lang="en-US"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-US"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random direction</a:t>
              </a: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3019868" y="4643444"/>
              <a:ext cx="663477" cy="911075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 flipH="1">
              <a:off x="3083292" y="5070488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 flipH="1">
              <a:off x="3299192" y="5286388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 flipH="1">
              <a:off x="3254717" y="4873291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 flipH="1">
              <a:off x="3297605" y="5070488"/>
              <a:ext cx="71437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 flipH="1">
              <a:off x="3442067" y="5143513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 flipH="1">
              <a:off x="3370630" y="4927613"/>
              <a:ext cx="71437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59" name="Google Shape;959;p19"/>
            <p:cNvCxnSpPr/>
            <p:nvPr/>
          </p:nvCxnSpPr>
          <p:spPr>
            <a:xfrm flipH="1" rot="10800000">
              <a:off x="3154730" y="4999051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0" name="Google Shape;960;p19"/>
            <p:cNvCxnSpPr/>
            <p:nvPr/>
          </p:nvCxnSpPr>
          <p:spPr>
            <a:xfrm flipH="1" rot="10800000">
              <a:off x="3370630" y="5214951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1" name="Google Shape;961;p19"/>
            <p:cNvCxnSpPr/>
            <p:nvPr/>
          </p:nvCxnSpPr>
          <p:spPr>
            <a:xfrm flipH="1" rot="10800000">
              <a:off x="3513505" y="5070488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2" name="Google Shape;962;p19"/>
            <p:cNvCxnSpPr/>
            <p:nvPr/>
          </p:nvCxnSpPr>
          <p:spPr>
            <a:xfrm flipH="1" rot="10800000">
              <a:off x="3442067" y="4854588"/>
              <a:ext cx="714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3" name="Google Shape;963;p19"/>
            <p:cNvCxnSpPr/>
            <p:nvPr/>
          </p:nvCxnSpPr>
          <p:spPr>
            <a:xfrm flipH="1">
              <a:off x="3254718" y="514351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4" name="Google Shape;964;p19"/>
            <p:cNvCxnSpPr/>
            <p:nvPr/>
          </p:nvCxnSpPr>
          <p:spPr>
            <a:xfrm flipH="1">
              <a:off x="3183280" y="4929199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65" name="Google Shape;965;p19"/>
            <p:cNvSpPr/>
            <p:nvPr/>
          </p:nvSpPr>
          <p:spPr>
            <a:xfrm flipH="1">
              <a:off x="3611907" y="5016167"/>
              <a:ext cx="71438" cy="71438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6" name="Google Shape;966;p19"/>
            <p:cNvCxnSpPr/>
            <p:nvPr/>
          </p:nvCxnSpPr>
          <p:spPr>
            <a:xfrm rot="10800000">
              <a:off x="3566188" y="4944729"/>
              <a:ext cx="45719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67" name="Google Shape;967;p19"/>
            <p:cNvSpPr/>
            <p:nvPr/>
          </p:nvSpPr>
          <p:spPr>
            <a:xfrm flipH="1">
              <a:off x="3407117" y="4714884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68" name="Google Shape;968;p19"/>
            <p:cNvCxnSpPr/>
            <p:nvPr/>
          </p:nvCxnSpPr>
          <p:spPr>
            <a:xfrm flipH="1">
              <a:off x="3335680" y="4770792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69" name="Google Shape;969;p19"/>
            <p:cNvCxnSpPr/>
            <p:nvPr/>
          </p:nvCxnSpPr>
          <p:spPr>
            <a:xfrm rot="5400000">
              <a:off x="3251191" y="4393413"/>
              <a:ext cx="214314" cy="15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970" name="Google Shape;970;p19"/>
          <p:cNvSpPr txBox="1"/>
          <p:nvPr/>
        </p:nvSpPr>
        <p:spPr>
          <a:xfrm>
            <a:off x="8873473" y="7721783"/>
            <a:ext cx="1407497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</a:t>
            </a:r>
            <a:endParaRPr/>
          </a:p>
        </p:txBody>
      </p:sp>
      <p:sp>
        <p:nvSpPr>
          <p:cNvPr id="971" name="Google Shape;971;p19"/>
          <p:cNvSpPr txBox="1"/>
          <p:nvPr/>
        </p:nvSpPr>
        <p:spPr>
          <a:xfrm>
            <a:off x="11129188" y="7668182"/>
            <a:ext cx="1407497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</a:t>
            </a:r>
            <a:endParaRPr/>
          </a:p>
        </p:txBody>
      </p:sp>
      <p:sp>
        <p:nvSpPr>
          <p:cNvPr id="972" name="Google Shape;972;p19"/>
          <p:cNvSpPr txBox="1"/>
          <p:nvPr/>
        </p:nvSpPr>
        <p:spPr>
          <a:xfrm>
            <a:off x="869332" y="2575937"/>
            <a:ext cx="4741743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Monkey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chooses right</a:t>
            </a:r>
            <a:endParaRPr/>
          </a:p>
        </p:txBody>
      </p:sp>
      <p:sp>
        <p:nvSpPr>
          <p:cNvPr id="973" name="Google Shape;973;p19"/>
          <p:cNvSpPr/>
          <p:nvPr/>
        </p:nvSpPr>
        <p:spPr>
          <a:xfrm>
            <a:off x="14888894" y="2025386"/>
            <a:ext cx="5030487" cy="3671012"/>
          </a:xfrm>
          <a:prstGeom prst="rect">
            <a:avLst/>
          </a:prstGeom>
          <a:solidFill>
            <a:srgbClr val="FBFAF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4" name="Google Shape;974;p19"/>
          <p:cNvGrpSpPr/>
          <p:nvPr/>
        </p:nvGrpSpPr>
        <p:grpSpPr>
          <a:xfrm rot="10800000">
            <a:off x="18089144" y="2151971"/>
            <a:ext cx="1323812" cy="1297804"/>
            <a:chOff x="4643438" y="2786058"/>
            <a:chExt cx="785818" cy="863600"/>
          </a:xfrm>
        </p:grpSpPr>
        <p:sp>
          <p:nvSpPr>
            <p:cNvPr id="975" name="Google Shape;975;p19"/>
            <p:cNvSpPr/>
            <p:nvPr/>
          </p:nvSpPr>
          <p:spPr>
            <a:xfrm>
              <a:off x="4643438" y="2786058"/>
              <a:ext cx="785818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9"/>
            <p:cNvSpPr/>
            <p:nvPr/>
          </p:nvSpPr>
          <p:spPr>
            <a:xfrm flipH="1">
              <a:off x="4757765" y="3213100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9"/>
            <p:cNvSpPr/>
            <p:nvPr/>
          </p:nvSpPr>
          <p:spPr>
            <a:xfrm flipH="1">
              <a:off x="4973665" y="3429000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9"/>
            <p:cNvSpPr/>
            <p:nvPr/>
          </p:nvSpPr>
          <p:spPr>
            <a:xfrm flipH="1">
              <a:off x="4900640" y="2997200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9"/>
            <p:cNvSpPr/>
            <p:nvPr/>
          </p:nvSpPr>
          <p:spPr>
            <a:xfrm flipH="1">
              <a:off x="4972078" y="3213100"/>
              <a:ext cx="71437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9"/>
            <p:cNvSpPr/>
            <p:nvPr/>
          </p:nvSpPr>
          <p:spPr>
            <a:xfrm flipH="1">
              <a:off x="5116540" y="3286125"/>
              <a:ext cx="71438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9"/>
            <p:cNvSpPr/>
            <p:nvPr/>
          </p:nvSpPr>
          <p:spPr>
            <a:xfrm flipH="1">
              <a:off x="5045103" y="3070225"/>
              <a:ext cx="71437" cy="7143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82" name="Google Shape;982;p19"/>
            <p:cNvCxnSpPr/>
            <p:nvPr/>
          </p:nvCxnSpPr>
          <p:spPr>
            <a:xfrm flipH="1" rot="10800000">
              <a:off x="4829203" y="31416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83" name="Google Shape;983;p19"/>
            <p:cNvCxnSpPr/>
            <p:nvPr/>
          </p:nvCxnSpPr>
          <p:spPr>
            <a:xfrm flipH="1" rot="10800000">
              <a:off x="5045103" y="33575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84" name="Google Shape;984;p19"/>
            <p:cNvCxnSpPr/>
            <p:nvPr/>
          </p:nvCxnSpPr>
          <p:spPr>
            <a:xfrm flipH="1" rot="10800000">
              <a:off x="5187978" y="3213100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85" name="Google Shape;985;p19"/>
            <p:cNvCxnSpPr/>
            <p:nvPr/>
          </p:nvCxnSpPr>
          <p:spPr>
            <a:xfrm flipH="1" rot="10800000">
              <a:off x="5116540" y="2997200"/>
              <a:ext cx="714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86" name="Google Shape;986;p19"/>
            <p:cNvCxnSpPr/>
            <p:nvPr/>
          </p:nvCxnSpPr>
          <p:spPr>
            <a:xfrm flipH="1" rot="10800000">
              <a:off x="5045103" y="31416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87" name="Google Shape;987;p19"/>
            <p:cNvCxnSpPr/>
            <p:nvPr/>
          </p:nvCxnSpPr>
          <p:spPr>
            <a:xfrm flipH="1" rot="10800000">
              <a:off x="4972078" y="2925763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88" name="Google Shape;988;p19"/>
          <p:cNvSpPr/>
          <p:nvPr/>
        </p:nvSpPr>
        <p:spPr>
          <a:xfrm>
            <a:off x="17460113" y="3417840"/>
            <a:ext cx="264763" cy="253173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19"/>
          <p:cNvSpPr/>
          <p:nvPr/>
        </p:nvSpPr>
        <p:spPr>
          <a:xfrm>
            <a:off x="19317002" y="2151974"/>
            <a:ext cx="264763" cy="253173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0" name="Google Shape;990;p19"/>
          <p:cNvGrpSpPr/>
          <p:nvPr/>
        </p:nvGrpSpPr>
        <p:grpSpPr>
          <a:xfrm>
            <a:off x="15034602" y="3780720"/>
            <a:ext cx="529525" cy="506346"/>
            <a:chOff x="4357686" y="1215216"/>
            <a:chExt cx="285752" cy="285752"/>
          </a:xfrm>
        </p:grpSpPr>
        <p:cxnSp>
          <p:nvCxnSpPr>
            <p:cNvPr id="991" name="Google Shape;991;p19"/>
            <p:cNvCxnSpPr/>
            <p:nvPr/>
          </p:nvCxnSpPr>
          <p:spPr>
            <a:xfrm rot="5400000">
              <a:off x="4357686" y="1357298"/>
              <a:ext cx="285752" cy="158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2" name="Google Shape;992;p19"/>
            <p:cNvCxnSpPr/>
            <p:nvPr/>
          </p:nvCxnSpPr>
          <p:spPr>
            <a:xfrm rot="10800000">
              <a:off x="4357686" y="1357298"/>
              <a:ext cx="285752" cy="1588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93" name="Google Shape;993;p19"/>
          <p:cNvCxnSpPr/>
          <p:nvPr/>
        </p:nvCxnSpPr>
        <p:spPr>
          <a:xfrm flipH="1" rot="10800000">
            <a:off x="13504666" y="6086328"/>
            <a:ext cx="2869800" cy="3798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4" name="Google Shape;994;p19"/>
          <p:cNvCxnSpPr/>
          <p:nvPr/>
        </p:nvCxnSpPr>
        <p:spPr>
          <a:xfrm>
            <a:off x="16374406" y="6086369"/>
            <a:ext cx="5233200" cy="3798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5" name="Google Shape;995;p19"/>
          <p:cNvCxnSpPr/>
          <p:nvPr/>
        </p:nvCxnSpPr>
        <p:spPr>
          <a:xfrm flipH="1" rot="10800000">
            <a:off x="13504666" y="6709049"/>
            <a:ext cx="4557900" cy="3798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6" name="Google Shape;996;p19"/>
          <p:cNvCxnSpPr/>
          <p:nvPr/>
        </p:nvCxnSpPr>
        <p:spPr>
          <a:xfrm>
            <a:off x="16374406" y="6709090"/>
            <a:ext cx="5233200" cy="3798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7" name="Google Shape;997;p19"/>
          <p:cNvCxnSpPr/>
          <p:nvPr/>
        </p:nvCxnSpPr>
        <p:spPr>
          <a:xfrm>
            <a:off x="19075341" y="7215438"/>
            <a:ext cx="1181700" cy="3966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8" name="Google Shape;998;p19"/>
          <p:cNvCxnSpPr/>
          <p:nvPr/>
        </p:nvCxnSpPr>
        <p:spPr>
          <a:xfrm flipH="1">
            <a:off x="19007864" y="7215437"/>
            <a:ext cx="573900" cy="363000"/>
          </a:xfrm>
          <a:prstGeom prst="bent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19"/>
          <p:cNvCxnSpPr/>
          <p:nvPr/>
        </p:nvCxnSpPr>
        <p:spPr>
          <a:xfrm>
            <a:off x="13842281" y="7595196"/>
            <a:ext cx="5233059" cy="281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0" name="Google Shape;1000;p19"/>
          <p:cNvSpPr txBox="1"/>
          <p:nvPr/>
        </p:nvSpPr>
        <p:spPr>
          <a:xfrm>
            <a:off x="11421724" y="5502600"/>
            <a:ext cx="2707532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fixation</a:t>
            </a:r>
            <a:endParaRPr/>
          </a:p>
        </p:txBody>
      </p:sp>
      <p:sp>
        <p:nvSpPr>
          <p:cNvPr id="1001" name="Google Shape;1001;p19"/>
          <p:cNvSpPr txBox="1"/>
          <p:nvPr/>
        </p:nvSpPr>
        <p:spPr>
          <a:xfrm>
            <a:off x="11421724" y="6272009"/>
            <a:ext cx="3824826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stim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02" name="Google Shape;1002;p19"/>
          <p:cNvSpPr txBox="1"/>
          <p:nvPr/>
        </p:nvSpPr>
        <p:spPr>
          <a:xfrm>
            <a:off x="19750573" y="6962264"/>
            <a:ext cx="181145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LED</a:t>
            </a:r>
            <a:endParaRPr/>
          </a:p>
        </p:txBody>
      </p:sp>
      <p:sp>
        <p:nvSpPr>
          <p:cNvPr id="1003" name="Google Shape;1003;p19"/>
          <p:cNvSpPr txBox="1"/>
          <p:nvPr/>
        </p:nvSpPr>
        <p:spPr>
          <a:xfrm>
            <a:off x="12204542" y="9856871"/>
            <a:ext cx="9459380" cy="2118397"/>
          </a:xfrm>
          <a:prstGeom prst="rect">
            <a:avLst/>
          </a:prstGeom>
          <a:solidFill>
            <a:srgbClr val="C5D8F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Blackboard: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detection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stimulation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19"/>
          <p:cNvSpPr txBox="1"/>
          <p:nvPr/>
        </p:nvSpPr>
        <p:spPr>
          <a:xfrm>
            <a:off x="554923" y="9408960"/>
            <a:ext cx="4296108" cy="2303063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Salzman, Britten,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Newsome, 1990</a:t>
            </a:r>
            <a:endParaRPr/>
          </a:p>
        </p:txBody>
      </p:sp>
      <p:sp>
        <p:nvSpPr>
          <p:cNvPr id="1005" name="Google Shape;1005;p19"/>
          <p:cNvSpPr txBox="1"/>
          <p:nvPr/>
        </p:nvSpPr>
        <p:spPr>
          <a:xfrm>
            <a:off x="16950017" y="2886174"/>
            <a:ext cx="687676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006" name="Google Shape;1006;p19"/>
          <p:cNvSpPr txBox="1"/>
          <p:nvPr/>
        </p:nvSpPr>
        <p:spPr>
          <a:xfrm>
            <a:off x="19509544" y="2121029"/>
            <a:ext cx="71910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cxnSp>
        <p:nvCxnSpPr>
          <p:cNvPr id="1007" name="Google Shape;1007;p19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08" name="Google Shape;1008;p19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 2: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Salzman et al. 1990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0"/>
          <p:cNvSpPr/>
          <p:nvPr/>
        </p:nvSpPr>
        <p:spPr>
          <a:xfrm>
            <a:off x="-199504" y="232756"/>
            <a:ext cx="21806969" cy="1213658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1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0" name="Google Shape;10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0428" y="3012762"/>
            <a:ext cx="7991586" cy="546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5450" y="1482471"/>
            <a:ext cx="7338531" cy="9221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2" name="Google Shape;1022;p21"/>
          <p:cNvGrpSpPr/>
          <p:nvPr/>
        </p:nvGrpSpPr>
        <p:grpSpPr>
          <a:xfrm flipH="1" rot="-540000">
            <a:off x="5425796" y="2229140"/>
            <a:ext cx="1749371" cy="1696261"/>
            <a:chOff x="6858016" y="1636706"/>
            <a:chExt cx="785813" cy="863600"/>
          </a:xfrm>
        </p:grpSpPr>
        <p:sp>
          <p:nvSpPr>
            <p:cNvPr id="1023" name="Google Shape;1023;p21"/>
            <p:cNvSpPr/>
            <p:nvPr/>
          </p:nvSpPr>
          <p:spPr>
            <a:xfrm>
              <a:off x="6858016" y="1636706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0" name="Google Shape;1030;p21"/>
            <p:cNvCxnSpPr/>
            <p:nvPr/>
          </p:nvCxnSpPr>
          <p:spPr>
            <a:xfrm flipH="1" rot="10800000">
              <a:off x="70437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31" name="Google Shape;1031;p21"/>
            <p:cNvCxnSpPr/>
            <p:nvPr/>
          </p:nvCxnSpPr>
          <p:spPr>
            <a:xfrm flipH="1" rot="10800000">
              <a:off x="7259654" y="22082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32" name="Google Shape;1032;p21"/>
            <p:cNvCxnSpPr/>
            <p:nvPr/>
          </p:nvCxnSpPr>
          <p:spPr>
            <a:xfrm flipH="1" rot="10800000">
              <a:off x="7402529" y="20637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33" name="Google Shape;1033;p21"/>
            <p:cNvCxnSpPr/>
            <p:nvPr/>
          </p:nvCxnSpPr>
          <p:spPr>
            <a:xfrm flipH="1" rot="10800000">
              <a:off x="7331091" y="1847844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34" name="Google Shape;1034;p21"/>
            <p:cNvCxnSpPr/>
            <p:nvPr/>
          </p:nvCxnSpPr>
          <p:spPr>
            <a:xfrm flipH="1" rot="10800000">
              <a:off x="72596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35" name="Google Shape;1035;p21"/>
            <p:cNvCxnSpPr/>
            <p:nvPr/>
          </p:nvCxnSpPr>
          <p:spPr>
            <a:xfrm flipH="1" rot="10800000">
              <a:off x="7186629" y="17764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36" name="Google Shape;1036;p21"/>
            <p:cNvSpPr/>
            <p:nvPr/>
          </p:nvSpPr>
          <p:spPr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7" name="Google Shape;1037;p21"/>
            <p:cNvCxnSpPr/>
            <p:nvPr/>
          </p:nvCxnSpPr>
          <p:spPr>
            <a:xfrm rot="10800000">
              <a:off x="7454916" y="1938331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38" name="Google Shape;1038;p21"/>
          <p:cNvSpPr/>
          <p:nvPr/>
        </p:nvSpPr>
        <p:spPr>
          <a:xfrm>
            <a:off x="765266" y="7097289"/>
            <a:ext cx="9869660" cy="63855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9" name="Google Shape;1039;p21"/>
          <p:cNvCxnSpPr/>
          <p:nvPr/>
        </p:nvCxnSpPr>
        <p:spPr>
          <a:xfrm flipH="1">
            <a:off x="8416186" y="1473200"/>
            <a:ext cx="1020352" cy="382573"/>
          </a:xfrm>
          <a:prstGeom prst="straightConnector1">
            <a:avLst/>
          </a:prstGeom>
          <a:noFill/>
          <a:ln cap="flat" cmpd="sng" w="38100">
            <a:solidFill>
              <a:srgbClr val="FF66CC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40" name="Google Shape;1040;p21"/>
          <p:cNvSpPr txBox="1"/>
          <p:nvPr/>
        </p:nvSpPr>
        <p:spPr>
          <a:xfrm>
            <a:off x="10634924" y="6841303"/>
            <a:ext cx="4932953" cy="28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excites this group of neurons</a:t>
            </a:r>
            <a:endParaRPr/>
          </a:p>
        </p:txBody>
      </p:sp>
      <p:grpSp>
        <p:nvGrpSpPr>
          <p:cNvPr id="1041" name="Google Shape;1041;p21"/>
          <p:cNvGrpSpPr/>
          <p:nvPr/>
        </p:nvGrpSpPr>
        <p:grpSpPr>
          <a:xfrm flipH="1" rot="-900000">
            <a:off x="15685530" y="2050825"/>
            <a:ext cx="1540720" cy="1530291"/>
            <a:chOff x="6858016" y="1636706"/>
            <a:chExt cx="785813" cy="863600"/>
          </a:xfrm>
        </p:grpSpPr>
        <p:sp>
          <p:nvSpPr>
            <p:cNvPr id="1042" name="Google Shape;1042;p21"/>
            <p:cNvSpPr/>
            <p:nvPr/>
          </p:nvSpPr>
          <p:spPr>
            <a:xfrm>
              <a:off x="6858016" y="1636706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9" name="Google Shape;1049;p21"/>
            <p:cNvCxnSpPr/>
            <p:nvPr/>
          </p:nvCxnSpPr>
          <p:spPr>
            <a:xfrm flipH="1" rot="10800000">
              <a:off x="70437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0" name="Google Shape;1050;p21"/>
            <p:cNvCxnSpPr/>
            <p:nvPr/>
          </p:nvCxnSpPr>
          <p:spPr>
            <a:xfrm flipH="1" rot="10800000">
              <a:off x="7259654" y="22082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1" name="Google Shape;1051;p21"/>
            <p:cNvCxnSpPr/>
            <p:nvPr/>
          </p:nvCxnSpPr>
          <p:spPr>
            <a:xfrm flipH="1" rot="10800000">
              <a:off x="7402529" y="20637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2" name="Google Shape;1052;p21"/>
            <p:cNvCxnSpPr/>
            <p:nvPr/>
          </p:nvCxnSpPr>
          <p:spPr>
            <a:xfrm flipH="1" rot="10800000">
              <a:off x="7331091" y="1847844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3" name="Google Shape;1053;p21"/>
            <p:cNvCxnSpPr/>
            <p:nvPr/>
          </p:nvCxnSpPr>
          <p:spPr>
            <a:xfrm flipH="1" rot="10800000">
              <a:off x="72596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54" name="Google Shape;1054;p21"/>
            <p:cNvCxnSpPr/>
            <p:nvPr/>
          </p:nvCxnSpPr>
          <p:spPr>
            <a:xfrm flipH="1" rot="10800000">
              <a:off x="7186629" y="17764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55" name="Google Shape;1055;p21"/>
            <p:cNvSpPr/>
            <p:nvPr/>
          </p:nvSpPr>
          <p:spPr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rgbClr val="FFC0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6" name="Google Shape;1056;p21"/>
            <p:cNvCxnSpPr/>
            <p:nvPr/>
          </p:nvCxnSpPr>
          <p:spPr>
            <a:xfrm rot="10800000">
              <a:off x="7454916" y="1938331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057" name="Google Shape;1057;p21"/>
          <p:cNvSpPr txBox="1"/>
          <p:nvPr/>
        </p:nvSpPr>
        <p:spPr>
          <a:xfrm>
            <a:off x="14566009" y="1261642"/>
            <a:ext cx="691862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 0.8=80%</a:t>
            </a:r>
            <a:endParaRPr/>
          </a:p>
        </p:txBody>
      </p:sp>
      <p:grpSp>
        <p:nvGrpSpPr>
          <p:cNvPr id="1058" name="Google Shape;1058;p21"/>
          <p:cNvGrpSpPr/>
          <p:nvPr/>
        </p:nvGrpSpPr>
        <p:grpSpPr>
          <a:xfrm>
            <a:off x="14566009" y="4094369"/>
            <a:ext cx="6152370" cy="4408027"/>
            <a:chOff x="6215063" y="2812866"/>
            <a:chExt cx="3013041" cy="2488342"/>
          </a:xfrm>
        </p:grpSpPr>
        <p:sp>
          <p:nvSpPr>
            <p:cNvPr id="1059" name="Google Shape;1059;p21"/>
            <p:cNvSpPr txBox="1"/>
            <p:nvPr/>
          </p:nvSpPr>
          <p:spPr>
            <a:xfrm>
              <a:off x="6215063" y="2812866"/>
              <a:ext cx="3013041" cy="547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coherence 0.5 = 50%</a:t>
              </a:r>
              <a:endParaRPr/>
            </a:p>
          </p:txBody>
        </p:sp>
        <p:sp>
          <p:nvSpPr>
            <p:cNvPr id="1060" name="Google Shape;1060;p21"/>
            <p:cNvSpPr/>
            <p:nvPr/>
          </p:nvSpPr>
          <p:spPr>
            <a:xfrm flipH="1">
              <a:off x="6703864" y="4437472"/>
              <a:ext cx="785890" cy="863736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7303997" y="4796503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7088076" y="5012437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7132530" y="4599622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089664" y="4796503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6945187" y="4869540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016632" y="4653606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7" name="Google Shape;1067;p21"/>
            <p:cNvCxnSpPr/>
            <p:nvPr/>
          </p:nvCxnSpPr>
          <p:spPr>
            <a:xfrm rot="10800000">
              <a:off x="7016632" y="4940988"/>
              <a:ext cx="71444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68" name="Google Shape;1068;p21"/>
            <p:cNvCxnSpPr/>
            <p:nvPr/>
          </p:nvCxnSpPr>
          <p:spPr>
            <a:xfrm rot="10800000">
              <a:off x="6873743" y="4796503"/>
              <a:ext cx="71444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69" name="Google Shape;1069;p21"/>
            <p:cNvCxnSpPr/>
            <p:nvPr/>
          </p:nvCxnSpPr>
          <p:spPr>
            <a:xfrm rot="10800000">
              <a:off x="7089664" y="4509120"/>
              <a:ext cx="71444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70" name="Google Shape;1070;p21"/>
            <p:cNvSpPr/>
            <p:nvPr/>
          </p:nvSpPr>
          <p:spPr>
            <a:xfrm>
              <a:off x="6775309" y="4742520"/>
              <a:ext cx="71444" cy="71448"/>
            </a:xfrm>
            <a:prstGeom prst="ellipse">
              <a:avLst/>
            </a:prstGeom>
            <a:solidFill>
              <a:srgbClr val="FFC0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1" name="Google Shape;1071;p21"/>
            <p:cNvCxnSpPr/>
            <p:nvPr/>
          </p:nvCxnSpPr>
          <p:spPr>
            <a:xfrm flipH="1" rot="10800000">
              <a:off x="6775309" y="4732989"/>
              <a:ext cx="46042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72" name="Google Shape;1072;p21"/>
            <p:cNvSpPr/>
            <p:nvPr/>
          </p:nvSpPr>
          <p:spPr>
            <a:xfrm rot="1620000">
              <a:off x="6703869" y="3212976"/>
              <a:ext cx="785890" cy="863736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 rot="-1620000">
              <a:off x="7291582" y="3526420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 rot="-1620000">
              <a:off x="7197221" y="3816851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 rot="-1620000">
              <a:off x="7049427" y="3428847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 rot="-1620000">
              <a:off x="7100609" y="3623732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 rot="-1620000">
              <a:off x="7005036" y="3754403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 rot="-1620000">
              <a:off x="6970668" y="3529567"/>
              <a:ext cx="71444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79" name="Google Shape;1079;p21"/>
            <p:cNvCxnSpPr/>
            <p:nvPr/>
          </p:nvCxnSpPr>
          <p:spPr>
            <a:xfrm flipH="1" rot="-1620000">
              <a:off x="7137733" y="3857391"/>
              <a:ext cx="117807" cy="1158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0" name="Google Shape;1080;p21"/>
            <p:cNvCxnSpPr/>
            <p:nvPr/>
          </p:nvCxnSpPr>
          <p:spPr>
            <a:xfrm rot="9180000">
              <a:off x="6908223" y="3721764"/>
              <a:ext cx="71444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1" name="Google Shape;1081;p21"/>
            <p:cNvCxnSpPr/>
            <p:nvPr/>
          </p:nvCxnSpPr>
          <p:spPr>
            <a:xfrm rot="9180000">
              <a:off x="6873853" y="3496928"/>
              <a:ext cx="71445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2" name="Google Shape;1082;p21"/>
            <p:cNvCxnSpPr/>
            <p:nvPr/>
          </p:nvCxnSpPr>
          <p:spPr>
            <a:xfrm rot="9180000">
              <a:off x="7003103" y="3593228"/>
              <a:ext cx="71444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3" name="Google Shape;1083;p21"/>
            <p:cNvCxnSpPr/>
            <p:nvPr/>
          </p:nvCxnSpPr>
          <p:spPr>
            <a:xfrm flipH="1" rot="9180000">
              <a:off x="7102687" y="3372227"/>
              <a:ext cx="101078" cy="252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84" name="Google Shape;1084;p21"/>
            <p:cNvSpPr/>
            <p:nvPr/>
          </p:nvSpPr>
          <p:spPr>
            <a:xfrm rot="-1620000">
              <a:off x="6796011" y="3718355"/>
              <a:ext cx="71444" cy="71448"/>
            </a:xfrm>
            <a:prstGeom prst="ellipse">
              <a:avLst/>
            </a:prstGeom>
            <a:solidFill>
              <a:srgbClr val="FFC0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85" name="Google Shape;1085;p21"/>
            <p:cNvCxnSpPr/>
            <p:nvPr/>
          </p:nvCxnSpPr>
          <p:spPr>
            <a:xfrm flipH="1" rot="9180000">
              <a:off x="6828617" y="3628023"/>
              <a:ext cx="46042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6" name="Google Shape;1086;p21"/>
            <p:cNvCxnSpPr/>
            <p:nvPr/>
          </p:nvCxnSpPr>
          <p:spPr>
            <a:xfrm flipH="1" rot="9180000">
              <a:off x="7302327" y="3456134"/>
              <a:ext cx="46042" cy="714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7" name="Google Shape;1087;p21"/>
            <p:cNvCxnSpPr/>
            <p:nvPr/>
          </p:nvCxnSpPr>
          <p:spPr>
            <a:xfrm flipH="1" rot="10800000">
              <a:off x="7123009" y="5018786"/>
              <a:ext cx="152415" cy="95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8" name="Google Shape;1088;p21"/>
            <p:cNvCxnSpPr/>
            <p:nvPr/>
          </p:nvCxnSpPr>
          <p:spPr>
            <a:xfrm flipH="1">
              <a:off x="7070613" y="4875888"/>
              <a:ext cx="61920" cy="619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89" name="Google Shape;1089;p21"/>
            <p:cNvCxnSpPr/>
            <p:nvPr/>
          </p:nvCxnSpPr>
          <p:spPr>
            <a:xfrm flipH="1">
              <a:off x="7284948" y="4875888"/>
              <a:ext cx="61920" cy="619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090" name="Google Shape;1090;p21"/>
            <p:cNvCxnSpPr/>
            <p:nvPr/>
          </p:nvCxnSpPr>
          <p:spPr>
            <a:xfrm flipH="1" rot="10800000">
              <a:off x="6980119" y="4661540"/>
              <a:ext cx="152415" cy="95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91" name="Google Shape;1091;p21"/>
            <p:cNvSpPr/>
            <p:nvPr/>
          </p:nvSpPr>
          <p:spPr>
            <a:xfrm rot="-1620000">
              <a:off x="7359193" y="3720227"/>
              <a:ext cx="71445" cy="71448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2" name="Google Shape;1092;p21"/>
            <p:cNvCxnSpPr/>
            <p:nvPr/>
          </p:nvCxnSpPr>
          <p:spPr>
            <a:xfrm rot="9180000">
              <a:off x="7287748" y="3695577"/>
              <a:ext cx="71444" cy="714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93" name="Google Shape;1093;p21"/>
            <p:cNvSpPr txBox="1"/>
            <p:nvPr/>
          </p:nvSpPr>
          <p:spPr>
            <a:xfrm flipH="1">
              <a:off x="6215063" y="4077072"/>
              <a:ext cx="2041070" cy="547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coherence 0.0</a:t>
              </a:r>
              <a:endParaRPr/>
            </a:p>
          </p:txBody>
        </p:sp>
      </p:grpSp>
      <p:grpSp>
        <p:nvGrpSpPr>
          <p:cNvPr id="1094" name="Google Shape;1094;p21"/>
          <p:cNvGrpSpPr/>
          <p:nvPr/>
        </p:nvGrpSpPr>
        <p:grpSpPr>
          <a:xfrm>
            <a:off x="14768580" y="8757810"/>
            <a:ext cx="4554137" cy="2604843"/>
            <a:chOff x="6300192" y="5444612"/>
            <a:chExt cx="2145991" cy="1470218"/>
          </a:xfrm>
        </p:grpSpPr>
        <p:grpSp>
          <p:nvGrpSpPr>
            <p:cNvPr id="1095" name="Google Shape;1095;p21"/>
            <p:cNvGrpSpPr/>
            <p:nvPr/>
          </p:nvGrpSpPr>
          <p:grpSpPr>
            <a:xfrm flipH="1" rot="9900000">
              <a:off x="6784160" y="5964252"/>
              <a:ext cx="785813" cy="863600"/>
              <a:chOff x="6858016" y="1636706"/>
              <a:chExt cx="785813" cy="863600"/>
            </a:xfrm>
          </p:grpSpPr>
          <p:sp>
            <p:nvSpPr>
              <p:cNvPr id="1096" name="Google Shape;1096;p21"/>
              <p:cNvSpPr/>
              <p:nvPr/>
            </p:nvSpPr>
            <p:spPr>
              <a:xfrm>
                <a:off x="6858016" y="1636706"/>
                <a:ext cx="785813" cy="863600"/>
              </a:xfrm>
              <a:prstGeom prst="ellipse">
                <a:avLst/>
              </a:prstGeom>
              <a:noFill/>
              <a:ln cap="flat" cmpd="sng" w="2857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 flipH="1">
                <a:off x="6972316" y="20637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 flipH="1">
                <a:off x="7188216" y="227964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 flipH="1">
                <a:off x="7143766" y="1866894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 flipH="1">
                <a:off x="7186629" y="2063744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 flipH="1">
                <a:off x="7331091" y="2136769"/>
                <a:ext cx="71438" cy="71437"/>
              </a:xfrm>
              <a:prstGeom prst="ellipse">
                <a:avLst/>
              </a:prstGeom>
              <a:solidFill>
                <a:srgbClr val="FF66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 flipH="1">
                <a:off x="7259654" y="1920869"/>
                <a:ext cx="71437" cy="71437"/>
              </a:xfrm>
              <a:prstGeom prst="ellipse">
                <a:avLst/>
              </a:prstGeom>
              <a:solidFill>
                <a:srgbClr val="FF66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03" name="Google Shape;1103;p21"/>
              <p:cNvCxnSpPr/>
              <p:nvPr/>
            </p:nvCxnSpPr>
            <p:spPr>
              <a:xfrm flipH="1" rot="10800000">
                <a:off x="7043754" y="1992306"/>
                <a:ext cx="71437" cy="71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4" name="Google Shape;1104;p21"/>
              <p:cNvCxnSpPr/>
              <p:nvPr/>
            </p:nvCxnSpPr>
            <p:spPr>
              <a:xfrm flipH="1" rot="10800000">
                <a:off x="7259654" y="2208206"/>
                <a:ext cx="71437" cy="71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5" name="Google Shape;1105;p21"/>
              <p:cNvCxnSpPr/>
              <p:nvPr/>
            </p:nvCxnSpPr>
            <p:spPr>
              <a:xfrm flipH="1" rot="10800000">
                <a:off x="7402529" y="2063744"/>
                <a:ext cx="71437" cy="714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6" name="Google Shape;1106;p21"/>
              <p:cNvCxnSpPr/>
              <p:nvPr/>
            </p:nvCxnSpPr>
            <p:spPr>
              <a:xfrm flipH="1" rot="10800000">
                <a:off x="7331091" y="1847844"/>
                <a:ext cx="71438" cy="714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7" name="Google Shape;1107;p21"/>
              <p:cNvCxnSpPr/>
              <p:nvPr/>
            </p:nvCxnSpPr>
            <p:spPr>
              <a:xfrm flipH="1" rot="10800000">
                <a:off x="7259654" y="1992306"/>
                <a:ext cx="71437" cy="71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108" name="Google Shape;1108;p21"/>
              <p:cNvCxnSpPr/>
              <p:nvPr/>
            </p:nvCxnSpPr>
            <p:spPr>
              <a:xfrm flipH="1" rot="10800000">
                <a:off x="7186629" y="1776406"/>
                <a:ext cx="71437" cy="7143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109" name="Google Shape;1109;p21"/>
              <p:cNvSpPr/>
              <p:nvPr/>
            </p:nvSpPr>
            <p:spPr>
              <a:xfrm flipH="1">
                <a:off x="7500954" y="2009769"/>
                <a:ext cx="71437" cy="71437"/>
              </a:xfrm>
              <a:prstGeom prst="ellipse">
                <a:avLst/>
              </a:prstGeom>
              <a:solidFill>
                <a:srgbClr val="FFC000"/>
              </a:solidFill>
              <a:ln cap="flat" cmpd="sng" w="9525">
                <a:solidFill>
                  <a:srgbClr val="FF33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21"/>
            <p:cNvSpPr txBox="1"/>
            <p:nvPr/>
          </p:nvSpPr>
          <p:spPr>
            <a:xfrm flipH="1">
              <a:off x="6300192" y="5444612"/>
              <a:ext cx="2145991" cy="5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coherence -1.0</a:t>
              </a:r>
              <a:endParaRPr/>
            </a:p>
          </p:txBody>
        </p:sp>
        <p:cxnSp>
          <p:nvCxnSpPr>
            <p:cNvPr id="1111" name="Google Shape;1111;p21"/>
            <p:cNvCxnSpPr/>
            <p:nvPr/>
          </p:nvCxnSpPr>
          <p:spPr>
            <a:xfrm rot="-900000">
              <a:off x="7453553" y="6389356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1112" name="Google Shape;1112;p21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13" name="Google Shape;1113;p21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9.2: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Salzman et al. 1990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14" name="Google Shape;1114;p21"/>
          <p:cNvSpPr/>
          <p:nvPr/>
        </p:nvSpPr>
        <p:spPr>
          <a:xfrm>
            <a:off x="5044856" y="1855774"/>
            <a:ext cx="259033" cy="26834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21"/>
          <p:cNvSpPr/>
          <p:nvPr/>
        </p:nvSpPr>
        <p:spPr>
          <a:xfrm>
            <a:off x="7206437" y="4023081"/>
            <a:ext cx="259033" cy="26834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21"/>
          <p:cNvSpPr txBox="1"/>
          <p:nvPr/>
        </p:nvSpPr>
        <p:spPr>
          <a:xfrm>
            <a:off x="3729030" y="1362311"/>
            <a:ext cx="687676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117" name="Google Shape;1117;p21"/>
          <p:cNvSpPr txBox="1"/>
          <p:nvPr/>
        </p:nvSpPr>
        <p:spPr>
          <a:xfrm>
            <a:off x="7806794" y="4297492"/>
            <a:ext cx="687676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i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4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3" name="Google Shape;93;p4"/>
          <p:cNvSpPr txBox="1"/>
          <p:nvPr/>
        </p:nvSpPr>
        <p:spPr>
          <a:xfrm>
            <a:off x="1040524" y="0"/>
            <a:ext cx="20331003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How do I decide?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4346047" y="1257732"/>
            <a:ext cx="11559703" cy="974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take decisions all the time</a:t>
            </a:r>
            <a:endParaRPr/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Coffee before class or not?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Vote for candidate A or B?</a:t>
            </a:r>
            <a:endParaRPr/>
          </a:p>
          <a:p>
            <a:pPr indent="-49530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9530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left or right at the crossing?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123" y="3308033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1398" y="6476094"/>
            <a:ext cx="4160010" cy="2768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2989" y="2607686"/>
            <a:ext cx="8229600" cy="69369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22"/>
          <p:cNvSpPr txBox="1"/>
          <p:nvPr/>
        </p:nvSpPr>
        <p:spPr>
          <a:xfrm>
            <a:off x="1106635" y="1165814"/>
            <a:ext cx="843987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Behavior: psychophysics</a:t>
            </a:r>
            <a:endParaRPr/>
          </a:p>
        </p:txBody>
      </p:sp>
      <p:cxnSp>
        <p:nvCxnSpPr>
          <p:cNvPr id="1124" name="Google Shape;1124;p22"/>
          <p:cNvCxnSpPr/>
          <p:nvPr/>
        </p:nvCxnSpPr>
        <p:spPr>
          <a:xfrm rot="10800000">
            <a:off x="10245430" y="7687722"/>
            <a:ext cx="3743793" cy="2168851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25" name="Google Shape;1125;p22"/>
          <p:cNvSpPr txBox="1"/>
          <p:nvPr/>
        </p:nvSpPr>
        <p:spPr>
          <a:xfrm>
            <a:off x="14037348" y="10031284"/>
            <a:ext cx="5551259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 stimulation</a:t>
            </a:r>
            <a:endParaRPr/>
          </a:p>
        </p:txBody>
      </p:sp>
      <p:cxnSp>
        <p:nvCxnSpPr>
          <p:cNvPr id="1126" name="Google Shape;1126;p22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27" name="Google Shape;1127;p22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9. 2.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Salzman et al. 1990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28" name="Google Shape;1128;p22"/>
          <p:cNvSpPr txBox="1"/>
          <p:nvPr/>
        </p:nvSpPr>
        <p:spPr>
          <a:xfrm>
            <a:off x="16863559" y="1473200"/>
            <a:ext cx="419057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Gerstner et al. (2014),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Redrawn after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Salzman et al, 1990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3"/>
          <p:cNvSpPr txBox="1"/>
          <p:nvPr/>
        </p:nvSpPr>
        <p:spPr>
          <a:xfrm>
            <a:off x="11089107" y="1340904"/>
            <a:ext cx="10422104" cy="976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Review: Population dynamics</a:t>
            </a:r>
            <a:endParaRPr b="1" i="0" sz="5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competition</a:t>
            </a:r>
            <a:endParaRPr b="0" i="0" sz="5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5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5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 b="1" i="0" sz="44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9.4. Decisions in connected pops.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unbiased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biased input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.5. Decisions</a:t>
            </a: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1135" name="Google Shape;1135;p23"/>
          <p:cNvSpPr txBox="1"/>
          <p:nvPr>
            <p:ph idx="2" type="body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t/>
            </a:r>
            <a:endParaRPr/>
          </a:p>
        </p:txBody>
      </p:sp>
      <p:pic>
        <p:nvPicPr>
          <p:cNvPr descr="http://www.nature.com/nrn/journal/v4/n3/images/nrn1055-f1.jpg" id="1136" name="Google Shape;1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69" y="1531502"/>
            <a:ext cx="11445765" cy="589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23"/>
          <p:cNvSpPr/>
          <p:nvPr/>
        </p:nvSpPr>
        <p:spPr>
          <a:xfrm>
            <a:off x="11134346" y="4476750"/>
            <a:ext cx="10265694" cy="795114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8" name="Google Shape;1138;p23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39" name="Google Shape;1139;p23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9. 2.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Perceptual Decision Making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4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6" name="Google Shape;1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284" y="983383"/>
            <a:ext cx="10160158" cy="708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7" name="Google Shape;1147;p24"/>
          <p:cNvGrpSpPr/>
          <p:nvPr/>
        </p:nvGrpSpPr>
        <p:grpSpPr>
          <a:xfrm rot="1620000">
            <a:off x="16201686" y="2916535"/>
            <a:ext cx="1450070" cy="1415387"/>
            <a:chOff x="6858016" y="1636706"/>
            <a:chExt cx="785813" cy="863600"/>
          </a:xfrm>
        </p:grpSpPr>
        <p:sp>
          <p:nvSpPr>
            <p:cNvPr id="1148" name="Google Shape;1148;p24"/>
            <p:cNvSpPr/>
            <p:nvPr/>
          </p:nvSpPr>
          <p:spPr>
            <a:xfrm>
              <a:off x="6858016" y="1636706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4"/>
            <p:cNvSpPr/>
            <p:nvPr/>
          </p:nvSpPr>
          <p:spPr>
            <a:xfrm flipH="1">
              <a:off x="6972316" y="20637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4"/>
            <p:cNvSpPr/>
            <p:nvPr/>
          </p:nvSpPr>
          <p:spPr>
            <a:xfrm flipH="1">
              <a:off x="7188216" y="2279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 flipH="1">
              <a:off x="7143766" y="18668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 flipH="1">
              <a:off x="7186629" y="20637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 flipH="1">
              <a:off x="7331091" y="21367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 flipH="1">
              <a:off x="7259654" y="19208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5" name="Google Shape;1155;p24"/>
            <p:cNvCxnSpPr/>
            <p:nvPr/>
          </p:nvCxnSpPr>
          <p:spPr>
            <a:xfrm flipH="1" rot="10800000">
              <a:off x="70437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6" name="Google Shape;1156;p24"/>
            <p:cNvCxnSpPr/>
            <p:nvPr/>
          </p:nvCxnSpPr>
          <p:spPr>
            <a:xfrm flipH="1" rot="10800000">
              <a:off x="7259654" y="22082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7" name="Google Shape;1157;p24"/>
            <p:cNvCxnSpPr/>
            <p:nvPr/>
          </p:nvCxnSpPr>
          <p:spPr>
            <a:xfrm flipH="1" rot="10800000">
              <a:off x="7402529" y="20637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8" name="Google Shape;1158;p24"/>
            <p:cNvCxnSpPr/>
            <p:nvPr/>
          </p:nvCxnSpPr>
          <p:spPr>
            <a:xfrm flipH="1" rot="10800000">
              <a:off x="7331091" y="1847844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59" name="Google Shape;1159;p24"/>
            <p:cNvCxnSpPr/>
            <p:nvPr/>
          </p:nvCxnSpPr>
          <p:spPr>
            <a:xfrm flipH="1" rot="10800000">
              <a:off x="7259654" y="1992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60" name="Google Shape;1160;p24"/>
            <p:cNvCxnSpPr/>
            <p:nvPr/>
          </p:nvCxnSpPr>
          <p:spPr>
            <a:xfrm flipH="1" rot="10800000">
              <a:off x="7186629" y="17764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61" name="Google Shape;1161;p24"/>
            <p:cNvSpPr/>
            <p:nvPr/>
          </p:nvSpPr>
          <p:spPr>
            <a:xfrm flipH="1">
              <a:off x="7500954" y="2009769"/>
              <a:ext cx="71437" cy="71437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62" name="Google Shape;1162;p24"/>
            <p:cNvCxnSpPr/>
            <p:nvPr/>
          </p:nvCxnSpPr>
          <p:spPr>
            <a:xfrm rot="10800000">
              <a:off x="7454916" y="1938331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63" name="Google Shape;1163;p24"/>
          <p:cNvSpPr txBox="1"/>
          <p:nvPr/>
        </p:nvSpPr>
        <p:spPr>
          <a:xfrm>
            <a:off x="14686325" y="2151973"/>
            <a:ext cx="547431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 85%</a:t>
            </a:r>
            <a:endParaRPr/>
          </a:p>
        </p:txBody>
      </p:sp>
      <p:sp>
        <p:nvSpPr>
          <p:cNvPr id="1164" name="Google Shape;1164;p24"/>
          <p:cNvSpPr txBox="1"/>
          <p:nvPr/>
        </p:nvSpPr>
        <p:spPr>
          <a:xfrm>
            <a:off x="14686325" y="4601592"/>
            <a:ext cx="547431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coherence 50%</a:t>
            </a:r>
            <a:endParaRPr/>
          </a:p>
        </p:txBody>
      </p:sp>
      <p:grpSp>
        <p:nvGrpSpPr>
          <p:cNvPr id="1165" name="Google Shape;1165;p24"/>
          <p:cNvGrpSpPr/>
          <p:nvPr/>
        </p:nvGrpSpPr>
        <p:grpSpPr>
          <a:xfrm>
            <a:off x="15015410" y="5309946"/>
            <a:ext cx="4162927" cy="5137095"/>
            <a:chOff x="6215074" y="3160030"/>
            <a:chExt cx="2057432" cy="2898598"/>
          </a:xfrm>
        </p:grpSpPr>
        <p:sp>
          <p:nvSpPr>
            <p:cNvPr id="1166" name="Google Shape;1166;p24"/>
            <p:cNvSpPr/>
            <p:nvPr/>
          </p:nvSpPr>
          <p:spPr>
            <a:xfrm>
              <a:off x="6858021" y="5195028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4"/>
            <p:cNvSpPr/>
            <p:nvPr/>
          </p:nvSpPr>
          <p:spPr>
            <a:xfrm flipH="1">
              <a:off x="6972321" y="56356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 flipH="1">
              <a:off x="7188221" y="585154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 flipH="1">
              <a:off x="7143771" y="543879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 flipH="1">
              <a:off x="7186634" y="563564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 flipH="1">
              <a:off x="7331096" y="5708669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4"/>
            <p:cNvSpPr/>
            <p:nvPr/>
          </p:nvSpPr>
          <p:spPr>
            <a:xfrm flipH="1">
              <a:off x="7259659" y="5492769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3" name="Google Shape;1173;p24"/>
            <p:cNvCxnSpPr/>
            <p:nvPr/>
          </p:nvCxnSpPr>
          <p:spPr>
            <a:xfrm flipH="1" rot="10800000">
              <a:off x="7259659" y="57801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74" name="Google Shape;1174;p24"/>
            <p:cNvCxnSpPr/>
            <p:nvPr/>
          </p:nvCxnSpPr>
          <p:spPr>
            <a:xfrm flipH="1" rot="10800000">
              <a:off x="7402534" y="5635644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75" name="Google Shape;1175;p24"/>
            <p:cNvCxnSpPr/>
            <p:nvPr/>
          </p:nvCxnSpPr>
          <p:spPr>
            <a:xfrm flipH="1" rot="10800000">
              <a:off x="7186634" y="5348306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76" name="Google Shape;1176;p24"/>
            <p:cNvSpPr/>
            <p:nvPr/>
          </p:nvSpPr>
          <p:spPr>
            <a:xfrm flipH="1">
              <a:off x="7500959" y="5581669"/>
              <a:ext cx="71437" cy="71437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7" name="Google Shape;1177;p24"/>
            <p:cNvCxnSpPr/>
            <p:nvPr/>
          </p:nvCxnSpPr>
          <p:spPr>
            <a:xfrm rot="10800000">
              <a:off x="7526358" y="5572140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78" name="Google Shape;1178;p24"/>
            <p:cNvSpPr/>
            <p:nvPr/>
          </p:nvSpPr>
          <p:spPr>
            <a:xfrm rot="1620000">
              <a:off x="6858016" y="3291343"/>
              <a:ext cx="785813" cy="863600"/>
            </a:xfrm>
            <a:prstGeom prst="ellipse">
              <a:avLst/>
            </a:prstGeom>
            <a:noFill/>
            <a:ln cap="flat" cmpd="sng" w="2857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4"/>
            <p:cNvSpPr/>
            <p:nvPr/>
          </p:nvSpPr>
          <p:spPr>
            <a:xfrm flipH="1" rot="1620000">
              <a:off x="6984735" y="3604738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4"/>
            <p:cNvSpPr/>
            <p:nvPr/>
          </p:nvSpPr>
          <p:spPr>
            <a:xfrm flipH="1" rot="1620000">
              <a:off x="7079087" y="3895123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4"/>
            <p:cNvSpPr/>
            <p:nvPr/>
          </p:nvSpPr>
          <p:spPr>
            <a:xfrm flipH="1" rot="1620000">
              <a:off x="7226866" y="3507180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4"/>
            <p:cNvSpPr/>
            <p:nvPr/>
          </p:nvSpPr>
          <p:spPr>
            <a:xfrm flipH="1" rot="1620000">
              <a:off x="7175690" y="370203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4"/>
            <p:cNvSpPr/>
            <p:nvPr/>
          </p:nvSpPr>
          <p:spPr>
            <a:xfrm flipH="1" rot="1620000">
              <a:off x="7271253" y="3832685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4"/>
            <p:cNvSpPr/>
            <p:nvPr/>
          </p:nvSpPr>
          <p:spPr>
            <a:xfrm flipH="1" rot="1620000">
              <a:off x="7305619" y="3607884"/>
              <a:ext cx="71437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5" name="Google Shape;1185;p24"/>
            <p:cNvCxnSpPr/>
            <p:nvPr/>
          </p:nvCxnSpPr>
          <p:spPr>
            <a:xfrm rot="1620000">
              <a:off x="7092211" y="3935657"/>
              <a:ext cx="117796" cy="11586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6" name="Google Shape;1186;p24"/>
            <p:cNvCxnSpPr/>
            <p:nvPr/>
          </p:nvCxnSpPr>
          <p:spPr>
            <a:xfrm flipH="1" rot="-9180000">
              <a:off x="7368058" y="3800051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7" name="Google Shape;1187;p24"/>
            <p:cNvCxnSpPr/>
            <p:nvPr/>
          </p:nvCxnSpPr>
          <p:spPr>
            <a:xfrm flipH="1" rot="-9180000">
              <a:off x="7402423" y="3575250"/>
              <a:ext cx="71438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8" name="Google Shape;1188;p24"/>
            <p:cNvCxnSpPr/>
            <p:nvPr/>
          </p:nvCxnSpPr>
          <p:spPr>
            <a:xfrm flipH="1" rot="-9180000">
              <a:off x="7273187" y="3671535"/>
              <a:ext cx="71437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89" name="Google Shape;1189;p24"/>
            <p:cNvCxnSpPr/>
            <p:nvPr/>
          </p:nvCxnSpPr>
          <p:spPr>
            <a:xfrm rot="-9180000">
              <a:off x="7143982" y="3450569"/>
              <a:ext cx="101068" cy="2520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90" name="Google Shape;1190;p24"/>
            <p:cNvSpPr/>
            <p:nvPr/>
          </p:nvSpPr>
          <p:spPr>
            <a:xfrm flipH="1" rot="1620000">
              <a:off x="7480259" y="3796643"/>
              <a:ext cx="71437" cy="71437"/>
            </a:xfrm>
            <a:prstGeom prst="ellipse">
              <a:avLst/>
            </a:prstGeom>
            <a:solidFill>
              <a:schemeClr val="accent2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1" name="Google Shape;1191;p24"/>
            <p:cNvCxnSpPr/>
            <p:nvPr/>
          </p:nvCxnSpPr>
          <p:spPr>
            <a:xfrm rot="-9180000">
              <a:off x="7473055" y="3706325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2" name="Google Shape;1192;p24"/>
            <p:cNvCxnSpPr/>
            <p:nvPr/>
          </p:nvCxnSpPr>
          <p:spPr>
            <a:xfrm rot="-9180000">
              <a:off x="6999391" y="3534463"/>
              <a:ext cx="46038" cy="714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3" name="Google Shape;1193;p24"/>
            <p:cNvCxnSpPr/>
            <p:nvPr/>
          </p:nvCxnSpPr>
          <p:spPr>
            <a:xfrm rot="10800000">
              <a:off x="7072330" y="5857892"/>
              <a:ext cx="152400" cy="95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4" name="Google Shape;1194;p24"/>
            <p:cNvCxnSpPr/>
            <p:nvPr/>
          </p:nvCxnSpPr>
          <p:spPr>
            <a:xfrm>
              <a:off x="7215206" y="5715016"/>
              <a:ext cx="61914" cy="6191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5" name="Google Shape;1195;p24"/>
            <p:cNvCxnSpPr/>
            <p:nvPr/>
          </p:nvCxnSpPr>
          <p:spPr>
            <a:xfrm>
              <a:off x="7000892" y="5715016"/>
              <a:ext cx="61914" cy="6191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96" name="Google Shape;1196;p24"/>
            <p:cNvCxnSpPr/>
            <p:nvPr/>
          </p:nvCxnSpPr>
          <p:spPr>
            <a:xfrm rot="10800000">
              <a:off x="7215206" y="5500702"/>
              <a:ext cx="152400" cy="952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97" name="Google Shape;1197;p24"/>
            <p:cNvSpPr/>
            <p:nvPr/>
          </p:nvSpPr>
          <p:spPr>
            <a:xfrm flipH="1" rot="1620000">
              <a:off x="6917131" y="3798514"/>
              <a:ext cx="71438" cy="71437"/>
            </a:xfrm>
            <a:prstGeom prst="ellipse">
              <a:avLst/>
            </a:prstGeom>
            <a:solidFill>
              <a:srgbClr val="FF6600"/>
            </a:solidFill>
            <a:ln cap="flat" cmpd="sng" w="9525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8" name="Google Shape;1198;p24"/>
            <p:cNvCxnSpPr/>
            <p:nvPr/>
          </p:nvCxnSpPr>
          <p:spPr>
            <a:xfrm flipH="1" rot="-9180000">
              <a:off x="6988570" y="3773868"/>
              <a:ext cx="71437" cy="7143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199" name="Google Shape;1199;p24"/>
            <p:cNvSpPr txBox="1"/>
            <p:nvPr/>
          </p:nvSpPr>
          <p:spPr>
            <a:xfrm>
              <a:off x="6215074" y="4359537"/>
              <a:ext cx="2057432" cy="54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coherence 0%</a:t>
              </a:r>
              <a:endParaRPr/>
            </a:p>
          </p:txBody>
        </p:sp>
      </p:grpSp>
      <p:sp>
        <p:nvSpPr>
          <p:cNvPr id="1200" name="Google Shape;1200;p24"/>
          <p:cNvSpPr txBox="1"/>
          <p:nvPr/>
        </p:nvSpPr>
        <p:spPr>
          <a:xfrm>
            <a:off x="8102799" y="7088850"/>
            <a:ext cx="7319957" cy="4626776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 of Neuron in </a:t>
            </a:r>
            <a:r>
              <a:rPr lang="en-US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LIP: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-selective to target of saccade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response increases faster if signal is stronger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activity is noisy</a:t>
            </a:r>
            <a:endParaRPr/>
          </a:p>
        </p:txBody>
      </p:sp>
      <p:cxnSp>
        <p:nvCxnSpPr>
          <p:cNvPr id="1201" name="Google Shape;1201;p24"/>
          <p:cNvCxnSpPr/>
          <p:nvPr/>
        </p:nvCxnSpPr>
        <p:spPr>
          <a:xfrm rot="10800000">
            <a:off x="4427621" y="5673549"/>
            <a:ext cx="3675179" cy="280775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02" name="Google Shape;1202;p24"/>
          <p:cNvSpPr txBox="1"/>
          <p:nvPr/>
        </p:nvSpPr>
        <p:spPr>
          <a:xfrm>
            <a:off x="1163089" y="8987649"/>
            <a:ext cx="7169720" cy="2533896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 is somewhere between 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 (movement detection) and Frontal Eye Field (saccade control)</a:t>
            </a:r>
            <a:endParaRPr/>
          </a:p>
        </p:txBody>
      </p:sp>
      <p:sp>
        <p:nvSpPr>
          <p:cNvPr id="1203" name="Google Shape;1203;p24"/>
          <p:cNvSpPr txBox="1"/>
          <p:nvPr/>
        </p:nvSpPr>
        <p:spPr>
          <a:xfrm>
            <a:off x="14517516" y="11168012"/>
            <a:ext cx="6607639" cy="81034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Roitman and Shadlen 2002</a:t>
            </a:r>
            <a:endParaRPr/>
          </a:p>
        </p:txBody>
      </p:sp>
      <p:cxnSp>
        <p:nvCxnSpPr>
          <p:cNvPr id="1204" name="Google Shape;1204;p24"/>
          <p:cNvCxnSpPr/>
          <p:nvPr/>
        </p:nvCxnSpPr>
        <p:spPr>
          <a:xfrm>
            <a:off x="-215313" y="93078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205" name="Google Shape;1205;p24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9.2.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Roitman and Shadlen in LIP (2002)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5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2" name="Google Shape;1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111" y="11645968"/>
            <a:ext cx="13527172" cy="430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25"/>
          <p:cNvSpPr txBox="1"/>
          <p:nvPr/>
        </p:nvSpPr>
        <p:spPr>
          <a:xfrm>
            <a:off x="15192748" y="2784906"/>
            <a:ext cx="6414716" cy="5488551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Neurons in LIP: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-selective to target of saccade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-increases faster if signal is stronger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activity is noisy</a:t>
            </a:r>
            <a:endParaRPr/>
          </a:p>
        </p:txBody>
      </p:sp>
      <p:sp>
        <p:nvSpPr>
          <p:cNvPr id="1214" name="Google Shape;1214;p25"/>
          <p:cNvSpPr txBox="1"/>
          <p:nvPr/>
        </p:nvSpPr>
        <p:spPr>
          <a:xfrm>
            <a:off x="15867981" y="8101543"/>
            <a:ext cx="5739482" cy="3118671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 is somewhere between MT (movement detection) and Frontal Eye Field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(saccade control)</a:t>
            </a:r>
            <a:endParaRPr/>
          </a:p>
        </p:txBody>
      </p:sp>
      <p:grpSp>
        <p:nvGrpSpPr>
          <p:cNvPr id="1215" name="Google Shape;1215;p25"/>
          <p:cNvGrpSpPr/>
          <p:nvPr/>
        </p:nvGrpSpPr>
        <p:grpSpPr>
          <a:xfrm>
            <a:off x="2025700" y="843229"/>
            <a:ext cx="12123437" cy="10818934"/>
            <a:chOff x="2025700" y="506347"/>
            <a:chExt cx="13099524" cy="10818934"/>
          </a:xfrm>
        </p:grpSpPr>
        <p:pic>
          <p:nvPicPr>
            <p:cNvPr id="1216" name="Google Shape;121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25700" y="506347"/>
              <a:ext cx="13099524" cy="10818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7" name="Google Shape;1217;p25"/>
            <p:cNvSpPr/>
            <p:nvPr/>
          </p:nvSpPr>
          <p:spPr>
            <a:xfrm>
              <a:off x="5908293" y="1265867"/>
              <a:ext cx="1519274" cy="5949571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12660624" y="1265867"/>
              <a:ext cx="1181657" cy="5949571"/>
            </a:xfrm>
            <a:prstGeom prst="ellipse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19" name="Google Shape;1219;p25"/>
          <p:cNvCxnSpPr/>
          <p:nvPr/>
        </p:nvCxnSpPr>
        <p:spPr>
          <a:xfrm>
            <a:off x="-215313" y="93078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220" name="Google Shape;1220;p25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9. 2: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Roitman and Shadlen in LIP (2002)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26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6"/>
          <p:cNvSpPr txBox="1"/>
          <p:nvPr/>
        </p:nvSpPr>
        <p:spPr>
          <a:xfrm>
            <a:off x="3107428" y="2042946"/>
            <a:ext cx="16597891" cy="899720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Neurons in LIP</a:t>
            </a: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Selective to target of saccade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Activity increases faster if signal is stronger</a:t>
            </a:r>
            <a:endParaRPr/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is noisy</a:t>
            </a:r>
            <a:endParaRPr/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the signal processing stream between sensory areas and saccade control</a:t>
            </a:r>
            <a:endParaRPr/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do not claim that these neurons ‘take the decision’</a:t>
            </a:r>
            <a:endParaRPr/>
          </a:p>
          <a:p>
            <a:pPr indent="-85725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-"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Interesting correlations with decision outcome</a:t>
            </a:r>
            <a:endParaRPr/>
          </a:p>
          <a:p>
            <a:pPr indent="-495300" lvl="0" marL="8572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8" name="Google Shape;1228;p26"/>
          <p:cNvCxnSpPr/>
          <p:nvPr/>
        </p:nvCxnSpPr>
        <p:spPr>
          <a:xfrm>
            <a:off x="-215313" y="93078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229" name="Google Shape;1229;p26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2.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Experiment of Roitman and Shadlen in LIP (2002)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27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7"/>
          <p:cNvSpPr txBox="1"/>
          <p:nvPr/>
        </p:nvSpPr>
        <p:spPr>
          <a:xfrm>
            <a:off x="5360602" y="78766"/>
            <a:ext cx="3842458" cy="97962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Quiz 1, now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7"/>
          <p:cNvSpPr/>
          <p:nvPr/>
        </p:nvSpPr>
        <p:spPr>
          <a:xfrm>
            <a:off x="0" y="1419731"/>
            <a:ext cx="21728635" cy="10925830"/>
          </a:xfrm>
          <a:prstGeom prst="rect">
            <a:avLst/>
          </a:prstGeom>
          <a:solidFill>
            <a:srgbClr val="FF9900">
              <a:alpha val="27450"/>
            </a:srgbClr>
          </a:solidFill>
          <a:ln cap="flat" cmpd="sng" w="762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7"/>
          <p:cNvSpPr txBox="1"/>
          <p:nvPr/>
        </p:nvSpPr>
        <p:spPr>
          <a:xfrm>
            <a:off x="614651" y="1419731"/>
            <a:ext cx="12995865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Receptive field in LIP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 related to the target of a saccade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 depends on movement of random dots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8"/>
          <p:cNvSpPr txBox="1"/>
          <p:nvPr>
            <p:ph type="title"/>
          </p:nvPr>
        </p:nvSpPr>
        <p:spPr>
          <a:xfrm>
            <a:off x="673609" y="214112"/>
            <a:ext cx="16731523" cy="292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Biological Modeling of Neural Networks:</a:t>
            </a:r>
            <a:br>
              <a:rPr lang="en-US">
                <a:latin typeface="Impact"/>
                <a:ea typeface="Impact"/>
                <a:cs typeface="Impact"/>
                <a:sym typeface="Impact"/>
              </a:rPr>
            </a:b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5" name="Google Shape;1245;p28"/>
          <p:cNvSpPr txBox="1"/>
          <p:nvPr>
            <p:ph idx="1" type="body"/>
          </p:nvPr>
        </p:nvSpPr>
        <p:spPr>
          <a:xfrm>
            <a:off x="839332" y="2932386"/>
            <a:ext cx="10160829" cy="213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Week 9 – Decision models: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Competitive dynamics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8100"/>
              <a:buFont typeface="Arial Narrow"/>
              <a:buNone/>
            </a:pPr>
            <a:r>
              <a:t/>
            </a:r>
            <a:endParaRPr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46" name="Google Shape;1246;p28"/>
          <p:cNvSpPr txBox="1"/>
          <p:nvPr>
            <p:ph idx="2" type="body"/>
          </p:nvPr>
        </p:nvSpPr>
        <p:spPr>
          <a:xfrm>
            <a:off x="1231141" y="5271864"/>
            <a:ext cx="7638207" cy="190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Wulfram Gerstner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6000"/>
              <a:buFont typeface="Arial Narrow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EPFL, Lausanne, Switzerland</a:t>
            </a:r>
            <a:endParaRPr sz="4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47" name="Google Shape;1247;p28"/>
          <p:cNvSpPr txBox="1"/>
          <p:nvPr/>
        </p:nvSpPr>
        <p:spPr>
          <a:xfrm>
            <a:off x="11089107" y="1340904"/>
            <a:ext cx="10422104" cy="1066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 making</a:t>
            </a:r>
            <a:endParaRPr b="0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competition via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9.4.  Solutions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symmetric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-biased case</a:t>
            </a:r>
            <a:endParaRPr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9.5. Simulations and Experiments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simulations and theory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simulations and experiments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.6. Decisions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1248" name="Google Shape;1248;p28"/>
          <p:cNvSpPr/>
          <p:nvPr/>
        </p:nvSpPr>
        <p:spPr>
          <a:xfrm>
            <a:off x="11750794" y="4760656"/>
            <a:ext cx="8838446" cy="1929704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8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for week 9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Ch. 16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 16.4.2)</a:t>
            </a:r>
            <a:endParaRPr/>
          </a:p>
        </p:txBody>
      </p:sp>
      <p:pic>
        <p:nvPicPr>
          <p:cNvPr descr="http://neuronaldynamics.epfl.ch/img/cover.jpg" id="1250" name="Google Shape;12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197" y="7840192"/>
            <a:ext cx="2678166" cy="381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28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 Univ. Press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29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9"/>
          <p:cNvSpPr txBox="1"/>
          <p:nvPr/>
        </p:nvSpPr>
        <p:spPr>
          <a:xfrm>
            <a:off x="11438811" y="1154690"/>
            <a:ext cx="6198872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equations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9" name="Google Shape;12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488" y="1163638"/>
            <a:ext cx="5558401" cy="109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29"/>
          <p:cNvSpPr txBox="1"/>
          <p:nvPr/>
        </p:nvSpPr>
        <p:spPr>
          <a:xfrm>
            <a:off x="1393180" y="9390349"/>
            <a:ext cx="620528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opulation activity</a:t>
            </a:r>
            <a:endParaRPr b="0"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9"/>
          <p:cNvSpPr txBox="1"/>
          <p:nvPr/>
        </p:nvSpPr>
        <p:spPr>
          <a:xfrm>
            <a:off x="1197594" y="2108633"/>
            <a:ext cx="12187692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potential caused by input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2" name="Google Shape;126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992" y="3068638"/>
            <a:ext cx="14474408" cy="104298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263" name="Google Shape;1263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5971" y="4573588"/>
            <a:ext cx="14491429" cy="104140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1264" name="Google Shape;1264;p29"/>
          <p:cNvGrpSpPr/>
          <p:nvPr/>
        </p:nvGrpSpPr>
        <p:grpSpPr>
          <a:xfrm>
            <a:off x="1510036" y="5929864"/>
            <a:ext cx="5491897" cy="2230731"/>
            <a:chOff x="373" y="2341"/>
            <a:chExt cx="1464" cy="793"/>
          </a:xfrm>
        </p:grpSpPr>
        <p:cxnSp>
          <p:nvCxnSpPr>
            <p:cNvPr id="1265" name="Google Shape;1265;p29"/>
            <p:cNvCxnSpPr/>
            <p:nvPr/>
          </p:nvCxnSpPr>
          <p:spPr>
            <a:xfrm>
              <a:off x="612" y="3043"/>
              <a:ext cx="1225" cy="9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66" name="Google Shape;1266;p29"/>
            <p:cNvSpPr txBox="1"/>
            <p:nvPr/>
          </p:nvSpPr>
          <p:spPr>
            <a:xfrm>
              <a:off x="373" y="2341"/>
              <a:ext cx="1437" cy="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indicating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left movement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29"/>
          <p:cNvGrpSpPr/>
          <p:nvPr/>
        </p:nvGrpSpPr>
        <p:grpSpPr>
          <a:xfrm>
            <a:off x="16214581" y="6031123"/>
            <a:ext cx="6155873" cy="2472649"/>
            <a:chOff x="4195" y="2341"/>
            <a:chExt cx="1641" cy="879"/>
          </a:xfrm>
        </p:grpSpPr>
        <p:cxnSp>
          <p:nvCxnSpPr>
            <p:cNvPr id="1268" name="Google Shape;1268;p29"/>
            <p:cNvCxnSpPr/>
            <p:nvPr/>
          </p:nvCxnSpPr>
          <p:spPr>
            <a:xfrm flipH="1">
              <a:off x="4195" y="3129"/>
              <a:ext cx="1225" cy="9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269" name="Google Shape;1269;p29"/>
            <p:cNvSpPr txBox="1"/>
            <p:nvPr/>
          </p:nvSpPr>
          <p:spPr>
            <a:xfrm>
              <a:off x="4280" y="2341"/>
              <a:ext cx="1556" cy="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indicating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right movement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29"/>
          <p:cNvGrpSpPr/>
          <p:nvPr/>
        </p:nvGrpSpPr>
        <p:grpSpPr>
          <a:xfrm>
            <a:off x="5966937" y="5459227"/>
            <a:ext cx="10951510" cy="6284320"/>
            <a:chOff x="5581929" y="5820172"/>
            <a:chExt cx="12720644" cy="6284320"/>
          </a:xfrm>
        </p:grpSpPr>
        <p:grpSp>
          <p:nvGrpSpPr>
            <p:cNvPr id="1271" name="Google Shape;1271;p29"/>
            <p:cNvGrpSpPr/>
            <p:nvPr/>
          </p:nvGrpSpPr>
          <p:grpSpPr>
            <a:xfrm rot="-5400000">
              <a:off x="7907418" y="7280404"/>
              <a:ext cx="2011321" cy="2595897"/>
              <a:chOff x="4611" y="3499"/>
              <a:chExt cx="715" cy="692"/>
            </a:xfrm>
          </p:grpSpPr>
          <p:sp>
            <p:nvSpPr>
              <p:cNvPr id="1272" name="Google Shape;1272;p29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9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9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29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9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87" name="Google Shape;1287;p29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8" name="Google Shape;1288;p29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9" name="Google Shape;1289;p29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0" name="Google Shape;1290;p29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1" name="Google Shape;1291;p29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2" name="Google Shape;1292;p29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3" name="Google Shape;1293;p29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4" name="Google Shape;1294;p29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29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6" name="Google Shape;1296;p29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7" name="Google Shape;1297;p29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8" name="Google Shape;1298;p29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9" name="Google Shape;1299;p29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0" name="Google Shape;1300;p29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1" name="Google Shape;1301;p29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2" name="Google Shape;1302;p29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3" name="Google Shape;1303;p29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4" name="Google Shape;1304;p29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5" name="Google Shape;1305;p29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06" name="Google Shape;1306;p29"/>
            <p:cNvGrpSpPr/>
            <p:nvPr/>
          </p:nvGrpSpPr>
          <p:grpSpPr>
            <a:xfrm>
              <a:off x="13527173" y="7735847"/>
              <a:ext cx="2682178" cy="1946621"/>
              <a:chOff x="4611" y="3499"/>
              <a:chExt cx="715" cy="692"/>
            </a:xfrm>
          </p:grpSpPr>
          <p:sp>
            <p:nvSpPr>
              <p:cNvPr id="1307" name="Google Shape;1307;p29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2" name="Google Shape;1322;p29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3" name="Google Shape;1323;p29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4" name="Google Shape;1324;p29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5" name="Google Shape;1325;p29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6" name="Google Shape;1326;p29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7" name="Google Shape;1327;p29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8" name="Google Shape;1328;p29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9" name="Google Shape;1329;p29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0" name="Google Shape;1330;p29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1" name="Google Shape;1331;p29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2" name="Google Shape;1332;p29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3" name="Google Shape;1333;p29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4" name="Google Shape;1334;p29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5" name="Google Shape;1335;p29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6" name="Google Shape;1336;p29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7" name="Google Shape;1337;p29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8" name="Google Shape;1338;p29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39" name="Google Shape;1339;p29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0" name="Google Shape;1340;p29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1341" name="Google Shape;1341;p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246863" y="8953893"/>
              <a:ext cx="2055710" cy="8214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2" name="Google Shape;1342;p29"/>
            <p:cNvGrpSpPr/>
            <p:nvPr/>
          </p:nvGrpSpPr>
          <p:grpSpPr>
            <a:xfrm rot="10800000">
              <a:off x="10462366" y="10157871"/>
              <a:ext cx="2682175" cy="1946621"/>
              <a:chOff x="4611" y="3499"/>
              <a:chExt cx="715" cy="692"/>
            </a:xfrm>
          </p:grpSpPr>
          <p:sp>
            <p:nvSpPr>
              <p:cNvPr id="1343" name="Google Shape;1343;p29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9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9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9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9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9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9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9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9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9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58" name="Google Shape;1358;p29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59" name="Google Shape;1359;p29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0" name="Google Shape;1360;p29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1" name="Google Shape;1361;p29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2" name="Google Shape;1362;p29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3" name="Google Shape;1363;p29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4" name="Google Shape;1364;p29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5" name="Google Shape;1365;p29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6" name="Google Shape;1366;p29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7" name="Google Shape;1367;p29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8" name="Google Shape;1368;p29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69" name="Google Shape;1369;p29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0" name="Google Shape;1370;p29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1" name="Google Shape;1371;p29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2" name="Google Shape;1372;p29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3" name="Google Shape;1373;p29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4" name="Google Shape;1374;p29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5" name="Google Shape;1375;p29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6" name="Google Shape;1376;p29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377" name="Google Shape;1377;p29"/>
            <p:cNvSpPr/>
            <p:nvPr/>
          </p:nvSpPr>
          <p:spPr>
            <a:xfrm>
              <a:off x="7795193" y="6695024"/>
              <a:ext cx="2325803" cy="1293996"/>
            </a:xfrm>
            <a:custGeom>
              <a:rect b="b" l="l" r="r" t="t"/>
              <a:pathLst>
                <a:path extrusionOk="0" h="460" w="756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3527172" y="6714717"/>
              <a:ext cx="2325803" cy="1293996"/>
            </a:xfrm>
            <a:custGeom>
              <a:rect b="b" l="l" r="r" t="t"/>
              <a:pathLst>
                <a:path extrusionOk="0" h="460" w="756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9100644" y="9648712"/>
              <a:ext cx="1361722" cy="1403706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 flipH="1">
              <a:off x="13016997" y="9522126"/>
              <a:ext cx="1361722" cy="1403704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 flipH="1" rot="10800000">
              <a:off x="12675629" y="9266140"/>
              <a:ext cx="1361719" cy="1277118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 rot="10800000">
              <a:off x="9610820" y="9266140"/>
              <a:ext cx="1361722" cy="1277118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3" name="Google Shape;1383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81929" y="8827305"/>
              <a:ext cx="1988187" cy="82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4" name="Google Shape;1384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52044" y="11277461"/>
              <a:ext cx="2123233" cy="767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5" name="Google Shape;1385;p2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21660" y="5820172"/>
              <a:ext cx="1481761" cy="824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6" name="Google Shape;1386;p2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917308" y="5820172"/>
              <a:ext cx="1481763" cy="824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7" name="Google Shape;1387;p2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2165453" y="9010154"/>
              <a:ext cx="1406735" cy="824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8" name="Google Shape;1388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462365" y="9266139"/>
              <a:ext cx="1406735" cy="824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9" name="Google Shape;1389;p2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90468" y="10287273"/>
              <a:ext cx="1406737" cy="82421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90" name="Google Shape;1390;p29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391" name="Google Shape;1391;p29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9.3.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92" name="Google Shape;1392;p29"/>
          <p:cNvSpPr txBox="1"/>
          <p:nvPr/>
        </p:nvSpPr>
        <p:spPr>
          <a:xfrm>
            <a:off x="16006592" y="9174872"/>
            <a:ext cx="5599349" cy="2995561"/>
          </a:xfrm>
          <a:prstGeom prst="rect">
            <a:avLst/>
          </a:prstGeom>
          <a:solidFill>
            <a:srgbClr val="87D4F7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Blackboard: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from 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to 2 equations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30"/>
          <p:cNvSpPr/>
          <p:nvPr/>
        </p:nvSpPr>
        <p:spPr>
          <a:xfrm>
            <a:off x="-199504" y="232756"/>
            <a:ext cx="21806969" cy="1213658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31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31"/>
          <p:cNvSpPr txBox="1"/>
          <p:nvPr/>
        </p:nvSpPr>
        <p:spPr>
          <a:xfrm>
            <a:off x="9273204" y="1914426"/>
            <a:ext cx="6198872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equations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5" name="Google Shape;14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489" y="2287588"/>
            <a:ext cx="5489254" cy="109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31"/>
          <p:cNvSpPr txBox="1"/>
          <p:nvPr/>
        </p:nvSpPr>
        <p:spPr>
          <a:xfrm>
            <a:off x="1024974" y="1319630"/>
            <a:ext cx="628543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activity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7" name="Google Shape;1407;p31"/>
          <p:cNvCxnSpPr/>
          <p:nvPr/>
        </p:nvCxnSpPr>
        <p:spPr>
          <a:xfrm rot="10800000">
            <a:off x="6208395" y="3500966"/>
            <a:ext cx="0" cy="331656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8" name="Google Shape;1408;p31"/>
          <p:cNvCxnSpPr/>
          <p:nvPr/>
        </p:nvCxnSpPr>
        <p:spPr>
          <a:xfrm>
            <a:off x="3488706" y="6817534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9" name="Google Shape;1409;p31"/>
          <p:cNvCxnSpPr/>
          <p:nvPr/>
        </p:nvCxnSpPr>
        <p:spPr>
          <a:xfrm flipH="1" rot="10800000">
            <a:off x="6208396" y="4136713"/>
            <a:ext cx="3574984" cy="268082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10" name="Google Shape;1410;p31"/>
          <p:cNvCxnSpPr/>
          <p:nvPr/>
        </p:nvCxnSpPr>
        <p:spPr>
          <a:xfrm>
            <a:off x="7059938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1" name="Google Shape;1411;p31"/>
          <p:cNvCxnSpPr/>
          <p:nvPr/>
        </p:nvCxnSpPr>
        <p:spPr>
          <a:xfrm>
            <a:off x="7742674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2" name="Google Shape;1412;p31"/>
          <p:cNvCxnSpPr/>
          <p:nvPr/>
        </p:nvCxnSpPr>
        <p:spPr>
          <a:xfrm>
            <a:off x="8421660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3" name="Google Shape;1413;p31"/>
          <p:cNvCxnSpPr/>
          <p:nvPr/>
        </p:nvCxnSpPr>
        <p:spPr>
          <a:xfrm>
            <a:off x="9100643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4" name="Google Shape;1414;p31"/>
          <p:cNvCxnSpPr/>
          <p:nvPr/>
        </p:nvCxnSpPr>
        <p:spPr>
          <a:xfrm>
            <a:off x="9783379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5" name="Google Shape;1415;p31"/>
          <p:cNvCxnSpPr/>
          <p:nvPr/>
        </p:nvCxnSpPr>
        <p:spPr>
          <a:xfrm>
            <a:off x="10462365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6" name="Google Shape;1416;p31"/>
          <p:cNvCxnSpPr/>
          <p:nvPr/>
        </p:nvCxnSpPr>
        <p:spPr>
          <a:xfrm>
            <a:off x="11145101" y="669094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7" name="Google Shape;1417;p31"/>
          <p:cNvCxnSpPr/>
          <p:nvPr/>
        </p:nvCxnSpPr>
        <p:spPr>
          <a:xfrm flipH="1" rot="10800000">
            <a:off x="6891132" y="4648685"/>
            <a:ext cx="2209512" cy="1656877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8" name="Google Shape;1418;p31"/>
          <p:cNvSpPr/>
          <p:nvPr/>
        </p:nvSpPr>
        <p:spPr>
          <a:xfrm>
            <a:off x="4167692" y="6305562"/>
            <a:ext cx="2723441" cy="51197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31"/>
          <p:cNvSpPr/>
          <p:nvPr/>
        </p:nvSpPr>
        <p:spPr>
          <a:xfrm rot="10800000">
            <a:off x="9100644" y="4136713"/>
            <a:ext cx="2723441" cy="51197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0" name="Google Shape;1420;p31"/>
          <p:cNvCxnSpPr/>
          <p:nvPr/>
        </p:nvCxnSpPr>
        <p:spPr>
          <a:xfrm>
            <a:off x="6039587" y="6305561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1" name="Google Shape;1421;p31"/>
          <p:cNvCxnSpPr/>
          <p:nvPr/>
        </p:nvCxnSpPr>
        <p:spPr>
          <a:xfrm>
            <a:off x="6039587" y="5796403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2" name="Google Shape;1422;p31"/>
          <p:cNvCxnSpPr/>
          <p:nvPr/>
        </p:nvCxnSpPr>
        <p:spPr>
          <a:xfrm>
            <a:off x="6039587" y="5287242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3" name="Google Shape;1423;p31"/>
          <p:cNvCxnSpPr/>
          <p:nvPr/>
        </p:nvCxnSpPr>
        <p:spPr>
          <a:xfrm>
            <a:off x="6039587" y="477527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4" name="Google Shape;1424;p31"/>
          <p:cNvCxnSpPr/>
          <p:nvPr/>
        </p:nvCxnSpPr>
        <p:spPr>
          <a:xfrm>
            <a:off x="6039587" y="4266111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25" name="Google Shape;142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82514" y="3727450"/>
            <a:ext cx="6827462" cy="275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6" name="Google Shape;1426;p31"/>
          <p:cNvGrpSpPr/>
          <p:nvPr/>
        </p:nvGrpSpPr>
        <p:grpSpPr>
          <a:xfrm>
            <a:off x="2158197" y="8535458"/>
            <a:ext cx="13547968" cy="2354511"/>
            <a:chOff x="204" y="2590"/>
            <a:chExt cx="5062" cy="837"/>
          </a:xfrm>
        </p:grpSpPr>
        <p:pic>
          <p:nvPicPr>
            <p:cNvPr id="1427" name="Google Shape;142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" y="3025"/>
              <a:ext cx="4998" cy="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8" name="Google Shape;1428;p31"/>
            <p:cNvSpPr txBox="1"/>
            <p:nvPr/>
          </p:nvSpPr>
          <p:spPr>
            <a:xfrm>
              <a:off x="204" y="2590"/>
              <a:ext cx="1817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Inhibitory Population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9" name="Google Shape;1429;p31"/>
          <p:cNvSpPr txBox="1"/>
          <p:nvPr/>
        </p:nvSpPr>
        <p:spPr>
          <a:xfrm>
            <a:off x="13864791" y="7325458"/>
            <a:ext cx="6856104" cy="2118397"/>
          </a:xfrm>
          <a:prstGeom prst="rect">
            <a:avLst/>
          </a:prstGeom>
          <a:solidFill>
            <a:srgbClr val="87D4F7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Blackboard: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Linearized inhibition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0" name="Google Shape;1430;p31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31" name="Google Shape;1431;p31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9.3.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5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04" name="Google Shape;104;p5"/>
          <p:cNvSpPr txBox="1"/>
          <p:nvPr/>
        </p:nvSpPr>
        <p:spPr>
          <a:xfrm>
            <a:off x="1040524" y="0"/>
            <a:ext cx="20331003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How do I decide?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751" y="2536825"/>
            <a:ext cx="8810625" cy="70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2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32"/>
          <p:cNvSpPr txBox="1"/>
          <p:nvPr/>
        </p:nvSpPr>
        <p:spPr>
          <a:xfrm>
            <a:off x="12681284" y="1254614"/>
            <a:ext cx="6198872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 equations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9" name="Google Shape;14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0489" y="1163638"/>
            <a:ext cx="4604029" cy="109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32"/>
          <p:cNvSpPr txBox="1"/>
          <p:nvPr/>
        </p:nvSpPr>
        <p:spPr>
          <a:xfrm>
            <a:off x="917666" y="2146348"/>
            <a:ext cx="12187692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potential caused by input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1" name="Google Shape;144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9411" y="3068638"/>
            <a:ext cx="14149740" cy="1042987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42" name="Google Shape;144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9411" y="4749800"/>
            <a:ext cx="14149740" cy="1042988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descr="Wide downward diagonal" id="1443" name="Google Shape;1443;p32"/>
          <p:cNvSpPr/>
          <p:nvPr/>
        </p:nvSpPr>
        <p:spPr>
          <a:xfrm>
            <a:off x="8660408" y="9110767"/>
            <a:ext cx="6294674" cy="27595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32"/>
          <p:cNvSpPr txBox="1"/>
          <p:nvPr/>
        </p:nvSpPr>
        <p:spPr>
          <a:xfrm>
            <a:off x="1393180" y="9390349"/>
            <a:ext cx="620528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opulation activity</a:t>
            </a:r>
            <a:endParaRPr b="0"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2"/>
          <p:cNvGrpSpPr/>
          <p:nvPr/>
        </p:nvGrpSpPr>
        <p:grpSpPr>
          <a:xfrm>
            <a:off x="1510036" y="5929864"/>
            <a:ext cx="5491897" cy="2230731"/>
            <a:chOff x="373" y="2341"/>
            <a:chExt cx="1464" cy="793"/>
          </a:xfrm>
        </p:grpSpPr>
        <p:cxnSp>
          <p:nvCxnSpPr>
            <p:cNvPr id="1446" name="Google Shape;1446;p32"/>
            <p:cNvCxnSpPr/>
            <p:nvPr/>
          </p:nvCxnSpPr>
          <p:spPr>
            <a:xfrm>
              <a:off x="612" y="3043"/>
              <a:ext cx="1225" cy="9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47" name="Google Shape;1447;p32"/>
            <p:cNvSpPr txBox="1"/>
            <p:nvPr/>
          </p:nvSpPr>
          <p:spPr>
            <a:xfrm>
              <a:off x="373" y="2341"/>
              <a:ext cx="1437" cy="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indicating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left movement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p32"/>
          <p:cNvGrpSpPr/>
          <p:nvPr/>
        </p:nvGrpSpPr>
        <p:grpSpPr>
          <a:xfrm>
            <a:off x="15215653" y="6030280"/>
            <a:ext cx="6155873" cy="2472649"/>
            <a:chOff x="4195" y="2341"/>
            <a:chExt cx="1641" cy="879"/>
          </a:xfrm>
        </p:grpSpPr>
        <p:cxnSp>
          <p:nvCxnSpPr>
            <p:cNvPr id="1449" name="Google Shape;1449;p32"/>
            <p:cNvCxnSpPr/>
            <p:nvPr/>
          </p:nvCxnSpPr>
          <p:spPr>
            <a:xfrm flipH="1">
              <a:off x="4195" y="3129"/>
              <a:ext cx="1225" cy="9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450" name="Google Shape;1450;p32"/>
            <p:cNvSpPr txBox="1"/>
            <p:nvPr/>
          </p:nvSpPr>
          <p:spPr>
            <a:xfrm>
              <a:off x="4280" y="2341"/>
              <a:ext cx="1556" cy="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indicating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right movement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1" name="Google Shape;1451;p32"/>
          <p:cNvGrpSpPr/>
          <p:nvPr/>
        </p:nvGrpSpPr>
        <p:grpSpPr>
          <a:xfrm>
            <a:off x="5966937" y="5651731"/>
            <a:ext cx="10951510" cy="6091816"/>
            <a:chOff x="5581929" y="6012676"/>
            <a:chExt cx="12720644" cy="6091816"/>
          </a:xfrm>
        </p:grpSpPr>
        <p:grpSp>
          <p:nvGrpSpPr>
            <p:cNvPr id="1452" name="Google Shape;1452;p32"/>
            <p:cNvGrpSpPr/>
            <p:nvPr/>
          </p:nvGrpSpPr>
          <p:grpSpPr>
            <a:xfrm rot="-5400000">
              <a:off x="7907418" y="7280404"/>
              <a:ext cx="2011321" cy="2595897"/>
              <a:chOff x="4611" y="3499"/>
              <a:chExt cx="715" cy="692"/>
            </a:xfrm>
          </p:grpSpPr>
          <p:sp>
            <p:nvSpPr>
              <p:cNvPr id="1453" name="Google Shape;1453;p32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68" name="Google Shape;1468;p32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69" name="Google Shape;1469;p32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0" name="Google Shape;1470;p32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1" name="Google Shape;1471;p32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2" name="Google Shape;1472;p32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3" name="Google Shape;1473;p32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4" name="Google Shape;1474;p32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5" name="Google Shape;1475;p32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6" name="Google Shape;1476;p32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7" name="Google Shape;1477;p32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8" name="Google Shape;1478;p32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79" name="Google Shape;1479;p32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0" name="Google Shape;1480;p32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1" name="Google Shape;1481;p32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2" name="Google Shape;1482;p32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3" name="Google Shape;1483;p32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4" name="Google Shape;1484;p32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5" name="Google Shape;1485;p32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86" name="Google Shape;1486;p32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487" name="Google Shape;1487;p32"/>
            <p:cNvGrpSpPr/>
            <p:nvPr/>
          </p:nvGrpSpPr>
          <p:grpSpPr>
            <a:xfrm>
              <a:off x="13527173" y="7735847"/>
              <a:ext cx="2682178" cy="1946621"/>
              <a:chOff x="4611" y="3499"/>
              <a:chExt cx="715" cy="692"/>
            </a:xfrm>
          </p:grpSpPr>
          <p:sp>
            <p:nvSpPr>
              <p:cNvPr id="1488" name="Google Shape;1488;p32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03" name="Google Shape;1503;p32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4" name="Google Shape;1504;p32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5" name="Google Shape;1505;p32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6" name="Google Shape;1506;p32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7" name="Google Shape;1507;p32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8" name="Google Shape;1508;p32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09" name="Google Shape;1509;p32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0" name="Google Shape;1510;p32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1" name="Google Shape;1511;p32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2" name="Google Shape;1512;p32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3" name="Google Shape;1513;p32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4" name="Google Shape;1514;p32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5" name="Google Shape;1515;p32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6" name="Google Shape;1516;p32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7" name="Google Shape;1517;p32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8" name="Google Shape;1518;p32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19" name="Google Shape;1519;p32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0" name="Google Shape;1520;p32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21" name="Google Shape;1521;p32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id="1522" name="Google Shape;1522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246863" y="8953893"/>
              <a:ext cx="2055710" cy="82140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23" name="Google Shape;1523;p32"/>
            <p:cNvGrpSpPr/>
            <p:nvPr/>
          </p:nvGrpSpPr>
          <p:grpSpPr>
            <a:xfrm rot="10800000">
              <a:off x="10462366" y="10157871"/>
              <a:ext cx="2682175" cy="1946621"/>
              <a:chOff x="4611" y="3499"/>
              <a:chExt cx="715" cy="692"/>
            </a:xfrm>
          </p:grpSpPr>
          <p:sp>
            <p:nvSpPr>
              <p:cNvPr id="1524" name="Google Shape;1524;p32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39" name="Google Shape;1539;p32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0" name="Google Shape;1540;p32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1" name="Google Shape;1541;p32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2" name="Google Shape;1542;p32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3" name="Google Shape;1543;p32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4" name="Google Shape;1544;p32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5" name="Google Shape;1545;p32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6" name="Google Shape;1546;p32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7" name="Google Shape;1547;p32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8" name="Google Shape;1548;p32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49" name="Google Shape;1549;p32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0" name="Google Shape;1550;p32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1" name="Google Shape;1551;p32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2" name="Google Shape;1552;p32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3" name="Google Shape;1553;p32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4" name="Google Shape;1554;p32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5" name="Google Shape;1555;p32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6" name="Google Shape;1556;p32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57" name="Google Shape;1557;p32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558" name="Google Shape;1558;p32"/>
            <p:cNvSpPr/>
            <p:nvPr/>
          </p:nvSpPr>
          <p:spPr>
            <a:xfrm>
              <a:off x="7795193" y="6695024"/>
              <a:ext cx="2325803" cy="1293996"/>
            </a:xfrm>
            <a:custGeom>
              <a:rect b="b" l="l" r="r" t="t"/>
              <a:pathLst>
                <a:path extrusionOk="0" h="460" w="756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13527172" y="6714717"/>
              <a:ext cx="2325803" cy="1293996"/>
            </a:xfrm>
            <a:custGeom>
              <a:rect b="b" l="l" r="r" t="t"/>
              <a:pathLst>
                <a:path extrusionOk="0" h="460" w="756">
                  <a:moveTo>
                    <a:pt x="166" y="460"/>
                  </a:moveTo>
                  <a:cubicBezTo>
                    <a:pt x="83" y="384"/>
                    <a:pt x="0" y="309"/>
                    <a:pt x="30" y="233"/>
                  </a:cubicBezTo>
                  <a:cubicBezTo>
                    <a:pt x="60" y="157"/>
                    <a:pt x="235" y="14"/>
                    <a:pt x="348" y="7"/>
                  </a:cubicBezTo>
                  <a:cubicBezTo>
                    <a:pt x="461" y="0"/>
                    <a:pt x="666" y="120"/>
                    <a:pt x="711" y="188"/>
                  </a:cubicBezTo>
                  <a:cubicBezTo>
                    <a:pt x="756" y="256"/>
                    <a:pt x="688" y="335"/>
                    <a:pt x="620" y="415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9100644" y="9648712"/>
              <a:ext cx="1361722" cy="1403706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 flipH="1">
              <a:off x="13016997" y="9522126"/>
              <a:ext cx="1361722" cy="1403704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 flipH="1" rot="10800000">
              <a:off x="12675630" y="9584012"/>
              <a:ext cx="1020859" cy="959245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 rot="10800000">
              <a:off x="9802135" y="9522126"/>
              <a:ext cx="1170407" cy="1021132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4" name="Google Shape;1564;p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81929" y="8827305"/>
              <a:ext cx="1988187" cy="821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5" name="Google Shape;1565;p3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3152044" y="11277461"/>
              <a:ext cx="2123233" cy="767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6" name="Google Shape;1566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421660" y="6012676"/>
              <a:ext cx="1481761" cy="824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7" name="Google Shape;1567;p3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3917308" y="6012676"/>
              <a:ext cx="1481763" cy="824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8" name="Google Shape;1568;p3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2053653" y="9395162"/>
              <a:ext cx="1406735" cy="824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9" name="Google Shape;1569;p3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462365" y="9266139"/>
              <a:ext cx="1406735" cy="824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0" name="Google Shape;1570;p3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8590468" y="10287273"/>
              <a:ext cx="1406737" cy="824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1" name="Google Shape;1571;p32"/>
          <p:cNvGrpSpPr/>
          <p:nvPr/>
        </p:nvGrpSpPr>
        <p:grpSpPr>
          <a:xfrm>
            <a:off x="10082463" y="6800850"/>
            <a:ext cx="2606668" cy="1863337"/>
            <a:chOff x="10082463" y="6800850"/>
            <a:chExt cx="2606668" cy="1863337"/>
          </a:xfrm>
        </p:grpSpPr>
        <p:sp>
          <p:nvSpPr>
            <p:cNvPr id="1572" name="Google Shape;1572;p32"/>
            <p:cNvSpPr/>
            <p:nvPr/>
          </p:nvSpPr>
          <p:spPr>
            <a:xfrm>
              <a:off x="10082463" y="7535779"/>
              <a:ext cx="2598821" cy="477253"/>
            </a:xfrm>
            <a:custGeom>
              <a:rect b="b" l="l" r="r" t="t"/>
              <a:pathLst>
                <a:path extrusionOk="0" h="477253" w="2598821">
                  <a:moveTo>
                    <a:pt x="0" y="356937"/>
                  </a:moveTo>
                  <a:cubicBezTo>
                    <a:pt x="505326" y="178468"/>
                    <a:pt x="1010653" y="0"/>
                    <a:pt x="1443790" y="20053"/>
                  </a:cubicBezTo>
                  <a:cubicBezTo>
                    <a:pt x="1876927" y="40106"/>
                    <a:pt x="2598821" y="477253"/>
                    <a:pt x="2598821" y="477253"/>
                  </a:cubicBezTo>
                </a:path>
              </a:pathLst>
            </a:cu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 rot="10800000">
              <a:off x="10090310" y="8186934"/>
              <a:ext cx="2598821" cy="477253"/>
            </a:xfrm>
            <a:custGeom>
              <a:rect b="b" l="l" r="r" t="t"/>
              <a:pathLst>
                <a:path extrusionOk="0" h="477253" w="2598821">
                  <a:moveTo>
                    <a:pt x="0" y="356937"/>
                  </a:moveTo>
                  <a:cubicBezTo>
                    <a:pt x="505326" y="178468"/>
                    <a:pt x="1010653" y="0"/>
                    <a:pt x="1443790" y="20053"/>
                  </a:cubicBezTo>
                  <a:cubicBezTo>
                    <a:pt x="1876927" y="40106"/>
                    <a:pt x="2598821" y="477253"/>
                    <a:pt x="2598821" y="477253"/>
                  </a:cubicBezTo>
                </a:path>
              </a:pathLst>
            </a:custGeom>
            <a:noFill/>
            <a:ln cap="flat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4" name="Google Shape;1574;p3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779125" y="6800850"/>
              <a:ext cx="1209675" cy="6048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5" name="Google Shape;1575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132177" y="5825540"/>
            <a:ext cx="1211262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248191" y="5871111"/>
            <a:ext cx="1211263" cy="604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7" name="Google Shape;1577;p32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578" name="Google Shape;1578;p32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9.3.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Effective 2-dim. model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33"/>
          <p:cNvSpPr txBox="1"/>
          <p:nvPr/>
        </p:nvSpPr>
        <p:spPr>
          <a:xfrm>
            <a:off x="1106635" y="51282"/>
            <a:ext cx="16424429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 1 now: draw nullclines and flow arrows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5" name="Google Shape;15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738" y="2357324"/>
            <a:ext cx="1382107" cy="911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6" name="Google Shape;1586;p33"/>
          <p:cNvCxnSpPr/>
          <p:nvPr/>
        </p:nvCxnSpPr>
        <p:spPr>
          <a:xfrm rot="10800000">
            <a:off x="6208395" y="2377016"/>
            <a:ext cx="0" cy="331656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7" name="Google Shape;1587;p33"/>
          <p:cNvCxnSpPr/>
          <p:nvPr/>
        </p:nvCxnSpPr>
        <p:spPr>
          <a:xfrm>
            <a:off x="3488706" y="5693584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8" name="Google Shape;1588;p33"/>
          <p:cNvCxnSpPr/>
          <p:nvPr/>
        </p:nvCxnSpPr>
        <p:spPr>
          <a:xfrm flipH="1" rot="10800000">
            <a:off x="6208396" y="3012763"/>
            <a:ext cx="3574984" cy="268082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89" name="Google Shape;1589;p33"/>
          <p:cNvCxnSpPr/>
          <p:nvPr/>
        </p:nvCxnSpPr>
        <p:spPr>
          <a:xfrm>
            <a:off x="7059938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0" name="Google Shape;1590;p33"/>
          <p:cNvCxnSpPr/>
          <p:nvPr/>
        </p:nvCxnSpPr>
        <p:spPr>
          <a:xfrm>
            <a:off x="7742674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1" name="Google Shape;1591;p33"/>
          <p:cNvCxnSpPr/>
          <p:nvPr/>
        </p:nvCxnSpPr>
        <p:spPr>
          <a:xfrm>
            <a:off x="8421660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2" name="Google Shape;1592;p33"/>
          <p:cNvCxnSpPr/>
          <p:nvPr/>
        </p:nvCxnSpPr>
        <p:spPr>
          <a:xfrm>
            <a:off x="9100643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3" name="Google Shape;1593;p33"/>
          <p:cNvCxnSpPr/>
          <p:nvPr/>
        </p:nvCxnSpPr>
        <p:spPr>
          <a:xfrm>
            <a:off x="9783379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4" name="Google Shape;1594;p33"/>
          <p:cNvCxnSpPr/>
          <p:nvPr/>
        </p:nvCxnSpPr>
        <p:spPr>
          <a:xfrm>
            <a:off x="10462365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5" name="Google Shape;1595;p33"/>
          <p:cNvCxnSpPr/>
          <p:nvPr/>
        </p:nvCxnSpPr>
        <p:spPr>
          <a:xfrm>
            <a:off x="11145101" y="5566999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6" name="Google Shape;1596;p33"/>
          <p:cNvCxnSpPr/>
          <p:nvPr/>
        </p:nvCxnSpPr>
        <p:spPr>
          <a:xfrm flipH="1" rot="10800000">
            <a:off x="6891132" y="3524735"/>
            <a:ext cx="2209512" cy="1656877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7" name="Google Shape;1597;p33"/>
          <p:cNvSpPr/>
          <p:nvPr/>
        </p:nvSpPr>
        <p:spPr>
          <a:xfrm>
            <a:off x="4167692" y="5181612"/>
            <a:ext cx="2723441" cy="51197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3"/>
          <p:cNvSpPr/>
          <p:nvPr/>
        </p:nvSpPr>
        <p:spPr>
          <a:xfrm rot="10800000">
            <a:off x="9100644" y="3012763"/>
            <a:ext cx="2723441" cy="51197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9" name="Google Shape;1599;p33"/>
          <p:cNvCxnSpPr/>
          <p:nvPr/>
        </p:nvCxnSpPr>
        <p:spPr>
          <a:xfrm>
            <a:off x="6039587" y="5181611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0" name="Google Shape;1600;p33"/>
          <p:cNvCxnSpPr/>
          <p:nvPr/>
        </p:nvCxnSpPr>
        <p:spPr>
          <a:xfrm>
            <a:off x="6039587" y="4672453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1" name="Google Shape;1601;p33"/>
          <p:cNvCxnSpPr/>
          <p:nvPr/>
        </p:nvCxnSpPr>
        <p:spPr>
          <a:xfrm>
            <a:off x="6077891" y="4163292"/>
            <a:ext cx="30306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2" name="Google Shape;1602;p33"/>
          <p:cNvCxnSpPr/>
          <p:nvPr/>
        </p:nvCxnSpPr>
        <p:spPr>
          <a:xfrm>
            <a:off x="6140933" y="3651320"/>
            <a:ext cx="24002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3" name="Google Shape;1603;p33"/>
          <p:cNvCxnSpPr/>
          <p:nvPr/>
        </p:nvCxnSpPr>
        <p:spPr>
          <a:xfrm>
            <a:off x="6140933" y="3142161"/>
            <a:ext cx="24002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04" name="Google Shape;160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6582" y="2109777"/>
            <a:ext cx="7660146" cy="358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9233" y="7223876"/>
            <a:ext cx="3402427" cy="87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4635" y="7315482"/>
            <a:ext cx="2129104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607" name="Google Shape;1607;p33"/>
          <p:cNvCxnSpPr/>
          <p:nvPr/>
        </p:nvCxnSpPr>
        <p:spPr>
          <a:xfrm>
            <a:off x="5870779" y="7223876"/>
            <a:ext cx="0" cy="433770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8" name="Google Shape;1608;p33"/>
          <p:cNvCxnSpPr/>
          <p:nvPr/>
        </p:nvCxnSpPr>
        <p:spPr>
          <a:xfrm>
            <a:off x="7596199" y="7223876"/>
            <a:ext cx="0" cy="433770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9" name="Google Shape;1609;p33"/>
          <p:cNvCxnSpPr/>
          <p:nvPr/>
        </p:nvCxnSpPr>
        <p:spPr>
          <a:xfrm>
            <a:off x="5019235" y="8118420"/>
            <a:ext cx="42539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0" name="Google Shape;1610;p33"/>
          <p:cNvSpPr txBox="1"/>
          <p:nvPr/>
        </p:nvSpPr>
        <p:spPr>
          <a:xfrm>
            <a:off x="4509058" y="8242195"/>
            <a:ext cx="1407497" cy="370344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0.0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1" name="Google Shape;161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827976" y="7085770"/>
            <a:ext cx="2094678" cy="93674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12" name="Google Shape;161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922655" y="7223876"/>
            <a:ext cx="3346159" cy="872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3" name="Google Shape;1613;p33"/>
          <p:cNvCxnSpPr/>
          <p:nvPr/>
        </p:nvCxnSpPr>
        <p:spPr>
          <a:xfrm>
            <a:off x="15740438" y="7223876"/>
            <a:ext cx="0" cy="433770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4" name="Google Shape;1614;p33"/>
          <p:cNvCxnSpPr/>
          <p:nvPr/>
        </p:nvCxnSpPr>
        <p:spPr>
          <a:xfrm>
            <a:off x="17438966" y="7223876"/>
            <a:ext cx="0" cy="433770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5" name="Google Shape;1615;p33"/>
          <p:cNvCxnSpPr/>
          <p:nvPr/>
        </p:nvCxnSpPr>
        <p:spPr>
          <a:xfrm>
            <a:off x="14888895" y="8118420"/>
            <a:ext cx="42539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6" name="Google Shape;1616;p33"/>
          <p:cNvSpPr txBox="1"/>
          <p:nvPr/>
        </p:nvSpPr>
        <p:spPr>
          <a:xfrm>
            <a:off x="14378719" y="8242195"/>
            <a:ext cx="1407497" cy="370344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0.0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33"/>
          <p:cNvSpPr txBox="1"/>
          <p:nvPr/>
        </p:nvSpPr>
        <p:spPr>
          <a:xfrm>
            <a:off x="9100643" y="5687958"/>
            <a:ext cx="1407497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33"/>
          <p:cNvSpPr txBox="1"/>
          <p:nvPr/>
        </p:nvSpPr>
        <p:spPr>
          <a:xfrm>
            <a:off x="13988583" y="5305386"/>
            <a:ext cx="66843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3"/>
          <p:cNvSpPr/>
          <p:nvPr/>
        </p:nvSpPr>
        <p:spPr>
          <a:xfrm>
            <a:off x="-1" y="1154018"/>
            <a:ext cx="21607462" cy="11065276"/>
          </a:xfrm>
          <a:prstGeom prst="rect">
            <a:avLst/>
          </a:prstGeom>
          <a:solidFill>
            <a:srgbClr val="FF9900">
              <a:alpha val="27450"/>
            </a:srgbClr>
          </a:solidFill>
          <a:ln cap="flat" cmpd="sng" w="762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0" name="Google Shape;1620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3500" y="1310549"/>
            <a:ext cx="12654897" cy="105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22889" y="6146484"/>
            <a:ext cx="7147847" cy="95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33"/>
          <p:cNvSpPr txBox="1"/>
          <p:nvPr/>
        </p:nvSpPr>
        <p:spPr>
          <a:xfrm>
            <a:off x="8847837" y="9139551"/>
            <a:ext cx="4459615" cy="1764454"/>
          </a:xfrm>
          <a:prstGeom prst="rect">
            <a:avLst/>
          </a:prstGeom>
          <a:solidFill>
            <a:srgbClr val="FFFF00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Lecture  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10:40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34"/>
          <p:cNvSpPr/>
          <p:nvPr/>
        </p:nvSpPr>
        <p:spPr>
          <a:xfrm>
            <a:off x="-199504" y="232756"/>
            <a:ext cx="21806969" cy="12136582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35"/>
          <p:cNvSpPr txBox="1"/>
          <p:nvPr>
            <p:ph type="title"/>
          </p:nvPr>
        </p:nvSpPr>
        <p:spPr>
          <a:xfrm>
            <a:off x="673609" y="214112"/>
            <a:ext cx="16731523" cy="292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Biological Modeling of Neural Networks:</a:t>
            </a:r>
            <a:br>
              <a:rPr lang="en-US">
                <a:latin typeface="Impact"/>
                <a:ea typeface="Impact"/>
                <a:cs typeface="Impact"/>
                <a:sym typeface="Impact"/>
              </a:rPr>
            </a:b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34" name="Google Shape;1634;p35"/>
          <p:cNvSpPr txBox="1"/>
          <p:nvPr>
            <p:ph idx="1" type="body"/>
          </p:nvPr>
        </p:nvSpPr>
        <p:spPr>
          <a:xfrm>
            <a:off x="839332" y="2932386"/>
            <a:ext cx="10160829" cy="213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Week 9 – Decision models: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Competitive dynamics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8100"/>
              <a:buFont typeface="Arial Narrow"/>
              <a:buNone/>
            </a:pPr>
            <a:r>
              <a:t/>
            </a:r>
            <a:endParaRPr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5" name="Google Shape;1635;p35"/>
          <p:cNvSpPr txBox="1"/>
          <p:nvPr>
            <p:ph idx="2" type="body"/>
          </p:nvPr>
        </p:nvSpPr>
        <p:spPr>
          <a:xfrm>
            <a:off x="1231141" y="5271864"/>
            <a:ext cx="7638207" cy="190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Wulfram Gerstner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6000"/>
              <a:buFont typeface="Arial Narrow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EPFL, Lausanne, Switzerland</a:t>
            </a:r>
            <a:endParaRPr sz="4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6" name="Google Shape;1636;p35"/>
          <p:cNvSpPr txBox="1"/>
          <p:nvPr/>
        </p:nvSpPr>
        <p:spPr>
          <a:xfrm>
            <a:off x="11089107" y="1340904"/>
            <a:ext cx="10422104" cy="1066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 making</a:t>
            </a:r>
            <a:endParaRPr b="0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competition via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9.4.  Solutions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symmetric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-biased case</a:t>
            </a:r>
            <a:endParaRPr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9.5. Simulations and Experiments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simulations and theory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simulations and experiments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.6. Decisions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1637" name="Google Shape;1637;p35"/>
          <p:cNvSpPr/>
          <p:nvPr/>
        </p:nvSpPr>
        <p:spPr>
          <a:xfrm>
            <a:off x="11750794" y="6690360"/>
            <a:ext cx="8838446" cy="207264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5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for week 9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Ch. 16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 16.4.2)</a:t>
            </a:r>
            <a:endParaRPr/>
          </a:p>
        </p:txBody>
      </p:sp>
      <p:pic>
        <p:nvPicPr>
          <p:cNvPr descr="http://neuronaldynamics.epfl.ch/img/cover.jpg" id="1639" name="Google Shape;16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197" y="7840192"/>
            <a:ext cx="2678166" cy="381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35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 Univ. Press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36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6"/>
          <p:cNvSpPr txBox="1"/>
          <p:nvPr/>
        </p:nvSpPr>
        <p:spPr>
          <a:xfrm>
            <a:off x="6544497" y="1564074"/>
            <a:ext cx="11884724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plane, strong external input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8" name="Google Shape;16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103" y="3462923"/>
            <a:ext cx="1778114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649" name="Google Shape;1649;p36"/>
          <p:cNvCxnSpPr/>
          <p:nvPr/>
        </p:nvCxnSpPr>
        <p:spPr>
          <a:xfrm rot="10800000">
            <a:off x="5010217" y="5038222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0" name="Google Shape;1650;p36"/>
          <p:cNvCxnSpPr/>
          <p:nvPr/>
        </p:nvCxnSpPr>
        <p:spPr>
          <a:xfrm>
            <a:off x="2290528" y="8357604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51" name="Google Shape;1651;p36"/>
          <p:cNvCxnSpPr/>
          <p:nvPr/>
        </p:nvCxnSpPr>
        <p:spPr>
          <a:xfrm flipH="1" rot="10800000">
            <a:off x="5010219" y="4526251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52" name="Google Shape;1652;p36"/>
          <p:cNvCxnSpPr/>
          <p:nvPr/>
        </p:nvCxnSpPr>
        <p:spPr>
          <a:xfrm>
            <a:off x="5861760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3" name="Google Shape;1653;p36"/>
          <p:cNvCxnSpPr/>
          <p:nvPr/>
        </p:nvCxnSpPr>
        <p:spPr>
          <a:xfrm>
            <a:off x="6544496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4" name="Google Shape;1654;p36"/>
          <p:cNvCxnSpPr/>
          <p:nvPr/>
        </p:nvCxnSpPr>
        <p:spPr>
          <a:xfrm>
            <a:off x="7223482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5" name="Google Shape;1655;p36"/>
          <p:cNvCxnSpPr/>
          <p:nvPr/>
        </p:nvCxnSpPr>
        <p:spPr>
          <a:xfrm>
            <a:off x="7902465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6" name="Google Shape;1656;p36"/>
          <p:cNvCxnSpPr/>
          <p:nvPr/>
        </p:nvCxnSpPr>
        <p:spPr>
          <a:xfrm>
            <a:off x="8585201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7" name="Google Shape;1657;p36"/>
          <p:cNvCxnSpPr/>
          <p:nvPr/>
        </p:nvCxnSpPr>
        <p:spPr>
          <a:xfrm>
            <a:off x="9264187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8" name="Google Shape;1658;p36"/>
          <p:cNvCxnSpPr/>
          <p:nvPr/>
        </p:nvCxnSpPr>
        <p:spPr>
          <a:xfrm>
            <a:off x="9946923" y="8231018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9" name="Google Shape;1659;p36"/>
          <p:cNvCxnSpPr/>
          <p:nvPr/>
        </p:nvCxnSpPr>
        <p:spPr>
          <a:xfrm>
            <a:off x="5692954" y="6571327"/>
            <a:ext cx="2209512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0" name="Google Shape;1660;p36"/>
          <p:cNvSpPr/>
          <p:nvPr/>
        </p:nvSpPr>
        <p:spPr>
          <a:xfrm rot="-5400000">
            <a:off x="7585181" y="7650943"/>
            <a:ext cx="2168849" cy="153428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1" name="Google Shape;1661;p36"/>
          <p:cNvCxnSpPr/>
          <p:nvPr/>
        </p:nvCxnSpPr>
        <p:spPr>
          <a:xfrm>
            <a:off x="4841409" y="7845632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2" name="Google Shape;1662;p36"/>
          <p:cNvCxnSpPr/>
          <p:nvPr/>
        </p:nvCxnSpPr>
        <p:spPr>
          <a:xfrm>
            <a:off x="4841409" y="7336471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3" name="Google Shape;1663;p36"/>
          <p:cNvCxnSpPr/>
          <p:nvPr/>
        </p:nvCxnSpPr>
        <p:spPr>
          <a:xfrm>
            <a:off x="4841409" y="6827313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4" name="Google Shape;1664;p36"/>
          <p:cNvCxnSpPr/>
          <p:nvPr/>
        </p:nvCxnSpPr>
        <p:spPr>
          <a:xfrm>
            <a:off x="4841409" y="631534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5" name="Google Shape;1665;p36"/>
          <p:cNvCxnSpPr/>
          <p:nvPr/>
        </p:nvCxnSpPr>
        <p:spPr>
          <a:xfrm>
            <a:off x="4841409" y="580618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66" name="Google Shape;166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79151" y="5786491"/>
            <a:ext cx="6704603" cy="244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667" name="Google Shape;1667;p36"/>
          <p:cNvSpPr/>
          <p:nvPr/>
        </p:nvSpPr>
        <p:spPr>
          <a:xfrm rot="5400000">
            <a:off x="3845140" y="4716949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8" name="Google Shape;1668;p36"/>
          <p:cNvCxnSpPr/>
          <p:nvPr/>
        </p:nvCxnSpPr>
        <p:spPr>
          <a:xfrm>
            <a:off x="6544497" y="6185941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9" name="Google Shape;1669;p36"/>
          <p:cNvSpPr/>
          <p:nvPr/>
        </p:nvSpPr>
        <p:spPr>
          <a:xfrm flipH="1">
            <a:off x="7392290" y="7716233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6"/>
          <p:cNvSpPr/>
          <p:nvPr/>
        </p:nvSpPr>
        <p:spPr>
          <a:xfrm flipH="1" rot="10800000">
            <a:off x="3648497" y="5038223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1" name="Google Shape;167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54531" y="8610778"/>
            <a:ext cx="2074462" cy="9367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72" name="Google Shape;1672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24519" y="4017089"/>
            <a:ext cx="4285565" cy="9367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673" name="Google Shape;1673;p36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74" name="Google Shape;1674;p36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9.4.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7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7"/>
          <p:cNvSpPr txBox="1"/>
          <p:nvPr/>
        </p:nvSpPr>
        <p:spPr>
          <a:xfrm>
            <a:off x="5360602" y="78766"/>
            <a:ext cx="8276364" cy="97962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Quiz 2, take 5 minutes now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7"/>
          <p:cNvSpPr/>
          <p:nvPr/>
        </p:nvSpPr>
        <p:spPr>
          <a:xfrm>
            <a:off x="0" y="1058390"/>
            <a:ext cx="20582022" cy="10925830"/>
          </a:xfrm>
          <a:prstGeom prst="rect">
            <a:avLst/>
          </a:prstGeom>
          <a:solidFill>
            <a:srgbClr val="FF9900">
              <a:alpha val="27450"/>
            </a:srgbClr>
          </a:solidFill>
          <a:ln cap="flat" cmpd="sng" w="762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37"/>
          <p:cNvSpPr txBox="1"/>
          <p:nvPr/>
        </p:nvSpPr>
        <p:spPr>
          <a:xfrm>
            <a:off x="614651" y="1419731"/>
            <a:ext cx="18728203" cy="1421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with Exercise 1, but change the external inputs.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Keep the input to population 1,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but reduce the input to population 2 from 0.8 to 0.2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nullcline for dh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/dt shifts vertically downward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nullcline for dh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/dt shifts horizontally leftward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nullcline for dh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/dt shifts vertically downward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number of fixed points changes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In addition, you now also reduce the input to population 1,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0.8 to 0.2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nullcline for dh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/dt shifts vertically downward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nullcline for dh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/dt shifts horizontally leftward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] The nullcline for dh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/dt shifts vertically downward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8"/>
          <p:cNvSpPr/>
          <p:nvPr/>
        </p:nvSpPr>
        <p:spPr>
          <a:xfrm>
            <a:off x="0" y="1450426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38"/>
          <p:cNvSpPr txBox="1"/>
          <p:nvPr/>
        </p:nvSpPr>
        <p:spPr>
          <a:xfrm>
            <a:off x="10134851" y="1689536"/>
            <a:ext cx="9739906" cy="2010676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 – biased input: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38"/>
          <p:cNvSpPr txBox="1"/>
          <p:nvPr/>
        </p:nvSpPr>
        <p:spPr>
          <a:xfrm>
            <a:off x="1578145" y="1937083"/>
            <a:ext cx="628543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activity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2" name="Google Shape;1692;p38"/>
          <p:cNvCxnSpPr/>
          <p:nvPr/>
        </p:nvCxnSpPr>
        <p:spPr>
          <a:xfrm flipH="1" rot="10800000">
            <a:off x="7070044" y="4463189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693" name="Google Shape;1693;p38"/>
          <p:cNvGrpSpPr/>
          <p:nvPr/>
        </p:nvGrpSpPr>
        <p:grpSpPr>
          <a:xfrm>
            <a:off x="5426973" y="3399861"/>
            <a:ext cx="6409090" cy="7059313"/>
            <a:chOff x="1217" y="693"/>
            <a:chExt cx="1708" cy="2510"/>
          </a:xfrm>
        </p:grpSpPr>
        <p:pic>
          <p:nvPicPr>
            <p:cNvPr id="1694" name="Google Shape;169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17" y="693"/>
              <a:ext cx="656" cy="333"/>
            </a:xfrm>
            <a:prstGeom prst="rect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cxnSp>
          <p:nvCxnSpPr>
            <p:cNvPr id="1695" name="Google Shape;1695;p38"/>
            <p:cNvCxnSpPr/>
            <p:nvPr/>
          </p:nvCxnSpPr>
          <p:spPr>
            <a:xfrm>
              <a:off x="1837" y="1798"/>
              <a:ext cx="589" cy="271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6" name="Google Shape;1696;p38"/>
            <p:cNvSpPr/>
            <p:nvPr/>
          </p:nvSpPr>
          <p:spPr>
            <a:xfrm rot="-5400000">
              <a:off x="2109" y="2386"/>
              <a:ext cx="1134" cy="49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8"/>
            <p:cNvSpPr/>
            <p:nvPr/>
          </p:nvSpPr>
          <p:spPr>
            <a:xfrm rot="5400000">
              <a:off x="1248" y="120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38"/>
          <p:cNvGrpSpPr/>
          <p:nvPr/>
        </p:nvGrpSpPr>
        <p:grpSpPr>
          <a:xfrm>
            <a:off x="3798911" y="6761438"/>
            <a:ext cx="8545452" cy="4000136"/>
            <a:chOff x="783" y="2507"/>
            <a:chExt cx="2278" cy="1422"/>
          </a:xfrm>
        </p:grpSpPr>
        <p:cxnSp>
          <p:nvCxnSpPr>
            <p:cNvPr id="1699" name="Google Shape;1699;p38"/>
            <p:cNvCxnSpPr/>
            <p:nvPr/>
          </p:nvCxnSpPr>
          <p:spPr>
            <a:xfrm>
              <a:off x="2064" y="2977"/>
              <a:ext cx="226" cy="544"/>
            </a:xfrm>
            <a:prstGeom prst="straightConnector1">
              <a:avLst/>
            </a:prstGeom>
            <a:noFill/>
            <a:ln cap="flat" cmpd="sng" w="571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0" name="Google Shape;1700;p38"/>
            <p:cNvSpPr/>
            <p:nvPr/>
          </p:nvSpPr>
          <p:spPr>
            <a:xfrm flipH="1">
              <a:off x="2290" y="3520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8"/>
            <p:cNvSpPr/>
            <p:nvPr/>
          </p:nvSpPr>
          <p:spPr>
            <a:xfrm flipH="1" rot="10800000">
              <a:off x="1292" y="256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2" name="Google Shape;1702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3" y="2507"/>
              <a:ext cx="502" cy="33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grpSp>
        <p:nvGrpSpPr>
          <p:cNvPr id="1703" name="Google Shape;1703;p38"/>
          <p:cNvGrpSpPr/>
          <p:nvPr/>
        </p:nvGrpSpPr>
        <p:grpSpPr>
          <a:xfrm>
            <a:off x="5618290" y="4381611"/>
            <a:ext cx="5613815" cy="6122572"/>
            <a:chOff x="1429" y="1026"/>
            <a:chExt cx="1496" cy="2177"/>
          </a:xfrm>
        </p:grpSpPr>
        <p:cxnSp>
          <p:nvCxnSpPr>
            <p:cNvPr id="1704" name="Google Shape;1704;p38"/>
            <p:cNvCxnSpPr/>
            <p:nvPr/>
          </p:nvCxnSpPr>
          <p:spPr>
            <a:xfrm>
              <a:off x="1837" y="1798"/>
              <a:ext cx="589" cy="271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5" name="Google Shape;1705;p38"/>
            <p:cNvSpPr/>
            <p:nvPr/>
          </p:nvSpPr>
          <p:spPr>
            <a:xfrm rot="-5400000">
              <a:off x="2109" y="2386"/>
              <a:ext cx="1134" cy="49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8"/>
            <p:cNvSpPr/>
            <p:nvPr/>
          </p:nvSpPr>
          <p:spPr>
            <a:xfrm rot="5400000">
              <a:off x="1248" y="120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7" name="Google Shape;1707;p38"/>
          <p:cNvGrpSpPr/>
          <p:nvPr/>
        </p:nvGrpSpPr>
        <p:grpSpPr>
          <a:xfrm>
            <a:off x="4939307" y="4381611"/>
            <a:ext cx="5613815" cy="6122572"/>
            <a:chOff x="1429" y="1026"/>
            <a:chExt cx="1496" cy="2177"/>
          </a:xfrm>
        </p:grpSpPr>
        <p:cxnSp>
          <p:nvCxnSpPr>
            <p:cNvPr id="1708" name="Google Shape;1708;p38"/>
            <p:cNvCxnSpPr/>
            <p:nvPr/>
          </p:nvCxnSpPr>
          <p:spPr>
            <a:xfrm>
              <a:off x="1837" y="1798"/>
              <a:ext cx="589" cy="271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9" name="Google Shape;1709;p38"/>
            <p:cNvSpPr/>
            <p:nvPr/>
          </p:nvSpPr>
          <p:spPr>
            <a:xfrm rot="-5400000">
              <a:off x="2109" y="2386"/>
              <a:ext cx="1134" cy="49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8"/>
            <p:cNvSpPr/>
            <p:nvPr/>
          </p:nvSpPr>
          <p:spPr>
            <a:xfrm rot="5400000">
              <a:off x="1248" y="120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38"/>
          <p:cNvGrpSpPr/>
          <p:nvPr/>
        </p:nvGrpSpPr>
        <p:grpSpPr>
          <a:xfrm>
            <a:off x="2868828" y="3444870"/>
            <a:ext cx="6544135" cy="7059313"/>
            <a:chOff x="1181" y="693"/>
            <a:chExt cx="1744" cy="2510"/>
          </a:xfrm>
        </p:grpSpPr>
        <p:pic>
          <p:nvPicPr>
            <p:cNvPr id="1712" name="Google Shape;1712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1" y="693"/>
              <a:ext cx="656" cy="333"/>
            </a:xfrm>
            <a:prstGeom prst="rect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cxnSp>
          <p:nvCxnSpPr>
            <p:cNvPr id="1713" name="Google Shape;1713;p38"/>
            <p:cNvCxnSpPr/>
            <p:nvPr/>
          </p:nvCxnSpPr>
          <p:spPr>
            <a:xfrm>
              <a:off x="1837" y="1798"/>
              <a:ext cx="589" cy="271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14" name="Google Shape;1714;p38"/>
            <p:cNvSpPr/>
            <p:nvPr/>
          </p:nvSpPr>
          <p:spPr>
            <a:xfrm rot="-5400000">
              <a:off x="2109" y="2386"/>
              <a:ext cx="1134" cy="49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8"/>
            <p:cNvSpPr/>
            <p:nvPr/>
          </p:nvSpPr>
          <p:spPr>
            <a:xfrm rot="5400000">
              <a:off x="1248" y="120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16" name="Google Shape;1716;p38"/>
          <p:cNvCxnSpPr/>
          <p:nvPr/>
        </p:nvCxnSpPr>
        <p:spPr>
          <a:xfrm>
            <a:off x="4350353" y="8294542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7" name="Google Shape;1717;p38"/>
          <p:cNvCxnSpPr/>
          <p:nvPr/>
        </p:nvCxnSpPr>
        <p:spPr>
          <a:xfrm rot="10800000">
            <a:off x="7070042" y="4975160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8" name="Google Shape;1718;p38"/>
          <p:cNvCxnSpPr/>
          <p:nvPr/>
        </p:nvCxnSpPr>
        <p:spPr>
          <a:xfrm>
            <a:off x="12006748" y="8547716"/>
            <a:ext cx="0" cy="1659691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19" name="Google Shape;171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09421" y="10311487"/>
            <a:ext cx="2608599" cy="93674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20" name="Google Shape;1720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63865" y="5357734"/>
            <a:ext cx="2513927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21" name="Google Shape;172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440746" y="2612603"/>
            <a:ext cx="2677274" cy="93674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22" name="Google Shape;1722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479650" y="3842095"/>
            <a:ext cx="2732585" cy="93674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723" name="Google Shape;1723;p38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24" name="Google Shape;1724;p38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9.4.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dynamics: biased input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39"/>
          <p:cNvSpPr/>
          <p:nvPr/>
        </p:nvSpPr>
        <p:spPr>
          <a:xfrm>
            <a:off x="0" y="1765736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9"/>
          <p:cNvSpPr txBox="1"/>
          <p:nvPr/>
        </p:nvSpPr>
        <p:spPr>
          <a:xfrm>
            <a:off x="3038549" y="2018910"/>
            <a:ext cx="13983055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 – symmetric but small input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2" name="Google Shape;173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0873" y="3705439"/>
            <a:ext cx="1987814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33" name="Google Shape;1733;p39"/>
          <p:cNvSpPr txBox="1"/>
          <p:nvPr/>
        </p:nvSpPr>
        <p:spPr>
          <a:xfrm>
            <a:off x="10341551" y="6401934"/>
            <a:ext cx="7046477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external input: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Stable fixed point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4" name="Google Shape;1734;p39"/>
          <p:cNvCxnSpPr/>
          <p:nvPr/>
        </p:nvCxnSpPr>
        <p:spPr>
          <a:xfrm rot="10800000">
            <a:off x="6208395" y="5290470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5" name="Google Shape;1735;p39"/>
          <p:cNvCxnSpPr/>
          <p:nvPr/>
        </p:nvCxnSpPr>
        <p:spPr>
          <a:xfrm>
            <a:off x="3488706" y="8609852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6" name="Google Shape;1736;p39"/>
          <p:cNvCxnSpPr/>
          <p:nvPr/>
        </p:nvCxnSpPr>
        <p:spPr>
          <a:xfrm flipH="1" rot="10800000">
            <a:off x="6208397" y="4778499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37" name="Google Shape;1737;p39"/>
          <p:cNvCxnSpPr/>
          <p:nvPr/>
        </p:nvCxnSpPr>
        <p:spPr>
          <a:xfrm>
            <a:off x="7059938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8" name="Google Shape;1738;p39"/>
          <p:cNvCxnSpPr/>
          <p:nvPr/>
        </p:nvCxnSpPr>
        <p:spPr>
          <a:xfrm>
            <a:off x="7742674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9" name="Google Shape;1739;p39"/>
          <p:cNvCxnSpPr/>
          <p:nvPr/>
        </p:nvCxnSpPr>
        <p:spPr>
          <a:xfrm>
            <a:off x="8421660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0" name="Google Shape;1740;p39"/>
          <p:cNvCxnSpPr/>
          <p:nvPr/>
        </p:nvCxnSpPr>
        <p:spPr>
          <a:xfrm>
            <a:off x="9100643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1" name="Google Shape;1741;p39"/>
          <p:cNvCxnSpPr/>
          <p:nvPr/>
        </p:nvCxnSpPr>
        <p:spPr>
          <a:xfrm>
            <a:off x="9783379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2" name="Google Shape;1742;p39"/>
          <p:cNvCxnSpPr/>
          <p:nvPr/>
        </p:nvCxnSpPr>
        <p:spPr>
          <a:xfrm>
            <a:off x="10462365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3" name="Google Shape;1743;p39"/>
          <p:cNvCxnSpPr/>
          <p:nvPr/>
        </p:nvCxnSpPr>
        <p:spPr>
          <a:xfrm>
            <a:off x="11145101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4" name="Google Shape;1744;p39"/>
          <p:cNvCxnSpPr/>
          <p:nvPr/>
        </p:nvCxnSpPr>
        <p:spPr>
          <a:xfrm>
            <a:off x="4509058" y="6823575"/>
            <a:ext cx="2209514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5" name="Google Shape;1745;p39"/>
          <p:cNvSpPr/>
          <p:nvPr/>
        </p:nvSpPr>
        <p:spPr>
          <a:xfrm rot="-5400000">
            <a:off x="6401288" y="7903192"/>
            <a:ext cx="2168849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6" name="Google Shape;1746;p39"/>
          <p:cNvCxnSpPr/>
          <p:nvPr/>
        </p:nvCxnSpPr>
        <p:spPr>
          <a:xfrm>
            <a:off x="6039587" y="809788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7" name="Google Shape;1747;p39"/>
          <p:cNvCxnSpPr/>
          <p:nvPr/>
        </p:nvCxnSpPr>
        <p:spPr>
          <a:xfrm>
            <a:off x="6039587" y="7588719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8" name="Google Shape;1748;p39"/>
          <p:cNvCxnSpPr/>
          <p:nvPr/>
        </p:nvCxnSpPr>
        <p:spPr>
          <a:xfrm>
            <a:off x="6039587" y="7079561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9" name="Google Shape;1749;p39"/>
          <p:cNvCxnSpPr/>
          <p:nvPr/>
        </p:nvCxnSpPr>
        <p:spPr>
          <a:xfrm>
            <a:off x="6039587" y="656758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0" name="Google Shape;1750;p39"/>
          <p:cNvCxnSpPr/>
          <p:nvPr/>
        </p:nvCxnSpPr>
        <p:spPr>
          <a:xfrm>
            <a:off x="6039587" y="605842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1" name="Google Shape;1751;p39"/>
          <p:cNvSpPr/>
          <p:nvPr/>
        </p:nvSpPr>
        <p:spPr>
          <a:xfrm rot="5400000">
            <a:off x="2657494" y="4969197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2" name="Google Shape;1752;p39"/>
          <p:cNvCxnSpPr/>
          <p:nvPr/>
        </p:nvCxnSpPr>
        <p:spPr>
          <a:xfrm>
            <a:off x="7742675" y="8224465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3" name="Google Shape;1753;p39"/>
          <p:cNvSpPr/>
          <p:nvPr/>
        </p:nvSpPr>
        <p:spPr>
          <a:xfrm flipH="1">
            <a:off x="8590468" y="9754757"/>
            <a:ext cx="2892250" cy="115053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39"/>
          <p:cNvSpPr/>
          <p:nvPr/>
        </p:nvSpPr>
        <p:spPr>
          <a:xfrm flipH="1" rot="10800000">
            <a:off x="4846675" y="7200521"/>
            <a:ext cx="2892250" cy="115053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5" name="Google Shape;175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82719" y="10327209"/>
            <a:ext cx="2524621" cy="93674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756" name="Google Shape;175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5278" y="4269337"/>
            <a:ext cx="3408260" cy="9367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757" name="Google Shape;1757;p39"/>
          <p:cNvCxnSpPr/>
          <p:nvPr/>
        </p:nvCxnSpPr>
        <p:spPr>
          <a:xfrm flipH="1" rot="10800000">
            <a:off x="6380955" y="8097880"/>
            <a:ext cx="510176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8" name="Google Shape;1758;p39"/>
          <p:cNvCxnSpPr/>
          <p:nvPr/>
        </p:nvCxnSpPr>
        <p:spPr>
          <a:xfrm rot="10800000">
            <a:off x="8080291" y="9116200"/>
            <a:ext cx="0" cy="51197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9" name="Google Shape;1759;p39"/>
          <p:cNvCxnSpPr/>
          <p:nvPr/>
        </p:nvCxnSpPr>
        <p:spPr>
          <a:xfrm rot="10800000">
            <a:off x="8080292" y="8989611"/>
            <a:ext cx="682736" cy="2814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0" name="Google Shape;1760;p39"/>
          <p:cNvCxnSpPr/>
          <p:nvPr/>
        </p:nvCxnSpPr>
        <p:spPr>
          <a:xfrm flipH="1" rot="10800000">
            <a:off x="4846675" y="7332735"/>
            <a:ext cx="682736" cy="2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1" name="Google Shape;1761;p39"/>
          <p:cNvCxnSpPr/>
          <p:nvPr/>
        </p:nvCxnSpPr>
        <p:spPr>
          <a:xfrm flipH="1" rot="-5400000">
            <a:off x="5440357" y="7074873"/>
            <a:ext cx="511972" cy="37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2" name="Google Shape;1762;p39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63" name="Google Shape;1763;p39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9.4.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dynamics: unbiased weak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40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40"/>
          <p:cNvSpPr txBox="1"/>
          <p:nvPr/>
        </p:nvSpPr>
        <p:spPr>
          <a:xfrm>
            <a:off x="8045133" y="3373759"/>
            <a:ext cx="4602281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1" name="Google Shape;1771;p40"/>
          <p:cNvCxnSpPr/>
          <p:nvPr/>
        </p:nvCxnSpPr>
        <p:spPr>
          <a:xfrm flipH="1" rot="10800000">
            <a:off x="5720828" y="4877430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grpSp>
        <p:nvGrpSpPr>
          <p:cNvPr id="1772" name="Google Shape;1772;p40"/>
          <p:cNvGrpSpPr/>
          <p:nvPr/>
        </p:nvGrpSpPr>
        <p:grpSpPr>
          <a:xfrm>
            <a:off x="3942712" y="3814102"/>
            <a:ext cx="6544135" cy="7059313"/>
            <a:chOff x="1181" y="693"/>
            <a:chExt cx="1744" cy="2510"/>
          </a:xfrm>
        </p:grpSpPr>
        <p:pic>
          <p:nvPicPr>
            <p:cNvPr id="1773" name="Google Shape;1773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1" y="693"/>
              <a:ext cx="656" cy="333"/>
            </a:xfrm>
            <a:prstGeom prst="rect">
              <a:avLst/>
            </a:prstGeom>
            <a:noFill/>
            <a:ln cap="flat" cmpd="sng" w="9525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cxnSp>
          <p:nvCxnSpPr>
            <p:cNvPr id="1774" name="Google Shape;1774;p40"/>
            <p:cNvCxnSpPr/>
            <p:nvPr/>
          </p:nvCxnSpPr>
          <p:spPr>
            <a:xfrm>
              <a:off x="1837" y="1798"/>
              <a:ext cx="589" cy="271"/>
            </a:xfrm>
            <a:prstGeom prst="straightConnector1">
              <a:avLst/>
            </a:prstGeom>
            <a:noFill/>
            <a:ln cap="flat" cmpd="sng" w="38100">
              <a:solidFill>
                <a:srgbClr val="FF33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75" name="Google Shape;1775;p40"/>
            <p:cNvSpPr/>
            <p:nvPr/>
          </p:nvSpPr>
          <p:spPr>
            <a:xfrm rot="-5400000">
              <a:off x="2109" y="2386"/>
              <a:ext cx="1134" cy="49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0"/>
            <p:cNvSpPr/>
            <p:nvPr/>
          </p:nvSpPr>
          <p:spPr>
            <a:xfrm rot="5400000">
              <a:off x="1248" y="120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rgbClr val="FF3300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7" name="Google Shape;1777;p40"/>
          <p:cNvGrpSpPr/>
          <p:nvPr/>
        </p:nvGrpSpPr>
        <p:grpSpPr>
          <a:xfrm>
            <a:off x="1808224" y="5480130"/>
            <a:ext cx="9186925" cy="4000136"/>
            <a:chOff x="612" y="2507"/>
            <a:chExt cx="2449" cy="1422"/>
          </a:xfrm>
        </p:grpSpPr>
        <p:cxnSp>
          <p:nvCxnSpPr>
            <p:cNvPr id="1778" name="Google Shape;1778;p40"/>
            <p:cNvCxnSpPr/>
            <p:nvPr/>
          </p:nvCxnSpPr>
          <p:spPr>
            <a:xfrm>
              <a:off x="2064" y="2977"/>
              <a:ext cx="226" cy="544"/>
            </a:xfrm>
            <a:prstGeom prst="straightConnector1">
              <a:avLst/>
            </a:prstGeom>
            <a:noFill/>
            <a:ln cap="flat" cmpd="sng" w="571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79" name="Google Shape;1779;p40"/>
            <p:cNvSpPr/>
            <p:nvPr/>
          </p:nvSpPr>
          <p:spPr>
            <a:xfrm flipH="1">
              <a:off x="2290" y="3520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0"/>
            <p:cNvSpPr/>
            <p:nvPr/>
          </p:nvSpPr>
          <p:spPr>
            <a:xfrm flipH="1" rot="10800000">
              <a:off x="1292" y="256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81" name="Google Shape;1781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2" y="2507"/>
              <a:ext cx="673" cy="33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grpSp>
        <p:nvGrpSpPr>
          <p:cNvPr id="1782" name="Google Shape;1782;p40"/>
          <p:cNvGrpSpPr/>
          <p:nvPr/>
        </p:nvGrpSpPr>
        <p:grpSpPr>
          <a:xfrm>
            <a:off x="1808224" y="5982952"/>
            <a:ext cx="9186925" cy="4000136"/>
            <a:chOff x="612" y="2507"/>
            <a:chExt cx="2449" cy="1422"/>
          </a:xfrm>
        </p:grpSpPr>
        <p:cxnSp>
          <p:nvCxnSpPr>
            <p:cNvPr id="1783" name="Google Shape;1783;p40"/>
            <p:cNvCxnSpPr/>
            <p:nvPr/>
          </p:nvCxnSpPr>
          <p:spPr>
            <a:xfrm>
              <a:off x="2064" y="2977"/>
              <a:ext cx="226" cy="544"/>
            </a:xfrm>
            <a:prstGeom prst="straightConnector1">
              <a:avLst/>
            </a:prstGeom>
            <a:noFill/>
            <a:ln cap="flat" cmpd="sng" w="571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84" name="Google Shape;1784;p40"/>
            <p:cNvSpPr/>
            <p:nvPr/>
          </p:nvSpPr>
          <p:spPr>
            <a:xfrm flipH="1">
              <a:off x="2290" y="3520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0"/>
            <p:cNvSpPr/>
            <p:nvPr/>
          </p:nvSpPr>
          <p:spPr>
            <a:xfrm flipH="1" rot="10800000">
              <a:off x="1292" y="256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86" name="Google Shape;1786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2" y="2507"/>
              <a:ext cx="673" cy="33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grpSp>
        <p:nvGrpSpPr>
          <p:cNvPr id="1787" name="Google Shape;1787;p40"/>
          <p:cNvGrpSpPr/>
          <p:nvPr/>
        </p:nvGrpSpPr>
        <p:grpSpPr>
          <a:xfrm>
            <a:off x="1808224" y="6492112"/>
            <a:ext cx="9186925" cy="4000136"/>
            <a:chOff x="612" y="2507"/>
            <a:chExt cx="2449" cy="1422"/>
          </a:xfrm>
        </p:grpSpPr>
        <p:cxnSp>
          <p:nvCxnSpPr>
            <p:cNvPr id="1788" name="Google Shape;1788;p40"/>
            <p:cNvCxnSpPr/>
            <p:nvPr/>
          </p:nvCxnSpPr>
          <p:spPr>
            <a:xfrm>
              <a:off x="2064" y="2977"/>
              <a:ext cx="226" cy="544"/>
            </a:xfrm>
            <a:prstGeom prst="straightConnector1">
              <a:avLst/>
            </a:prstGeom>
            <a:noFill/>
            <a:ln cap="flat" cmpd="sng" w="571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89" name="Google Shape;1789;p40"/>
            <p:cNvSpPr/>
            <p:nvPr/>
          </p:nvSpPr>
          <p:spPr>
            <a:xfrm flipH="1">
              <a:off x="2290" y="3520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0"/>
            <p:cNvSpPr/>
            <p:nvPr/>
          </p:nvSpPr>
          <p:spPr>
            <a:xfrm flipH="1" rot="10800000">
              <a:off x="1292" y="2567"/>
              <a:ext cx="771" cy="409"/>
            </a:xfrm>
            <a:custGeom>
              <a:rect b="b" l="l" r="r" t="t"/>
              <a:pathLst>
                <a:path extrusionOk="0" h="182" w="726">
                  <a:moveTo>
                    <a:pt x="726" y="0"/>
                  </a:moveTo>
                  <a:cubicBezTo>
                    <a:pt x="695" y="30"/>
                    <a:pt x="665" y="61"/>
                    <a:pt x="544" y="91"/>
                  </a:cubicBezTo>
                  <a:cubicBezTo>
                    <a:pt x="423" y="121"/>
                    <a:pt x="211" y="151"/>
                    <a:pt x="0" y="18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1" name="Google Shape;1791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2" y="2507"/>
              <a:ext cx="673" cy="333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</p:grpSp>
      <p:cxnSp>
        <p:nvCxnSpPr>
          <p:cNvPr id="1792" name="Google Shape;1792;p40"/>
          <p:cNvCxnSpPr/>
          <p:nvPr/>
        </p:nvCxnSpPr>
        <p:spPr>
          <a:xfrm rot="10800000">
            <a:off x="5720826" y="5389401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3" name="Google Shape;1793;p40"/>
          <p:cNvCxnSpPr/>
          <p:nvPr/>
        </p:nvCxnSpPr>
        <p:spPr>
          <a:xfrm>
            <a:off x="3001137" y="8708783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94" name="Google Shape;1794;p40"/>
          <p:cNvSpPr txBox="1"/>
          <p:nvPr/>
        </p:nvSpPr>
        <p:spPr>
          <a:xfrm>
            <a:off x="8357989" y="1624815"/>
            <a:ext cx="929587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Symmetric, but strong input</a:t>
            </a:r>
            <a:endParaRPr/>
          </a:p>
        </p:txBody>
      </p:sp>
      <p:cxnSp>
        <p:nvCxnSpPr>
          <p:cNvPr id="1795" name="Google Shape;1795;p40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96" name="Google Shape;1796;p40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9.4.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 decision dynamics: unbiased strong to biased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97" name="Google Shape;1797;p40"/>
          <p:cNvSpPr txBox="1"/>
          <p:nvPr/>
        </p:nvSpPr>
        <p:spPr>
          <a:xfrm>
            <a:off x="13005926" y="3814102"/>
            <a:ext cx="7894850" cy="19491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unbiased strong input 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2 stable fixed points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41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1"/>
          <p:cNvSpPr txBox="1"/>
          <p:nvPr/>
        </p:nvSpPr>
        <p:spPr>
          <a:xfrm>
            <a:off x="9273204" y="1910252"/>
            <a:ext cx="4602281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5" name="Google Shape;18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281" y="3620578"/>
            <a:ext cx="1778116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06" name="Google Shape;1806;p41"/>
          <p:cNvSpPr txBox="1"/>
          <p:nvPr/>
        </p:nvSpPr>
        <p:spPr>
          <a:xfrm>
            <a:off x="716498" y="2157800"/>
            <a:ext cx="628543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activity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7" name="Google Shape;1807;p41"/>
          <p:cNvCxnSpPr/>
          <p:nvPr/>
        </p:nvCxnSpPr>
        <p:spPr>
          <a:xfrm rot="10800000">
            <a:off x="6208395" y="5195877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8" name="Google Shape;1808;p41"/>
          <p:cNvCxnSpPr/>
          <p:nvPr/>
        </p:nvCxnSpPr>
        <p:spPr>
          <a:xfrm>
            <a:off x="3488706" y="8515259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9" name="Google Shape;1809;p41"/>
          <p:cNvCxnSpPr/>
          <p:nvPr/>
        </p:nvCxnSpPr>
        <p:spPr>
          <a:xfrm flipH="1" rot="10800000">
            <a:off x="6208397" y="4683906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0" name="Google Shape;1810;p41"/>
          <p:cNvCxnSpPr/>
          <p:nvPr/>
        </p:nvCxnSpPr>
        <p:spPr>
          <a:xfrm>
            <a:off x="7059938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1" name="Google Shape;1811;p41"/>
          <p:cNvCxnSpPr/>
          <p:nvPr/>
        </p:nvCxnSpPr>
        <p:spPr>
          <a:xfrm>
            <a:off x="7742674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2" name="Google Shape;1812;p41"/>
          <p:cNvCxnSpPr/>
          <p:nvPr/>
        </p:nvCxnSpPr>
        <p:spPr>
          <a:xfrm>
            <a:off x="8421660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3" name="Google Shape;1813;p41"/>
          <p:cNvCxnSpPr/>
          <p:nvPr/>
        </p:nvCxnSpPr>
        <p:spPr>
          <a:xfrm>
            <a:off x="9100643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4" name="Google Shape;1814;p41"/>
          <p:cNvCxnSpPr/>
          <p:nvPr/>
        </p:nvCxnSpPr>
        <p:spPr>
          <a:xfrm>
            <a:off x="9783379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5" name="Google Shape;1815;p41"/>
          <p:cNvCxnSpPr/>
          <p:nvPr/>
        </p:nvCxnSpPr>
        <p:spPr>
          <a:xfrm>
            <a:off x="10462365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6" name="Google Shape;1816;p41"/>
          <p:cNvCxnSpPr/>
          <p:nvPr/>
        </p:nvCxnSpPr>
        <p:spPr>
          <a:xfrm>
            <a:off x="11145101" y="83886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7" name="Google Shape;1817;p41"/>
          <p:cNvCxnSpPr/>
          <p:nvPr/>
        </p:nvCxnSpPr>
        <p:spPr>
          <a:xfrm>
            <a:off x="6891132" y="6728982"/>
            <a:ext cx="2209512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8" name="Google Shape;1818;p41"/>
          <p:cNvSpPr/>
          <p:nvPr/>
        </p:nvSpPr>
        <p:spPr>
          <a:xfrm rot="-5400000">
            <a:off x="8441602" y="8150357"/>
            <a:ext cx="3189982" cy="1871898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9" name="Google Shape;1819;p41"/>
          <p:cNvCxnSpPr/>
          <p:nvPr/>
        </p:nvCxnSpPr>
        <p:spPr>
          <a:xfrm>
            <a:off x="6039587" y="8003287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0" name="Google Shape;1820;p41"/>
          <p:cNvCxnSpPr/>
          <p:nvPr/>
        </p:nvCxnSpPr>
        <p:spPr>
          <a:xfrm>
            <a:off x="6039587" y="7494126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1" name="Google Shape;1821;p41"/>
          <p:cNvCxnSpPr/>
          <p:nvPr/>
        </p:nvCxnSpPr>
        <p:spPr>
          <a:xfrm>
            <a:off x="6039587" y="698496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2" name="Google Shape;1822;p41"/>
          <p:cNvCxnSpPr/>
          <p:nvPr/>
        </p:nvCxnSpPr>
        <p:spPr>
          <a:xfrm>
            <a:off x="6039587" y="6472995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3" name="Google Shape;1823;p41"/>
          <p:cNvCxnSpPr/>
          <p:nvPr/>
        </p:nvCxnSpPr>
        <p:spPr>
          <a:xfrm>
            <a:off x="6039587" y="5963835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4" name="Google Shape;1824;p41"/>
          <p:cNvSpPr/>
          <p:nvPr/>
        </p:nvSpPr>
        <p:spPr>
          <a:xfrm rot="5400000">
            <a:off x="5043318" y="4874604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5" name="Google Shape;1825;p41"/>
          <p:cNvCxnSpPr/>
          <p:nvPr/>
        </p:nvCxnSpPr>
        <p:spPr>
          <a:xfrm>
            <a:off x="7742675" y="7876699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6" name="Google Shape;1826;p41"/>
          <p:cNvSpPr/>
          <p:nvPr/>
        </p:nvSpPr>
        <p:spPr>
          <a:xfrm flipH="1">
            <a:off x="8590468" y="9404179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1"/>
          <p:cNvSpPr/>
          <p:nvPr/>
        </p:nvSpPr>
        <p:spPr>
          <a:xfrm flipH="1" rot="10800000">
            <a:off x="4846675" y="6723355"/>
            <a:ext cx="2892250" cy="115053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8" name="Google Shape;182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0913" y="6599581"/>
            <a:ext cx="2179503" cy="93674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29" name="Google Shape;182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51732" y="3730285"/>
            <a:ext cx="2513139" cy="182566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830" name="Google Shape;1830;p41"/>
          <p:cNvCxnSpPr/>
          <p:nvPr/>
        </p:nvCxnSpPr>
        <p:spPr>
          <a:xfrm flipH="1" rot="10800000">
            <a:off x="6380955" y="8003287"/>
            <a:ext cx="510176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1" name="Google Shape;1831;p41"/>
          <p:cNvCxnSpPr/>
          <p:nvPr/>
        </p:nvCxnSpPr>
        <p:spPr>
          <a:xfrm flipH="1" rot="10800000">
            <a:off x="8590468" y="9786752"/>
            <a:ext cx="682736" cy="2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2" name="Google Shape;1832;p41"/>
          <p:cNvCxnSpPr/>
          <p:nvPr/>
        </p:nvCxnSpPr>
        <p:spPr>
          <a:xfrm flipH="1" rot="10800000">
            <a:off x="6891132" y="7364727"/>
            <a:ext cx="682736" cy="281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3" name="Google Shape;1833;p41"/>
          <p:cNvCxnSpPr/>
          <p:nvPr/>
        </p:nvCxnSpPr>
        <p:spPr>
          <a:xfrm rot="5400000">
            <a:off x="8336357" y="7362852"/>
            <a:ext cx="511972" cy="37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4" name="Google Shape;1834;p41"/>
          <p:cNvCxnSpPr/>
          <p:nvPr/>
        </p:nvCxnSpPr>
        <p:spPr>
          <a:xfrm rot="5400000">
            <a:off x="10204503" y="9275717"/>
            <a:ext cx="511972" cy="37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5" name="Google Shape;1835;p41"/>
          <p:cNvSpPr txBox="1"/>
          <p:nvPr/>
        </p:nvSpPr>
        <p:spPr>
          <a:xfrm>
            <a:off x="10865680" y="5924768"/>
            <a:ext cx="10741783" cy="19491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Biased input = stable fixed point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🡪 decision reflects bias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6" name="Google Shape;1836;p41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37" name="Google Shape;1837;p41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9.4.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dynamics: biased strong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6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13" name="Google Shape;113;p6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9.1.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 making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0414" y="5376278"/>
            <a:ext cx="10839450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11211429" y="2310063"/>
            <a:ext cx="5992346" cy="28623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turn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Left?       Right?</a:t>
            </a:r>
            <a:endParaRPr b="1" i="1" sz="6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2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2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42"/>
          <p:cNvSpPr txBox="1"/>
          <p:nvPr/>
        </p:nvSpPr>
        <p:spPr>
          <a:xfrm>
            <a:off x="7482238" y="2569616"/>
            <a:ext cx="4602281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5" name="Google Shape;184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281" y="3368330"/>
            <a:ext cx="1924417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846" name="Google Shape;1846;p42"/>
          <p:cNvCxnSpPr/>
          <p:nvPr/>
        </p:nvCxnSpPr>
        <p:spPr>
          <a:xfrm rot="10800000">
            <a:off x="6208395" y="4943629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7" name="Google Shape;1847;p42"/>
          <p:cNvCxnSpPr/>
          <p:nvPr/>
        </p:nvCxnSpPr>
        <p:spPr>
          <a:xfrm>
            <a:off x="3488706" y="8263011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8" name="Google Shape;1848;p42"/>
          <p:cNvCxnSpPr/>
          <p:nvPr/>
        </p:nvCxnSpPr>
        <p:spPr>
          <a:xfrm flipH="1" rot="10800000">
            <a:off x="6208397" y="4431658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9" name="Google Shape;1849;p42"/>
          <p:cNvCxnSpPr/>
          <p:nvPr/>
        </p:nvCxnSpPr>
        <p:spPr>
          <a:xfrm>
            <a:off x="7059938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0" name="Google Shape;1850;p42"/>
          <p:cNvCxnSpPr/>
          <p:nvPr/>
        </p:nvCxnSpPr>
        <p:spPr>
          <a:xfrm>
            <a:off x="7742674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1" name="Google Shape;1851;p42"/>
          <p:cNvCxnSpPr/>
          <p:nvPr/>
        </p:nvCxnSpPr>
        <p:spPr>
          <a:xfrm>
            <a:off x="8421660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2" name="Google Shape;1852;p42"/>
          <p:cNvCxnSpPr/>
          <p:nvPr/>
        </p:nvCxnSpPr>
        <p:spPr>
          <a:xfrm>
            <a:off x="9100643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3" name="Google Shape;1853;p42"/>
          <p:cNvCxnSpPr/>
          <p:nvPr/>
        </p:nvCxnSpPr>
        <p:spPr>
          <a:xfrm>
            <a:off x="9783379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4" name="Google Shape;1854;p42"/>
          <p:cNvCxnSpPr/>
          <p:nvPr/>
        </p:nvCxnSpPr>
        <p:spPr>
          <a:xfrm>
            <a:off x="10462365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5" name="Google Shape;1855;p42"/>
          <p:cNvCxnSpPr/>
          <p:nvPr/>
        </p:nvCxnSpPr>
        <p:spPr>
          <a:xfrm>
            <a:off x="11145101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6" name="Google Shape;1856;p42"/>
          <p:cNvCxnSpPr/>
          <p:nvPr/>
        </p:nvCxnSpPr>
        <p:spPr>
          <a:xfrm>
            <a:off x="6891132" y="6476734"/>
            <a:ext cx="2209512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7" name="Google Shape;1857;p42"/>
          <p:cNvSpPr/>
          <p:nvPr/>
        </p:nvSpPr>
        <p:spPr>
          <a:xfrm rot="-5400000">
            <a:off x="8783359" y="7556350"/>
            <a:ext cx="2168849" cy="153428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8" name="Google Shape;1858;p42"/>
          <p:cNvCxnSpPr/>
          <p:nvPr/>
        </p:nvCxnSpPr>
        <p:spPr>
          <a:xfrm>
            <a:off x="6039587" y="7751039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9" name="Google Shape;1859;p42"/>
          <p:cNvCxnSpPr/>
          <p:nvPr/>
        </p:nvCxnSpPr>
        <p:spPr>
          <a:xfrm>
            <a:off x="6039587" y="724187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0" name="Google Shape;1860;p42"/>
          <p:cNvCxnSpPr/>
          <p:nvPr/>
        </p:nvCxnSpPr>
        <p:spPr>
          <a:xfrm>
            <a:off x="6039587" y="673272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1" name="Google Shape;1861;p42"/>
          <p:cNvCxnSpPr/>
          <p:nvPr/>
        </p:nvCxnSpPr>
        <p:spPr>
          <a:xfrm>
            <a:off x="6039587" y="6220747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2" name="Google Shape;1862;p42"/>
          <p:cNvCxnSpPr/>
          <p:nvPr/>
        </p:nvCxnSpPr>
        <p:spPr>
          <a:xfrm>
            <a:off x="6039587" y="5711587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3" name="Google Shape;1863;p42"/>
          <p:cNvSpPr/>
          <p:nvPr/>
        </p:nvSpPr>
        <p:spPr>
          <a:xfrm rot="5400000">
            <a:off x="5043318" y="4622356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4" name="Google Shape;1864;p42"/>
          <p:cNvCxnSpPr/>
          <p:nvPr/>
        </p:nvCxnSpPr>
        <p:spPr>
          <a:xfrm>
            <a:off x="7742675" y="6091348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5" name="Google Shape;1865;p42"/>
          <p:cNvSpPr/>
          <p:nvPr/>
        </p:nvSpPr>
        <p:spPr>
          <a:xfrm flipH="1">
            <a:off x="8590468" y="7621640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42"/>
          <p:cNvSpPr/>
          <p:nvPr/>
        </p:nvSpPr>
        <p:spPr>
          <a:xfrm flipH="1" rot="10800000">
            <a:off x="4846675" y="4943630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7" name="Google Shape;186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2708" y="8516185"/>
            <a:ext cx="2239521" cy="9367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68" name="Google Shape;186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5278" y="3922496"/>
            <a:ext cx="3504511" cy="9367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69" name="Google Shape;1869;p42"/>
          <p:cNvSpPr txBox="1"/>
          <p:nvPr/>
        </p:nvSpPr>
        <p:spPr>
          <a:xfrm>
            <a:off x="11145101" y="5307329"/>
            <a:ext cx="9608460" cy="2826283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Homogeneous solution 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saddle point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🡪 decision must be taken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0" name="Google Shape;1870;p42"/>
          <p:cNvCxnSpPr/>
          <p:nvPr/>
        </p:nvCxnSpPr>
        <p:spPr>
          <a:xfrm>
            <a:off x="8763027" y="6856494"/>
            <a:ext cx="0" cy="51197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1" name="Google Shape;1871;p42"/>
          <p:cNvCxnSpPr/>
          <p:nvPr/>
        </p:nvCxnSpPr>
        <p:spPr>
          <a:xfrm>
            <a:off x="8252851" y="7368466"/>
            <a:ext cx="510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2" name="Google Shape;1872;p42"/>
          <p:cNvCxnSpPr/>
          <p:nvPr/>
        </p:nvCxnSpPr>
        <p:spPr>
          <a:xfrm rot="10800000">
            <a:off x="7401308" y="6473920"/>
            <a:ext cx="0" cy="3825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3" name="Google Shape;1873;p42"/>
          <p:cNvCxnSpPr/>
          <p:nvPr/>
        </p:nvCxnSpPr>
        <p:spPr>
          <a:xfrm rot="10800000">
            <a:off x="7570115" y="6217933"/>
            <a:ext cx="510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4" name="Google Shape;1874;p42"/>
          <p:cNvCxnSpPr/>
          <p:nvPr/>
        </p:nvCxnSpPr>
        <p:spPr>
          <a:xfrm flipH="1" rot="10800000">
            <a:off x="6380956" y="7877625"/>
            <a:ext cx="337617" cy="2559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5" name="Google Shape;1875;p42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76" name="Google Shape;1876;p42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9.4.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Theory of decision dynamics: unbiased strong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43"/>
          <p:cNvSpPr txBox="1"/>
          <p:nvPr>
            <p:ph type="title"/>
          </p:nvPr>
        </p:nvSpPr>
        <p:spPr>
          <a:xfrm>
            <a:off x="673609" y="214112"/>
            <a:ext cx="16731523" cy="292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Biological Modeling of Neural Networks:</a:t>
            </a:r>
            <a:br>
              <a:rPr lang="en-US">
                <a:latin typeface="Impact"/>
                <a:ea typeface="Impact"/>
                <a:cs typeface="Impact"/>
                <a:sym typeface="Impact"/>
              </a:rPr>
            </a:b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83" name="Google Shape;1883;p43"/>
          <p:cNvSpPr txBox="1"/>
          <p:nvPr>
            <p:ph idx="1" type="body"/>
          </p:nvPr>
        </p:nvSpPr>
        <p:spPr>
          <a:xfrm>
            <a:off x="839332" y="2932386"/>
            <a:ext cx="10160829" cy="213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Week 9 – Decision models: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Competitive dynamics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8100"/>
              <a:buFont typeface="Arial Narrow"/>
              <a:buNone/>
            </a:pPr>
            <a:r>
              <a:t/>
            </a:r>
            <a:endParaRPr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4" name="Google Shape;1884;p43"/>
          <p:cNvSpPr txBox="1"/>
          <p:nvPr>
            <p:ph idx="2" type="body"/>
          </p:nvPr>
        </p:nvSpPr>
        <p:spPr>
          <a:xfrm>
            <a:off x="1231141" y="5271864"/>
            <a:ext cx="7638207" cy="190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Wulfram Gerstner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6000"/>
              <a:buFont typeface="Arial Narrow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EPFL, Lausanne, Switzerland</a:t>
            </a:r>
            <a:endParaRPr sz="4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5" name="Google Shape;1885;p43"/>
          <p:cNvSpPr txBox="1"/>
          <p:nvPr/>
        </p:nvSpPr>
        <p:spPr>
          <a:xfrm>
            <a:off x="11089107" y="1340904"/>
            <a:ext cx="10422104" cy="1066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 making</a:t>
            </a:r>
            <a:endParaRPr b="0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competition via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9.4.  Solutions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symmetric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-biased case</a:t>
            </a:r>
            <a:endParaRPr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9.5. Simulations and Experiments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simulations and theory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simulations and experiments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.6. Decisions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1886" name="Google Shape;1886;p43"/>
          <p:cNvSpPr/>
          <p:nvPr/>
        </p:nvSpPr>
        <p:spPr>
          <a:xfrm>
            <a:off x="11880936" y="8797258"/>
            <a:ext cx="8838446" cy="1929704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43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for week 9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Ch. 16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 16.4.2)</a:t>
            </a:r>
            <a:endParaRPr/>
          </a:p>
        </p:txBody>
      </p:sp>
      <p:pic>
        <p:nvPicPr>
          <p:cNvPr descr="http://neuronaldynamics.epfl.ch/img/cover.jpg" id="1888" name="Google Shape;188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197" y="7840192"/>
            <a:ext cx="2678166" cy="3813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43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 Univ. Press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44"/>
          <p:cNvSpPr txBox="1"/>
          <p:nvPr/>
        </p:nvSpPr>
        <p:spPr>
          <a:xfrm>
            <a:off x="636557" y="923396"/>
            <a:ext cx="20351787" cy="97962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of 3 populations of spiking neurons, unbiased strong input</a:t>
            </a:r>
            <a:endParaRPr/>
          </a:p>
        </p:txBody>
      </p:sp>
      <p:sp>
        <p:nvSpPr>
          <p:cNvPr id="1896" name="Google Shape;1896;p44"/>
          <p:cNvSpPr txBox="1"/>
          <p:nvPr/>
        </p:nvSpPr>
        <p:spPr>
          <a:xfrm>
            <a:off x="15954705" y="1977878"/>
            <a:ext cx="5772602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X.J. Wang, 2002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NEURON</a:t>
            </a:r>
            <a:endParaRPr/>
          </a:p>
        </p:txBody>
      </p:sp>
      <p:grpSp>
        <p:nvGrpSpPr>
          <p:cNvPr id="1897" name="Google Shape;1897;p44"/>
          <p:cNvGrpSpPr/>
          <p:nvPr/>
        </p:nvGrpSpPr>
        <p:grpSpPr>
          <a:xfrm>
            <a:off x="7359808" y="8031231"/>
            <a:ext cx="5934647" cy="3409400"/>
            <a:chOff x="5660708" y="7887751"/>
            <a:chExt cx="7506340" cy="3409400"/>
          </a:xfrm>
        </p:grpSpPr>
        <p:grpSp>
          <p:nvGrpSpPr>
            <p:cNvPr id="1898" name="Google Shape;1898;p44"/>
            <p:cNvGrpSpPr/>
            <p:nvPr/>
          </p:nvGrpSpPr>
          <p:grpSpPr>
            <a:xfrm rot="-5400000">
              <a:off x="5846531" y="7701928"/>
              <a:ext cx="1732830" cy="2104476"/>
              <a:chOff x="4611" y="3499"/>
              <a:chExt cx="715" cy="692"/>
            </a:xfrm>
          </p:grpSpPr>
          <p:sp>
            <p:nvSpPr>
              <p:cNvPr id="1899" name="Google Shape;1899;p44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44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44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44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44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44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44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44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44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44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44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44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44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44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44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14" name="Google Shape;1914;p44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5" name="Google Shape;1915;p44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6" name="Google Shape;1916;p44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7" name="Google Shape;1917;p44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8" name="Google Shape;1918;p44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9" name="Google Shape;1919;p44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0" name="Google Shape;1920;p44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1" name="Google Shape;1921;p44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2" name="Google Shape;1922;p44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3" name="Google Shape;1923;p44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4" name="Google Shape;1924;p44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5" name="Google Shape;1925;p44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6" name="Google Shape;1926;p44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7" name="Google Shape;1927;p44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8" name="Google Shape;1928;p44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9" name="Google Shape;1929;p44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0" name="Google Shape;1930;p44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1" name="Google Shape;1931;p44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2" name="Google Shape;1932;p44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33" name="Google Shape;1933;p44"/>
            <p:cNvGrpSpPr/>
            <p:nvPr/>
          </p:nvGrpSpPr>
          <p:grpSpPr>
            <a:xfrm>
              <a:off x="10991297" y="7944012"/>
              <a:ext cx="2175751" cy="1676569"/>
              <a:chOff x="4611" y="3499"/>
              <a:chExt cx="715" cy="692"/>
            </a:xfrm>
          </p:grpSpPr>
          <p:sp>
            <p:nvSpPr>
              <p:cNvPr id="1934" name="Google Shape;1934;p44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44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44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44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44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44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44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44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44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44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44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44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44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44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9" name="Google Shape;1949;p44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0" name="Google Shape;1950;p44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1" name="Google Shape;1951;p44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2" name="Google Shape;1952;p44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3" name="Google Shape;1953;p44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4" name="Google Shape;1954;p44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5" name="Google Shape;1955;p44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6" name="Google Shape;1956;p44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7" name="Google Shape;1957;p44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8" name="Google Shape;1958;p44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9" name="Google Shape;1959;p44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0" name="Google Shape;1960;p44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1" name="Google Shape;1961;p44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2" name="Google Shape;1962;p44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3" name="Google Shape;1963;p44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4" name="Google Shape;1964;p44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5" name="Google Shape;1965;p44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6" name="Google Shape;1966;p44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7" name="Google Shape;1967;p44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968" name="Google Shape;1968;p44"/>
            <p:cNvGrpSpPr/>
            <p:nvPr/>
          </p:nvGrpSpPr>
          <p:grpSpPr>
            <a:xfrm rot="10800000">
              <a:off x="8102799" y="9620581"/>
              <a:ext cx="2175751" cy="1676569"/>
              <a:chOff x="4611" y="3499"/>
              <a:chExt cx="715" cy="692"/>
            </a:xfrm>
          </p:grpSpPr>
          <p:sp>
            <p:nvSpPr>
              <p:cNvPr id="1969" name="Google Shape;1969;p44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44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44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44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44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44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44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4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44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44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44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4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44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44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4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84" name="Google Shape;1984;p44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5" name="Google Shape;1985;p44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6" name="Google Shape;1986;p44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7" name="Google Shape;1987;p44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8" name="Google Shape;1988;p44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89" name="Google Shape;1989;p44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0" name="Google Shape;1990;p44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1" name="Google Shape;1991;p44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2" name="Google Shape;1992;p44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3" name="Google Shape;1993;p44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4" name="Google Shape;1994;p44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5" name="Google Shape;1995;p44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6" name="Google Shape;1996;p44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7" name="Google Shape;1997;p44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8" name="Google Shape;1998;p44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9" name="Google Shape;1999;p44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0" name="Google Shape;2000;p44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1" name="Google Shape;2001;p44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02" name="Google Shape;2002;p44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003" name="Google Shape;2003;p44"/>
            <p:cNvSpPr/>
            <p:nvPr/>
          </p:nvSpPr>
          <p:spPr>
            <a:xfrm>
              <a:off x="7168728" y="9493996"/>
              <a:ext cx="1102881" cy="1209605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4"/>
            <p:cNvSpPr/>
            <p:nvPr/>
          </p:nvSpPr>
          <p:spPr>
            <a:xfrm flipH="1">
              <a:off x="10571152" y="9333653"/>
              <a:ext cx="1102881" cy="1209605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4"/>
            <p:cNvSpPr/>
            <p:nvPr/>
          </p:nvSpPr>
          <p:spPr>
            <a:xfrm flipH="1" rot="10800000">
              <a:off x="10229786" y="9060788"/>
              <a:ext cx="1102881" cy="1099896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4"/>
            <p:cNvSpPr/>
            <p:nvPr/>
          </p:nvSpPr>
          <p:spPr>
            <a:xfrm rot="10800000">
              <a:off x="7506345" y="9060788"/>
              <a:ext cx="1102881" cy="1099896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7" name="Google Shape;2007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355173" y="9890632"/>
              <a:ext cx="1211667" cy="708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8" name="Google Shape;2008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25307" y="8872314"/>
              <a:ext cx="1211670" cy="708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9" name="Google Shape;2009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22323" y="9873754"/>
              <a:ext cx="1211670" cy="7088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0" name="Google Shape;2010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3852" y="2025386"/>
            <a:ext cx="12330851" cy="5240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1" name="Google Shape;2011;p44"/>
          <p:cNvCxnSpPr/>
          <p:nvPr/>
        </p:nvCxnSpPr>
        <p:spPr>
          <a:xfrm>
            <a:off x="3332448" y="3926998"/>
            <a:ext cx="1024933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12" name="Google Shape;2012;p44"/>
          <p:cNvCxnSpPr/>
          <p:nvPr/>
        </p:nvCxnSpPr>
        <p:spPr>
          <a:xfrm>
            <a:off x="3332448" y="3040892"/>
            <a:ext cx="1024933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13" name="Google Shape;2013;p44"/>
          <p:cNvSpPr txBox="1"/>
          <p:nvPr/>
        </p:nvSpPr>
        <p:spPr>
          <a:xfrm>
            <a:off x="474789" y="3595059"/>
            <a:ext cx="3074620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Popul.1 </a:t>
            </a:r>
            <a:endParaRPr/>
          </a:p>
        </p:txBody>
      </p:sp>
      <p:sp>
        <p:nvSpPr>
          <p:cNvPr id="2014" name="Google Shape;2014;p44"/>
          <p:cNvSpPr txBox="1"/>
          <p:nvPr/>
        </p:nvSpPr>
        <p:spPr>
          <a:xfrm>
            <a:off x="305980" y="2658319"/>
            <a:ext cx="327820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Popul. 2 </a:t>
            </a:r>
            <a:endParaRPr/>
          </a:p>
        </p:txBody>
      </p:sp>
      <p:sp>
        <p:nvSpPr>
          <p:cNvPr id="2015" name="Google Shape;2015;p44"/>
          <p:cNvSpPr txBox="1"/>
          <p:nvPr/>
        </p:nvSpPr>
        <p:spPr>
          <a:xfrm>
            <a:off x="1487639" y="6202744"/>
            <a:ext cx="307141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stimulus</a:t>
            </a:r>
            <a:endParaRPr/>
          </a:p>
        </p:txBody>
      </p:sp>
      <p:cxnSp>
        <p:nvCxnSpPr>
          <p:cNvPr id="2016" name="Google Shape;2016;p44"/>
          <p:cNvCxnSpPr/>
          <p:nvPr/>
        </p:nvCxnSpPr>
        <p:spPr>
          <a:xfrm>
            <a:off x="-215313" y="99556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17" name="Google Shape;2017;p44"/>
          <p:cNvSpPr txBox="1"/>
          <p:nvPr/>
        </p:nvSpPr>
        <p:spPr>
          <a:xfrm>
            <a:off x="636556" y="0"/>
            <a:ext cx="20734969" cy="1088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9.5.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Decisions in populations of neurons: simulation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2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986" y="4013353"/>
            <a:ext cx="2460850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024" name="Google Shape;2024;p45"/>
          <p:cNvSpPr txBox="1"/>
          <p:nvPr/>
        </p:nvSpPr>
        <p:spPr>
          <a:xfrm>
            <a:off x="11145101" y="5846202"/>
            <a:ext cx="7413564" cy="28262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 </a:t>
            </a: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unbiased</a:t>
            </a:r>
            <a:r>
              <a:rPr b="0"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Stable fixed point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🡪 no decision</a:t>
            </a:r>
            <a:endParaRPr b="0"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5" name="Google Shape;2025;p45"/>
          <p:cNvCxnSpPr/>
          <p:nvPr/>
        </p:nvCxnSpPr>
        <p:spPr>
          <a:xfrm rot="10800000">
            <a:off x="6208395" y="5290470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6" name="Google Shape;2026;p45"/>
          <p:cNvCxnSpPr/>
          <p:nvPr/>
        </p:nvCxnSpPr>
        <p:spPr>
          <a:xfrm>
            <a:off x="3488706" y="8609852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7" name="Google Shape;2027;p45"/>
          <p:cNvCxnSpPr/>
          <p:nvPr/>
        </p:nvCxnSpPr>
        <p:spPr>
          <a:xfrm flipH="1" rot="10800000">
            <a:off x="6208397" y="4778499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28" name="Google Shape;2028;p45"/>
          <p:cNvCxnSpPr/>
          <p:nvPr/>
        </p:nvCxnSpPr>
        <p:spPr>
          <a:xfrm>
            <a:off x="7059938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9" name="Google Shape;2029;p45"/>
          <p:cNvCxnSpPr/>
          <p:nvPr/>
        </p:nvCxnSpPr>
        <p:spPr>
          <a:xfrm>
            <a:off x="7742674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0" name="Google Shape;2030;p45"/>
          <p:cNvCxnSpPr/>
          <p:nvPr/>
        </p:nvCxnSpPr>
        <p:spPr>
          <a:xfrm>
            <a:off x="8421660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1" name="Google Shape;2031;p45"/>
          <p:cNvCxnSpPr/>
          <p:nvPr/>
        </p:nvCxnSpPr>
        <p:spPr>
          <a:xfrm>
            <a:off x="9100643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2" name="Google Shape;2032;p45"/>
          <p:cNvCxnSpPr/>
          <p:nvPr/>
        </p:nvCxnSpPr>
        <p:spPr>
          <a:xfrm>
            <a:off x="9783379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3" name="Google Shape;2033;p45"/>
          <p:cNvCxnSpPr/>
          <p:nvPr/>
        </p:nvCxnSpPr>
        <p:spPr>
          <a:xfrm>
            <a:off x="10462365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4" name="Google Shape;2034;p45"/>
          <p:cNvCxnSpPr/>
          <p:nvPr/>
        </p:nvCxnSpPr>
        <p:spPr>
          <a:xfrm>
            <a:off x="11145101" y="8483266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5" name="Google Shape;2035;p45"/>
          <p:cNvCxnSpPr/>
          <p:nvPr/>
        </p:nvCxnSpPr>
        <p:spPr>
          <a:xfrm>
            <a:off x="4509058" y="6823575"/>
            <a:ext cx="2209514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6" name="Google Shape;2036;p45"/>
          <p:cNvSpPr/>
          <p:nvPr/>
        </p:nvSpPr>
        <p:spPr>
          <a:xfrm rot="-5400000">
            <a:off x="6401288" y="7903192"/>
            <a:ext cx="2168849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7" name="Google Shape;2037;p45"/>
          <p:cNvCxnSpPr/>
          <p:nvPr/>
        </p:nvCxnSpPr>
        <p:spPr>
          <a:xfrm>
            <a:off x="6039587" y="809788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8" name="Google Shape;2038;p45"/>
          <p:cNvCxnSpPr/>
          <p:nvPr/>
        </p:nvCxnSpPr>
        <p:spPr>
          <a:xfrm>
            <a:off x="6039587" y="7588719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9" name="Google Shape;2039;p45"/>
          <p:cNvCxnSpPr/>
          <p:nvPr/>
        </p:nvCxnSpPr>
        <p:spPr>
          <a:xfrm>
            <a:off x="6039587" y="7079561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0" name="Google Shape;2040;p45"/>
          <p:cNvCxnSpPr/>
          <p:nvPr/>
        </p:nvCxnSpPr>
        <p:spPr>
          <a:xfrm>
            <a:off x="6039587" y="656758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1" name="Google Shape;2041;p45"/>
          <p:cNvCxnSpPr/>
          <p:nvPr/>
        </p:nvCxnSpPr>
        <p:spPr>
          <a:xfrm>
            <a:off x="6039587" y="605842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2" name="Google Shape;2042;p45"/>
          <p:cNvSpPr/>
          <p:nvPr/>
        </p:nvSpPr>
        <p:spPr>
          <a:xfrm rot="5400000">
            <a:off x="2657494" y="4969197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3" name="Google Shape;2043;p45"/>
          <p:cNvCxnSpPr/>
          <p:nvPr/>
        </p:nvCxnSpPr>
        <p:spPr>
          <a:xfrm>
            <a:off x="7742675" y="8224465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4" name="Google Shape;2044;p45"/>
          <p:cNvSpPr/>
          <p:nvPr/>
        </p:nvSpPr>
        <p:spPr>
          <a:xfrm flipH="1">
            <a:off x="8590468" y="9754757"/>
            <a:ext cx="2892250" cy="115053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45"/>
          <p:cNvSpPr/>
          <p:nvPr/>
        </p:nvSpPr>
        <p:spPr>
          <a:xfrm flipH="1" rot="10800000">
            <a:off x="4846675" y="7200521"/>
            <a:ext cx="2892250" cy="115053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6" name="Google Shape;204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4925" y="9884156"/>
            <a:ext cx="2247357" cy="93674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047" name="Google Shape;204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5278" y="4269337"/>
            <a:ext cx="3701264" cy="9367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048" name="Google Shape;2048;p45"/>
          <p:cNvCxnSpPr/>
          <p:nvPr/>
        </p:nvCxnSpPr>
        <p:spPr>
          <a:xfrm flipH="1" rot="10800000">
            <a:off x="6380955" y="8097880"/>
            <a:ext cx="510176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9" name="Google Shape;2049;p45"/>
          <p:cNvCxnSpPr/>
          <p:nvPr/>
        </p:nvCxnSpPr>
        <p:spPr>
          <a:xfrm rot="10800000">
            <a:off x="8080291" y="9116200"/>
            <a:ext cx="0" cy="51197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0" name="Google Shape;2050;p45"/>
          <p:cNvCxnSpPr/>
          <p:nvPr/>
        </p:nvCxnSpPr>
        <p:spPr>
          <a:xfrm rot="10800000">
            <a:off x="8080292" y="8989611"/>
            <a:ext cx="682736" cy="281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1" name="Google Shape;2051;p45"/>
          <p:cNvCxnSpPr/>
          <p:nvPr/>
        </p:nvCxnSpPr>
        <p:spPr>
          <a:xfrm flipH="1" rot="10800000">
            <a:off x="4846675" y="7332735"/>
            <a:ext cx="682736" cy="2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2" name="Google Shape;2052;p45"/>
          <p:cNvCxnSpPr/>
          <p:nvPr/>
        </p:nvCxnSpPr>
        <p:spPr>
          <a:xfrm flipH="1" rot="-5400000">
            <a:off x="5440357" y="7074873"/>
            <a:ext cx="511972" cy="37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3" name="Google Shape;2053;p45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54" name="Google Shape;2054;p45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9.5: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Comparison:  Simulation and Theory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55" name="Google Shape;2055;p45"/>
          <p:cNvSpPr txBox="1"/>
          <p:nvPr/>
        </p:nvSpPr>
        <p:spPr>
          <a:xfrm>
            <a:off x="13864791" y="9754756"/>
            <a:ext cx="7681911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 2 at home: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stability of symmetric solution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45"/>
          <p:cNvSpPr txBox="1"/>
          <p:nvPr/>
        </p:nvSpPr>
        <p:spPr>
          <a:xfrm>
            <a:off x="1356360" y="1677760"/>
            <a:ext cx="17423359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Before stimulus is given: symmetric but small input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46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46"/>
          <p:cNvSpPr txBox="1"/>
          <p:nvPr/>
        </p:nvSpPr>
        <p:spPr>
          <a:xfrm>
            <a:off x="7738925" y="2892095"/>
            <a:ext cx="4602281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plane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4" name="Google Shape;20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281" y="3368330"/>
            <a:ext cx="1778116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065" name="Google Shape;2065;p46"/>
          <p:cNvCxnSpPr/>
          <p:nvPr/>
        </p:nvCxnSpPr>
        <p:spPr>
          <a:xfrm rot="10800000">
            <a:off x="6208395" y="4943629"/>
            <a:ext cx="0" cy="446428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6" name="Google Shape;2066;p46"/>
          <p:cNvCxnSpPr/>
          <p:nvPr/>
        </p:nvCxnSpPr>
        <p:spPr>
          <a:xfrm>
            <a:off x="3488706" y="8263011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7" name="Google Shape;2067;p46"/>
          <p:cNvCxnSpPr/>
          <p:nvPr/>
        </p:nvCxnSpPr>
        <p:spPr>
          <a:xfrm flipH="1" rot="10800000">
            <a:off x="6208397" y="4431658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068" name="Google Shape;2068;p46"/>
          <p:cNvCxnSpPr/>
          <p:nvPr/>
        </p:nvCxnSpPr>
        <p:spPr>
          <a:xfrm>
            <a:off x="7059938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9" name="Google Shape;2069;p46"/>
          <p:cNvCxnSpPr/>
          <p:nvPr/>
        </p:nvCxnSpPr>
        <p:spPr>
          <a:xfrm>
            <a:off x="7742674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0" name="Google Shape;2070;p46"/>
          <p:cNvCxnSpPr/>
          <p:nvPr/>
        </p:nvCxnSpPr>
        <p:spPr>
          <a:xfrm>
            <a:off x="8421660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1" name="Google Shape;2071;p46"/>
          <p:cNvCxnSpPr/>
          <p:nvPr/>
        </p:nvCxnSpPr>
        <p:spPr>
          <a:xfrm>
            <a:off x="9100643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2" name="Google Shape;2072;p46"/>
          <p:cNvCxnSpPr/>
          <p:nvPr/>
        </p:nvCxnSpPr>
        <p:spPr>
          <a:xfrm>
            <a:off x="9783379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3" name="Google Shape;2073;p46"/>
          <p:cNvCxnSpPr/>
          <p:nvPr/>
        </p:nvCxnSpPr>
        <p:spPr>
          <a:xfrm>
            <a:off x="10462365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4" name="Google Shape;2074;p46"/>
          <p:cNvCxnSpPr/>
          <p:nvPr/>
        </p:nvCxnSpPr>
        <p:spPr>
          <a:xfrm>
            <a:off x="11145101" y="8136425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5" name="Google Shape;2075;p46"/>
          <p:cNvCxnSpPr/>
          <p:nvPr/>
        </p:nvCxnSpPr>
        <p:spPr>
          <a:xfrm>
            <a:off x="6891132" y="6476734"/>
            <a:ext cx="2209512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6" name="Google Shape;2076;p46"/>
          <p:cNvSpPr/>
          <p:nvPr/>
        </p:nvSpPr>
        <p:spPr>
          <a:xfrm rot="-5400000">
            <a:off x="8783359" y="7556350"/>
            <a:ext cx="2168849" cy="153428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7" name="Google Shape;2077;p46"/>
          <p:cNvCxnSpPr/>
          <p:nvPr/>
        </p:nvCxnSpPr>
        <p:spPr>
          <a:xfrm>
            <a:off x="6039587" y="7751039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8" name="Google Shape;2078;p46"/>
          <p:cNvCxnSpPr/>
          <p:nvPr/>
        </p:nvCxnSpPr>
        <p:spPr>
          <a:xfrm>
            <a:off x="6039587" y="724187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9" name="Google Shape;2079;p46"/>
          <p:cNvCxnSpPr/>
          <p:nvPr/>
        </p:nvCxnSpPr>
        <p:spPr>
          <a:xfrm>
            <a:off x="6039587" y="6732720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0" name="Google Shape;2080;p46"/>
          <p:cNvCxnSpPr/>
          <p:nvPr/>
        </p:nvCxnSpPr>
        <p:spPr>
          <a:xfrm>
            <a:off x="6039587" y="6220747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1" name="Google Shape;2081;p46"/>
          <p:cNvCxnSpPr/>
          <p:nvPr/>
        </p:nvCxnSpPr>
        <p:spPr>
          <a:xfrm>
            <a:off x="6039587" y="5711587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2" name="Google Shape;2082;p46"/>
          <p:cNvSpPr/>
          <p:nvPr/>
        </p:nvSpPr>
        <p:spPr>
          <a:xfrm rot="5400000">
            <a:off x="5043318" y="4622356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3" name="Google Shape;2083;p46"/>
          <p:cNvCxnSpPr/>
          <p:nvPr/>
        </p:nvCxnSpPr>
        <p:spPr>
          <a:xfrm>
            <a:off x="7742675" y="6091348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4" name="Google Shape;2084;p46"/>
          <p:cNvSpPr/>
          <p:nvPr/>
        </p:nvSpPr>
        <p:spPr>
          <a:xfrm flipH="1">
            <a:off x="8590468" y="7621640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6"/>
          <p:cNvSpPr/>
          <p:nvPr/>
        </p:nvSpPr>
        <p:spPr>
          <a:xfrm flipH="1" rot="10800000">
            <a:off x="4846675" y="4943630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6" name="Google Shape;208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2709" y="8516185"/>
            <a:ext cx="2074462" cy="9367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087" name="Google Shape;208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55277" y="3922496"/>
            <a:ext cx="2978531" cy="9367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088" name="Google Shape;2088;p46"/>
          <p:cNvSpPr txBox="1"/>
          <p:nvPr/>
        </p:nvSpPr>
        <p:spPr>
          <a:xfrm>
            <a:off x="11145101" y="5307329"/>
            <a:ext cx="9608460" cy="2826283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Homogeneous solution 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saddle point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🡪 decision must be taken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9" name="Google Shape;2089;p46"/>
          <p:cNvCxnSpPr/>
          <p:nvPr/>
        </p:nvCxnSpPr>
        <p:spPr>
          <a:xfrm>
            <a:off x="8763027" y="6856494"/>
            <a:ext cx="0" cy="51197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0" name="Google Shape;2090;p46"/>
          <p:cNvCxnSpPr/>
          <p:nvPr/>
        </p:nvCxnSpPr>
        <p:spPr>
          <a:xfrm>
            <a:off x="8252851" y="7368466"/>
            <a:ext cx="510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1" name="Google Shape;2091;p46"/>
          <p:cNvCxnSpPr/>
          <p:nvPr/>
        </p:nvCxnSpPr>
        <p:spPr>
          <a:xfrm rot="10800000">
            <a:off x="7401308" y="6473920"/>
            <a:ext cx="0" cy="3825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2" name="Google Shape;2092;p46"/>
          <p:cNvCxnSpPr/>
          <p:nvPr/>
        </p:nvCxnSpPr>
        <p:spPr>
          <a:xfrm rot="10800000">
            <a:off x="7570115" y="6217933"/>
            <a:ext cx="510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3" name="Google Shape;2093;p46"/>
          <p:cNvCxnSpPr/>
          <p:nvPr/>
        </p:nvCxnSpPr>
        <p:spPr>
          <a:xfrm flipH="1" rot="10800000">
            <a:off x="6380956" y="7877625"/>
            <a:ext cx="337617" cy="2559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4" name="Google Shape;2094;p46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95" name="Google Shape;2095;p46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9.5: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Comparison:  Simulation and Theory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96" name="Google Shape;2096;p46"/>
          <p:cNvSpPr txBox="1"/>
          <p:nvPr/>
        </p:nvSpPr>
        <p:spPr>
          <a:xfrm>
            <a:off x="1356360" y="1677760"/>
            <a:ext cx="17506715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When stimulus is given: symmetric but strong input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7" name="Google Shape;2097;p46"/>
          <p:cNvCxnSpPr/>
          <p:nvPr/>
        </p:nvCxnSpPr>
        <p:spPr>
          <a:xfrm flipH="1" rot="10800000">
            <a:off x="6777560" y="7592946"/>
            <a:ext cx="510176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8" name="Google Shape;2098;p46"/>
          <p:cNvCxnSpPr/>
          <p:nvPr/>
        </p:nvCxnSpPr>
        <p:spPr>
          <a:xfrm flipH="1" rot="10800000">
            <a:off x="6631736" y="7414599"/>
            <a:ext cx="510176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47"/>
          <p:cNvSpPr txBox="1"/>
          <p:nvPr/>
        </p:nvSpPr>
        <p:spPr>
          <a:xfrm>
            <a:off x="636557" y="923396"/>
            <a:ext cx="20351787" cy="97962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of 3 populations of spiking neurons, unbiased strong input</a:t>
            </a:r>
            <a:endParaRPr/>
          </a:p>
        </p:txBody>
      </p:sp>
      <p:sp>
        <p:nvSpPr>
          <p:cNvPr id="2105" name="Google Shape;2105;p47"/>
          <p:cNvSpPr txBox="1"/>
          <p:nvPr/>
        </p:nvSpPr>
        <p:spPr>
          <a:xfrm>
            <a:off x="15954705" y="1977878"/>
            <a:ext cx="5772602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X.J. Wang, 2002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NEURON</a:t>
            </a:r>
            <a:endParaRPr/>
          </a:p>
        </p:txBody>
      </p:sp>
      <p:pic>
        <p:nvPicPr>
          <p:cNvPr id="2106" name="Google Shape;210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74509" y="5975935"/>
            <a:ext cx="4750869" cy="43461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7" name="Google Shape;2107;p47"/>
          <p:cNvGrpSpPr/>
          <p:nvPr/>
        </p:nvGrpSpPr>
        <p:grpSpPr>
          <a:xfrm>
            <a:off x="7359808" y="8031231"/>
            <a:ext cx="5934647" cy="3409400"/>
            <a:chOff x="5660708" y="7887751"/>
            <a:chExt cx="7506340" cy="3409400"/>
          </a:xfrm>
        </p:grpSpPr>
        <p:grpSp>
          <p:nvGrpSpPr>
            <p:cNvPr id="2108" name="Google Shape;2108;p47"/>
            <p:cNvGrpSpPr/>
            <p:nvPr/>
          </p:nvGrpSpPr>
          <p:grpSpPr>
            <a:xfrm rot="-5400000">
              <a:off x="5846531" y="7701928"/>
              <a:ext cx="1732830" cy="2104476"/>
              <a:chOff x="4611" y="3499"/>
              <a:chExt cx="715" cy="692"/>
            </a:xfrm>
          </p:grpSpPr>
          <p:sp>
            <p:nvSpPr>
              <p:cNvPr id="2109" name="Google Shape;2109;p47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47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47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47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47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47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47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7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47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47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47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7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47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47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7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24" name="Google Shape;2124;p47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5" name="Google Shape;2125;p47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6" name="Google Shape;2126;p47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7" name="Google Shape;2127;p47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8" name="Google Shape;2128;p47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29" name="Google Shape;2129;p47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0" name="Google Shape;2130;p47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1" name="Google Shape;2131;p47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2" name="Google Shape;2132;p47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3" name="Google Shape;2133;p47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4" name="Google Shape;2134;p47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5" name="Google Shape;2135;p47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6" name="Google Shape;2136;p47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7" name="Google Shape;2137;p47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8" name="Google Shape;2138;p47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9" name="Google Shape;2139;p47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0" name="Google Shape;2140;p47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1" name="Google Shape;2141;p47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2" name="Google Shape;2142;p47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43" name="Google Shape;2143;p47"/>
            <p:cNvGrpSpPr/>
            <p:nvPr/>
          </p:nvGrpSpPr>
          <p:grpSpPr>
            <a:xfrm>
              <a:off x="10991297" y="7944012"/>
              <a:ext cx="2175751" cy="1676569"/>
              <a:chOff x="4611" y="3499"/>
              <a:chExt cx="715" cy="692"/>
            </a:xfrm>
          </p:grpSpPr>
          <p:sp>
            <p:nvSpPr>
              <p:cNvPr id="2144" name="Google Shape;2144;p47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47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47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47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47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47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47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47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47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47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47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47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47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47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47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59" name="Google Shape;2159;p47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0" name="Google Shape;2160;p47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1" name="Google Shape;2161;p47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2" name="Google Shape;2162;p47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3" name="Google Shape;2163;p47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4" name="Google Shape;2164;p47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5" name="Google Shape;2165;p47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6" name="Google Shape;2166;p47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7" name="Google Shape;2167;p47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8" name="Google Shape;2168;p47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9" name="Google Shape;2169;p47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0" name="Google Shape;2170;p47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1" name="Google Shape;2171;p47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2" name="Google Shape;2172;p47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3" name="Google Shape;2173;p47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4" name="Google Shape;2174;p47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5" name="Google Shape;2175;p47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6" name="Google Shape;2176;p47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77" name="Google Shape;2177;p47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78" name="Google Shape;2178;p47"/>
            <p:cNvGrpSpPr/>
            <p:nvPr/>
          </p:nvGrpSpPr>
          <p:grpSpPr>
            <a:xfrm rot="10800000">
              <a:off x="8102799" y="9620581"/>
              <a:ext cx="2175751" cy="1676569"/>
              <a:chOff x="4611" y="3499"/>
              <a:chExt cx="715" cy="692"/>
            </a:xfrm>
          </p:grpSpPr>
          <p:sp>
            <p:nvSpPr>
              <p:cNvPr id="2179" name="Google Shape;2179;p47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47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47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47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47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47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47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7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47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47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47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7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47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47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7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94" name="Google Shape;2194;p47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5" name="Google Shape;2195;p47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6" name="Google Shape;2196;p47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7" name="Google Shape;2197;p47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8" name="Google Shape;2198;p47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99" name="Google Shape;2199;p47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0" name="Google Shape;2200;p47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1" name="Google Shape;2201;p47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2" name="Google Shape;2202;p47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3" name="Google Shape;2203;p47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4" name="Google Shape;2204;p47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5" name="Google Shape;2205;p47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6" name="Google Shape;2206;p47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7" name="Google Shape;2207;p47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8" name="Google Shape;2208;p47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9" name="Google Shape;2209;p47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0" name="Google Shape;2210;p47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1" name="Google Shape;2211;p47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12" name="Google Shape;2212;p47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213" name="Google Shape;2213;p47"/>
            <p:cNvSpPr/>
            <p:nvPr/>
          </p:nvSpPr>
          <p:spPr>
            <a:xfrm>
              <a:off x="7168728" y="9493996"/>
              <a:ext cx="1102881" cy="1209605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 flipH="1">
              <a:off x="10571152" y="9333653"/>
              <a:ext cx="1102881" cy="1209605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 flipH="1" rot="10800000">
              <a:off x="10229786" y="9060788"/>
              <a:ext cx="1102881" cy="1099896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 rot="10800000">
              <a:off x="7506345" y="9060788"/>
              <a:ext cx="1102881" cy="1099896"/>
            </a:xfrm>
            <a:custGeom>
              <a:rect b="b" l="l" r="r" t="t"/>
              <a:pathLst>
                <a:path extrusionOk="0" h="499" w="363">
                  <a:moveTo>
                    <a:pt x="0" y="0"/>
                  </a:moveTo>
                  <a:cubicBezTo>
                    <a:pt x="38" y="117"/>
                    <a:pt x="76" y="235"/>
                    <a:pt x="136" y="318"/>
                  </a:cubicBezTo>
                  <a:cubicBezTo>
                    <a:pt x="196" y="401"/>
                    <a:pt x="279" y="450"/>
                    <a:pt x="363" y="499"/>
                  </a:cubicBezTo>
                </a:path>
              </a:pathLst>
            </a:custGeom>
            <a:noFill/>
            <a:ln cap="flat" cmpd="sng" w="57150">
              <a:solidFill>
                <a:srgbClr val="FF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6450" lIns="192900" spcFirstLastPara="1" rIns="192900" wrap="square" tIns="964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7" name="Google Shape;2217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355173" y="9890632"/>
              <a:ext cx="1211667" cy="708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8" name="Google Shape;2218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25307" y="8872314"/>
              <a:ext cx="1211670" cy="708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9" name="Google Shape;221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22323" y="9873754"/>
              <a:ext cx="1211670" cy="7088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20" name="Google Shape;2220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3852" y="2025386"/>
            <a:ext cx="12330851" cy="52406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1" name="Google Shape;2221;p47"/>
          <p:cNvCxnSpPr/>
          <p:nvPr/>
        </p:nvCxnSpPr>
        <p:spPr>
          <a:xfrm>
            <a:off x="3332448" y="3926998"/>
            <a:ext cx="1024933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22" name="Google Shape;2222;p47"/>
          <p:cNvCxnSpPr/>
          <p:nvPr/>
        </p:nvCxnSpPr>
        <p:spPr>
          <a:xfrm>
            <a:off x="3332448" y="3040892"/>
            <a:ext cx="1024933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23" name="Google Shape;2223;p47"/>
          <p:cNvSpPr txBox="1"/>
          <p:nvPr/>
        </p:nvSpPr>
        <p:spPr>
          <a:xfrm>
            <a:off x="474789" y="3595059"/>
            <a:ext cx="3074620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Popul.1 </a:t>
            </a:r>
            <a:endParaRPr/>
          </a:p>
        </p:txBody>
      </p:sp>
      <p:sp>
        <p:nvSpPr>
          <p:cNvPr id="2224" name="Google Shape;2224;p47"/>
          <p:cNvSpPr txBox="1"/>
          <p:nvPr/>
        </p:nvSpPr>
        <p:spPr>
          <a:xfrm>
            <a:off x="305980" y="2658319"/>
            <a:ext cx="327820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Popul. 2 </a:t>
            </a:r>
            <a:endParaRPr/>
          </a:p>
        </p:txBody>
      </p:sp>
      <p:sp>
        <p:nvSpPr>
          <p:cNvPr id="2225" name="Google Shape;2225;p47"/>
          <p:cNvSpPr txBox="1"/>
          <p:nvPr/>
        </p:nvSpPr>
        <p:spPr>
          <a:xfrm>
            <a:off x="1487639" y="6202744"/>
            <a:ext cx="307141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stimulus</a:t>
            </a:r>
            <a:endParaRPr/>
          </a:p>
        </p:txBody>
      </p:sp>
      <p:cxnSp>
        <p:nvCxnSpPr>
          <p:cNvPr id="2226" name="Google Shape;2226;p47"/>
          <p:cNvCxnSpPr/>
          <p:nvPr/>
        </p:nvCxnSpPr>
        <p:spPr>
          <a:xfrm>
            <a:off x="-215313" y="99556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27" name="Google Shape;2227;p47"/>
          <p:cNvSpPr txBox="1"/>
          <p:nvPr/>
        </p:nvSpPr>
        <p:spPr>
          <a:xfrm>
            <a:off x="636556" y="0"/>
            <a:ext cx="20734969" cy="1088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9.5: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Decisions in populations of neurons: simulation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28" name="Google Shape;2228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172198" y="10203797"/>
            <a:ext cx="1398587" cy="177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9" name="Google Shape;2229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992919" y="5313744"/>
            <a:ext cx="1398587" cy="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48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6" name="Google Shape;223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9988" y="4546478"/>
            <a:ext cx="1778116" cy="93674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237" name="Google Shape;2237;p48"/>
          <p:cNvSpPr txBox="1"/>
          <p:nvPr/>
        </p:nvSpPr>
        <p:spPr>
          <a:xfrm>
            <a:off x="631542" y="1384857"/>
            <a:ext cx="13325822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Prediction by theory - for input potential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- </a:t>
            </a: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activity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8" name="Google Shape;2238;p48"/>
          <p:cNvCxnSpPr/>
          <p:nvPr/>
        </p:nvCxnSpPr>
        <p:spPr>
          <a:xfrm rot="10800000">
            <a:off x="5233035" y="5547917"/>
            <a:ext cx="0" cy="51028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9" name="Google Shape;2239;p48"/>
          <p:cNvCxnSpPr/>
          <p:nvPr/>
        </p:nvCxnSpPr>
        <p:spPr>
          <a:xfrm>
            <a:off x="2513346" y="9505859"/>
            <a:ext cx="10376084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0" name="Google Shape;2240;p48"/>
          <p:cNvCxnSpPr/>
          <p:nvPr/>
        </p:nvCxnSpPr>
        <p:spPr>
          <a:xfrm flipH="1" rot="10800000">
            <a:off x="5233037" y="5674506"/>
            <a:ext cx="5274322" cy="383135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41" name="Google Shape;2241;p48"/>
          <p:cNvCxnSpPr/>
          <p:nvPr/>
        </p:nvCxnSpPr>
        <p:spPr>
          <a:xfrm>
            <a:off x="6084578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2" name="Google Shape;2242;p48"/>
          <p:cNvCxnSpPr/>
          <p:nvPr/>
        </p:nvCxnSpPr>
        <p:spPr>
          <a:xfrm>
            <a:off x="6767314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3" name="Google Shape;2243;p48"/>
          <p:cNvCxnSpPr/>
          <p:nvPr/>
        </p:nvCxnSpPr>
        <p:spPr>
          <a:xfrm>
            <a:off x="7446300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4" name="Google Shape;2244;p48"/>
          <p:cNvCxnSpPr/>
          <p:nvPr/>
        </p:nvCxnSpPr>
        <p:spPr>
          <a:xfrm>
            <a:off x="8125283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5" name="Google Shape;2245;p48"/>
          <p:cNvCxnSpPr/>
          <p:nvPr/>
        </p:nvCxnSpPr>
        <p:spPr>
          <a:xfrm>
            <a:off x="8808019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6" name="Google Shape;2246;p48"/>
          <p:cNvCxnSpPr/>
          <p:nvPr/>
        </p:nvCxnSpPr>
        <p:spPr>
          <a:xfrm>
            <a:off x="9487005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7" name="Google Shape;2247;p48"/>
          <p:cNvCxnSpPr/>
          <p:nvPr/>
        </p:nvCxnSpPr>
        <p:spPr>
          <a:xfrm>
            <a:off x="10169741" y="9379273"/>
            <a:ext cx="0" cy="253173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8" name="Google Shape;2248;p48"/>
          <p:cNvCxnSpPr/>
          <p:nvPr/>
        </p:nvCxnSpPr>
        <p:spPr>
          <a:xfrm>
            <a:off x="5915772" y="7719582"/>
            <a:ext cx="2209512" cy="762333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9" name="Google Shape;2249;p48"/>
          <p:cNvSpPr/>
          <p:nvPr/>
        </p:nvSpPr>
        <p:spPr>
          <a:xfrm rot="-5400000">
            <a:off x="7466242" y="9140957"/>
            <a:ext cx="3189982" cy="1871898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0" name="Google Shape;2250;p48"/>
          <p:cNvCxnSpPr/>
          <p:nvPr/>
        </p:nvCxnSpPr>
        <p:spPr>
          <a:xfrm>
            <a:off x="5064227" y="8993887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1" name="Google Shape;2251;p48"/>
          <p:cNvCxnSpPr/>
          <p:nvPr/>
        </p:nvCxnSpPr>
        <p:spPr>
          <a:xfrm>
            <a:off x="5064227" y="8484726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2" name="Google Shape;2252;p48"/>
          <p:cNvCxnSpPr/>
          <p:nvPr/>
        </p:nvCxnSpPr>
        <p:spPr>
          <a:xfrm>
            <a:off x="5064227" y="7975568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3" name="Google Shape;2253;p48"/>
          <p:cNvCxnSpPr/>
          <p:nvPr/>
        </p:nvCxnSpPr>
        <p:spPr>
          <a:xfrm>
            <a:off x="5064227" y="7463595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4" name="Google Shape;2254;p48"/>
          <p:cNvCxnSpPr/>
          <p:nvPr/>
        </p:nvCxnSpPr>
        <p:spPr>
          <a:xfrm>
            <a:off x="5064227" y="6954435"/>
            <a:ext cx="3413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5" name="Google Shape;2255;p48"/>
          <p:cNvSpPr/>
          <p:nvPr/>
        </p:nvSpPr>
        <p:spPr>
          <a:xfrm rot="5400000">
            <a:off x="4067958" y="5865204"/>
            <a:ext cx="2168851" cy="1534279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6" name="Google Shape;2256;p48"/>
          <p:cNvCxnSpPr/>
          <p:nvPr/>
        </p:nvCxnSpPr>
        <p:spPr>
          <a:xfrm>
            <a:off x="6767315" y="8867299"/>
            <a:ext cx="847793" cy="1530291"/>
          </a:xfrm>
          <a:prstGeom prst="straightConnector1">
            <a:avLst/>
          </a:prstGeom>
          <a:noFill/>
          <a:ln cap="flat" cmpd="sng" w="571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7" name="Google Shape;2257;p48"/>
          <p:cNvSpPr/>
          <p:nvPr/>
        </p:nvSpPr>
        <p:spPr>
          <a:xfrm flipH="1">
            <a:off x="7615108" y="10394779"/>
            <a:ext cx="2892250" cy="1150531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48"/>
          <p:cNvSpPr/>
          <p:nvPr/>
        </p:nvSpPr>
        <p:spPr>
          <a:xfrm flipH="1" rot="10800000">
            <a:off x="3871315" y="7713955"/>
            <a:ext cx="2892250" cy="1150532"/>
          </a:xfrm>
          <a:custGeom>
            <a:rect b="b" l="l" r="r" t="t"/>
            <a:pathLst>
              <a:path extrusionOk="0" h="182" w="726">
                <a:moveTo>
                  <a:pt x="726" y="0"/>
                </a:moveTo>
                <a:cubicBezTo>
                  <a:pt x="695" y="30"/>
                  <a:pt x="665" y="61"/>
                  <a:pt x="544" y="91"/>
                </a:cubicBezTo>
                <a:cubicBezTo>
                  <a:pt x="423" y="121"/>
                  <a:pt x="211" y="151"/>
                  <a:pt x="0" y="182"/>
                </a:cubicBezTo>
              </a:path>
            </a:pathLst>
          </a:cu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9" name="Google Shape;225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5553" y="7590181"/>
            <a:ext cx="2179503" cy="93674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260" name="Google Shape;226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2503" y="4648200"/>
            <a:ext cx="2801937" cy="19732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261" name="Google Shape;2261;p48"/>
          <p:cNvCxnSpPr/>
          <p:nvPr/>
        </p:nvCxnSpPr>
        <p:spPr>
          <a:xfrm flipH="1" rot="10800000">
            <a:off x="5405595" y="8993887"/>
            <a:ext cx="510176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2" name="Google Shape;2262;p48"/>
          <p:cNvCxnSpPr/>
          <p:nvPr/>
        </p:nvCxnSpPr>
        <p:spPr>
          <a:xfrm flipH="1" rot="10800000">
            <a:off x="7615108" y="10777352"/>
            <a:ext cx="682736" cy="281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3" name="Google Shape;2263;p48"/>
          <p:cNvCxnSpPr/>
          <p:nvPr/>
        </p:nvCxnSpPr>
        <p:spPr>
          <a:xfrm flipH="1" rot="10800000">
            <a:off x="5915772" y="8355327"/>
            <a:ext cx="682736" cy="281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4" name="Google Shape;2264;p48"/>
          <p:cNvCxnSpPr/>
          <p:nvPr/>
        </p:nvCxnSpPr>
        <p:spPr>
          <a:xfrm rot="5400000">
            <a:off x="7360997" y="8353452"/>
            <a:ext cx="511972" cy="37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5" name="Google Shape;2265;p48"/>
          <p:cNvCxnSpPr/>
          <p:nvPr/>
        </p:nvCxnSpPr>
        <p:spPr>
          <a:xfrm rot="5400000">
            <a:off x="9229143" y="10266317"/>
            <a:ext cx="511972" cy="375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66" name="Google Shape;2266;p48"/>
          <p:cNvSpPr txBox="1"/>
          <p:nvPr/>
        </p:nvSpPr>
        <p:spPr>
          <a:xfrm>
            <a:off x="9890320" y="6915368"/>
            <a:ext cx="10741783" cy="1949120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Biased input = stable fixed point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🡪 decision reflects bias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7" name="Google Shape;2267;p48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68" name="Google Shape;2268;p48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9.5.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Comparison with experiment:  biased strong input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69" name="Google Shape;2269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79006" y="2460894"/>
            <a:ext cx="3436888" cy="84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0" name="Google Shape;2270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78011" y="9334506"/>
            <a:ext cx="1303337" cy="17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1" name="Google Shape;2271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67398" y="4687551"/>
            <a:ext cx="1303337" cy="177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2" name="Google Shape;2272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079006" y="1417623"/>
            <a:ext cx="1384656" cy="188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9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9" name="Google Shape;22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26929"/>
            <a:ext cx="21607463" cy="5822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0" name="Google Shape;22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660" y="1805969"/>
            <a:ext cx="12491815" cy="8067786"/>
          </a:xfrm>
          <a:prstGeom prst="rect">
            <a:avLst/>
          </a:prstGeom>
          <a:noFill/>
          <a:ln>
            <a:noFill/>
          </a:ln>
        </p:spPr>
      </p:pic>
      <p:sp>
        <p:nvSpPr>
          <p:cNvPr id="2281" name="Google Shape;2281;p49"/>
          <p:cNvSpPr txBox="1"/>
          <p:nvPr/>
        </p:nvSpPr>
        <p:spPr>
          <a:xfrm>
            <a:off x="11703035" y="6455919"/>
            <a:ext cx="9259006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Roitman and Shadlen 2002</a:t>
            </a:r>
            <a:endParaRPr/>
          </a:p>
        </p:txBody>
      </p:sp>
      <p:cxnSp>
        <p:nvCxnSpPr>
          <p:cNvPr id="2282" name="Google Shape;2282;p49"/>
          <p:cNvCxnSpPr/>
          <p:nvPr/>
        </p:nvCxnSpPr>
        <p:spPr>
          <a:xfrm rot="5400000">
            <a:off x="777781" y="4363957"/>
            <a:ext cx="4180171" cy="375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3" name="Google Shape;2283;p49"/>
          <p:cNvCxnSpPr/>
          <p:nvPr/>
        </p:nvCxnSpPr>
        <p:spPr>
          <a:xfrm flipH="1">
            <a:off x="10803732" y="1805971"/>
            <a:ext cx="3752" cy="978935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4" name="Google Shape;2284;p49"/>
          <p:cNvSpPr txBox="1"/>
          <p:nvPr/>
        </p:nvSpPr>
        <p:spPr>
          <a:xfrm>
            <a:off x="2194511" y="886107"/>
            <a:ext cx="4220206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Stimulus onset</a:t>
            </a:r>
            <a:endParaRPr/>
          </a:p>
        </p:txBody>
      </p:sp>
      <p:sp>
        <p:nvSpPr>
          <p:cNvPr id="2285" name="Google Shape;2285;p49"/>
          <p:cNvSpPr txBox="1"/>
          <p:nvPr/>
        </p:nvSpPr>
        <p:spPr>
          <a:xfrm>
            <a:off x="8564645" y="841622"/>
            <a:ext cx="5108830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saccade onset</a:t>
            </a:r>
            <a:endParaRPr/>
          </a:p>
        </p:txBody>
      </p:sp>
      <p:cxnSp>
        <p:nvCxnSpPr>
          <p:cNvPr id="2286" name="Google Shape;2286;p49"/>
          <p:cNvCxnSpPr/>
          <p:nvPr/>
        </p:nvCxnSpPr>
        <p:spPr>
          <a:xfrm>
            <a:off x="-215313" y="99556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87" name="Google Shape;2287;p49"/>
          <p:cNvSpPr txBox="1"/>
          <p:nvPr/>
        </p:nvSpPr>
        <p:spPr>
          <a:xfrm>
            <a:off x="636556" y="0"/>
            <a:ext cx="20734969" cy="1088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9.5.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Decisions in populations of neurons: LIP data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50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4" name="Google Shape;2294;p50"/>
          <p:cNvCxnSpPr/>
          <p:nvPr/>
        </p:nvCxnSpPr>
        <p:spPr>
          <a:xfrm>
            <a:off x="-215313" y="99556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95" name="Google Shape;2295;p50"/>
          <p:cNvSpPr txBox="1"/>
          <p:nvPr/>
        </p:nvSpPr>
        <p:spPr>
          <a:xfrm>
            <a:off x="636556" y="0"/>
            <a:ext cx="20734969" cy="1088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9.5.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Decisions in populations of neurons: simulations and data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96" name="Google Shape;2296;p50"/>
          <p:cNvSpPr txBox="1"/>
          <p:nvPr/>
        </p:nvSpPr>
        <p:spPr>
          <a:xfrm>
            <a:off x="4894901" y="1746769"/>
            <a:ext cx="11817659" cy="447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of competing populations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shares properties with LIP data: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faster increase for strong bias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suppression for opposite saccade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50"/>
          <p:cNvSpPr txBox="1"/>
          <p:nvPr/>
        </p:nvSpPr>
        <p:spPr>
          <a:xfrm>
            <a:off x="4634430" y="6259564"/>
            <a:ext cx="11721094" cy="4478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BUT: there is no claim that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decision is taken in LIP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LIP is somewhere in the processing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stream from input to saccades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51"/>
          <p:cNvSpPr txBox="1"/>
          <p:nvPr>
            <p:ph type="title"/>
          </p:nvPr>
        </p:nvSpPr>
        <p:spPr>
          <a:xfrm>
            <a:off x="673609" y="214112"/>
            <a:ext cx="16731523" cy="2921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Impact"/>
                <a:ea typeface="Impact"/>
                <a:cs typeface="Impact"/>
                <a:sym typeface="Impact"/>
              </a:rPr>
              <a:t>Biological Modeling of Neural Networks:</a:t>
            </a:r>
            <a:br>
              <a:rPr lang="en-US">
                <a:latin typeface="Impact"/>
                <a:ea typeface="Impact"/>
                <a:cs typeface="Impact"/>
                <a:sym typeface="Impact"/>
              </a:rPr>
            </a:b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04" name="Google Shape;2304;p51"/>
          <p:cNvSpPr txBox="1"/>
          <p:nvPr>
            <p:ph idx="1" type="body"/>
          </p:nvPr>
        </p:nvSpPr>
        <p:spPr>
          <a:xfrm>
            <a:off x="839332" y="2932386"/>
            <a:ext cx="10160829" cy="213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Week 9 – Decision models: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9000"/>
              <a:buFont typeface="Arial Narrow"/>
              <a:buNone/>
            </a:pPr>
            <a:r>
              <a:rPr lang="en-US" sz="6000">
                <a:latin typeface="Arial Narrow"/>
                <a:ea typeface="Arial Narrow"/>
                <a:cs typeface="Arial Narrow"/>
                <a:sym typeface="Arial Narrow"/>
              </a:rPr>
              <a:t>Competitive dynamics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8100"/>
              <a:buFont typeface="Arial Narrow"/>
              <a:buNone/>
            </a:pPr>
            <a:r>
              <a:t/>
            </a:r>
            <a:endParaRPr sz="5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05" name="Google Shape;2305;p51"/>
          <p:cNvSpPr txBox="1"/>
          <p:nvPr>
            <p:ph idx="2" type="body"/>
          </p:nvPr>
        </p:nvSpPr>
        <p:spPr>
          <a:xfrm>
            <a:off x="1231141" y="5271864"/>
            <a:ext cx="7638207" cy="1906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5800" lvl="0" marL="685800" rtl="0" algn="l">
              <a:spcBef>
                <a:spcPts val="0"/>
              </a:spcBef>
              <a:spcAft>
                <a:spcPts val="0"/>
              </a:spcAft>
              <a:buSzPts val="705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Wulfram Gerstner</a:t>
            </a:r>
            <a:endParaRPr/>
          </a:p>
          <a:p>
            <a:pPr indent="-685800" lvl="0" marL="685800" rtl="0" algn="l">
              <a:spcBef>
                <a:spcPts val="1413"/>
              </a:spcBef>
              <a:spcAft>
                <a:spcPts val="0"/>
              </a:spcAft>
              <a:buSzPts val="6000"/>
              <a:buFont typeface="Arial Narrow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EPFL, Lausanne, Switzerland</a:t>
            </a:r>
            <a:endParaRPr sz="4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06" name="Google Shape;2306;p51"/>
          <p:cNvSpPr txBox="1"/>
          <p:nvPr/>
        </p:nvSpPr>
        <p:spPr>
          <a:xfrm>
            <a:off x="11080324" y="1158024"/>
            <a:ext cx="10422104" cy="1066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100"/>
              <a:buFont typeface="Arial"/>
              <a:buNone/>
            </a:pPr>
            <a:r>
              <a:rPr b="1" lang="en-US" sz="5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.1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b="0" i="0" lang="en-US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</a:t>
            </a:r>
            <a:r>
              <a:rPr lang="en-US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decision making</a:t>
            </a:r>
            <a:endParaRPr b="0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.2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Perceptual decision making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V5/MT</a:t>
            </a:r>
            <a:endParaRPr b="0"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1" marL="15097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- Decision dynamics: Area LIP</a:t>
            </a:r>
            <a:endParaRPr/>
          </a:p>
          <a:p>
            <a:pPr indent="-568325" lvl="0" marL="1079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Arial"/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.3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Theory of decision dynamics</a:t>
            </a:r>
            <a:endParaRPr b="1" i="0" sz="4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competition via shared inhibition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effective 2-dim model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9.4.  Solutions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symmetric case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-biased case</a:t>
            </a:r>
            <a:endParaRPr i="0" sz="4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9.5. Simulations and Experiments</a:t>
            </a:r>
            <a:endParaRPr b="1" sz="4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</a:t>
            </a: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- simulations and theory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- simulations and experiments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9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.6. Decisions</a:t>
            </a:r>
            <a:r>
              <a:rPr b="1" lang="en-US" sz="4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actions, volition</a:t>
            </a:r>
            <a:endParaRPr/>
          </a:p>
          <a:p>
            <a:pPr indent="-568325" lvl="0" marL="1079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-  the problem of free will  </a:t>
            </a:r>
            <a:endParaRPr/>
          </a:p>
        </p:txBody>
      </p:sp>
      <p:sp>
        <p:nvSpPr>
          <p:cNvPr id="2307" name="Google Shape;2307;p51"/>
          <p:cNvSpPr/>
          <p:nvPr/>
        </p:nvSpPr>
        <p:spPr>
          <a:xfrm>
            <a:off x="11828575" y="10713720"/>
            <a:ext cx="8838446" cy="1308642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51"/>
          <p:cNvSpPr txBox="1"/>
          <p:nvPr/>
        </p:nvSpPr>
        <p:spPr>
          <a:xfrm>
            <a:off x="1029748" y="7785395"/>
            <a:ext cx="7853368" cy="24929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for week 9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Ch. 16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 16.4.2)</a:t>
            </a:r>
            <a:endParaRPr/>
          </a:p>
        </p:txBody>
      </p:sp>
      <p:pic>
        <p:nvPicPr>
          <p:cNvPr descr="http://neuronaldynamics.epfl.ch/img/cover.jpg" id="2309" name="Google Shape;230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23197" y="7840192"/>
            <a:ext cx="2678166" cy="38133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p51"/>
          <p:cNvSpPr txBox="1"/>
          <p:nvPr/>
        </p:nvSpPr>
        <p:spPr>
          <a:xfrm>
            <a:off x="3947720" y="10938310"/>
            <a:ext cx="4895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Cambridge Univ. Press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7"/>
          <p:cNvGrpSpPr/>
          <p:nvPr/>
        </p:nvGrpSpPr>
        <p:grpSpPr>
          <a:xfrm>
            <a:off x="12391091" y="1099898"/>
            <a:ext cx="9547046" cy="8574132"/>
            <a:chOff x="3072" y="768"/>
            <a:chExt cx="2545" cy="3048"/>
          </a:xfrm>
        </p:grpSpPr>
        <p:sp>
          <p:nvSpPr>
            <p:cNvPr id="123" name="Google Shape;123;p7"/>
            <p:cNvSpPr txBox="1"/>
            <p:nvPr/>
          </p:nvSpPr>
          <p:spPr>
            <a:xfrm>
              <a:off x="3648" y="768"/>
              <a:ext cx="1366" cy="3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59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noise model A</a:t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4224" y="2880"/>
              <a:ext cx="480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p7"/>
            <p:cNvGrpSpPr/>
            <p:nvPr/>
          </p:nvGrpSpPr>
          <p:grpSpPr>
            <a:xfrm>
              <a:off x="3600" y="3072"/>
              <a:ext cx="2017" cy="721"/>
              <a:chOff x="720" y="3072"/>
              <a:chExt cx="2017" cy="721"/>
            </a:xfrm>
          </p:grpSpPr>
          <p:cxnSp>
            <p:nvCxnSpPr>
              <p:cNvPr id="126" name="Google Shape;126;p7"/>
              <p:cNvCxnSpPr/>
              <p:nvPr/>
            </p:nvCxnSpPr>
            <p:spPr>
              <a:xfrm>
                <a:off x="720" y="3408"/>
                <a:ext cx="1824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27" name="Google Shape;127;p7"/>
              <p:cNvCxnSpPr/>
              <p:nvPr/>
            </p:nvCxnSpPr>
            <p:spPr>
              <a:xfrm rot="10800000">
                <a:off x="720" y="3120"/>
                <a:ext cx="0" cy="28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28" name="Google Shape;128;p7"/>
              <p:cNvCxnSpPr/>
              <p:nvPr/>
            </p:nvCxnSpPr>
            <p:spPr>
              <a:xfrm rot="10800000">
                <a:off x="1584" y="3120"/>
                <a:ext cx="0" cy="1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" name="Google Shape;129;p7"/>
              <p:cNvCxnSpPr/>
              <p:nvPr/>
            </p:nvCxnSpPr>
            <p:spPr>
              <a:xfrm>
                <a:off x="1584" y="3120"/>
                <a:ext cx="81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7"/>
              <p:cNvCxnSpPr/>
              <p:nvPr/>
            </p:nvCxnSpPr>
            <p:spPr>
              <a:xfrm>
                <a:off x="720" y="3312"/>
                <a:ext cx="875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1" name="Google Shape;131;p7"/>
              <p:cNvSpPr txBox="1"/>
              <p:nvPr/>
            </p:nvSpPr>
            <p:spPr>
              <a:xfrm>
                <a:off x="1296" y="3072"/>
                <a:ext cx="207" cy="2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I(t)</a:t>
                </a:r>
                <a:endParaRPr/>
              </a:p>
            </p:txBody>
          </p:sp>
          <p:cxnSp>
            <p:nvCxnSpPr>
              <p:cNvPr id="132" name="Google Shape;132;p7"/>
              <p:cNvCxnSpPr/>
              <p:nvPr/>
            </p:nvCxnSpPr>
            <p:spPr>
              <a:xfrm>
                <a:off x="720" y="3360"/>
                <a:ext cx="864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3" name="Google Shape;133;p7"/>
              <p:cNvSpPr/>
              <p:nvPr/>
            </p:nvSpPr>
            <p:spPr>
              <a:xfrm>
                <a:off x="1584" y="3168"/>
                <a:ext cx="624" cy="192"/>
              </a:xfrm>
              <a:custGeom>
                <a:rect b="b" l="l" r="r" t="t"/>
                <a:pathLst>
                  <a:path extrusionOk="0" h="192" w="672">
                    <a:moveTo>
                      <a:pt x="0" y="192"/>
                    </a:moveTo>
                    <a:cubicBezTo>
                      <a:pt x="40" y="136"/>
                      <a:pt x="80" y="80"/>
                      <a:pt x="192" y="48"/>
                    </a:cubicBezTo>
                    <a:cubicBezTo>
                      <a:pt x="304" y="16"/>
                      <a:pt x="488" y="8"/>
                      <a:pt x="672" y="0"/>
                    </a:cubicBezTo>
                  </a:path>
                </a:pathLst>
              </a:custGeom>
              <a:noFill/>
              <a:ln cap="flat" cmpd="sng" w="2857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7"/>
              <p:cNvSpPr txBox="1"/>
              <p:nvPr/>
            </p:nvSpPr>
            <p:spPr>
              <a:xfrm>
                <a:off x="2688" y="3552"/>
                <a:ext cx="49" cy="2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7"/>
              <p:cNvSpPr txBox="1"/>
              <p:nvPr/>
            </p:nvSpPr>
            <p:spPr>
              <a:xfrm>
                <a:off x="1968" y="3168"/>
                <a:ext cx="244" cy="2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80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h(t)</a:t>
                </a:r>
                <a:endParaRPr/>
              </a:p>
            </p:txBody>
          </p:sp>
        </p:grpSp>
        <p:sp>
          <p:nvSpPr>
            <p:cNvPr id="136" name="Google Shape;136;p7"/>
            <p:cNvSpPr txBox="1"/>
            <p:nvPr/>
          </p:nvSpPr>
          <p:spPr>
            <a:xfrm>
              <a:off x="3504" y="1008"/>
              <a:ext cx="2036" cy="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(escape noise/fast noise)</a:t>
              </a:r>
              <a:endParaRPr/>
            </a:p>
          </p:txBody>
        </p:sp>
        <p:pic>
          <p:nvPicPr>
            <p:cNvPr descr="Aoft-A-slow" id="137" name="Google Shape;13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72" y="1392"/>
              <a:ext cx="2400" cy="1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7"/>
            <p:cNvSpPr txBox="1"/>
            <p:nvPr/>
          </p:nvSpPr>
          <p:spPr>
            <a:xfrm>
              <a:off x="3696" y="1536"/>
              <a:ext cx="844" cy="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 noise</a:t>
              </a:r>
              <a:endParaRPr/>
            </a:p>
          </p:txBody>
        </p:sp>
        <p:sp>
          <p:nvSpPr>
            <p:cNvPr id="139" name="Google Shape;139;p7"/>
            <p:cNvSpPr txBox="1"/>
            <p:nvPr/>
          </p:nvSpPr>
          <p:spPr>
            <a:xfrm>
              <a:off x="4320" y="3504"/>
              <a:ext cx="49" cy="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7"/>
          <p:cNvSpPr txBox="1"/>
          <p:nvPr/>
        </p:nvSpPr>
        <p:spPr>
          <a:xfrm>
            <a:off x="15103277" y="8627581"/>
            <a:ext cx="4570221" cy="97962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slow  transient</a:t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1477" y="9745663"/>
            <a:ext cx="4714631" cy="97155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0400" y="1963738"/>
            <a:ext cx="3436888" cy="843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0840" y="3693517"/>
            <a:ext cx="6436223" cy="104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632375" y="1099898"/>
            <a:ext cx="628543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 activity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1632375" y="2886175"/>
            <a:ext cx="12187692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potential caused by input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0840" y="5036271"/>
            <a:ext cx="9383571" cy="1044575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7" name="Google Shape;147;p7"/>
          <p:cNvSpPr txBox="1"/>
          <p:nvPr/>
        </p:nvSpPr>
        <p:spPr>
          <a:xfrm>
            <a:off x="1186894" y="7814613"/>
            <a:ext cx="11318864" cy="4165112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valid for high noise only, else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transients might be wrong</a:t>
            </a:r>
            <a:endParaRPr b="0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- valid for high noise only, else</a:t>
            </a:r>
            <a:endParaRPr b="0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spontaneous oscillations may arise</a:t>
            </a:r>
            <a:endParaRPr b="0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7"/>
          <p:cNvGrpSpPr/>
          <p:nvPr/>
        </p:nvGrpSpPr>
        <p:grpSpPr>
          <a:xfrm>
            <a:off x="10191395" y="7097289"/>
            <a:ext cx="1964939" cy="1946621"/>
            <a:chOff x="4611" y="3499"/>
            <a:chExt cx="715" cy="692"/>
          </a:xfrm>
        </p:grpSpPr>
        <p:sp>
          <p:nvSpPr>
            <p:cNvPr id="149" name="Google Shape;149;p7"/>
            <p:cNvSpPr/>
            <p:nvPr/>
          </p:nvSpPr>
          <p:spPr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611" y="3499"/>
              <a:ext cx="715" cy="692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4" name="Google Shape;164;p7"/>
            <p:cNvCxnSpPr/>
            <p:nvPr/>
          </p:nvCxnSpPr>
          <p:spPr>
            <a:xfrm>
              <a:off x="4933" y="3900"/>
              <a:ext cx="35" cy="18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7"/>
            <p:cNvCxnSpPr/>
            <p:nvPr/>
          </p:nvCxnSpPr>
          <p:spPr>
            <a:xfrm>
              <a:off x="5040" y="3827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7"/>
            <p:cNvCxnSpPr/>
            <p:nvPr/>
          </p:nvCxnSpPr>
          <p:spPr>
            <a:xfrm flipH="1" rot="10800000">
              <a:off x="4825" y="3936"/>
              <a:ext cx="286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7"/>
            <p:cNvCxnSpPr/>
            <p:nvPr/>
          </p:nvCxnSpPr>
          <p:spPr>
            <a:xfrm>
              <a:off x="4933" y="3900"/>
              <a:ext cx="142" cy="14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7"/>
            <p:cNvCxnSpPr/>
            <p:nvPr/>
          </p:nvCxnSpPr>
          <p:spPr>
            <a:xfrm>
              <a:off x="4790" y="3864"/>
              <a:ext cx="35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7"/>
            <p:cNvCxnSpPr/>
            <p:nvPr/>
          </p:nvCxnSpPr>
          <p:spPr>
            <a:xfrm>
              <a:off x="5111" y="3791"/>
              <a:ext cx="36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7"/>
            <p:cNvCxnSpPr/>
            <p:nvPr/>
          </p:nvCxnSpPr>
          <p:spPr>
            <a:xfrm>
              <a:off x="5004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7"/>
            <p:cNvCxnSpPr/>
            <p:nvPr/>
          </p:nvCxnSpPr>
          <p:spPr>
            <a:xfrm flipH="1">
              <a:off x="4825" y="3718"/>
              <a:ext cx="108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7"/>
            <p:cNvCxnSpPr/>
            <p:nvPr/>
          </p:nvCxnSpPr>
          <p:spPr>
            <a:xfrm flipH="1">
              <a:off x="4718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7"/>
            <p:cNvCxnSpPr/>
            <p:nvPr/>
          </p:nvCxnSpPr>
          <p:spPr>
            <a:xfrm>
              <a:off x="4718" y="3791"/>
              <a:ext cx="36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7"/>
            <p:cNvCxnSpPr/>
            <p:nvPr/>
          </p:nvCxnSpPr>
          <p:spPr>
            <a:xfrm flipH="1" rot="10800000">
              <a:off x="4825" y="3791"/>
              <a:ext cx="143" cy="3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7"/>
            <p:cNvCxnSpPr/>
            <p:nvPr/>
          </p:nvCxnSpPr>
          <p:spPr>
            <a:xfrm flipH="1">
              <a:off x="4968" y="3827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7"/>
            <p:cNvCxnSpPr/>
            <p:nvPr/>
          </p:nvCxnSpPr>
          <p:spPr>
            <a:xfrm>
              <a:off x="4825" y="4009"/>
              <a:ext cx="143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7"/>
            <p:cNvCxnSpPr/>
            <p:nvPr/>
          </p:nvCxnSpPr>
          <p:spPr>
            <a:xfrm>
              <a:off x="4861" y="3645"/>
              <a:ext cx="72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7"/>
            <p:cNvCxnSpPr/>
            <p:nvPr/>
          </p:nvCxnSpPr>
          <p:spPr>
            <a:xfrm>
              <a:off x="4718" y="3754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7"/>
            <p:cNvCxnSpPr/>
            <p:nvPr/>
          </p:nvCxnSpPr>
          <p:spPr>
            <a:xfrm flipH="1" rot="10800000">
              <a:off x="4825" y="3864"/>
              <a:ext cx="108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7"/>
            <p:cNvCxnSpPr/>
            <p:nvPr/>
          </p:nvCxnSpPr>
          <p:spPr>
            <a:xfrm flipH="1" rot="10800000">
              <a:off x="4754" y="3864"/>
              <a:ext cx="179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7"/>
            <p:cNvCxnSpPr/>
            <p:nvPr/>
          </p:nvCxnSpPr>
          <p:spPr>
            <a:xfrm flipH="1">
              <a:off x="5147" y="3827"/>
              <a:ext cx="71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7"/>
            <p:cNvCxnSpPr/>
            <p:nvPr/>
          </p:nvCxnSpPr>
          <p:spPr>
            <a:xfrm>
              <a:off x="4933" y="3864"/>
              <a:ext cx="250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3" name="Google Shape;183;p7"/>
          <p:cNvSpPr/>
          <p:nvPr/>
        </p:nvSpPr>
        <p:spPr>
          <a:xfrm>
            <a:off x="10078855" y="6312452"/>
            <a:ext cx="2325803" cy="1293996"/>
          </a:xfrm>
          <a:custGeom>
            <a:rect b="b" l="l" r="r" t="t"/>
            <a:pathLst>
              <a:path extrusionOk="0" h="460" w="756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04658" y="6526242"/>
            <a:ext cx="1481761" cy="824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7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86" name="Google Shape;186;p7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Review of week 8: High-noise activity equation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5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6" name="Google Shape;2316;p52"/>
          <p:cNvGraphicFramePr/>
          <p:nvPr/>
        </p:nvGraphicFramePr>
        <p:xfrm>
          <a:off x="2039815" y="3603500"/>
          <a:ext cx="13263628" cy="7991833"/>
        </p:xfrm>
        <a:graphic>
          <a:graphicData uri="http://schemas.openxmlformats.org/presentationml/2006/ole">
            <mc:AlternateContent>
              <mc:Choice Requires="v">
                <p:oleObj r:id="rId4" imgH="7991833" imgW="13263628" progId="AcroExch.Document.11" spid="_x0000_s1">
                  <p:embed/>
                </p:oleObj>
              </mc:Choice>
              <mc:Fallback>
                <p:oleObj r:id="rId5" imgH="7991833" imgW="13263628" progId="AcroExch.Document.11">
                  <p:embed/>
                  <p:pic>
                    <p:nvPicPr>
                      <p:cNvPr id="2316" name="Google Shape;2316;p5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039815" y="3603500"/>
                        <a:ext cx="13263628" cy="7991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7" name="Google Shape;2317;p52"/>
          <p:cNvSpPr/>
          <p:nvPr/>
        </p:nvSpPr>
        <p:spPr>
          <a:xfrm>
            <a:off x="1266093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8" name="Google Shape;2318;p52"/>
          <p:cNvGrpSpPr/>
          <p:nvPr/>
        </p:nvGrpSpPr>
        <p:grpSpPr>
          <a:xfrm>
            <a:off x="9346385" y="3142162"/>
            <a:ext cx="3233617" cy="1226483"/>
            <a:chOff x="5508104" y="0"/>
            <a:chExt cx="1368152" cy="692696"/>
          </a:xfrm>
        </p:grpSpPr>
        <p:sp>
          <p:nvSpPr>
            <p:cNvPr id="2319" name="Google Shape;2319;p52"/>
            <p:cNvSpPr/>
            <p:nvPr/>
          </p:nvSpPr>
          <p:spPr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20" name="Google Shape;2320;p52"/>
            <p:cNvSpPr/>
            <p:nvPr/>
          </p:nvSpPr>
          <p:spPr>
            <a:xfrm>
              <a:off x="5652120" y="97468"/>
              <a:ext cx="670232" cy="564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goal</a:t>
              </a:r>
              <a:endParaRPr/>
            </a:p>
          </p:txBody>
        </p:sp>
      </p:grpSp>
      <p:sp>
        <p:nvSpPr>
          <p:cNvPr id="2321" name="Google Shape;2321;p52"/>
          <p:cNvSpPr txBox="1"/>
          <p:nvPr/>
        </p:nvSpPr>
        <p:spPr>
          <a:xfrm>
            <a:off x="3192169" y="1516207"/>
            <a:ext cx="12989193" cy="1625955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decide?</a:t>
            </a:r>
            <a:endParaRPr/>
          </a:p>
        </p:txBody>
      </p:sp>
      <p:cxnSp>
        <p:nvCxnSpPr>
          <p:cNvPr id="2322" name="Google Shape;2322;p52"/>
          <p:cNvCxnSpPr/>
          <p:nvPr/>
        </p:nvCxnSpPr>
        <p:spPr>
          <a:xfrm>
            <a:off x="-215313" y="1171412"/>
            <a:ext cx="2182277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23" name="Google Shape;2323;p52"/>
          <p:cNvSpPr txBox="1"/>
          <p:nvPr/>
        </p:nvSpPr>
        <p:spPr>
          <a:xfrm>
            <a:off x="532380" y="93663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9.6.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Decision: risky vs. safe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8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" name="Google Shape;2329;p53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0" name="Google Shape;2330;p53"/>
          <p:cNvGrpSpPr/>
          <p:nvPr/>
        </p:nvGrpSpPr>
        <p:grpSpPr>
          <a:xfrm>
            <a:off x="8864118" y="3190623"/>
            <a:ext cx="3233617" cy="1226483"/>
            <a:chOff x="5508104" y="0"/>
            <a:chExt cx="1368152" cy="692696"/>
          </a:xfrm>
        </p:grpSpPr>
        <p:sp>
          <p:nvSpPr>
            <p:cNvPr id="2331" name="Google Shape;2331;p53"/>
            <p:cNvSpPr/>
            <p:nvPr/>
          </p:nvSpPr>
          <p:spPr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32" name="Google Shape;2332;p53"/>
            <p:cNvSpPr/>
            <p:nvPr/>
          </p:nvSpPr>
          <p:spPr>
            <a:xfrm>
              <a:off x="5652120" y="97468"/>
              <a:ext cx="670232" cy="564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goal</a:t>
              </a:r>
              <a:endParaRPr/>
            </a:p>
          </p:txBody>
        </p:sp>
      </p:grpSp>
      <p:grpSp>
        <p:nvGrpSpPr>
          <p:cNvPr id="2333" name="Google Shape;2333;p53"/>
          <p:cNvGrpSpPr/>
          <p:nvPr/>
        </p:nvGrpSpPr>
        <p:grpSpPr>
          <a:xfrm>
            <a:off x="3130541" y="4338342"/>
            <a:ext cx="9987546" cy="7274510"/>
            <a:chOff x="395536" y="620688"/>
            <a:chExt cx="6768752" cy="6120680"/>
          </a:xfrm>
        </p:grpSpPr>
        <p:sp>
          <p:nvSpPr>
            <p:cNvPr id="2334" name="Google Shape;2334;p53"/>
            <p:cNvSpPr/>
            <p:nvPr/>
          </p:nvSpPr>
          <p:spPr>
            <a:xfrm>
              <a:off x="2483768" y="472514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3"/>
            <p:cNvSpPr/>
            <p:nvPr/>
          </p:nvSpPr>
          <p:spPr>
            <a:xfrm>
              <a:off x="2915816" y="436510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3"/>
            <p:cNvSpPr/>
            <p:nvPr/>
          </p:nvSpPr>
          <p:spPr>
            <a:xfrm>
              <a:off x="3491880" y="407707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3"/>
            <p:cNvSpPr/>
            <p:nvPr/>
          </p:nvSpPr>
          <p:spPr>
            <a:xfrm>
              <a:off x="4067944" y="378904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3"/>
            <p:cNvSpPr/>
            <p:nvPr/>
          </p:nvSpPr>
          <p:spPr>
            <a:xfrm>
              <a:off x="4572000" y="342900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3"/>
            <p:cNvSpPr/>
            <p:nvPr/>
          </p:nvSpPr>
          <p:spPr>
            <a:xfrm>
              <a:off x="4724400" y="299695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3"/>
            <p:cNvSpPr/>
            <p:nvPr/>
          </p:nvSpPr>
          <p:spPr>
            <a:xfrm>
              <a:off x="4211960" y="270892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3"/>
            <p:cNvSpPr/>
            <p:nvPr/>
          </p:nvSpPr>
          <p:spPr>
            <a:xfrm>
              <a:off x="5364088" y="270892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3"/>
            <p:cNvSpPr/>
            <p:nvPr/>
          </p:nvSpPr>
          <p:spPr>
            <a:xfrm>
              <a:off x="5868144" y="234888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3"/>
            <p:cNvSpPr/>
            <p:nvPr/>
          </p:nvSpPr>
          <p:spPr>
            <a:xfrm>
              <a:off x="5292080" y="119675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3"/>
            <p:cNvSpPr/>
            <p:nvPr/>
          </p:nvSpPr>
          <p:spPr>
            <a:xfrm>
              <a:off x="4788024" y="90872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3"/>
            <p:cNvSpPr/>
            <p:nvPr/>
          </p:nvSpPr>
          <p:spPr>
            <a:xfrm>
              <a:off x="5220072" y="620688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53"/>
            <p:cNvSpPr/>
            <p:nvPr/>
          </p:nvSpPr>
          <p:spPr>
            <a:xfrm>
              <a:off x="3707904" y="234888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53"/>
            <p:cNvSpPr/>
            <p:nvPr/>
          </p:nvSpPr>
          <p:spPr>
            <a:xfrm>
              <a:off x="3419872" y="19168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3"/>
            <p:cNvSpPr/>
            <p:nvPr/>
          </p:nvSpPr>
          <p:spPr>
            <a:xfrm>
              <a:off x="3707904" y="148478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3"/>
            <p:cNvSpPr/>
            <p:nvPr/>
          </p:nvSpPr>
          <p:spPr>
            <a:xfrm>
              <a:off x="4283968" y="119675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3"/>
            <p:cNvSpPr/>
            <p:nvPr/>
          </p:nvSpPr>
          <p:spPr>
            <a:xfrm>
              <a:off x="1979712" y="508518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3"/>
            <p:cNvSpPr/>
            <p:nvPr/>
          </p:nvSpPr>
          <p:spPr>
            <a:xfrm>
              <a:off x="2195736" y="55172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3"/>
            <p:cNvSpPr/>
            <p:nvPr/>
          </p:nvSpPr>
          <p:spPr>
            <a:xfrm>
              <a:off x="2843808" y="56696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3"/>
            <p:cNvSpPr/>
            <p:nvPr/>
          </p:nvSpPr>
          <p:spPr>
            <a:xfrm>
              <a:off x="3563888" y="58220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3"/>
            <p:cNvSpPr/>
            <p:nvPr/>
          </p:nvSpPr>
          <p:spPr>
            <a:xfrm>
              <a:off x="4283968" y="59744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3"/>
            <p:cNvSpPr/>
            <p:nvPr/>
          </p:nvSpPr>
          <p:spPr>
            <a:xfrm>
              <a:off x="4932040" y="5949280"/>
              <a:ext cx="1512168" cy="792088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56" name="Google Shape;2356;p53"/>
            <p:cNvSpPr/>
            <p:nvPr/>
          </p:nvSpPr>
          <p:spPr>
            <a:xfrm>
              <a:off x="4932040" y="5949280"/>
              <a:ext cx="1003090" cy="738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Start</a:t>
              </a:r>
              <a:endParaRPr/>
            </a:p>
          </p:txBody>
        </p:sp>
        <p:grpSp>
          <p:nvGrpSpPr>
            <p:cNvPr id="2357" name="Google Shape;2357;p53"/>
            <p:cNvGrpSpPr/>
            <p:nvPr/>
          </p:nvGrpSpPr>
          <p:grpSpPr>
            <a:xfrm>
              <a:off x="4139952" y="3212976"/>
              <a:ext cx="360040" cy="792088"/>
              <a:chOff x="827584" y="3933056"/>
              <a:chExt cx="432048" cy="792088"/>
            </a:xfrm>
          </p:grpSpPr>
          <p:sp>
            <p:nvSpPr>
              <p:cNvPr id="2358" name="Google Shape;2358;p53"/>
              <p:cNvSpPr/>
              <p:nvPr/>
            </p:nvSpPr>
            <p:spPr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0"/>
              </a:gradFill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53"/>
              <p:cNvSpPr/>
              <p:nvPr/>
            </p:nvSpPr>
            <p:spPr>
              <a:xfrm>
                <a:off x="899592" y="3933056"/>
                <a:ext cx="288032" cy="288032"/>
              </a:xfrm>
              <a:prstGeom prst="ellipse">
                <a:avLst/>
              </a:prstGeom>
              <a:gradFill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0"/>
              </a:gradFill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0" name="Google Shape;2360;p53"/>
            <p:cNvGrpSpPr/>
            <p:nvPr/>
          </p:nvGrpSpPr>
          <p:grpSpPr>
            <a:xfrm>
              <a:off x="2987824" y="3789040"/>
              <a:ext cx="360040" cy="792088"/>
              <a:chOff x="827584" y="3933056"/>
              <a:chExt cx="432048" cy="792088"/>
            </a:xfrm>
          </p:grpSpPr>
          <p:sp>
            <p:nvSpPr>
              <p:cNvPr id="2361" name="Google Shape;2361;p53"/>
              <p:cNvSpPr/>
              <p:nvPr/>
            </p:nvSpPr>
            <p:spPr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>
                <a:gsLst>
                  <a:gs pos="0">
                    <a:srgbClr val="006C2D"/>
                  </a:gs>
                  <a:gs pos="50000">
                    <a:srgbClr val="009E40"/>
                  </a:gs>
                  <a:gs pos="100000">
                    <a:srgbClr val="00BD4E"/>
                  </a:gs>
                </a:gsLst>
                <a:lin ang="10800000" scaled="0"/>
              </a:gradFill>
              <a:ln cap="flat" cmpd="sng" w="9525">
                <a:solidFill>
                  <a:srgbClr val="009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53"/>
              <p:cNvSpPr/>
              <p:nvPr/>
            </p:nvSpPr>
            <p:spPr>
              <a:xfrm>
                <a:off x="899592" y="3933056"/>
                <a:ext cx="288032" cy="288032"/>
              </a:xfrm>
              <a:prstGeom prst="ellipse">
                <a:avLst/>
              </a:prstGeom>
              <a:gradFill>
                <a:gsLst>
                  <a:gs pos="0">
                    <a:srgbClr val="006C2D"/>
                  </a:gs>
                  <a:gs pos="50000">
                    <a:srgbClr val="009E40"/>
                  </a:gs>
                  <a:gs pos="100000">
                    <a:srgbClr val="00BD4E"/>
                  </a:gs>
                </a:gsLst>
                <a:lin ang="10800000" scaled="0"/>
              </a:gradFill>
              <a:ln cap="flat" cmpd="sng" w="9525">
                <a:solidFill>
                  <a:srgbClr val="009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3" name="Google Shape;2363;p53"/>
            <p:cNvGrpSpPr/>
            <p:nvPr/>
          </p:nvGrpSpPr>
          <p:grpSpPr>
            <a:xfrm>
              <a:off x="395536" y="5228948"/>
              <a:ext cx="1080786" cy="1079285"/>
              <a:chOff x="827584" y="3428698"/>
              <a:chExt cx="1296943" cy="1295142"/>
            </a:xfrm>
          </p:grpSpPr>
          <p:sp>
            <p:nvSpPr>
              <p:cNvPr id="2364" name="Google Shape;2364;p53"/>
              <p:cNvSpPr/>
              <p:nvPr/>
            </p:nvSpPr>
            <p:spPr>
              <a:xfrm>
                <a:off x="827584" y="3428698"/>
                <a:ext cx="1296943" cy="1295142"/>
              </a:xfrm>
              <a:prstGeom prst="cube">
                <a:avLst>
                  <a:gd fmla="val 25000" name="adj"/>
                </a:avLst>
              </a:prstGeom>
              <a:solidFill>
                <a:srgbClr val="595959"/>
              </a:solidFill>
              <a:ln cap="flat" cmpd="sng" w="9525">
                <a:solidFill>
                  <a:srgbClr val="D8D8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53"/>
              <p:cNvSpPr/>
              <p:nvPr/>
            </p:nvSpPr>
            <p:spPr>
              <a:xfrm>
                <a:off x="1259632" y="3501008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53"/>
              <p:cNvSpPr/>
              <p:nvPr/>
            </p:nvSpPr>
            <p:spPr>
              <a:xfrm>
                <a:off x="1691680" y="3501008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53"/>
              <p:cNvSpPr/>
              <p:nvPr/>
            </p:nvSpPr>
            <p:spPr>
              <a:xfrm>
                <a:off x="1259632" y="4149080"/>
                <a:ext cx="144016" cy="144016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53"/>
              <p:cNvSpPr/>
              <p:nvPr/>
            </p:nvSpPr>
            <p:spPr>
              <a:xfrm>
                <a:off x="1115616" y="3645024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53"/>
              <p:cNvSpPr/>
              <p:nvPr/>
            </p:nvSpPr>
            <p:spPr>
              <a:xfrm>
                <a:off x="1547664" y="3645024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53"/>
              <p:cNvSpPr/>
              <p:nvPr/>
            </p:nvSpPr>
            <p:spPr>
              <a:xfrm rot="-5400000">
                <a:off x="1799692" y="3797424"/>
                <a:ext cx="171636" cy="9962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53"/>
              <p:cNvSpPr/>
              <p:nvPr/>
            </p:nvSpPr>
            <p:spPr>
              <a:xfrm rot="-5400000">
                <a:off x="1943708" y="4229472"/>
                <a:ext cx="171636" cy="9962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2" name="Google Shape;2372;p53"/>
            <p:cNvSpPr/>
            <p:nvPr/>
          </p:nvSpPr>
          <p:spPr>
            <a:xfrm>
              <a:off x="5796136" y="148478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3"/>
            <p:cNvSpPr/>
            <p:nvPr/>
          </p:nvSpPr>
          <p:spPr>
            <a:xfrm>
              <a:off x="6156176" y="19168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3"/>
            <p:cNvSpPr/>
            <p:nvPr/>
          </p:nvSpPr>
          <p:spPr>
            <a:xfrm>
              <a:off x="2909454" y="1570182"/>
              <a:ext cx="1080655" cy="1588654"/>
            </a:xfrm>
            <a:custGeom>
              <a:rect b="b" l="l" r="r" t="t"/>
              <a:pathLst>
                <a:path extrusionOk="0" h="1588654" w="1080655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3"/>
            <p:cNvSpPr/>
            <p:nvPr/>
          </p:nvSpPr>
          <p:spPr>
            <a:xfrm flipH="1">
              <a:off x="6012160" y="1556792"/>
              <a:ext cx="1152128" cy="1728192"/>
            </a:xfrm>
            <a:custGeom>
              <a:rect b="b" l="l" r="r" t="t"/>
              <a:pathLst>
                <a:path extrusionOk="0" h="1588654" w="1080655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6" name="Google Shape;2376;p53"/>
          <p:cNvSpPr txBox="1"/>
          <p:nvPr/>
        </p:nvSpPr>
        <p:spPr>
          <a:xfrm>
            <a:off x="1735967" y="1388465"/>
            <a:ext cx="12989193" cy="1625955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you decide?</a:t>
            </a:r>
            <a:endParaRPr/>
          </a:p>
        </p:txBody>
      </p:sp>
      <p:cxnSp>
        <p:nvCxnSpPr>
          <p:cNvPr id="2377" name="Google Shape;2377;p53"/>
          <p:cNvCxnSpPr/>
          <p:nvPr/>
        </p:nvCxnSpPr>
        <p:spPr>
          <a:xfrm>
            <a:off x="-215313" y="1101072"/>
            <a:ext cx="2182277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78" name="Google Shape;2378;p53"/>
          <p:cNvSpPr txBox="1"/>
          <p:nvPr/>
        </p:nvSpPr>
        <p:spPr>
          <a:xfrm>
            <a:off x="532380" y="93663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9.6.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Decision: risky vs. safe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2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3" name="Google Shape;2383;p54"/>
          <p:cNvGraphicFramePr/>
          <p:nvPr/>
        </p:nvGraphicFramePr>
        <p:xfrm>
          <a:off x="2295349" y="1666655"/>
          <a:ext cx="7080488" cy="5232246"/>
        </p:xfrm>
        <a:graphic>
          <a:graphicData uri="http://schemas.openxmlformats.org/presentationml/2006/ole">
            <mc:AlternateContent>
              <mc:Choice Requires="v">
                <p:oleObj r:id="rId4" imgH="5232246" imgW="7080488" progId="AcroExch.Document.11" spid="_x0000_s1">
                  <p:embed/>
                </p:oleObj>
              </mc:Choice>
              <mc:Fallback>
                <p:oleObj r:id="rId5" imgH="5232246" imgW="7080488" progId="AcroExch.Document.11">
                  <p:embed/>
                  <p:pic>
                    <p:nvPicPr>
                      <p:cNvPr id="2383" name="Google Shape;2383;p5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95349" y="1666655"/>
                        <a:ext cx="7080488" cy="523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4" name="Google Shape;2384;p54"/>
          <p:cNvGraphicFramePr/>
          <p:nvPr/>
        </p:nvGraphicFramePr>
        <p:xfrm>
          <a:off x="12990786" y="1865043"/>
          <a:ext cx="7598980" cy="5319449"/>
        </p:xfrm>
        <a:graphic>
          <a:graphicData uri="http://schemas.openxmlformats.org/presentationml/2006/ole">
            <mc:AlternateContent>
              <mc:Choice Requires="v">
                <p:oleObj r:id="rId7" imgH="5319449" imgW="7598980" progId="AcroExch.Document.11" spid="_x0000_s2">
                  <p:embed/>
                </p:oleObj>
              </mc:Choice>
              <mc:Fallback>
                <p:oleObj r:id="rId8" imgH="5319449" imgW="7598980" progId="AcroExch.Document.11">
                  <p:embed/>
                  <p:pic>
                    <p:nvPicPr>
                      <p:cNvPr id="2384" name="Google Shape;2384;p54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990786" y="1865043"/>
                        <a:ext cx="7598980" cy="5319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5" name="Google Shape;2385;p54"/>
          <p:cNvSpPr/>
          <p:nvPr/>
        </p:nvSpPr>
        <p:spPr>
          <a:xfrm>
            <a:off x="15909245" y="3395335"/>
            <a:ext cx="4081410" cy="10211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and Movement</a:t>
            </a:r>
            <a:endParaRPr/>
          </a:p>
        </p:txBody>
      </p:sp>
      <p:sp>
        <p:nvSpPr>
          <p:cNvPr id="2386" name="Google Shape;2386;p54"/>
          <p:cNvSpPr/>
          <p:nvPr/>
        </p:nvSpPr>
        <p:spPr>
          <a:xfrm>
            <a:off x="1102438" y="4699052"/>
            <a:ext cx="3657514" cy="127711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54"/>
          <p:cNvSpPr txBox="1"/>
          <p:nvPr/>
        </p:nvSpPr>
        <p:spPr>
          <a:xfrm>
            <a:off x="5835593" y="6954561"/>
            <a:ext cx="13479712" cy="2918616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-Subject decides spontaneously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to move left or right hand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report when they made their decision </a:t>
            </a:r>
            <a:endParaRPr/>
          </a:p>
        </p:txBody>
      </p:sp>
      <p:sp>
        <p:nvSpPr>
          <p:cNvPr id="2388" name="Google Shape;2388;p54"/>
          <p:cNvSpPr txBox="1"/>
          <p:nvPr/>
        </p:nvSpPr>
        <p:spPr>
          <a:xfrm>
            <a:off x="1785618" y="10223253"/>
            <a:ext cx="10966203" cy="194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Libet,  Behav. Brain Sci., 1985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Soon et al., Nat. Neurosci., 2008</a:t>
            </a:r>
            <a:endParaRPr/>
          </a:p>
        </p:txBody>
      </p:sp>
      <p:cxnSp>
        <p:nvCxnSpPr>
          <p:cNvPr id="2389" name="Google Shape;2389;p54"/>
          <p:cNvCxnSpPr/>
          <p:nvPr/>
        </p:nvCxnSpPr>
        <p:spPr>
          <a:xfrm>
            <a:off x="-215313" y="1101072"/>
            <a:ext cx="2182277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90" name="Google Shape;2390;p54"/>
          <p:cNvSpPr txBox="1"/>
          <p:nvPr/>
        </p:nvSpPr>
        <p:spPr>
          <a:xfrm>
            <a:off x="532380" y="93663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9.6.  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fMRI variant of Libet experiment: volition and free will   </a:t>
            </a:r>
            <a:endParaRPr b="0" i="0" sz="66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6" name="Google Shape;2396;p55"/>
          <p:cNvGraphicFramePr/>
          <p:nvPr/>
        </p:nvGraphicFramePr>
        <p:xfrm>
          <a:off x="423898" y="6458729"/>
          <a:ext cx="7997763" cy="5502297"/>
        </p:xfrm>
        <a:graphic>
          <a:graphicData uri="http://schemas.openxmlformats.org/presentationml/2006/ole">
            <mc:AlternateContent>
              <mc:Choice Requires="v">
                <p:oleObj r:id="rId4" imgH="5502297" imgW="7997763" progId="AcroExch.Document.11" spid="_x0000_s1">
                  <p:embed/>
                </p:oleObj>
              </mc:Choice>
              <mc:Fallback>
                <p:oleObj r:id="rId5" imgH="5502297" imgW="7997763" progId="AcroExch.Document.11">
                  <p:embed/>
                  <p:pic>
                    <p:nvPicPr>
                      <p:cNvPr id="2396" name="Google Shape;2396;p5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23898" y="6458729"/>
                        <a:ext cx="7997763" cy="550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7" name="Google Shape;2397;p55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8" name="Google Shape;2398;p55"/>
          <p:cNvGrpSpPr/>
          <p:nvPr/>
        </p:nvGrpSpPr>
        <p:grpSpPr>
          <a:xfrm>
            <a:off x="5167874" y="6123980"/>
            <a:ext cx="2213264" cy="1000274"/>
            <a:chOff x="5508104" y="-123262"/>
            <a:chExt cx="1368152" cy="963930"/>
          </a:xfrm>
        </p:grpSpPr>
        <p:sp>
          <p:nvSpPr>
            <p:cNvPr id="2399" name="Google Shape;2399;p55"/>
            <p:cNvSpPr/>
            <p:nvPr/>
          </p:nvSpPr>
          <p:spPr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00" name="Google Shape;2400;p55"/>
            <p:cNvSpPr/>
            <p:nvPr/>
          </p:nvSpPr>
          <p:spPr>
            <a:xfrm>
              <a:off x="5508104" y="-123262"/>
              <a:ext cx="979220" cy="963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goal</a:t>
              </a:r>
              <a:endParaRPr/>
            </a:p>
          </p:txBody>
        </p:sp>
      </p:grpSp>
      <p:sp>
        <p:nvSpPr>
          <p:cNvPr id="2401" name="Google Shape;2401;p55"/>
          <p:cNvSpPr txBox="1"/>
          <p:nvPr/>
        </p:nvSpPr>
        <p:spPr>
          <a:xfrm>
            <a:off x="2174415" y="13946"/>
            <a:ext cx="16172758" cy="1625955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decides? Who decides?</a:t>
            </a:r>
            <a:endParaRPr/>
          </a:p>
        </p:txBody>
      </p:sp>
      <p:grpSp>
        <p:nvGrpSpPr>
          <p:cNvPr id="2402" name="Google Shape;2402;p55"/>
          <p:cNvGrpSpPr/>
          <p:nvPr/>
        </p:nvGrpSpPr>
        <p:grpSpPr>
          <a:xfrm>
            <a:off x="17270965" y="6076156"/>
            <a:ext cx="2659670" cy="1000274"/>
            <a:chOff x="5508104" y="-41635"/>
            <a:chExt cx="1368152" cy="870391"/>
          </a:xfrm>
        </p:grpSpPr>
        <p:sp>
          <p:nvSpPr>
            <p:cNvPr id="2403" name="Google Shape;2403;p55"/>
            <p:cNvSpPr/>
            <p:nvPr/>
          </p:nvSpPr>
          <p:spPr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04" name="Google Shape;2404;p55"/>
            <p:cNvSpPr/>
            <p:nvPr/>
          </p:nvSpPr>
          <p:spPr>
            <a:xfrm>
              <a:off x="5652120" y="-41635"/>
              <a:ext cx="814865" cy="870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goal</a:t>
              </a:r>
              <a:endParaRPr/>
            </a:p>
          </p:txBody>
        </p:sp>
      </p:grpSp>
      <p:grpSp>
        <p:nvGrpSpPr>
          <p:cNvPr id="2405" name="Google Shape;2405;p55"/>
          <p:cNvGrpSpPr/>
          <p:nvPr/>
        </p:nvGrpSpPr>
        <p:grpSpPr>
          <a:xfrm>
            <a:off x="14633335" y="6970703"/>
            <a:ext cx="5630655" cy="4986577"/>
            <a:chOff x="395536" y="620688"/>
            <a:chExt cx="6768752" cy="6465991"/>
          </a:xfrm>
        </p:grpSpPr>
        <p:sp>
          <p:nvSpPr>
            <p:cNvPr id="2406" name="Google Shape;2406;p55"/>
            <p:cNvSpPr/>
            <p:nvPr/>
          </p:nvSpPr>
          <p:spPr>
            <a:xfrm>
              <a:off x="2483768" y="472514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55"/>
            <p:cNvSpPr/>
            <p:nvPr/>
          </p:nvSpPr>
          <p:spPr>
            <a:xfrm>
              <a:off x="2915816" y="436510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55"/>
            <p:cNvSpPr/>
            <p:nvPr/>
          </p:nvSpPr>
          <p:spPr>
            <a:xfrm>
              <a:off x="3491880" y="407707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55"/>
            <p:cNvSpPr/>
            <p:nvPr/>
          </p:nvSpPr>
          <p:spPr>
            <a:xfrm>
              <a:off x="4067944" y="378904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55"/>
            <p:cNvSpPr/>
            <p:nvPr/>
          </p:nvSpPr>
          <p:spPr>
            <a:xfrm>
              <a:off x="4572000" y="342900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55"/>
            <p:cNvSpPr/>
            <p:nvPr/>
          </p:nvSpPr>
          <p:spPr>
            <a:xfrm>
              <a:off x="4724400" y="299695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5"/>
            <p:cNvSpPr/>
            <p:nvPr/>
          </p:nvSpPr>
          <p:spPr>
            <a:xfrm>
              <a:off x="4211960" y="270892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5"/>
            <p:cNvSpPr/>
            <p:nvPr/>
          </p:nvSpPr>
          <p:spPr>
            <a:xfrm>
              <a:off x="5364088" y="270892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5"/>
            <p:cNvSpPr/>
            <p:nvPr/>
          </p:nvSpPr>
          <p:spPr>
            <a:xfrm>
              <a:off x="5868144" y="234888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5"/>
            <p:cNvSpPr/>
            <p:nvPr/>
          </p:nvSpPr>
          <p:spPr>
            <a:xfrm>
              <a:off x="5292080" y="119675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5"/>
            <p:cNvSpPr/>
            <p:nvPr/>
          </p:nvSpPr>
          <p:spPr>
            <a:xfrm>
              <a:off x="4788024" y="90872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5"/>
            <p:cNvSpPr/>
            <p:nvPr/>
          </p:nvSpPr>
          <p:spPr>
            <a:xfrm>
              <a:off x="5220072" y="620688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5"/>
            <p:cNvSpPr/>
            <p:nvPr/>
          </p:nvSpPr>
          <p:spPr>
            <a:xfrm>
              <a:off x="3707904" y="2348880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5"/>
            <p:cNvSpPr/>
            <p:nvPr/>
          </p:nvSpPr>
          <p:spPr>
            <a:xfrm>
              <a:off x="3419872" y="19168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5"/>
            <p:cNvSpPr/>
            <p:nvPr/>
          </p:nvSpPr>
          <p:spPr>
            <a:xfrm>
              <a:off x="3707904" y="148478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5"/>
            <p:cNvSpPr/>
            <p:nvPr/>
          </p:nvSpPr>
          <p:spPr>
            <a:xfrm>
              <a:off x="4283968" y="119675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5"/>
            <p:cNvSpPr/>
            <p:nvPr/>
          </p:nvSpPr>
          <p:spPr>
            <a:xfrm>
              <a:off x="1979712" y="508518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5"/>
            <p:cNvSpPr/>
            <p:nvPr/>
          </p:nvSpPr>
          <p:spPr>
            <a:xfrm>
              <a:off x="2195736" y="55172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5"/>
            <p:cNvSpPr/>
            <p:nvPr/>
          </p:nvSpPr>
          <p:spPr>
            <a:xfrm>
              <a:off x="2843808" y="56696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5"/>
            <p:cNvSpPr/>
            <p:nvPr/>
          </p:nvSpPr>
          <p:spPr>
            <a:xfrm>
              <a:off x="3563888" y="58220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5"/>
            <p:cNvSpPr/>
            <p:nvPr/>
          </p:nvSpPr>
          <p:spPr>
            <a:xfrm>
              <a:off x="4283968" y="59744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5"/>
            <p:cNvSpPr/>
            <p:nvPr/>
          </p:nvSpPr>
          <p:spPr>
            <a:xfrm>
              <a:off x="4932040" y="5949280"/>
              <a:ext cx="1512168" cy="792088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28" name="Google Shape;2428;p55"/>
            <p:cNvSpPr/>
            <p:nvPr/>
          </p:nvSpPr>
          <p:spPr>
            <a:xfrm>
              <a:off x="4932040" y="5949280"/>
              <a:ext cx="1219494" cy="1137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Start</a:t>
              </a:r>
              <a:endParaRPr/>
            </a:p>
          </p:txBody>
        </p:sp>
        <p:grpSp>
          <p:nvGrpSpPr>
            <p:cNvPr id="2429" name="Google Shape;2429;p55"/>
            <p:cNvGrpSpPr/>
            <p:nvPr/>
          </p:nvGrpSpPr>
          <p:grpSpPr>
            <a:xfrm>
              <a:off x="4139952" y="3212976"/>
              <a:ext cx="360040" cy="792088"/>
              <a:chOff x="827584" y="3933056"/>
              <a:chExt cx="432048" cy="792088"/>
            </a:xfrm>
          </p:grpSpPr>
          <p:sp>
            <p:nvSpPr>
              <p:cNvPr id="2430" name="Google Shape;2430;p55"/>
              <p:cNvSpPr/>
              <p:nvPr/>
            </p:nvSpPr>
            <p:spPr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0"/>
              </a:gradFill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55"/>
              <p:cNvSpPr/>
              <p:nvPr/>
            </p:nvSpPr>
            <p:spPr>
              <a:xfrm>
                <a:off x="899592" y="3933056"/>
                <a:ext cx="288032" cy="288032"/>
              </a:xfrm>
              <a:prstGeom prst="ellipse">
                <a:avLst/>
              </a:prstGeom>
              <a:gradFill>
                <a:gsLst>
                  <a:gs pos="0">
                    <a:srgbClr val="A00000"/>
                  </a:gs>
                  <a:gs pos="50000">
                    <a:srgbClr val="E60000"/>
                  </a:gs>
                  <a:gs pos="100000">
                    <a:srgbClr val="FF0000"/>
                  </a:gs>
                </a:gsLst>
                <a:lin ang="10800000" scaled="0"/>
              </a:gradFill>
              <a:ln cap="flat" cmpd="sng" w="952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2" name="Google Shape;2432;p55"/>
            <p:cNvGrpSpPr/>
            <p:nvPr/>
          </p:nvGrpSpPr>
          <p:grpSpPr>
            <a:xfrm>
              <a:off x="2987824" y="3789040"/>
              <a:ext cx="360040" cy="792088"/>
              <a:chOff x="827584" y="3933056"/>
              <a:chExt cx="432048" cy="792088"/>
            </a:xfrm>
          </p:grpSpPr>
          <p:sp>
            <p:nvSpPr>
              <p:cNvPr id="2433" name="Google Shape;2433;p55"/>
              <p:cNvSpPr/>
              <p:nvPr/>
            </p:nvSpPr>
            <p:spPr>
              <a:xfrm>
                <a:off x="827584" y="4149080"/>
                <a:ext cx="432048" cy="576064"/>
              </a:xfrm>
              <a:prstGeom prst="flowChartMagneticDisk">
                <a:avLst/>
              </a:prstGeom>
              <a:gradFill>
                <a:gsLst>
                  <a:gs pos="0">
                    <a:srgbClr val="006C2D"/>
                  </a:gs>
                  <a:gs pos="50000">
                    <a:srgbClr val="009E40"/>
                  </a:gs>
                  <a:gs pos="100000">
                    <a:srgbClr val="00BD4E"/>
                  </a:gs>
                </a:gsLst>
                <a:lin ang="10800000" scaled="0"/>
              </a:gradFill>
              <a:ln cap="flat" cmpd="sng" w="9525">
                <a:solidFill>
                  <a:srgbClr val="009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55"/>
              <p:cNvSpPr/>
              <p:nvPr/>
            </p:nvSpPr>
            <p:spPr>
              <a:xfrm>
                <a:off x="899592" y="3933056"/>
                <a:ext cx="288032" cy="288032"/>
              </a:xfrm>
              <a:prstGeom prst="ellipse">
                <a:avLst/>
              </a:prstGeom>
              <a:gradFill>
                <a:gsLst>
                  <a:gs pos="0">
                    <a:srgbClr val="006C2D"/>
                  </a:gs>
                  <a:gs pos="50000">
                    <a:srgbClr val="009E40"/>
                  </a:gs>
                  <a:gs pos="100000">
                    <a:srgbClr val="00BD4E"/>
                  </a:gs>
                </a:gsLst>
                <a:lin ang="10800000" scaled="0"/>
              </a:gradFill>
              <a:ln cap="flat" cmpd="sng" w="9525">
                <a:solidFill>
                  <a:srgbClr val="00924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5" name="Google Shape;2435;p55"/>
            <p:cNvGrpSpPr/>
            <p:nvPr/>
          </p:nvGrpSpPr>
          <p:grpSpPr>
            <a:xfrm>
              <a:off x="395536" y="5227612"/>
              <a:ext cx="1079840" cy="1083337"/>
              <a:chOff x="827584" y="3427095"/>
              <a:chExt cx="1295808" cy="1300004"/>
            </a:xfrm>
          </p:grpSpPr>
          <p:sp>
            <p:nvSpPr>
              <p:cNvPr id="2436" name="Google Shape;2436;p55"/>
              <p:cNvSpPr/>
              <p:nvPr/>
            </p:nvSpPr>
            <p:spPr>
              <a:xfrm>
                <a:off x="827584" y="3427095"/>
                <a:ext cx="1295808" cy="1300004"/>
              </a:xfrm>
              <a:prstGeom prst="cube">
                <a:avLst>
                  <a:gd fmla="val 25000" name="adj"/>
                </a:avLst>
              </a:prstGeom>
              <a:solidFill>
                <a:srgbClr val="595959"/>
              </a:solidFill>
              <a:ln cap="flat" cmpd="sng" w="9525">
                <a:solidFill>
                  <a:srgbClr val="D8D8D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55"/>
              <p:cNvSpPr/>
              <p:nvPr/>
            </p:nvSpPr>
            <p:spPr>
              <a:xfrm>
                <a:off x="1259632" y="3501008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55"/>
              <p:cNvSpPr/>
              <p:nvPr/>
            </p:nvSpPr>
            <p:spPr>
              <a:xfrm>
                <a:off x="1691680" y="3501008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55"/>
              <p:cNvSpPr/>
              <p:nvPr/>
            </p:nvSpPr>
            <p:spPr>
              <a:xfrm>
                <a:off x="1259632" y="4149080"/>
                <a:ext cx="144016" cy="144016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55"/>
              <p:cNvSpPr/>
              <p:nvPr/>
            </p:nvSpPr>
            <p:spPr>
              <a:xfrm>
                <a:off x="1115616" y="3645024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55"/>
              <p:cNvSpPr/>
              <p:nvPr/>
            </p:nvSpPr>
            <p:spPr>
              <a:xfrm>
                <a:off x="1547664" y="3645024"/>
                <a:ext cx="144016" cy="7200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55"/>
              <p:cNvSpPr/>
              <p:nvPr/>
            </p:nvSpPr>
            <p:spPr>
              <a:xfrm rot="-5400000">
                <a:off x="1799692" y="3797424"/>
                <a:ext cx="171636" cy="9962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55"/>
              <p:cNvSpPr/>
              <p:nvPr/>
            </p:nvSpPr>
            <p:spPr>
              <a:xfrm rot="-5400000">
                <a:off x="1943708" y="4229472"/>
                <a:ext cx="171636" cy="99628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4" name="Google Shape;2444;p55"/>
            <p:cNvSpPr/>
            <p:nvPr/>
          </p:nvSpPr>
          <p:spPr>
            <a:xfrm>
              <a:off x="5796136" y="1484784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5"/>
            <p:cNvSpPr/>
            <p:nvPr/>
          </p:nvSpPr>
          <p:spPr>
            <a:xfrm>
              <a:off x="6156176" y="1916832"/>
              <a:ext cx="576064" cy="288032"/>
            </a:xfrm>
            <a:prstGeom prst="ellipse">
              <a:avLst/>
            </a:prstGeom>
            <a:gradFill>
              <a:gsLst>
                <a:gs pos="0">
                  <a:srgbClr val="8C3D00"/>
                </a:gs>
                <a:gs pos="50000">
                  <a:srgbClr val="CA5800"/>
                </a:gs>
                <a:gs pos="100000">
                  <a:srgbClr val="F36A00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5"/>
            <p:cNvSpPr/>
            <p:nvPr/>
          </p:nvSpPr>
          <p:spPr>
            <a:xfrm>
              <a:off x="2909454" y="1570182"/>
              <a:ext cx="1080655" cy="1588654"/>
            </a:xfrm>
            <a:custGeom>
              <a:rect b="b" l="l" r="r" t="t"/>
              <a:pathLst>
                <a:path extrusionOk="0" h="1588654" w="1080655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5"/>
            <p:cNvSpPr/>
            <p:nvPr/>
          </p:nvSpPr>
          <p:spPr>
            <a:xfrm flipH="1">
              <a:off x="6012160" y="1556792"/>
              <a:ext cx="1152128" cy="1728192"/>
            </a:xfrm>
            <a:custGeom>
              <a:rect b="b" l="l" r="r" t="t"/>
              <a:pathLst>
                <a:path extrusionOk="0" h="1588654" w="1080655">
                  <a:moveTo>
                    <a:pt x="1080655" y="1588654"/>
                  </a:moveTo>
                  <a:cubicBezTo>
                    <a:pt x="614218" y="1305406"/>
                    <a:pt x="147782" y="1022158"/>
                    <a:pt x="73891" y="757382"/>
                  </a:cubicBezTo>
                  <a:cubicBezTo>
                    <a:pt x="0" y="492606"/>
                    <a:pt x="318655" y="246303"/>
                    <a:pt x="637310" y="0"/>
                  </a:cubicBezTo>
                </a:path>
              </a:pathLst>
            </a:cu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8" name="Google Shape;2448;p55"/>
          <p:cNvSpPr txBox="1"/>
          <p:nvPr/>
        </p:nvSpPr>
        <p:spPr>
          <a:xfrm>
            <a:off x="2637162" y="3142161"/>
            <a:ext cx="13964716" cy="2549285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-323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-"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experiences are memorized in your brain</a:t>
            </a:r>
            <a:endParaRPr/>
          </a:p>
          <a:p>
            <a:pPr indent="-323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-"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values are memorized in your brain</a:t>
            </a:r>
            <a:endParaRPr/>
          </a:p>
          <a:p>
            <a:pPr indent="-3238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-"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decisions are reflected in brain activities</a:t>
            </a:r>
            <a:endParaRPr/>
          </a:p>
        </p:txBody>
      </p:sp>
      <p:sp>
        <p:nvSpPr>
          <p:cNvPr id="2449" name="Google Shape;2449;p55"/>
          <p:cNvSpPr txBox="1"/>
          <p:nvPr/>
        </p:nvSpPr>
        <p:spPr>
          <a:xfrm>
            <a:off x="1061371" y="1424434"/>
            <a:ext cx="1886926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brain decides what you want or what you prefer … ’</a:t>
            </a:r>
            <a:endParaRPr/>
          </a:p>
        </p:txBody>
      </p:sp>
      <p:sp>
        <p:nvSpPr>
          <p:cNvPr id="2450" name="Google Shape;2450;p55"/>
          <p:cNvSpPr txBox="1"/>
          <p:nvPr/>
        </p:nvSpPr>
        <p:spPr>
          <a:xfrm>
            <a:off x="5188044" y="2362921"/>
            <a:ext cx="11004675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‘ … but your brain – this is you!!!’</a:t>
            </a:r>
            <a:endParaRPr/>
          </a:p>
        </p:txBody>
      </p:sp>
      <p:sp>
        <p:nvSpPr>
          <p:cNvPr id="2451" name="Google Shape;2451;p55"/>
          <p:cNvSpPr txBox="1"/>
          <p:nvPr/>
        </p:nvSpPr>
        <p:spPr>
          <a:xfrm>
            <a:off x="787174" y="5533791"/>
            <a:ext cx="20843393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i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don’t do what we want, but we want what we do’ (W. Prinz)</a:t>
            </a:r>
            <a:endParaRPr/>
          </a:p>
        </p:txBody>
      </p:sp>
      <p:sp>
        <p:nvSpPr>
          <p:cNvPr id="2452" name="Google Shape;2452;p55"/>
          <p:cNvSpPr txBox="1"/>
          <p:nvPr/>
        </p:nvSpPr>
        <p:spPr>
          <a:xfrm>
            <a:off x="9273203" y="6458730"/>
            <a:ext cx="6814426" cy="373422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problem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Will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e.g. Wikipedia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article)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7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p56"/>
          <p:cNvSpPr/>
          <p:nvPr/>
        </p:nvSpPr>
        <p:spPr>
          <a:xfrm>
            <a:off x="1266093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9" name="Google Shape;2459;p56"/>
          <p:cNvCxnSpPr/>
          <p:nvPr/>
        </p:nvCxnSpPr>
        <p:spPr>
          <a:xfrm>
            <a:off x="-215313" y="1171412"/>
            <a:ext cx="2182277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60" name="Google Shape;2460;p56"/>
          <p:cNvSpPr txBox="1"/>
          <p:nvPr/>
        </p:nvSpPr>
        <p:spPr>
          <a:xfrm>
            <a:off x="532380" y="93663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9.6.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Decision: risky vs. safe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2461" name="Google Shape;2461;p56"/>
          <p:cNvGraphicFramePr/>
          <p:nvPr/>
        </p:nvGraphicFramePr>
        <p:xfrm>
          <a:off x="13609700" y="6076156"/>
          <a:ext cx="7997763" cy="5502297"/>
        </p:xfrm>
        <a:graphic>
          <a:graphicData uri="http://schemas.openxmlformats.org/presentationml/2006/ole">
            <mc:AlternateContent>
              <mc:Choice Requires="v">
                <p:oleObj r:id="rId4" imgH="5502297" imgW="7997763" progId="AcroExch.Document.11" spid="_x0000_s1">
                  <p:embed/>
                </p:oleObj>
              </mc:Choice>
              <mc:Fallback>
                <p:oleObj r:id="rId5" imgH="5502297" imgW="7997763" progId="AcroExch.Document.11">
                  <p:embed/>
                  <p:pic>
                    <p:nvPicPr>
                      <p:cNvPr id="2461" name="Google Shape;2461;p5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3609700" y="6076156"/>
                        <a:ext cx="7997763" cy="550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62" name="Google Shape;2462;p56"/>
          <p:cNvGrpSpPr/>
          <p:nvPr/>
        </p:nvGrpSpPr>
        <p:grpSpPr>
          <a:xfrm>
            <a:off x="18259034" y="5782232"/>
            <a:ext cx="2213264" cy="1000274"/>
            <a:chOff x="5508104" y="-123262"/>
            <a:chExt cx="1368152" cy="963930"/>
          </a:xfrm>
        </p:grpSpPr>
        <p:sp>
          <p:nvSpPr>
            <p:cNvPr id="2463" name="Google Shape;2463;p56"/>
            <p:cNvSpPr/>
            <p:nvPr/>
          </p:nvSpPr>
          <p:spPr>
            <a:xfrm>
              <a:off x="5508104" y="0"/>
              <a:ext cx="1368152" cy="69269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4" name="Google Shape;2464;p56"/>
            <p:cNvSpPr/>
            <p:nvPr/>
          </p:nvSpPr>
          <p:spPr>
            <a:xfrm>
              <a:off x="5508104" y="-123262"/>
              <a:ext cx="1125875" cy="963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 goal</a:t>
              </a:r>
              <a:endParaRPr sz="59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465" name="Google Shape;2465;p56"/>
          <p:cNvSpPr txBox="1"/>
          <p:nvPr/>
        </p:nvSpPr>
        <p:spPr>
          <a:xfrm>
            <a:off x="1607277" y="3003050"/>
            <a:ext cx="12835565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decisions are taken in the brain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competition between populations is 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transparent model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relevant decisions involve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personal values and experiences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0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57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57"/>
          <p:cNvSpPr txBox="1"/>
          <p:nvPr/>
        </p:nvSpPr>
        <p:spPr>
          <a:xfrm>
            <a:off x="1075884" y="2306914"/>
            <a:ext cx="20318122" cy="8735593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Suggested Reading:  </a:t>
            </a: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Salzman et al. Nature 1990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- Roitman and Shadlen, J. Neurosci. 2002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- Abbott, Fusi, Miller: </a:t>
            </a:r>
            <a:endParaRPr i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Theoretical Approaches to Neurosci.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- X.-J. Wang, Neuron 2002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- Libet,  Behav. Brain Sci., 1985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- Soon et al., Nat. Neurosci., 2008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- free will, Wikipedia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16, </a:t>
            </a:r>
            <a:r>
              <a:rPr i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Neuronal Dynamics</a:t>
            </a: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Gerstner et al. Cambridge 2014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3" name="Google Shape;2473;p57"/>
          <p:cNvCxnSpPr/>
          <p:nvPr/>
        </p:nvCxnSpPr>
        <p:spPr>
          <a:xfrm>
            <a:off x="-215313" y="1101072"/>
            <a:ext cx="2182277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74" name="Google Shape;2474;p57"/>
          <p:cNvSpPr txBox="1"/>
          <p:nvPr/>
        </p:nvSpPr>
        <p:spPr>
          <a:xfrm>
            <a:off x="532380" y="93663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9.6.   Selected References: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Decision Making   </a:t>
            </a:r>
            <a:endParaRPr b="0" i="0" sz="66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58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58"/>
          <p:cNvSpPr txBox="1"/>
          <p:nvPr/>
        </p:nvSpPr>
        <p:spPr>
          <a:xfrm>
            <a:off x="934074" y="239110"/>
            <a:ext cx="17775760" cy="1102735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 2.1 now: stability of homogeneous solution</a:t>
            </a:r>
            <a:endParaRPr sz="3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2" name="Google Shape;248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9158" y="1465593"/>
            <a:ext cx="4596064" cy="911423"/>
          </a:xfrm>
          <a:prstGeom prst="rect">
            <a:avLst/>
          </a:prstGeom>
          <a:noFill/>
          <a:ln>
            <a:noFill/>
          </a:ln>
        </p:spPr>
      </p:pic>
      <p:sp>
        <p:nvSpPr>
          <p:cNvPr id="2483" name="Google Shape;2483;p58"/>
          <p:cNvSpPr txBox="1"/>
          <p:nvPr/>
        </p:nvSpPr>
        <p:spPr>
          <a:xfrm>
            <a:off x="765266" y="2146348"/>
            <a:ext cx="12187692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potential caused by input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4" name="Google Shape;248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2862" y="3097154"/>
            <a:ext cx="14485564" cy="984562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485" name="Google Shape;248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2862" y="4773722"/>
            <a:ext cx="14485567" cy="990188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86" name="Google Shape;2486;p58"/>
          <p:cNvSpPr txBox="1"/>
          <p:nvPr/>
        </p:nvSpPr>
        <p:spPr>
          <a:xfrm>
            <a:off x="716500" y="6709091"/>
            <a:ext cx="3438501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Assume: 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7" name="Google Shape;2487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5143" y="6714717"/>
            <a:ext cx="4250217" cy="9367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88" name="Google Shape;2488;p58"/>
          <p:cNvSpPr txBox="1"/>
          <p:nvPr/>
        </p:nvSpPr>
        <p:spPr>
          <a:xfrm>
            <a:off x="2078218" y="8242195"/>
            <a:ext cx="12675004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Calculate homogeneous fixed point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9" name="Google Shape;2489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13602" y="8259045"/>
            <a:ext cx="4233177" cy="936742"/>
          </a:xfrm>
          <a:prstGeom prst="rect">
            <a:avLst/>
          </a:prstGeom>
          <a:noFill/>
          <a:ln>
            <a:noFill/>
          </a:ln>
        </p:spPr>
      </p:pic>
      <p:sp>
        <p:nvSpPr>
          <p:cNvPr id="2490" name="Google Shape;2490;p58"/>
          <p:cNvSpPr txBox="1"/>
          <p:nvPr/>
        </p:nvSpPr>
        <p:spPr>
          <a:xfrm>
            <a:off x="1954426" y="9328026"/>
            <a:ext cx="19306372" cy="1071957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Analyze stability of the fixed point h(b) as a function of b</a:t>
            </a:r>
            <a:endParaRPr b="0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58"/>
          <p:cNvSpPr/>
          <p:nvPr/>
        </p:nvSpPr>
        <p:spPr>
          <a:xfrm>
            <a:off x="0" y="1341845"/>
            <a:ext cx="21607462" cy="10810468"/>
          </a:xfrm>
          <a:prstGeom prst="rect">
            <a:avLst/>
          </a:prstGeom>
          <a:solidFill>
            <a:srgbClr val="FF9900">
              <a:alpha val="27450"/>
            </a:srgbClr>
          </a:solidFill>
          <a:ln cap="flat" cmpd="sng" w="762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8"/>
          <p:cNvGrpSpPr/>
          <p:nvPr/>
        </p:nvGrpSpPr>
        <p:grpSpPr>
          <a:xfrm>
            <a:off x="6990625" y="2709641"/>
            <a:ext cx="2194215" cy="1946621"/>
            <a:chOff x="4611" y="3499"/>
            <a:chExt cx="715" cy="692"/>
          </a:xfrm>
        </p:grpSpPr>
        <p:sp>
          <p:nvSpPr>
            <p:cNvPr id="194" name="Google Shape;194;p8"/>
            <p:cNvSpPr/>
            <p:nvPr/>
          </p:nvSpPr>
          <p:spPr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611" y="3499"/>
              <a:ext cx="715" cy="692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" name="Google Shape;209;p8"/>
            <p:cNvCxnSpPr/>
            <p:nvPr/>
          </p:nvCxnSpPr>
          <p:spPr>
            <a:xfrm>
              <a:off x="4933" y="3900"/>
              <a:ext cx="35" cy="18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" name="Google Shape;210;p8"/>
            <p:cNvCxnSpPr/>
            <p:nvPr/>
          </p:nvCxnSpPr>
          <p:spPr>
            <a:xfrm>
              <a:off x="5040" y="3827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" name="Google Shape;211;p8"/>
            <p:cNvCxnSpPr/>
            <p:nvPr/>
          </p:nvCxnSpPr>
          <p:spPr>
            <a:xfrm flipH="1" rot="10800000">
              <a:off x="4825" y="3936"/>
              <a:ext cx="286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8"/>
            <p:cNvCxnSpPr/>
            <p:nvPr/>
          </p:nvCxnSpPr>
          <p:spPr>
            <a:xfrm>
              <a:off x="4933" y="3900"/>
              <a:ext cx="142" cy="14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8"/>
            <p:cNvCxnSpPr/>
            <p:nvPr/>
          </p:nvCxnSpPr>
          <p:spPr>
            <a:xfrm>
              <a:off x="4790" y="3864"/>
              <a:ext cx="35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8"/>
            <p:cNvCxnSpPr/>
            <p:nvPr/>
          </p:nvCxnSpPr>
          <p:spPr>
            <a:xfrm>
              <a:off x="5111" y="3791"/>
              <a:ext cx="36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8"/>
            <p:cNvCxnSpPr/>
            <p:nvPr/>
          </p:nvCxnSpPr>
          <p:spPr>
            <a:xfrm>
              <a:off x="5004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8"/>
            <p:cNvCxnSpPr/>
            <p:nvPr/>
          </p:nvCxnSpPr>
          <p:spPr>
            <a:xfrm flipH="1">
              <a:off x="4825" y="3718"/>
              <a:ext cx="108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8"/>
            <p:cNvCxnSpPr/>
            <p:nvPr/>
          </p:nvCxnSpPr>
          <p:spPr>
            <a:xfrm flipH="1">
              <a:off x="4718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8"/>
            <p:cNvCxnSpPr/>
            <p:nvPr/>
          </p:nvCxnSpPr>
          <p:spPr>
            <a:xfrm>
              <a:off x="4718" y="3791"/>
              <a:ext cx="36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8"/>
            <p:cNvCxnSpPr/>
            <p:nvPr/>
          </p:nvCxnSpPr>
          <p:spPr>
            <a:xfrm flipH="1" rot="10800000">
              <a:off x="4825" y="3791"/>
              <a:ext cx="143" cy="3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8"/>
            <p:cNvCxnSpPr/>
            <p:nvPr/>
          </p:nvCxnSpPr>
          <p:spPr>
            <a:xfrm flipH="1">
              <a:off x="4968" y="3827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8"/>
            <p:cNvCxnSpPr/>
            <p:nvPr/>
          </p:nvCxnSpPr>
          <p:spPr>
            <a:xfrm>
              <a:off x="4825" y="4009"/>
              <a:ext cx="143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8"/>
            <p:cNvCxnSpPr/>
            <p:nvPr/>
          </p:nvCxnSpPr>
          <p:spPr>
            <a:xfrm>
              <a:off x="4861" y="3645"/>
              <a:ext cx="72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8"/>
            <p:cNvCxnSpPr/>
            <p:nvPr/>
          </p:nvCxnSpPr>
          <p:spPr>
            <a:xfrm>
              <a:off x="4718" y="3754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8"/>
            <p:cNvCxnSpPr/>
            <p:nvPr/>
          </p:nvCxnSpPr>
          <p:spPr>
            <a:xfrm flipH="1" rot="10800000">
              <a:off x="4825" y="3864"/>
              <a:ext cx="108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8"/>
            <p:cNvCxnSpPr/>
            <p:nvPr/>
          </p:nvCxnSpPr>
          <p:spPr>
            <a:xfrm flipH="1" rot="10800000">
              <a:off x="4754" y="3864"/>
              <a:ext cx="179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8"/>
            <p:cNvCxnSpPr/>
            <p:nvPr/>
          </p:nvCxnSpPr>
          <p:spPr>
            <a:xfrm flipH="1">
              <a:off x="5147" y="3827"/>
              <a:ext cx="71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8"/>
            <p:cNvCxnSpPr/>
            <p:nvPr/>
          </p:nvCxnSpPr>
          <p:spPr>
            <a:xfrm>
              <a:off x="4933" y="3864"/>
              <a:ext cx="250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8" name="Google Shape;228;p8"/>
          <p:cNvSpPr/>
          <p:nvPr/>
        </p:nvSpPr>
        <p:spPr>
          <a:xfrm>
            <a:off x="2389577" y="3634443"/>
            <a:ext cx="2798467" cy="739829"/>
          </a:xfrm>
          <a:custGeom>
            <a:rect b="b" l="l" r="r" t="t"/>
            <a:pathLst>
              <a:path extrusionOk="0" h="263" w="1003">
                <a:moveTo>
                  <a:pt x="0" y="192"/>
                </a:moveTo>
                <a:cubicBezTo>
                  <a:pt x="7" y="179"/>
                  <a:pt x="11" y="164"/>
                  <a:pt x="20" y="152"/>
                </a:cubicBezTo>
                <a:cubicBezTo>
                  <a:pt x="28" y="140"/>
                  <a:pt x="42" y="134"/>
                  <a:pt x="50" y="122"/>
                </a:cubicBezTo>
                <a:cubicBezTo>
                  <a:pt x="56" y="113"/>
                  <a:pt x="55" y="101"/>
                  <a:pt x="60" y="91"/>
                </a:cubicBezTo>
                <a:cubicBezTo>
                  <a:pt x="73" y="65"/>
                  <a:pt x="81" y="60"/>
                  <a:pt x="101" y="41"/>
                </a:cubicBezTo>
                <a:cubicBezTo>
                  <a:pt x="107" y="106"/>
                  <a:pt x="111" y="162"/>
                  <a:pt x="131" y="223"/>
                </a:cubicBezTo>
                <a:cubicBezTo>
                  <a:pt x="149" y="186"/>
                  <a:pt x="158" y="151"/>
                  <a:pt x="171" y="112"/>
                </a:cubicBezTo>
                <a:cubicBezTo>
                  <a:pt x="175" y="122"/>
                  <a:pt x="179" y="132"/>
                  <a:pt x="182" y="142"/>
                </a:cubicBezTo>
                <a:cubicBezTo>
                  <a:pt x="186" y="155"/>
                  <a:pt x="181" y="190"/>
                  <a:pt x="192" y="182"/>
                </a:cubicBezTo>
                <a:cubicBezTo>
                  <a:pt x="210" y="170"/>
                  <a:pt x="212" y="122"/>
                  <a:pt x="212" y="122"/>
                </a:cubicBezTo>
                <a:cubicBezTo>
                  <a:pt x="225" y="142"/>
                  <a:pt x="246" y="205"/>
                  <a:pt x="252" y="182"/>
                </a:cubicBezTo>
                <a:cubicBezTo>
                  <a:pt x="267" y="122"/>
                  <a:pt x="278" y="61"/>
                  <a:pt x="293" y="0"/>
                </a:cubicBezTo>
                <a:cubicBezTo>
                  <a:pt x="300" y="54"/>
                  <a:pt x="300" y="109"/>
                  <a:pt x="313" y="162"/>
                </a:cubicBezTo>
                <a:cubicBezTo>
                  <a:pt x="316" y="176"/>
                  <a:pt x="319" y="190"/>
                  <a:pt x="323" y="203"/>
                </a:cubicBezTo>
                <a:cubicBezTo>
                  <a:pt x="329" y="223"/>
                  <a:pt x="343" y="263"/>
                  <a:pt x="343" y="263"/>
                </a:cubicBezTo>
                <a:cubicBezTo>
                  <a:pt x="354" y="229"/>
                  <a:pt x="345" y="121"/>
                  <a:pt x="374" y="203"/>
                </a:cubicBezTo>
                <a:cubicBezTo>
                  <a:pt x="412" y="164"/>
                  <a:pt x="419" y="185"/>
                  <a:pt x="444" y="223"/>
                </a:cubicBezTo>
                <a:cubicBezTo>
                  <a:pt x="454" y="207"/>
                  <a:pt x="480" y="169"/>
                  <a:pt x="485" y="152"/>
                </a:cubicBezTo>
                <a:cubicBezTo>
                  <a:pt x="491" y="129"/>
                  <a:pt x="490" y="104"/>
                  <a:pt x="495" y="81"/>
                </a:cubicBezTo>
                <a:cubicBezTo>
                  <a:pt x="497" y="71"/>
                  <a:pt x="502" y="61"/>
                  <a:pt x="505" y="51"/>
                </a:cubicBezTo>
                <a:cubicBezTo>
                  <a:pt x="507" y="57"/>
                  <a:pt x="523" y="114"/>
                  <a:pt x="535" y="112"/>
                </a:cubicBezTo>
                <a:cubicBezTo>
                  <a:pt x="552" y="109"/>
                  <a:pt x="556" y="85"/>
                  <a:pt x="566" y="71"/>
                </a:cubicBezTo>
                <a:cubicBezTo>
                  <a:pt x="569" y="61"/>
                  <a:pt x="566" y="38"/>
                  <a:pt x="576" y="41"/>
                </a:cubicBezTo>
                <a:cubicBezTo>
                  <a:pt x="590" y="46"/>
                  <a:pt x="589" y="68"/>
                  <a:pt x="596" y="81"/>
                </a:cubicBezTo>
                <a:cubicBezTo>
                  <a:pt x="616" y="116"/>
                  <a:pt x="617" y="113"/>
                  <a:pt x="646" y="142"/>
                </a:cubicBezTo>
                <a:cubicBezTo>
                  <a:pt x="670" y="235"/>
                  <a:pt x="652" y="200"/>
                  <a:pt x="687" y="253"/>
                </a:cubicBezTo>
                <a:cubicBezTo>
                  <a:pt x="697" y="224"/>
                  <a:pt x="689" y="187"/>
                  <a:pt x="707" y="162"/>
                </a:cubicBezTo>
                <a:cubicBezTo>
                  <a:pt x="715" y="151"/>
                  <a:pt x="734" y="155"/>
                  <a:pt x="747" y="152"/>
                </a:cubicBezTo>
                <a:cubicBezTo>
                  <a:pt x="754" y="122"/>
                  <a:pt x="761" y="91"/>
                  <a:pt x="768" y="61"/>
                </a:cubicBezTo>
                <a:cubicBezTo>
                  <a:pt x="777" y="21"/>
                  <a:pt x="816" y="146"/>
                  <a:pt x="818" y="152"/>
                </a:cubicBezTo>
                <a:cubicBezTo>
                  <a:pt x="825" y="142"/>
                  <a:pt x="827" y="118"/>
                  <a:pt x="838" y="122"/>
                </a:cubicBezTo>
                <a:cubicBezTo>
                  <a:pt x="851" y="126"/>
                  <a:pt x="844" y="149"/>
                  <a:pt x="848" y="162"/>
                </a:cubicBezTo>
                <a:cubicBezTo>
                  <a:pt x="851" y="172"/>
                  <a:pt x="855" y="182"/>
                  <a:pt x="859" y="192"/>
                </a:cubicBezTo>
                <a:cubicBezTo>
                  <a:pt x="866" y="182"/>
                  <a:pt x="874" y="173"/>
                  <a:pt x="879" y="162"/>
                </a:cubicBezTo>
                <a:cubicBezTo>
                  <a:pt x="884" y="153"/>
                  <a:pt x="882" y="125"/>
                  <a:pt x="889" y="132"/>
                </a:cubicBezTo>
                <a:cubicBezTo>
                  <a:pt x="901" y="144"/>
                  <a:pt x="892" y="166"/>
                  <a:pt x="899" y="182"/>
                </a:cubicBezTo>
                <a:cubicBezTo>
                  <a:pt x="903" y="191"/>
                  <a:pt x="912" y="196"/>
                  <a:pt x="919" y="203"/>
                </a:cubicBezTo>
                <a:cubicBezTo>
                  <a:pt x="922" y="183"/>
                  <a:pt x="914" y="157"/>
                  <a:pt x="929" y="142"/>
                </a:cubicBezTo>
                <a:cubicBezTo>
                  <a:pt x="938" y="133"/>
                  <a:pt x="944" y="161"/>
                  <a:pt x="950" y="172"/>
                </a:cubicBezTo>
                <a:cubicBezTo>
                  <a:pt x="955" y="182"/>
                  <a:pt x="957" y="193"/>
                  <a:pt x="960" y="203"/>
                </a:cubicBezTo>
                <a:cubicBezTo>
                  <a:pt x="969" y="158"/>
                  <a:pt x="980" y="102"/>
                  <a:pt x="1000" y="61"/>
                </a:cubicBezTo>
                <a:cubicBezTo>
                  <a:pt x="1003" y="55"/>
                  <a:pt x="1000" y="74"/>
                  <a:pt x="1000" y="81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8"/>
          <p:cNvCxnSpPr/>
          <p:nvPr/>
        </p:nvCxnSpPr>
        <p:spPr>
          <a:xfrm>
            <a:off x="5360605" y="3943876"/>
            <a:ext cx="696746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8"/>
          <p:cNvSpPr txBox="1"/>
          <p:nvPr/>
        </p:nvSpPr>
        <p:spPr>
          <a:xfrm>
            <a:off x="2757204" y="2703328"/>
            <a:ext cx="1187885" cy="979624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I(t)</a:t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8"/>
          <p:cNvCxnSpPr/>
          <p:nvPr/>
        </p:nvCxnSpPr>
        <p:spPr>
          <a:xfrm>
            <a:off x="9442014" y="3175918"/>
            <a:ext cx="181893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8"/>
          <p:cNvCxnSpPr/>
          <p:nvPr/>
        </p:nvCxnSpPr>
        <p:spPr>
          <a:xfrm>
            <a:off x="9442014" y="3687890"/>
            <a:ext cx="181893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8"/>
          <p:cNvCxnSpPr/>
          <p:nvPr/>
        </p:nvCxnSpPr>
        <p:spPr>
          <a:xfrm>
            <a:off x="9442014" y="4197049"/>
            <a:ext cx="181893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8"/>
          <p:cNvCxnSpPr/>
          <p:nvPr/>
        </p:nvCxnSpPr>
        <p:spPr>
          <a:xfrm>
            <a:off x="9442014" y="4709021"/>
            <a:ext cx="181893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8"/>
          <p:cNvCxnSpPr/>
          <p:nvPr/>
        </p:nvCxnSpPr>
        <p:spPr>
          <a:xfrm>
            <a:off x="9783379" y="2793345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8"/>
          <p:cNvCxnSpPr/>
          <p:nvPr/>
        </p:nvCxnSpPr>
        <p:spPr>
          <a:xfrm>
            <a:off x="10293555" y="2793345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8"/>
          <p:cNvCxnSpPr/>
          <p:nvPr/>
        </p:nvCxnSpPr>
        <p:spPr>
          <a:xfrm>
            <a:off x="11313908" y="2793345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8"/>
          <p:cNvCxnSpPr/>
          <p:nvPr/>
        </p:nvCxnSpPr>
        <p:spPr>
          <a:xfrm>
            <a:off x="11482717" y="3305317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8"/>
          <p:cNvCxnSpPr/>
          <p:nvPr/>
        </p:nvCxnSpPr>
        <p:spPr>
          <a:xfrm>
            <a:off x="11145101" y="3305317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8"/>
          <p:cNvCxnSpPr/>
          <p:nvPr/>
        </p:nvCxnSpPr>
        <p:spPr>
          <a:xfrm>
            <a:off x="9610819" y="3305317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8"/>
          <p:cNvCxnSpPr/>
          <p:nvPr/>
        </p:nvCxnSpPr>
        <p:spPr>
          <a:xfrm>
            <a:off x="10120996" y="3814476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8"/>
          <p:cNvCxnSpPr/>
          <p:nvPr/>
        </p:nvCxnSpPr>
        <p:spPr>
          <a:xfrm>
            <a:off x="10293555" y="3814476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8"/>
          <p:cNvCxnSpPr/>
          <p:nvPr/>
        </p:nvCxnSpPr>
        <p:spPr>
          <a:xfrm>
            <a:off x="10972541" y="3814476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8"/>
          <p:cNvCxnSpPr/>
          <p:nvPr/>
        </p:nvCxnSpPr>
        <p:spPr>
          <a:xfrm>
            <a:off x="9610819" y="4326448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8"/>
          <p:cNvCxnSpPr/>
          <p:nvPr/>
        </p:nvCxnSpPr>
        <p:spPr>
          <a:xfrm>
            <a:off x="10634924" y="4326448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8"/>
          <p:cNvCxnSpPr/>
          <p:nvPr/>
        </p:nvCxnSpPr>
        <p:spPr>
          <a:xfrm>
            <a:off x="11145101" y="4326448"/>
            <a:ext cx="0" cy="382573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8"/>
          <p:cNvCxnSpPr/>
          <p:nvPr/>
        </p:nvCxnSpPr>
        <p:spPr>
          <a:xfrm>
            <a:off x="11996645" y="3142162"/>
            <a:ext cx="1535307" cy="76795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8"/>
          <p:cNvCxnSpPr/>
          <p:nvPr/>
        </p:nvCxnSpPr>
        <p:spPr>
          <a:xfrm>
            <a:off x="11996645" y="3524735"/>
            <a:ext cx="1535307" cy="3853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8"/>
          <p:cNvCxnSpPr/>
          <p:nvPr/>
        </p:nvCxnSpPr>
        <p:spPr>
          <a:xfrm flipH="1" rot="10800000">
            <a:off x="11996645" y="3910119"/>
            <a:ext cx="1535307" cy="12377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8"/>
          <p:cNvCxnSpPr/>
          <p:nvPr/>
        </p:nvCxnSpPr>
        <p:spPr>
          <a:xfrm flipH="1" rot="10800000">
            <a:off x="11996645" y="3910119"/>
            <a:ext cx="1535307" cy="506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1" name="Google Shape;251;p8"/>
          <p:cNvGrpSpPr/>
          <p:nvPr/>
        </p:nvGrpSpPr>
        <p:grpSpPr>
          <a:xfrm>
            <a:off x="13578880" y="2763090"/>
            <a:ext cx="2204308" cy="1946621"/>
            <a:chOff x="4611" y="3499"/>
            <a:chExt cx="715" cy="692"/>
          </a:xfrm>
        </p:grpSpPr>
        <p:sp>
          <p:nvSpPr>
            <p:cNvPr id="252" name="Google Shape;252;p8"/>
            <p:cNvSpPr/>
            <p:nvPr/>
          </p:nvSpPr>
          <p:spPr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611" y="3499"/>
              <a:ext cx="715" cy="692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7" name="Google Shape;267;p8"/>
            <p:cNvCxnSpPr/>
            <p:nvPr/>
          </p:nvCxnSpPr>
          <p:spPr>
            <a:xfrm>
              <a:off x="4933" y="3900"/>
              <a:ext cx="35" cy="18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8" name="Google Shape;268;p8"/>
            <p:cNvCxnSpPr/>
            <p:nvPr/>
          </p:nvCxnSpPr>
          <p:spPr>
            <a:xfrm>
              <a:off x="5040" y="3827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9" name="Google Shape;269;p8"/>
            <p:cNvCxnSpPr/>
            <p:nvPr/>
          </p:nvCxnSpPr>
          <p:spPr>
            <a:xfrm flipH="1" rot="10800000">
              <a:off x="4825" y="3936"/>
              <a:ext cx="286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0" name="Google Shape;270;p8"/>
            <p:cNvCxnSpPr/>
            <p:nvPr/>
          </p:nvCxnSpPr>
          <p:spPr>
            <a:xfrm>
              <a:off x="4933" y="3900"/>
              <a:ext cx="142" cy="14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Google Shape;271;p8"/>
            <p:cNvCxnSpPr/>
            <p:nvPr/>
          </p:nvCxnSpPr>
          <p:spPr>
            <a:xfrm>
              <a:off x="4790" y="3864"/>
              <a:ext cx="35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2" name="Google Shape;272;p8"/>
            <p:cNvCxnSpPr/>
            <p:nvPr/>
          </p:nvCxnSpPr>
          <p:spPr>
            <a:xfrm>
              <a:off x="5111" y="3791"/>
              <a:ext cx="36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p8"/>
            <p:cNvCxnSpPr/>
            <p:nvPr/>
          </p:nvCxnSpPr>
          <p:spPr>
            <a:xfrm>
              <a:off x="5004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8"/>
            <p:cNvCxnSpPr/>
            <p:nvPr/>
          </p:nvCxnSpPr>
          <p:spPr>
            <a:xfrm flipH="1">
              <a:off x="4825" y="3718"/>
              <a:ext cx="108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p8"/>
            <p:cNvCxnSpPr/>
            <p:nvPr/>
          </p:nvCxnSpPr>
          <p:spPr>
            <a:xfrm flipH="1">
              <a:off x="4718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" name="Google Shape;276;p8"/>
            <p:cNvCxnSpPr/>
            <p:nvPr/>
          </p:nvCxnSpPr>
          <p:spPr>
            <a:xfrm>
              <a:off x="4718" y="3791"/>
              <a:ext cx="36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8"/>
            <p:cNvCxnSpPr/>
            <p:nvPr/>
          </p:nvCxnSpPr>
          <p:spPr>
            <a:xfrm flipH="1" rot="10800000">
              <a:off x="4825" y="3791"/>
              <a:ext cx="143" cy="3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8"/>
            <p:cNvCxnSpPr/>
            <p:nvPr/>
          </p:nvCxnSpPr>
          <p:spPr>
            <a:xfrm flipH="1">
              <a:off x="4968" y="3827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8"/>
            <p:cNvCxnSpPr/>
            <p:nvPr/>
          </p:nvCxnSpPr>
          <p:spPr>
            <a:xfrm>
              <a:off x="4825" y="4009"/>
              <a:ext cx="143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8"/>
            <p:cNvCxnSpPr/>
            <p:nvPr/>
          </p:nvCxnSpPr>
          <p:spPr>
            <a:xfrm>
              <a:off x="4861" y="3645"/>
              <a:ext cx="72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8"/>
            <p:cNvCxnSpPr/>
            <p:nvPr/>
          </p:nvCxnSpPr>
          <p:spPr>
            <a:xfrm>
              <a:off x="4718" y="3754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8"/>
            <p:cNvCxnSpPr/>
            <p:nvPr/>
          </p:nvCxnSpPr>
          <p:spPr>
            <a:xfrm flipH="1" rot="10800000">
              <a:off x="4825" y="3864"/>
              <a:ext cx="108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8"/>
            <p:cNvCxnSpPr/>
            <p:nvPr/>
          </p:nvCxnSpPr>
          <p:spPr>
            <a:xfrm flipH="1" rot="10800000">
              <a:off x="4754" y="3864"/>
              <a:ext cx="179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8"/>
            <p:cNvCxnSpPr/>
            <p:nvPr/>
          </p:nvCxnSpPr>
          <p:spPr>
            <a:xfrm flipH="1">
              <a:off x="5147" y="3827"/>
              <a:ext cx="71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8"/>
            <p:cNvCxnSpPr/>
            <p:nvPr/>
          </p:nvCxnSpPr>
          <p:spPr>
            <a:xfrm>
              <a:off x="4933" y="3864"/>
              <a:ext cx="250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6" name="Google Shape;286;p8"/>
          <p:cNvSpPr/>
          <p:nvPr/>
        </p:nvSpPr>
        <p:spPr>
          <a:xfrm>
            <a:off x="8590467" y="2101338"/>
            <a:ext cx="4195891" cy="784836"/>
          </a:xfrm>
          <a:custGeom>
            <a:rect b="b" l="l" r="r" t="t"/>
            <a:pathLst>
              <a:path extrusionOk="0" h="279" w="2314">
                <a:moveTo>
                  <a:pt x="0" y="234"/>
                </a:moveTo>
                <a:cubicBezTo>
                  <a:pt x="306" y="117"/>
                  <a:pt x="612" y="0"/>
                  <a:pt x="998" y="7"/>
                </a:cubicBezTo>
                <a:cubicBezTo>
                  <a:pt x="1384" y="14"/>
                  <a:pt x="1849" y="146"/>
                  <a:pt x="2314" y="279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/>
          <p:nvPr/>
        </p:nvSpPr>
        <p:spPr>
          <a:xfrm rot="5400000">
            <a:off x="8195312" y="4632518"/>
            <a:ext cx="1147718" cy="462442"/>
          </a:xfrm>
          <a:custGeom>
            <a:rect b="b" l="l" r="r" t="t"/>
            <a:pathLst>
              <a:path extrusionOk="0" h="196" w="771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8"/>
          <p:cNvSpPr/>
          <p:nvPr/>
        </p:nvSpPr>
        <p:spPr>
          <a:xfrm rot="-5400000">
            <a:off x="6519299" y="5044285"/>
            <a:ext cx="1021131" cy="277465"/>
          </a:xfrm>
          <a:custGeom>
            <a:rect b="b" l="l" r="r" t="t"/>
            <a:pathLst>
              <a:path extrusionOk="0" h="196" w="771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8"/>
          <p:cNvGrpSpPr/>
          <p:nvPr/>
        </p:nvGrpSpPr>
        <p:grpSpPr>
          <a:xfrm>
            <a:off x="6771735" y="5181611"/>
            <a:ext cx="8447272" cy="6379964"/>
            <a:chOff x="1746" y="1842"/>
            <a:chExt cx="2812" cy="2268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1847" y="1922"/>
              <a:ext cx="715" cy="692"/>
              <a:chOff x="4611" y="3499"/>
              <a:chExt cx="715" cy="692"/>
            </a:xfrm>
          </p:grpSpPr>
          <p:sp>
            <p:nvSpPr>
              <p:cNvPr id="291" name="Google Shape;291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6" name="Google Shape;306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25" name="Google Shape;325;p8"/>
            <p:cNvGrpSpPr/>
            <p:nvPr/>
          </p:nvGrpSpPr>
          <p:grpSpPr>
            <a:xfrm>
              <a:off x="1746" y="2738"/>
              <a:ext cx="715" cy="692"/>
              <a:chOff x="4611" y="3499"/>
              <a:chExt cx="715" cy="692"/>
            </a:xfrm>
          </p:grpSpPr>
          <p:sp>
            <p:nvSpPr>
              <p:cNvPr id="326" name="Google Shape;326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1" name="Google Shape;341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" name="Google Shape;342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3" name="Google Shape;343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4" name="Google Shape;344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5" name="Google Shape;345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6" name="Google Shape;346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7" name="Google Shape;347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8" name="Google Shape;348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9" name="Google Shape;349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0" name="Google Shape;350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1" name="Google Shape;351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" name="Google Shape;353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" name="Google Shape;354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5" name="Google Shape;355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6" name="Google Shape;356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7" name="Google Shape;357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8" name="Google Shape;358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9" name="Google Shape;359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60" name="Google Shape;360;p8"/>
            <p:cNvGrpSpPr/>
            <p:nvPr/>
          </p:nvGrpSpPr>
          <p:grpSpPr>
            <a:xfrm>
              <a:off x="2664" y="2704"/>
              <a:ext cx="715" cy="692"/>
              <a:chOff x="4611" y="3499"/>
              <a:chExt cx="715" cy="692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6" name="Google Shape;376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5" name="Google Shape;385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6" name="Google Shape;386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8" name="Google Shape;388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9" name="Google Shape;389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1" name="Google Shape;391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2" name="Google Shape;392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3" name="Google Shape;393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95" name="Google Shape;395;p8"/>
            <p:cNvGrpSpPr/>
            <p:nvPr/>
          </p:nvGrpSpPr>
          <p:grpSpPr>
            <a:xfrm>
              <a:off x="2789" y="1933"/>
              <a:ext cx="715" cy="692"/>
              <a:chOff x="4611" y="3499"/>
              <a:chExt cx="715" cy="692"/>
            </a:xfrm>
          </p:grpSpPr>
          <p:sp>
            <p:nvSpPr>
              <p:cNvPr id="396" name="Google Shape;396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1" name="Google Shape;411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3" name="Google Shape;413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4" name="Google Shape;414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6" name="Google Shape;416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2" name="Google Shape;422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3" name="Google Shape;423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4" name="Google Shape;424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5" name="Google Shape;425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6" name="Google Shape;426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7" name="Google Shape;427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8" name="Google Shape;428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9" name="Google Shape;429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30" name="Google Shape;430;p8"/>
            <p:cNvGrpSpPr/>
            <p:nvPr/>
          </p:nvGrpSpPr>
          <p:grpSpPr>
            <a:xfrm>
              <a:off x="3526" y="2693"/>
              <a:ext cx="715" cy="692"/>
              <a:chOff x="4611" y="3499"/>
              <a:chExt cx="715" cy="692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6" name="Google Shape;446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7" name="Google Shape;447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8" name="Google Shape;448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9" name="Google Shape;449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0" name="Google Shape;450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1" name="Google Shape;451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2" name="Google Shape;452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7" name="Google Shape;457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8" name="Google Shape;458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65" name="Google Shape;465;p8"/>
            <p:cNvGrpSpPr/>
            <p:nvPr/>
          </p:nvGrpSpPr>
          <p:grpSpPr>
            <a:xfrm>
              <a:off x="3061" y="3418"/>
              <a:ext cx="715" cy="692"/>
              <a:chOff x="4611" y="3499"/>
              <a:chExt cx="715" cy="692"/>
            </a:xfrm>
          </p:grpSpPr>
          <p:sp>
            <p:nvSpPr>
              <p:cNvPr id="466" name="Google Shape;466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1" name="Google Shape;481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2" name="Google Shape;482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3" name="Google Shape;483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4" name="Google Shape;484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5" name="Google Shape;485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6" name="Google Shape;486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7" name="Google Shape;487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8" name="Google Shape;488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9" name="Google Shape;489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0" name="Google Shape;490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" name="Google Shape;491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2" name="Google Shape;492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3" name="Google Shape;493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4" name="Google Shape;494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5" name="Google Shape;495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6" name="Google Shape;496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7" name="Google Shape;497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8" name="Google Shape;498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9" name="Google Shape;499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00" name="Google Shape;500;p8"/>
            <p:cNvGrpSpPr/>
            <p:nvPr/>
          </p:nvGrpSpPr>
          <p:grpSpPr>
            <a:xfrm>
              <a:off x="3843" y="1842"/>
              <a:ext cx="715" cy="692"/>
              <a:chOff x="4611" y="3499"/>
              <a:chExt cx="715" cy="692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4825" y="3572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4897" y="3645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4968" y="3609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4933" y="4082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8"/>
              <p:cNvSpPr/>
              <p:nvPr/>
            </p:nvSpPr>
            <p:spPr>
              <a:xfrm>
                <a:off x="5183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8"/>
              <p:cNvSpPr/>
              <p:nvPr/>
            </p:nvSpPr>
            <p:spPr>
              <a:xfrm>
                <a:off x="5075" y="3718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"/>
              <p:cNvSpPr/>
              <p:nvPr/>
            </p:nvSpPr>
            <p:spPr>
              <a:xfrm>
                <a:off x="4897" y="3827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8"/>
              <p:cNvSpPr/>
              <p:nvPr/>
            </p:nvSpPr>
            <p:spPr>
              <a:xfrm>
                <a:off x="4968" y="3754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8"/>
              <p:cNvSpPr/>
              <p:nvPr/>
            </p:nvSpPr>
            <p:spPr>
              <a:xfrm>
                <a:off x="5040" y="4009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8"/>
              <p:cNvSpPr/>
              <p:nvPr/>
            </p:nvSpPr>
            <p:spPr>
              <a:xfrm>
                <a:off x="5111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8"/>
              <p:cNvSpPr/>
              <p:nvPr/>
            </p:nvSpPr>
            <p:spPr>
              <a:xfrm>
                <a:off x="4718" y="3900"/>
                <a:ext cx="72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4683" y="3718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4611" y="3499"/>
                <a:ext cx="715" cy="692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4790" y="3973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4754" y="3791"/>
                <a:ext cx="71" cy="73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6" name="Google Shape;516;p8"/>
              <p:cNvCxnSpPr/>
              <p:nvPr/>
            </p:nvCxnSpPr>
            <p:spPr>
              <a:xfrm>
                <a:off x="4933" y="3900"/>
                <a:ext cx="35" cy="1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8"/>
              <p:cNvCxnSpPr/>
              <p:nvPr/>
            </p:nvCxnSpPr>
            <p:spPr>
              <a:xfrm>
                <a:off x="5040" y="3827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8"/>
              <p:cNvCxnSpPr/>
              <p:nvPr/>
            </p:nvCxnSpPr>
            <p:spPr>
              <a:xfrm flipH="1" rot="10800000">
                <a:off x="4825" y="3936"/>
                <a:ext cx="286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8"/>
              <p:cNvCxnSpPr/>
              <p:nvPr/>
            </p:nvCxnSpPr>
            <p:spPr>
              <a:xfrm>
                <a:off x="4933" y="3900"/>
                <a:ext cx="142" cy="14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8"/>
              <p:cNvCxnSpPr/>
              <p:nvPr/>
            </p:nvCxnSpPr>
            <p:spPr>
              <a:xfrm>
                <a:off x="4790" y="3864"/>
                <a:ext cx="35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1" name="Google Shape;521;p8"/>
              <p:cNvCxnSpPr/>
              <p:nvPr/>
            </p:nvCxnSpPr>
            <p:spPr>
              <a:xfrm>
                <a:off x="5111" y="3791"/>
                <a:ext cx="36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2" name="Google Shape;522;p8"/>
              <p:cNvCxnSpPr/>
              <p:nvPr/>
            </p:nvCxnSpPr>
            <p:spPr>
              <a:xfrm>
                <a:off x="5004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3" name="Google Shape;523;p8"/>
              <p:cNvCxnSpPr/>
              <p:nvPr/>
            </p:nvCxnSpPr>
            <p:spPr>
              <a:xfrm flipH="1">
                <a:off x="4825" y="3718"/>
                <a:ext cx="108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4" name="Google Shape;524;p8"/>
              <p:cNvCxnSpPr/>
              <p:nvPr/>
            </p:nvCxnSpPr>
            <p:spPr>
              <a:xfrm flipH="1">
                <a:off x="4718" y="3645"/>
                <a:ext cx="107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5" name="Google Shape;525;p8"/>
              <p:cNvCxnSpPr/>
              <p:nvPr/>
            </p:nvCxnSpPr>
            <p:spPr>
              <a:xfrm>
                <a:off x="4718" y="3791"/>
                <a:ext cx="36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6" name="Google Shape;526;p8"/>
              <p:cNvCxnSpPr/>
              <p:nvPr/>
            </p:nvCxnSpPr>
            <p:spPr>
              <a:xfrm flipH="1" rot="10800000">
                <a:off x="4825" y="3791"/>
                <a:ext cx="143" cy="3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7" name="Google Shape;527;p8"/>
              <p:cNvCxnSpPr/>
              <p:nvPr/>
            </p:nvCxnSpPr>
            <p:spPr>
              <a:xfrm flipH="1">
                <a:off x="4968" y="3827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8" name="Google Shape;528;p8"/>
              <p:cNvCxnSpPr/>
              <p:nvPr/>
            </p:nvCxnSpPr>
            <p:spPr>
              <a:xfrm>
                <a:off x="4825" y="4009"/>
                <a:ext cx="143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9" name="Google Shape;529;p8"/>
              <p:cNvCxnSpPr/>
              <p:nvPr/>
            </p:nvCxnSpPr>
            <p:spPr>
              <a:xfrm>
                <a:off x="4861" y="3645"/>
                <a:ext cx="72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0" name="Google Shape;530;p8"/>
              <p:cNvCxnSpPr/>
              <p:nvPr/>
            </p:nvCxnSpPr>
            <p:spPr>
              <a:xfrm>
                <a:off x="4718" y="3754"/>
                <a:ext cx="250" cy="3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1" name="Google Shape;531;p8"/>
              <p:cNvCxnSpPr/>
              <p:nvPr/>
            </p:nvCxnSpPr>
            <p:spPr>
              <a:xfrm flipH="1" rot="10800000">
                <a:off x="4825" y="3864"/>
                <a:ext cx="108" cy="1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2" name="Google Shape;532;p8"/>
              <p:cNvCxnSpPr/>
              <p:nvPr/>
            </p:nvCxnSpPr>
            <p:spPr>
              <a:xfrm flipH="1" rot="10800000">
                <a:off x="4754" y="3864"/>
                <a:ext cx="179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" name="Google Shape;533;p8"/>
              <p:cNvCxnSpPr/>
              <p:nvPr/>
            </p:nvCxnSpPr>
            <p:spPr>
              <a:xfrm flipH="1">
                <a:off x="5147" y="3827"/>
                <a:ext cx="71" cy="1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" name="Google Shape;534;p8"/>
              <p:cNvCxnSpPr/>
              <p:nvPr/>
            </p:nvCxnSpPr>
            <p:spPr>
              <a:xfrm>
                <a:off x="4933" y="3864"/>
                <a:ext cx="250" cy="7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535" name="Google Shape;535;p8"/>
            <p:cNvSpPr/>
            <p:nvPr/>
          </p:nvSpPr>
          <p:spPr>
            <a:xfrm rot="10800000">
              <a:off x="2245" y="3385"/>
              <a:ext cx="816" cy="513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 rot="5400000">
              <a:off x="3213" y="2629"/>
              <a:ext cx="408" cy="196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 rot="-5400000">
              <a:off x="2351" y="2584"/>
              <a:ext cx="635" cy="241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427" y="1888"/>
              <a:ext cx="498" cy="136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3380" y="1933"/>
              <a:ext cx="498" cy="136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3198" y="2659"/>
              <a:ext cx="498" cy="136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245" y="2704"/>
              <a:ext cx="498" cy="136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 rot="10800000">
              <a:off x="3424" y="2432"/>
              <a:ext cx="544" cy="105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 rot="10800000">
              <a:off x="2426" y="2509"/>
              <a:ext cx="544" cy="105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 rot="-5400000">
              <a:off x="1700" y="2569"/>
              <a:ext cx="363" cy="90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 flipH="1" rot="5400000">
              <a:off x="4082" y="2636"/>
              <a:ext cx="317" cy="91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 rot="-5400000">
              <a:off x="3924" y="2613"/>
              <a:ext cx="272" cy="91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 rot="5400000">
              <a:off x="2880" y="2704"/>
              <a:ext cx="1225" cy="227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381" y="3294"/>
              <a:ext cx="726" cy="317"/>
            </a:xfrm>
            <a:custGeom>
              <a:rect b="b" l="l" r="r" t="t"/>
              <a:pathLst>
                <a:path extrusionOk="0" h="317" w="726">
                  <a:moveTo>
                    <a:pt x="0" y="0"/>
                  </a:moveTo>
                  <a:cubicBezTo>
                    <a:pt x="98" y="113"/>
                    <a:pt x="197" y="227"/>
                    <a:pt x="318" y="272"/>
                  </a:cubicBezTo>
                  <a:cubicBezTo>
                    <a:pt x="439" y="317"/>
                    <a:pt x="582" y="294"/>
                    <a:pt x="726" y="272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 rot="10800000">
              <a:off x="3288" y="3294"/>
              <a:ext cx="363" cy="45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 rot="10800000">
              <a:off x="2426" y="3249"/>
              <a:ext cx="363" cy="45"/>
            </a:xfrm>
            <a:custGeom>
              <a:rect b="b" l="l" r="r" t="t"/>
              <a:pathLst>
                <a:path extrusionOk="0" h="196" w="771">
                  <a:moveTo>
                    <a:pt x="0" y="106"/>
                  </a:moveTo>
                  <a:cubicBezTo>
                    <a:pt x="117" y="53"/>
                    <a:pt x="235" y="0"/>
                    <a:pt x="363" y="15"/>
                  </a:cubicBezTo>
                  <a:cubicBezTo>
                    <a:pt x="491" y="30"/>
                    <a:pt x="631" y="113"/>
                    <a:pt x="771" y="196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8"/>
          <p:cNvSpPr/>
          <p:nvPr/>
        </p:nvSpPr>
        <p:spPr>
          <a:xfrm rot="5400000">
            <a:off x="14666729" y="4888503"/>
            <a:ext cx="1147718" cy="462442"/>
          </a:xfrm>
          <a:custGeom>
            <a:rect b="b" l="l" r="r" t="t"/>
            <a:pathLst>
              <a:path extrusionOk="0" h="196" w="771">
                <a:moveTo>
                  <a:pt x="0" y="106"/>
                </a:moveTo>
                <a:cubicBezTo>
                  <a:pt x="117" y="53"/>
                  <a:pt x="235" y="0"/>
                  <a:pt x="363" y="15"/>
                </a:cubicBezTo>
                <a:cubicBezTo>
                  <a:pt x="491" y="30"/>
                  <a:pt x="631" y="113"/>
                  <a:pt x="771" y="196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Google Shape;5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5630" y="1735645"/>
            <a:ext cx="1408905" cy="767958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553" name="Google Shape;553;p8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554" name="Google Shape;554;p8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Review:  microscopic vs. macroscopic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1" name="Google Shape;561;p9"/>
          <p:cNvGrpSpPr/>
          <p:nvPr/>
        </p:nvGrpSpPr>
        <p:grpSpPr>
          <a:xfrm rot="-5400000">
            <a:off x="7412299" y="5107916"/>
            <a:ext cx="2011321" cy="2265882"/>
            <a:chOff x="4611" y="3499"/>
            <a:chExt cx="715" cy="692"/>
          </a:xfrm>
        </p:grpSpPr>
        <p:sp>
          <p:nvSpPr>
            <p:cNvPr id="562" name="Google Shape;562;p9"/>
            <p:cNvSpPr/>
            <p:nvPr/>
          </p:nvSpPr>
          <p:spPr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4611" y="3499"/>
              <a:ext cx="715" cy="692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7" name="Google Shape;577;p9"/>
            <p:cNvCxnSpPr/>
            <p:nvPr/>
          </p:nvCxnSpPr>
          <p:spPr>
            <a:xfrm>
              <a:off x="4933" y="3900"/>
              <a:ext cx="35" cy="18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9"/>
            <p:cNvCxnSpPr/>
            <p:nvPr/>
          </p:nvCxnSpPr>
          <p:spPr>
            <a:xfrm>
              <a:off x="5040" y="3827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9"/>
            <p:cNvCxnSpPr/>
            <p:nvPr/>
          </p:nvCxnSpPr>
          <p:spPr>
            <a:xfrm flipH="1" rot="10800000">
              <a:off x="4825" y="3936"/>
              <a:ext cx="286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9"/>
            <p:cNvCxnSpPr/>
            <p:nvPr/>
          </p:nvCxnSpPr>
          <p:spPr>
            <a:xfrm>
              <a:off x="4933" y="3900"/>
              <a:ext cx="142" cy="14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9"/>
            <p:cNvCxnSpPr/>
            <p:nvPr/>
          </p:nvCxnSpPr>
          <p:spPr>
            <a:xfrm>
              <a:off x="4790" y="3864"/>
              <a:ext cx="35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9"/>
            <p:cNvCxnSpPr/>
            <p:nvPr/>
          </p:nvCxnSpPr>
          <p:spPr>
            <a:xfrm>
              <a:off x="5111" y="3791"/>
              <a:ext cx="36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9"/>
            <p:cNvCxnSpPr/>
            <p:nvPr/>
          </p:nvCxnSpPr>
          <p:spPr>
            <a:xfrm>
              <a:off x="5004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9"/>
            <p:cNvCxnSpPr/>
            <p:nvPr/>
          </p:nvCxnSpPr>
          <p:spPr>
            <a:xfrm flipH="1">
              <a:off x="4825" y="3718"/>
              <a:ext cx="108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9"/>
            <p:cNvCxnSpPr/>
            <p:nvPr/>
          </p:nvCxnSpPr>
          <p:spPr>
            <a:xfrm flipH="1">
              <a:off x="4718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9"/>
            <p:cNvCxnSpPr/>
            <p:nvPr/>
          </p:nvCxnSpPr>
          <p:spPr>
            <a:xfrm>
              <a:off x="4718" y="3791"/>
              <a:ext cx="36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9"/>
            <p:cNvCxnSpPr/>
            <p:nvPr/>
          </p:nvCxnSpPr>
          <p:spPr>
            <a:xfrm flipH="1" rot="10800000">
              <a:off x="4825" y="3791"/>
              <a:ext cx="143" cy="3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9"/>
            <p:cNvCxnSpPr/>
            <p:nvPr/>
          </p:nvCxnSpPr>
          <p:spPr>
            <a:xfrm flipH="1">
              <a:off x="4968" y="3827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9"/>
            <p:cNvCxnSpPr/>
            <p:nvPr/>
          </p:nvCxnSpPr>
          <p:spPr>
            <a:xfrm>
              <a:off x="4825" y="4009"/>
              <a:ext cx="143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9"/>
            <p:cNvCxnSpPr/>
            <p:nvPr/>
          </p:nvCxnSpPr>
          <p:spPr>
            <a:xfrm>
              <a:off x="4861" y="3645"/>
              <a:ext cx="72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9"/>
            <p:cNvCxnSpPr/>
            <p:nvPr/>
          </p:nvCxnSpPr>
          <p:spPr>
            <a:xfrm>
              <a:off x="4718" y="3754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9"/>
            <p:cNvCxnSpPr/>
            <p:nvPr/>
          </p:nvCxnSpPr>
          <p:spPr>
            <a:xfrm flipH="1" rot="10800000">
              <a:off x="4825" y="3864"/>
              <a:ext cx="108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9"/>
            <p:cNvCxnSpPr/>
            <p:nvPr/>
          </p:nvCxnSpPr>
          <p:spPr>
            <a:xfrm flipH="1" rot="10800000">
              <a:off x="4754" y="3864"/>
              <a:ext cx="179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9"/>
            <p:cNvCxnSpPr/>
            <p:nvPr/>
          </p:nvCxnSpPr>
          <p:spPr>
            <a:xfrm flipH="1">
              <a:off x="5147" y="3827"/>
              <a:ext cx="71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9"/>
            <p:cNvCxnSpPr/>
            <p:nvPr/>
          </p:nvCxnSpPr>
          <p:spPr>
            <a:xfrm>
              <a:off x="4933" y="3864"/>
              <a:ext cx="250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6" name="Google Shape;596;p9"/>
          <p:cNvGrpSpPr/>
          <p:nvPr/>
        </p:nvGrpSpPr>
        <p:grpSpPr>
          <a:xfrm>
            <a:off x="13160966" y="5398353"/>
            <a:ext cx="2092930" cy="1946621"/>
            <a:chOff x="4611" y="3499"/>
            <a:chExt cx="715" cy="692"/>
          </a:xfrm>
        </p:grpSpPr>
        <p:sp>
          <p:nvSpPr>
            <p:cNvPr id="597" name="Google Shape;597;p9"/>
            <p:cNvSpPr/>
            <p:nvPr/>
          </p:nvSpPr>
          <p:spPr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611" y="3499"/>
              <a:ext cx="715" cy="692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2" name="Google Shape;612;p9"/>
            <p:cNvCxnSpPr/>
            <p:nvPr/>
          </p:nvCxnSpPr>
          <p:spPr>
            <a:xfrm>
              <a:off x="4933" y="3900"/>
              <a:ext cx="35" cy="18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9"/>
            <p:cNvCxnSpPr/>
            <p:nvPr/>
          </p:nvCxnSpPr>
          <p:spPr>
            <a:xfrm>
              <a:off x="5040" y="3827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9"/>
            <p:cNvCxnSpPr/>
            <p:nvPr/>
          </p:nvCxnSpPr>
          <p:spPr>
            <a:xfrm flipH="1" rot="10800000">
              <a:off x="4825" y="3936"/>
              <a:ext cx="286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9"/>
            <p:cNvCxnSpPr/>
            <p:nvPr/>
          </p:nvCxnSpPr>
          <p:spPr>
            <a:xfrm>
              <a:off x="4933" y="3900"/>
              <a:ext cx="142" cy="14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9"/>
            <p:cNvCxnSpPr/>
            <p:nvPr/>
          </p:nvCxnSpPr>
          <p:spPr>
            <a:xfrm>
              <a:off x="4790" y="3864"/>
              <a:ext cx="35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9"/>
            <p:cNvCxnSpPr/>
            <p:nvPr/>
          </p:nvCxnSpPr>
          <p:spPr>
            <a:xfrm>
              <a:off x="5111" y="3791"/>
              <a:ext cx="36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9"/>
            <p:cNvCxnSpPr/>
            <p:nvPr/>
          </p:nvCxnSpPr>
          <p:spPr>
            <a:xfrm>
              <a:off x="5004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9"/>
            <p:cNvCxnSpPr/>
            <p:nvPr/>
          </p:nvCxnSpPr>
          <p:spPr>
            <a:xfrm flipH="1">
              <a:off x="4825" y="3718"/>
              <a:ext cx="108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9"/>
            <p:cNvCxnSpPr/>
            <p:nvPr/>
          </p:nvCxnSpPr>
          <p:spPr>
            <a:xfrm flipH="1">
              <a:off x="4718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9"/>
            <p:cNvCxnSpPr/>
            <p:nvPr/>
          </p:nvCxnSpPr>
          <p:spPr>
            <a:xfrm>
              <a:off x="4718" y="3791"/>
              <a:ext cx="36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9"/>
            <p:cNvCxnSpPr/>
            <p:nvPr/>
          </p:nvCxnSpPr>
          <p:spPr>
            <a:xfrm flipH="1" rot="10800000">
              <a:off x="4825" y="3791"/>
              <a:ext cx="143" cy="3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9"/>
            <p:cNvCxnSpPr/>
            <p:nvPr/>
          </p:nvCxnSpPr>
          <p:spPr>
            <a:xfrm flipH="1">
              <a:off x="4968" y="3827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9"/>
            <p:cNvCxnSpPr/>
            <p:nvPr/>
          </p:nvCxnSpPr>
          <p:spPr>
            <a:xfrm>
              <a:off x="4825" y="4009"/>
              <a:ext cx="143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9"/>
            <p:cNvCxnSpPr/>
            <p:nvPr/>
          </p:nvCxnSpPr>
          <p:spPr>
            <a:xfrm>
              <a:off x="4861" y="3645"/>
              <a:ext cx="72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9"/>
            <p:cNvCxnSpPr/>
            <p:nvPr/>
          </p:nvCxnSpPr>
          <p:spPr>
            <a:xfrm>
              <a:off x="4718" y="3754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9"/>
            <p:cNvCxnSpPr/>
            <p:nvPr/>
          </p:nvCxnSpPr>
          <p:spPr>
            <a:xfrm flipH="1" rot="10800000">
              <a:off x="4825" y="3864"/>
              <a:ext cx="108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9"/>
            <p:cNvCxnSpPr/>
            <p:nvPr/>
          </p:nvCxnSpPr>
          <p:spPr>
            <a:xfrm flipH="1" rot="10800000">
              <a:off x="4754" y="3864"/>
              <a:ext cx="179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9"/>
            <p:cNvCxnSpPr/>
            <p:nvPr/>
          </p:nvCxnSpPr>
          <p:spPr>
            <a:xfrm flipH="1">
              <a:off x="5147" y="3827"/>
              <a:ext cx="71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9"/>
            <p:cNvCxnSpPr/>
            <p:nvPr/>
          </p:nvCxnSpPr>
          <p:spPr>
            <a:xfrm>
              <a:off x="4933" y="3864"/>
              <a:ext cx="250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31" name="Google Shape;6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36686" y="6616398"/>
            <a:ext cx="1469796" cy="821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" name="Google Shape;632;p9"/>
          <p:cNvGrpSpPr/>
          <p:nvPr/>
        </p:nvGrpSpPr>
        <p:grpSpPr>
          <a:xfrm rot="10800000">
            <a:off x="10078313" y="7820374"/>
            <a:ext cx="1963347" cy="1946621"/>
            <a:chOff x="4611" y="3499"/>
            <a:chExt cx="715" cy="692"/>
          </a:xfrm>
        </p:grpSpPr>
        <p:sp>
          <p:nvSpPr>
            <p:cNvPr id="633" name="Google Shape;633;p9"/>
            <p:cNvSpPr/>
            <p:nvPr/>
          </p:nvSpPr>
          <p:spPr>
            <a:xfrm>
              <a:off x="4825" y="3572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897" y="3645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968" y="3609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933" y="4082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183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075" y="3718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4897" y="3827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4968" y="3754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040" y="4009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111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4718" y="3900"/>
              <a:ext cx="72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4683" y="3718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4611" y="3499"/>
              <a:ext cx="715" cy="692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4790" y="3973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754" y="3791"/>
              <a:ext cx="71" cy="73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8" name="Google Shape;648;p9"/>
            <p:cNvCxnSpPr/>
            <p:nvPr/>
          </p:nvCxnSpPr>
          <p:spPr>
            <a:xfrm>
              <a:off x="4933" y="3900"/>
              <a:ext cx="35" cy="18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9"/>
            <p:cNvCxnSpPr/>
            <p:nvPr/>
          </p:nvCxnSpPr>
          <p:spPr>
            <a:xfrm>
              <a:off x="5040" y="3827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9"/>
            <p:cNvCxnSpPr/>
            <p:nvPr/>
          </p:nvCxnSpPr>
          <p:spPr>
            <a:xfrm flipH="1" rot="10800000">
              <a:off x="4825" y="3936"/>
              <a:ext cx="286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9"/>
            <p:cNvCxnSpPr/>
            <p:nvPr/>
          </p:nvCxnSpPr>
          <p:spPr>
            <a:xfrm>
              <a:off x="4933" y="3900"/>
              <a:ext cx="142" cy="14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9"/>
            <p:cNvCxnSpPr/>
            <p:nvPr/>
          </p:nvCxnSpPr>
          <p:spPr>
            <a:xfrm>
              <a:off x="4790" y="3864"/>
              <a:ext cx="35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9"/>
            <p:cNvCxnSpPr/>
            <p:nvPr/>
          </p:nvCxnSpPr>
          <p:spPr>
            <a:xfrm>
              <a:off x="5111" y="3791"/>
              <a:ext cx="36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9"/>
            <p:cNvCxnSpPr/>
            <p:nvPr/>
          </p:nvCxnSpPr>
          <p:spPr>
            <a:xfrm>
              <a:off x="5004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9"/>
            <p:cNvCxnSpPr/>
            <p:nvPr/>
          </p:nvCxnSpPr>
          <p:spPr>
            <a:xfrm flipH="1">
              <a:off x="4825" y="3718"/>
              <a:ext cx="108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9"/>
            <p:cNvCxnSpPr/>
            <p:nvPr/>
          </p:nvCxnSpPr>
          <p:spPr>
            <a:xfrm flipH="1">
              <a:off x="4718" y="3645"/>
              <a:ext cx="107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9"/>
            <p:cNvCxnSpPr/>
            <p:nvPr/>
          </p:nvCxnSpPr>
          <p:spPr>
            <a:xfrm>
              <a:off x="4718" y="3791"/>
              <a:ext cx="36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9"/>
            <p:cNvCxnSpPr/>
            <p:nvPr/>
          </p:nvCxnSpPr>
          <p:spPr>
            <a:xfrm flipH="1" rot="10800000">
              <a:off x="4825" y="3791"/>
              <a:ext cx="143" cy="36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9"/>
            <p:cNvCxnSpPr/>
            <p:nvPr/>
          </p:nvCxnSpPr>
          <p:spPr>
            <a:xfrm flipH="1">
              <a:off x="4968" y="3827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9"/>
            <p:cNvCxnSpPr/>
            <p:nvPr/>
          </p:nvCxnSpPr>
          <p:spPr>
            <a:xfrm>
              <a:off x="4825" y="4009"/>
              <a:ext cx="143" cy="73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9"/>
            <p:cNvCxnSpPr/>
            <p:nvPr/>
          </p:nvCxnSpPr>
          <p:spPr>
            <a:xfrm>
              <a:off x="4861" y="3645"/>
              <a:ext cx="72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9"/>
            <p:cNvCxnSpPr/>
            <p:nvPr/>
          </p:nvCxnSpPr>
          <p:spPr>
            <a:xfrm>
              <a:off x="4718" y="3754"/>
              <a:ext cx="250" cy="37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9"/>
            <p:cNvCxnSpPr/>
            <p:nvPr/>
          </p:nvCxnSpPr>
          <p:spPr>
            <a:xfrm flipH="1" rot="10800000">
              <a:off x="4825" y="3864"/>
              <a:ext cx="108" cy="145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9"/>
            <p:cNvCxnSpPr/>
            <p:nvPr/>
          </p:nvCxnSpPr>
          <p:spPr>
            <a:xfrm flipH="1" rot="10800000">
              <a:off x="4754" y="3864"/>
              <a:ext cx="179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9"/>
            <p:cNvCxnSpPr/>
            <p:nvPr/>
          </p:nvCxnSpPr>
          <p:spPr>
            <a:xfrm flipH="1">
              <a:off x="5147" y="3827"/>
              <a:ext cx="71" cy="109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9"/>
            <p:cNvCxnSpPr/>
            <p:nvPr/>
          </p:nvCxnSpPr>
          <p:spPr>
            <a:xfrm>
              <a:off x="4933" y="3864"/>
              <a:ext cx="250" cy="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7" name="Google Shape;667;p9"/>
          <p:cNvSpPr/>
          <p:nvPr/>
        </p:nvSpPr>
        <p:spPr>
          <a:xfrm>
            <a:off x="7285016" y="4357530"/>
            <a:ext cx="2325803" cy="1293996"/>
          </a:xfrm>
          <a:custGeom>
            <a:rect b="b" l="l" r="r" t="t"/>
            <a:pathLst>
              <a:path extrusionOk="0" h="460" w="756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9"/>
          <p:cNvSpPr/>
          <p:nvPr/>
        </p:nvSpPr>
        <p:spPr>
          <a:xfrm>
            <a:off x="13016996" y="4377222"/>
            <a:ext cx="2325803" cy="1293996"/>
          </a:xfrm>
          <a:custGeom>
            <a:rect b="b" l="l" r="r" t="t"/>
            <a:pathLst>
              <a:path extrusionOk="0" h="460" w="756">
                <a:moveTo>
                  <a:pt x="166" y="460"/>
                </a:moveTo>
                <a:cubicBezTo>
                  <a:pt x="83" y="384"/>
                  <a:pt x="0" y="309"/>
                  <a:pt x="30" y="233"/>
                </a:cubicBezTo>
                <a:cubicBezTo>
                  <a:pt x="60" y="157"/>
                  <a:pt x="235" y="14"/>
                  <a:pt x="348" y="7"/>
                </a:cubicBezTo>
                <a:cubicBezTo>
                  <a:pt x="461" y="0"/>
                  <a:pt x="666" y="120"/>
                  <a:pt x="711" y="188"/>
                </a:cubicBezTo>
                <a:cubicBezTo>
                  <a:pt x="756" y="256"/>
                  <a:pt x="688" y="335"/>
                  <a:pt x="620" y="415"/>
                </a:cubicBezTo>
              </a:path>
            </a:pathLst>
          </a:cu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9"/>
          <p:cNvSpPr/>
          <p:nvPr/>
        </p:nvSpPr>
        <p:spPr>
          <a:xfrm>
            <a:off x="8590468" y="7311217"/>
            <a:ext cx="1361722" cy="1403706"/>
          </a:xfrm>
          <a:custGeom>
            <a:rect b="b" l="l" r="r" t="t"/>
            <a:pathLst>
              <a:path extrusionOk="0" h="499" w="363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9"/>
          <p:cNvSpPr/>
          <p:nvPr/>
        </p:nvSpPr>
        <p:spPr>
          <a:xfrm flipH="1">
            <a:off x="12135717" y="7203021"/>
            <a:ext cx="1361722" cy="1403704"/>
          </a:xfrm>
          <a:custGeom>
            <a:rect b="b" l="l" r="r" t="t"/>
            <a:pathLst>
              <a:path extrusionOk="0" h="499" w="363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9"/>
          <p:cNvSpPr/>
          <p:nvPr/>
        </p:nvSpPr>
        <p:spPr>
          <a:xfrm flipH="1" rot="10800000">
            <a:off x="11900395" y="6894888"/>
            <a:ext cx="1361719" cy="1277118"/>
          </a:xfrm>
          <a:custGeom>
            <a:rect b="b" l="l" r="r" t="t"/>
            <a:pathLst>
              <a:path extrusionOk="0" h="499" w="363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cap="flat" cmpd="sng" w="57150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9"/>
          <p:cNvSpPr/>
          <p:nvPr/>
        </p:nvSpPr>
        <p:spPr>
          <a:xfrm rot="10800000">
            <a:off x="9100644" y="6928645"/>
            <a:ext cx="1361722" cy="1277118"/>
          </a:xfrm>
          <a:custGeom>
            <a:rect b="b" l="l" r="r" t="t"/>
            <a:pathLst>
              <a:path extrusionOk="0" h="499" w="363">
                <a:moveTo>
                  <a:pt x="0" y="0"/>
                </a:moveTo>
                <a:cubicBezTo>
                  <a:pt x="38" y="117"/>
                  <a:pt x="76" y="235"/>
                  <a:pt x="136" y="318"/>
                </a:cubicBezTo>
                <a:cubicBezTo>
                  <a:pt x="196" y="401"/>
                  <a:pt x="279" y="450"/>
                  <a:pt x="363" y="499"/>
                </a:cubicBezTo>
              </a:path>
            </a:pathLst>
          </a:custGeom>
          <a:noFill/>
          <a:ln cap="flat" cmpd="sng" w="57150">
            <a:solidFill>
              <a:srgbClr val="FF66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6450" lIns="192900" spcFirstLastPara="1" rIns="192900" wrap="square" tIns="96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3" name="Google Shape;67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8102" y="6489810"/>
            <a:ext cx="1501838" cy="82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41869" y="8939966"/>
            <a:ext cx="1605378" cy="767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9"/>
          <p:cNvGrpSpPr/>
          <p:nvPr/>
        </p:nvGrpSpPr>
        <p:grpSpPr>
          <a:xfrm>
            <a:off x="1399234" y="4062164"/>
            <a:ext cx="5491897" cy="2101336"/>
            <a:chOff x="373" y="2139"/>
            <a:chExt cx="1464" cy="747"/>
          </a:xfrm>
        </p:grpSpPr>
        <p:cxnSp>
          <p:nvCxnSpPr>
            <p:cNvPr id="676" name="Google Shape;676;p9"/>
            <p:cNvCxnSpPr/>
            <p:nvPr/>
          </p:nvCxnSpPr>
          <p:spPr>
            <a:xfrm>
              <a:off x="612" y="2795"/>
              <a:ext cx="1225" cy="9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77" name="Google Shape;677;p9"/>
            <p:cNvSpPr txBox="1"/>
            <p:nvPr/>
          </p:nvSpPr>
          <p:spPr>
            <a:xfrm>
              <a:off x="373" y="2139"/>
              <a:ext cx="1362" cy="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indicating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‘left’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5736687" y="3893382"/>
            <a:ext cx="5109263" cy="2270118"/>
            <a:chOff x="4195" y="2079"/>
            <a:chExt cx="1362" cy="807"/>
          </a:xfrm>
        </p:grpSpPr>
        <p:cxnSp>
          <p:nvCxnSpPr>
            <p:cNvPr id="679" name="Google Shape;679;p9"/>
            <p:cNvCxnSpPr/>
            <p:nvPr/>
          </p:nvCxnSpPr>
          <p:spPr>
            <a:xfrm flipH="1">
              <a:off x="4195" y="2795"/>
              <a:ext cx="1225" cy="9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680" name="Google Shape;680;p9"/>
            <p:cNvSpPr txBox="1"/>
            <p:nvPr/>
          </p:nvSpPr>
          <p:spPr>
            <a:xfrm>
              <a:off x="4195" y="2079"/>
              <a:ext cx="1362" cy="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Input indicating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5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‘right’</a:t>
              </a:r>
              <a:endParaRPr b="0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1" name="Google Shape;68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11484" y="3482677"/>
            <a:ext cx="918539" cy="82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407133" y="3482677"/>
            <a:ext cx="958188" cy="82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54614" y="7820378"/>
            <a:ext cx="1406737" cy="82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24748" y="6802059"/>
            <a:ext cx="1039845" cy="82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6780" y="8076362"/>
            <a:ext cx="990249" cy="824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9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87" name="Google Shape;687;p9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Competition between two populations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0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10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695" name="Google Shape;695;p10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 9. 1.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How do YOU decide?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96" name="Google Shape;696;p10"/>
          <p:cNvSpPr txBox="1"/>
          <p:nvPr/>
        </p:nvSpPr>
        <p:spPr>
          <a:xfrm>
            <a:off x="2617076" y="3531476"/>
            <a:ext cx="15472505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30CHF tomorrow / 100 CHF May first next year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0"/>
          <p:cNvSpPr txBox="1"/>
          <p:nvPr/>
        </p:nvSpPr>
        <p:spPr>
          <a:xfrm>
            <a:off x="2617076" y="6755607"/>
            <a:ext cx="15472505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90CHF tomorrow / 100 CHF May first next year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0"/>
          <p:cNvSpPr txBox="1"/>
          <p:nvPr/>
        </p:nvSpPr>
        <p:spPr>
          <a:xfrm>
            <a:off x="11761076" y="10499834"/>
            <a:ext cx="6218369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‘Neuro-economics’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0"/>
          <p:cNvSpPr txBox="1"/>
          <p:nvPr/>
        </p:nvSpPr>
        <p:spPr>
          <a:xfrm>
            <a:off x="2617076" y="1962305"/>
            <a:ext cx="17604628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selected EPFL student, pick your money at EPFL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1"/>
          <p:cNvSpPr/>
          <p:nvPr/>
        </p:nvSpPr>
        <p:spPr>
          <a:xfrm>
            <a:off x="0" y="0"/>
            <a:ext cx="21607462" cy="12152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6450" lIns="192900" spcFirstLastPara="1" rIns="192900" wrap="square" tIns="964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6" name="Google Shape;7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0958" y="4518121"/>
            <a:ext cx="4839171" cy="2582367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1"/>
          <p:cNvSpPr txBox="1"/>
          <p:nvPr/>
        </p:nvSpPr>
        <p:spPr>
          <a:xfrm>
            <a:off x="1954426" y="2886175"/>
            <a:ext cx="17169824" cy="1102735"/>
          </a:xfrm>
          <a:prstGeom prst="rect">
            <a:avLst/>
          </a:prstGeom>
          <a:noFill/>
          <a:ln>
            <a:noFill/>
          </a:ln>
        </p:spPr>
        <p:txBody>
          <a:bodyPr anchorCtr="0" anchor="t" bIns="96450" lIns="192900" spcFirstLastPara="1" rIns="192900" wrap="square" tIns="96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5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middle bar shifted to the left or to the right?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cxnSp>
        <p:nvCxnSpPr>
          <p:cNvPr id="708" name="Google Shape;708;p11"/>
          <p:cNvCxnSpPr/>
          <p:nvPr/>
        </p:nvCxnSpPr>
        <p:spPr>
          <a:xfrm>
            <a:off x="-215313" y="1171412"/>
            <a:ext cx="22450926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09" name="Google Shape;709;p11"/>
          <p:cNvSpPr txBox="1"/>
          <p:nvPr/>
        </p:nvSpPr>
        <p:spPr>
          <a:xfrm>
            <a:off x="509900" y="0"/>
            <a:ext cx="20861627" cy="1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Impact"/>
              <a:buNone/>
            </a:pPr>
            <a:r>
              <a:rPr lang="en-US" sz="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     9.1. </a:t>
            </a:r>
            <a:r>
              <a:rPr lang="en-US" sz="6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 Perceptual decision making? </a:t>
            </a:r>
            <a:endParaRPr b="0" i="0" sz="6600" u="none" cap="none" strike="noStrik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0" name="Google Shape;710;p11"/>
          <p:cNvSpPr txBox="1"/>
          <p:nvPr/>
        </p:nvSpPr>
        <p:spPr>
          <a:xfrm>
            <a:off x="760257" y="1750560"/>
            <a:ext cx="5391219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Bisection task:</a:t>
            </a:r>
            <a:endParaRPr b="1"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2011-05-09T14:50:50Z</dcterms:created>
  <dc:creator>Wulfram Gerstner</dc:creator>
</cp:coreProperties>
</file>