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44" r:id="rId2"/>
    <p:sldId id="538" r:id="rId3"/>
    <p:sldId id="547" r:id="rId4"/>
    <p:sldId id="543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81" r:id="rId16"/>
    <p:sldId id="545" r:id="rId17"/>
    <p:sldId id="527" r:id="rId18"/>
    <p:sldId id="482" r:id="rId19"/>
    <p:sldId id="483" r:id="rId20"/>
    <p:sldId id="484" r:id="rId21"/>
    <p:sldId id="548" r:id="rId22"/>
    <p:sldId id="485" r:id="rId23"/>
    <p:sldId id="486" r:id="rId24"/>
    <p:sldId id="487" r:id="rId25"/>
    <p:sldId id="488" r:id="rId26"/>
    <p:sldId id="489" r:id="rId27"/>
    <p:sldId id="495" r:id="rId28"/>
    <p:sldId id="553" r:id="rId29"/>
    <p:sldId id="549" r:id="rId30"/>
    <p:sldId id="528" r:id="rId31"/>
    <p:sldId id="490" r:id="rId32"/>
    <p:sldId id="491" r:id="rId33"/>
    <p:sldId id="492" r:id="rId34"/>
    <p:sldId id="529" r:id="rId35"/>
    <p:sldId id="493" r:id="rId36"/>
    <p:sldId id="494" r:id="rId37"/>
    <p:sldId id="535" r:id="rId38"/>
    <p:sldId id="546" r:id="rId39"/>
    <p:sldId id="539" r:id="rId40"/>
    <p:sldId id="556" r:id="rId41"/>
    <p:sldId id="496" r:id="rId42"/>
    <p:sldId id="497" r:id="rId43"/>
    <p:sldId id="498" r:id="rId44"/>
    <p:sldId id="499" r:id="rId45"/>
    <p:sldId id="500" r:id="rId46"/>
    <p:sldId id="541" r:id="rId47"/>
    <p:sldId id="501" r:id="rId48"/>
    <p:sldId id="552" r:id="rId49"/>
    <p:sldId id="502" r:id="rId50"/>
    <p:sldId id="503" r:id="rId51"/>
    <p:sldId id="504" r:id="rId52"/>
    <p:sldId id="554" r:id="rId53"/>
    <p:sldId id="557" r:id="rId54"/>
    <p:sldId id="505" r:id="rId55"/>
    <p:sldId id="506" r:id="rId56"/>
    <p:sldId id="507" r:id="rId57"/>
    <p:sldId id="550" r:id="rId58"/>
    <p:sldId id="508" r:id="rId59"/>
    <p:sldId id="509" r:id="rId60"/>
    <p:sldId id="510" r:id="rId61"/>
    <p:sldId id="511" r:id="rId62"/>
    <p:sldId id="551" r:id="rId63"/>
    <p:sldId id="512" r:id="rId64"/>
    <p:sldId id="513" r:id="rId65"/>
    <p:sldId id="514" r:id="rId66"/>
    <p:sldId id="558" r:id="rId67"/>
    <p:sldId id="411" r:id="rId68"/>
    <p:sldId id="463" r:id="rId69"/>
    <p:sldId id="462" r:id="rId70"/>
    <p:sldId id="464" r:id="rId71"/>
    <p:sldId id="458" r:id="rId72"/>
    <p:sldId id="465" r:id="rId73"/>
    <p:sldId id="466" r:id="rId74"/>
    <p:sldId id="467" r:id="rId75"/>
    <p:sldId id="534" r:id="rId76"/>
    <p:sldId id="530" r:id="rId77"/>
    <p:sldId id="555" r:id="rId78"/>
    <p:sldId id="559" r:id="rId79"/>
    <p:sldId id="468" r:id="rId80"/>
    <p:sldId id="526" r:id="rId81"/>
    <p:sldId id="516" r:id="rId82"/>
    <p:sldId id="517" r:id="rId83"/>
    <p:sldId id="518" r:id="rId84"/>
    <p:sldId id="519" r:id="rId85"/>
    <p:sldId id="520" r:id="rId86"/>
    <p:sldId id="521" r:id="rId87"/>
    <p:sldId id="522" r:id="rId88"/>
    <p:sldId id="523" r:id="rId89"/>
    <p:sldId id="524" r:id="rId90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4F7"/>
    <a:srgbClr val="3550FE"/>
    <a:srgbClr val="C30000"/>
    <a:srgbClr val="29ABE2"/>
    <a:srgbClr val="0076FF"/>
    <a:srgbClr val="0049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4" autoAdjust="0"/>
  </p:normalViewPr>
  <p:slideViewPr>
    <p:cSldViewPr snapToGrid="0" snapToObjects="1">
      <p:cViewPr varScale="1">
        <p:scale>
          <a:sx n="49" d="100"/>
          <a:sy n="49" d="100"/>
        </p:scale>
        <p:origin x="869" y="82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9043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8.wmf"/><Relationship Id="rId7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wmf"/><Relationship Id="rId1" Type="http://schemas.openxmlformats.org/officeDocument/2006/relationships/image" Target="../media/image35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37.wmf"/><Relationship Id="rId1" Type="http://schemas.openxmlformats.org/officeDocument/2006/relationships/image" Target="../media/image48.wmf"/><Relationship Id="rId4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Relationship Id="rId4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1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3.wmf"/><Relationship Id="rId1" Type="http://schemas.openxmlformats.org/officeDocument/2006/relationships/image" Target="../media/image5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4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64.wmf"/><Relationship Id="rId2" Type="http://schemas.openxmlformats.org/officeDocument/2006/relationships/image" Target="../media/image55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71.wmf"/><Relationship Id="rId1" Type="http://schemas.openxmlformats.org/officeDocument/2006/relationships/image" Target="../media/image62.wmf"/><Relationship Id="rId6" Type="http://schemas.openxmlformats.org/officeDocument/2006/relationships/image" Target="../media/image73.wmf"/><Relationship Id="rId5" Type="http://schemas.openxmlformats.org/officeDocument/2006/relationships/image" Target="../media/image13.wmf"/><Relationship Id="rId4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55.wmf"/><Relationship Id="rId1" Type="http://schemas.openxmlformats.org/officeDocument/2006/relationships/image" Target="../media/image6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24.wmf"/><Relationship Id="rId4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55.wmf"/><Relationship Id="rId1" Type="http://schemas.openxmlformats.org/officeDocument/2006/relationships/image" Target="../media/image62.wmf"/><Relationship Id="rId6" Type="http://schemas.openxmlformats.org/officeDocument/2006/relationships/image" Target="../media/image64.wmf"/><Relationship Id="rId5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55.wmf"/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4" Type="http://schemas.openxmlformats.org/officeDocument/2006/relationships/image" Target="../media/image9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4" Type="http://schemas.openxmlformats.org/officeDocument/2006/relationships/image" Target="../media/image91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13.wmf"/><Relationship Id="rId7" Type="http://schemas.openxmlformats.org/officeDocument/2006/relationships/image" Target="../media/image94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26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13.wmf"/><Relationship Id="rId7" Type="http://schemas.openxmlformats.org/officeDocument/2006/relationships/image" Target="../media/image94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10" Type="http://schemas.openxmlformats.org/officeDocument/2006/relationships/image" Target="../media/image26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13.wmf"/><Relationship Id="rId6" Type="http://schemas.openxmlformats.org/officeDocument/2006/relationships/image" Target="../media/image27.wmf"/><Relationship Id="rId5" Type="http://schemas.openxmlformats.org/officeDocument/2006/relationships/image" Target="../media/image25.wmf"/><Relationship Id="rId4" Type="http://schemas.openxmlformats.org/officeDocument/2006/relationships/image" Target="../media/image10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1.wmf"/><Relationship Id="rId2" Type="http://schemas.openxmlformats.org/officeDocument/2006/relationships/image" Target="../media/image13.wmf"/><Relationship Id="rId1" Type="http://schemas.openxmlformats.org/officeDocument/2006/relationships/image" Target="../media/image17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14/02/2020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46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14/02/2020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90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Formality</a:t>
            </a:r>
            <a:r>
              <a:rPr lang="fr-FR" dirty="0" smtClean="0">
                <a:ea typeface="ＭＳ Ｐゴシック" pitchFamily="34" charset="-128"/>
              </a:rPr>
              <a:t> slides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o</a:t>
            </a:r>
            <a:r>
              <a:rPr lang="fr-FR" dirty="0" err="1" smtClean="0">
                <a:ea typeface="ＭＳ Ｐゴシック" pitchFamily="34" charset="-128"/>
              </a:rPr>
              <a:t>nly</a:t>
            </a:r>
            <a:r>
              <a:rPr lang="fr-FR" dirty="0" smtClean="0">
                <a:ea typeface="ＭＳ Ｐゴシック" pitchFamily="34" charset="-128"/>
              </a:rPr>
              <a:t> for </a:t>
            </a:r>
            <a:r>
              <a:rPr lang="fr-FR" dirty="0" err="1" smtClean="0">
                <a:ea typeface="ＭＳ Ｐゴシック" pitchFamily="34" charset="-128"/>
              </a:rPr>
              <a:t>moodle</a:t>
            </a:r>
            <a:r>
              <a:rPr lang="fr-FR" dirty="0" smtClean="0">
                <a:ea typeface="ＭＳ Ｐゴシック" pitchFamily="34" charset="-128"/>
              </a:rPr>
              <a:t>, not for lectures.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1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6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2555D-7C39-47E9-BA6D-3205AD0ECC57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565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0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5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06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377BE-6530-4E6D-91FE-6B93F977CC5A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386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561D-7AF5-4668-A6F5-1C72FB0121C0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92408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561D-7AF5-4668-A6F5-1C72FB0121C0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772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20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1535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1450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62040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772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F0FD2-D9C9-4DCF-A72D-77047A09E633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1388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20770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7391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77073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2140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0212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hope that the exams</a:t>
            </a:r>
            <a:r>
              <a:rPr lang="en-US" baseline="0" dirty="0" smtClean="0"/>
              <a:t> went well – may be some vacation, too. Welcome to the first week of </a:t>
            </a:r>
            <a:r>
              <a:rPr lang="en-US" baseline="0" smtClean="0"/>
              <a:t>spring term, first hour …h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0E4C-ABD9-406D-9257-D1132C217B2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259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4249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02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26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Welcome</a:t>
            </a:r>
            <a:r>
              <a:rPr lang="fr-FR" baseline="0" dirty="0" smtClean="0"/>
              <a:t> back: in the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discussed</a:t>
            </a:r>
            <a:r>
              <a:rPr lang="fr-FR" baseline="0" dirty="0" smtClean="0"/>
              <a:t> the passive membrane. A model of passive membrane,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reasonable</a:t>
            </a:r>
            <a:r>
              <a:rPr lang="fr-FR" baseline="0" dirty="0" smtClean="0"/>
              <a:t> description of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subthreshold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phenomema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real </a:t>
            </a:r>
            <a:r>
              <a:rPr lang="fr-FR" baseline="0" dirty="0" err="1" smtClean="0"/>
              <a:t>neurons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cannot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output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generate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the notion of a </a:t>
            </a:r>
            <a:r>
              <a:rPr lang="fr-FR" baseline="0" dirty="0" err="1" smtClean="0"/>
              <a:t>threhold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9238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ABD6-5B0F-4838-9F2C-9A0B3EA95330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-and-</a:t>
            </a:r>
            <a:r>
              <a:rPr lang="fr-FR" baseline="0" dirty="0" err="1" smtClean="0"/>
              <a:t>fire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passive membrane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19370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A3E74-DBF1-4587-933F-9CD4378C9FC6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68638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7145-33E6-4C9A-9FEE-2ADB279F7435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82317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10755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7145-33E6-4C9A-9FEE-2ADB279F7435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1711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Important: </a:t>
            </a:r>
            <a:r>
              <a:rPr lang="fr-FR" dirty="0" err="1" smtClean="0">
                <a:ea typeface="ＭＳ Ｐゴシック" pitchFamily="34" charset="-128"/>
              </a:rPr>
              <a:t>Formalities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only</a:t>
            </a:r>
            <a:r>
              <a:rPr lang="fr-FR" dirty="0" smtClean="0">
                <a:ea typeface="ＭＳ Ｐゴシック" pitchFamily="34" charset="-128"/>
              </a:rPr>
              <a:t> in the second lecture, </a:t>
            </a:r>
            <a:r>
              <a:rPr lang="fr-FR" dirty="0" err="1" smtClean="0">
                <a:ea typeface="ＭＳ Ｐゴシック" pitchFamily="34" charset="-128"/>
              </a:rPr>
              <a:t>so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that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we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start</a:t>
            </a:r>
            <a:r>
              <a:rPr lang="fr-FR" dirty="0" smtClean="0">
                <a:ea typeface="ＭＳ Ｐゴシック" pitchFamily="34" charset="-128"/>
              </a:rPr>
              <a:t> the first </a:t>
            </a:r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dirty="0" smtClean="0">
                <a:ea typeface="ＭＳ Ｐゴシック" pitchFamily="34" charset="-128"/>
              </a:rPr>
              <a:t> on time!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dirty="0" smtClean="0">
                <a:ea typeface="ＭＳ Ｐゴシック" pitchFamily="34" charset="-128"/>
              </a:rPr>
              <a:t> 1 </a:t>
            </a:r>
            <a:r>
              <a:rPr lang="fr-FR" dirty="0" err="1" smtClean="0">
                <a:ea typeface="ＭＳ Ｐゴシック" pitchFamily="34" charset="-128"/>
              </a:rPr>
              <a:t>starts</a:t>
            </a:r>
            <a:r>
              <a:rPr lang="fr-FR" dirty="0" smtClean="0">
                <a:ea typeface="ＭＳ Ｐゴシック" pitchFamily="34" charset="-128"/>
              </a:rPr>
              <a:t>:   9:47</a:t>
            </a:r>
          </a:p>
          <a:p>
            <a:r>
              <a:rPr lang="fr-FR" dirty="0" err="1" smtClean="0">
                <a:ea typeface="ＭＳ Ｐゴシック" pitchFamily="34" charset="-128"/>
              </a:rPr>
              <a:t>Exercise</a:t>
            </a:r>
            <a:r>
              <a:rPr lang="fr-FR" baseline="0" dirty="0" smtClean="0">
                <a:ea typeface="ＭＳ Ｐゴシック" pitchFamily="34" charset="-128"/>
              </a:rPr>
              <a:t> 2 </a:t>
            </a:r>
            <a:r>
              <a:rPr lang="fr-FR" baseline="0" dirty="0" err="1" smtClean="0">
                <a:ea typeface="ＭＳ Ｐゴシック" pitchFamily="34" charset="-128"/>
              </a:rPr>
              <a:t>starts</a:t>
            </a:r>
            <a:r>
              <a:rPr lang="fr-FR" baseline="0" dirty="0" smtClean="0">
                <a:ea typeface="ＭＳ Ｐゴシック" pitchFamily="34" charset="-128"/>
              </a:rPr>
              <a:t>: 10:53</a:t>
            </a:r>
            <a:endParaRPr lang="fr-FR" dirty="0" smtClean="0">
              <a:ea typeface="ＭＳ Ｐゴシック" pitchFamily="34" charset="-128"/>
            </a:endParaRPr>
          </a:p>
          <a:p>
            <a:r>
              <a:rPr lang="fr-FR" dirty="0" err="1" smtClean="0">
                <a:ea typeface="ＭＳ Ｐゴシック" pitchFamily="34" charset="-128"/>
              </a:rPr>
              <a:t>Diese</a:t>
            </a:r>
            <a:r>
              <a:rPr lang="fr-FR" baseline="0" dirty="0" smtClean="0">
                <a:ea typeface="ＭＳ Ｐゴシック" pitchFamily="34" charset="-128"/>
              </a:rPr>
              <a:t> Version: </a:t>
            </a:r>
            <a:r>
              <a:rPr lang="fr-FR" baseline="0" dirty="0" err="1" smtClean="0">
                <a:ea typeface="ＭＳ Ｐゴシック" pitchFamily="34" charset="-128"/>
              </a:rPr>
              <a:t>erstmals</a:t>
            </a:r>
            <a:r>
              <a:rPr lang="fr-FR" baseline="0" dirty="0" smtClean="0">
                <a:ea typeface="ＭＳ Ｐゴシック" pitchFamily="34" charset="-128"/>
              </a:rPr>
              <a:t> 2014 </a:t>
            </a:r>
            <a:r>
              <a:rPr lang="fr-FR" baseline="0" dirty="0" err="1" smtClean="0">
                <a:ea typeface="ＭＳ Ｐゴシック" pitchFamily="34" charset="-128"/>
              </a:rPr>
              <a:t>im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Unterricht</a:t>
            </a:r>
            <a:r>
              <a:rPr lang="fr-FR" baseline="0" dirty="0" smtClean="0">
                <a:ea typeface="ＭＳ Ｐゴシック" pitchFamily="34" charset="-128"/>
              </a:rPr>
              <a:t> (</a:t>
            </a:r>
            <a:r>
              <a:rPr lang="fr-FR" baseline="0" dirty="0" err="1" smtClean="0">
                <a:ea typeface="ＭＳ Ｐゴシック" pitchFamily="34" charset="-128"/>
              </a:rPr>
              <a:t>adaptiert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vom</a:t>
            </a:r>
            <a:r>
              <a:rPr lang="fr-FR" baseline="0" dirty="0" smtClean="0">
                <a:ea typeface="ＭＳ Ｐゴシック" pitchFamily="34" charset="-128"/>
              </a:rPr>
              <a:t> MOOC).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2015: </a:t>
            </a:r>
            <a:r>
              <a:rPr lang="fr-FR" baseline="0" dirty="0" err="1" smtClean="0">
                <a:ea typeface="ＭＳ Ｐゴシック" pitchFamily="34" charset="-128"/>
              </a:rPr>
              <a:t>fast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unveraendert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4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31522-664C-4CF9-9CF9-FB7BB8DAB4FA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3543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19544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AA752-158F-46B4-8F22-1D7559464887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77266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47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previous</a:t>
            </a:r>
            <a:r>
              <a:rPr lang="fr-FR" baseline="0" dirty="0" smtClean="0">
                <a:ea typeface="ＭＳ Ｐゴシック" pitchFamily="34" charset="-128"/>
              </a:rPr>
              <a:t> lecture, </a:t>
            </a:r>
            <a:r>
              <a:rPr lang="fr-FR" baseline="0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have </a:t>
            </a:r>
            <a:r>
              <a:rPr lang="fr-FR" baseline="0" dirty="0" err="1" smtClean="0">
                <a:ea typeface="ＭＳ Ｐゴシック" pitchFamily="34" charset="-128"/>
              </a:rPr>
              <a:t>see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leaky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model: The </a:t>
            </a:r>
            <a:r>
              <a:rPr lang="fr-FR" baseline="0" dirty="0" err="1" smtClean="0">
                <a:ea typeface="ＭＳ Ｐゴシック" pitchFamily="34" charset="-128"/>
              </a:rPr>
              <a:t>responses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incoming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spikes</a:t>
            </a:r>
            <a:r>
              <a:rPr lang="fr-FR" baseline="0" dirty="0" smtClean="0">
                <a:ea typeface="ＭＳ Ｐゴシック" pitchFamily="34" charset="-128"/>
              </a:rPr>
              <a:t> are </a:t>
            </a:r>
            <a:r>
              <a:rPr lang="fr-FR" baseline="0" dirty="0" err="1" smtClean="0">
                <a:ea typeface="ＭＳ Ｐゴシック" pitchFamily="34" charset="-128"/>
              </a:rPr>
              <a:t>summed</a:t>
            </a:r>
            <a:r>
              <a:rPr lang="fr-FR" baseline="0" dirty="0" smtClean="0">
                <a:ea typeface="ＭＳ Ｐゴシック" pitchFamily="34" charset="-128"/>
              </a:rPr>
              <a:t> LINEARLY,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threshold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reached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Let us </a:t>
            </a:r>
            <a:r>
              <a:rPr lang="fr-FR" baseline="0" dirty="0" err="1" smtClean="0">
                <a:ea typeface="ＭＳ Ｐゴシック" pitchFamily="34" charset="-128"/>
              </a:rPr>
              <a:t>now</a:t>
            </a:r>
            <a:r>
              <a:rPr lang="fr-FR" baseline="0" dirty="0" smtClean="0">
                <a:ea typeface="ＭＳ Ｐゴシック" pitchFamily="34" charset="-128"/>
              </a:rPr>
              <a:t> look </a:t>
            </a:r>
            <a:r>
              <a:rPr lang="fr-FR" baseline="0" dirty="0" err="1" smtClean="0">
                <a:ea typeface="ＭＳ Ｐゴシック" pitchFamily="34" charset="-128"/>
              </a:rPr>
              <a:t>again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leaky</a:t>
            </a:r>
            <a:r>
              <a:rPr lang="fr-FR" baseline="0" dirty="0" smtClean="0">
                <a:ea typeface="ＭＳ Ｐゴシック" pitchFamily="34" charset="-128"/>
              </a:rPr>
              <a:t> IF, but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slighlty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</a:t>
            </a:r>
            <a:r>
              <a:rPr lang="fr-FR" baseline="0" dirty="0" smtClean="0">
                <a:ea typeface="ＭＳ Ｐゴシック" pitchFamily="34" charset="-128"/>
              </a:rPr>
              <a:t> perspective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968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The</a:t>
            </a:r>
            <a:r>
              <a:rPr lang="fr-FR" baseline="0" dirty="0" smtClean="0">
                <a:ea typeface="ＭＳ Ｐゴシック" pitchFamily="34" charset="-128"/>
              </a:rPr>
              <a:t> LIF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characterized</a:t>
            </a:r>
            <a:r>
              <a:rPr lang="fr-FR" baseline="0" dirty="0" smtClean="0">
                <a:ea typeface="ＭＳ Ｐゴシック" pitchFamily="34" charset="-128"/>
              </a:rPr>
              <a:t> by a </a:t>
            </a:r>
            <a:r>
              <a:rPr lang="fr-FR" baseline="0" dirty="0" err="1" smtClean="0">
                <a:ea typeface="ＭＳ Ｐゴシック" pitchFamily="34" charset="-128"/>
              </a:rPr>
              <a:t>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differential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248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79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4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6CA19-BFEB-4048-AD5E-E390F5E80377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56062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6D3EE-0EE6-45FF-B09C-11AA48521B14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3342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Welcome!</a:t>
            </a: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3EADC4-0CBB-4084-9156-6B4948F3140C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3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04C2A-76E2-42A1-A33F-46933F78163E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58832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32ED5-94D9-4276-A06A-29E2F07DE1B9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79910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F586A-AC0B-4FF7-9D26-D06ADE273218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803114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839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600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255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938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04C2A-76E2-42A1-A33F-46933F78163E}" type="slidenum">
              <a:rPr lang="fr-FR" smtClean="0"/>
              <a:pPr/>
              <a:t>71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286051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47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6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6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216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839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484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028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517644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81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868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514976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3524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495003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757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590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56653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217982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96765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89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9259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0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1" y="11072108"/>
            <a:ext cx="6842363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4A24-205F-4617-BC85-1184E0D09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8.wmf"/><Relationship Id="rId5" Type="http://schemas.openxmlformats.org/officeDocument/2006/relationships/image" Target="../media/image17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lcnwww.epfl.ch/gerstner/NeuronalDynamics-MOOC2.html" TargetMode="External"/><Relationship Id="rId4" Type="http://schemas.openxmlformats.org/officeDocument/2006/relationships/hyperlink" Target="https://lcnwww.epfl.ch/gerstner/NeuronalDynamics-MOOC1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5.wmf"/><Relationship Id="rId5" Type="http://schemas.openxmlformats.org/officeDocument/2006/relationships/image" Target="../media/image24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6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4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4.wmf"/><Relationship Id="rId10" Type="http://schemas.openxmlformats.org/officeDocument/2006/relationships/hyperlink" Target="https://lcnwww.epfl.ch/gerstner/NeuronalDynamics-MOOC1.html" TargetMode="External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lcnwww.epfl.ch/gerstner/NeuronalDynamics-MOOC2.html" TargetMode="External"/><Relationship Id="rId4" Type="http://schemas.openxmlformats.org/officeDocument/2006/relationships/hyperlink" Target="https://lcnwww.epfl.ch/gerstner/NeuronalDynamics-MOOC1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24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3.wmf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4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7.wmf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2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oleObject" Target="../embeddings/oleObject102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0.bin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49.wmf"/><Relationship Id="rId14" Type="http://schemas.openxmlformats.org/officeDocument/2006/relationships/image" Target="../media/image13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5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1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55.wmf"/><Relationship Id="rId5" Type="http://schemas.openxmlformats.org/officeDocument/2006/relationships/image" Target="../media/image56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1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63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6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3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124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55.wmf"/><Relationship Id="rId14" Type="http://schemas.openxmlformats.org/officeDocument/2006/relationships/image" Target="../media/image66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5.wmf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29.bin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131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68.wmf"/><Relationship Id="rId14" Type="http://schemas.openxmlformats.org/officeDocument/2006/relationships/image" Target="../media/image70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72.wmf"/><Relationship Id="rId5" Type="http://schemas.openxmlformats.org/officeDocument/2006/relationships/image" Target="../media/image62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138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oleObject" Target="../embeddings/oleObject144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5.wmf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46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76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8.wmf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8.bin"/><Relationship Id="rId11" Type="http://schemas.openxmlformats.org/officeDocument/2006/relationships/oleObject" Target="../embeddings/oleObject151.bin"/><Relationship Id="rId5" Type="http://schemas.openxmlformats.org/officeDocument/2006/relationships/image" Target="../media/image24.wmf"/><Relationship Id="rId10" Type="http://schemas.openxmlformats.org/officeDocument/2006/relationships/image" Target="../media/image79.wmf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70.wmf"/><Relationship Id="rId5" Type="http://schemas.openxmlformats.org/officeDocument/2006/relationships/image" Target="../media/image62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5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86.png"/><Relationship Id="rId9" Type="http://schemas.openxmlformats.org/officeDocument/2006/relationships/image" Target="../media/image8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6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18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91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13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91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3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83.bin"/><Relationship Id="rId3" Type="http://schemas.openxmlformats.org/officeDocument/2006/relationships/notesSlide" Target="../notesSlides/notesSlide69.xml"/><Relationship Id="rId21" Type="http://schemas.openxmlformats.org/officeDocument/2006/relationships/image" Target="../media/image26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82.bin"/><Relationship Id="rId20" Type="http://schemas.openxmlformats.org/officeDocument/2006/relationships/oleObject" Target="../embeddings/oleObject184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91.wmf"/><Relationship Id="rId5" Type="http://schemas.openxmlformats.org/officeDocument/2006/relationships/image" Target="../media/image25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8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92.bin"/><Relationship Id="rId3" Type="http://schemas.openxmlformats.org/officeDocument/2006/relationships/notesSlide" Target="../notesSlides/notesSlide70.xml"/><Relationship Id="rId21" Type="http://schemas.openxmlformats.org/officeDocument/2006/relationships/image" Target="../media/image96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9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91.bin"/><Relationship Id="rId20" Type="http://schemas.openxmlformats.org/officeDocument/2006/relationships/oleObject" Target="../embeddings/oleObject193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91.wmf"/><Relationship Id="rId5" Type="http://schemas.openxmlformats.org/officeDocument/2006/relationships/image" Target="../media/image25.wmf"/><Relationship Id="rId15" Type="http://schemas.openxmlformats.org/officeDocument/2006/relationships/image" Target="../media/image93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88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90.bin"/><Relationship Id="rId22" Type="http://schemas.openxmlformats.org/officeDocument/2006/relationships/oleObject" Target="../embeddings/oleObject194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97.wmf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91.wmf"/><Relationship Id="rId5" Type="http://schemas.openxmlformats.org/officeDocument/2006/relationships/image" Target="../media/image25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00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20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01.wmf"/><Relationship Id="rId5" Type="http://schemas.openxmlformats.org/officeDocument/2006/relationships/image" Target="../media/image13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206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0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07.bin"/><Relationship Id="rId9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484676" y="1797050"/>
            <a:ext cx="9638982" cy="47546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81920" y="1347538"/>
            <a:ext cx="10801350" cy="1123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</a:t>
            </a:r>
            <a:r>
              <a:rPr lang="fr-CH" sz="4000" b="1" dirty="0" smtClean="0"/>
              <a:t>: A first simple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model/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mathematics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2</a:t>
            </a:r>
            <a:r>
              <a:rPr lang="fr-CH" sz="4000" b="1" dirty="0" smtClean="0"/>
              <a:t>:  Hodgkin-Huxley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</a:t>
            </a:r>
            <a:r>
              <a:rPr lang="fr-CH" sz="4000" b="1" dirty="0" err="1" smtClean="0"/>
              <a:t>biophysical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</a:t>
            </a:r>
            <a:r>
              <a:rPr lang="fr-CH" sz="4000" b="1" dirty="0" smtClean="0"/>
              <a:t>-</a:t>
            </a:r>
            <a:r>
              <a:rPr lang="fr-CH" sz="4000" b="1" dirty="0" err="1" smtClean="0"/>
              <a:t>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phase plane </a:t>
            </a:r>
            <a:r>
              <a:rPr lang="fr-CH" sz="4000" b="1" dirty="0" err="1" smtClean="0"/>
              <a:t>analysis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4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Two-dimensional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</a:t>
            </a:r>
            <a:endParaRPr lang="fr-CH" sz="4000" b="1" dirty="0"/>
          </a:p>
          <a:p>
            <a:r>
              <a:rPr lang="fr-CH" sz="4000" b="1" dirty="0" smtClean="0"/>
              <a:t>                        type I and type II </a:t>
            </a:r>
            <a:r>
              <a:rPr lang="fr-CH" sz="4000" b="1" dirty="0" err="1" smtClean="0"/>
              <a:t>models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5,6</a:t>
            </a:r>
            <a:r>
              <a:rPr lang="fr-CH" sz="4000" b="1" dirty="0" smtClean="0"/>
              <a:t>: Associative Memory, </a:t>
            </a:r>
          </a:p>
          <a:p>
            <a:r>
              <a:rPr lang="fr-CH" sz="4000" b="1" dirty="0" smtClean="0"/>
              <a:t>                        </a:t>
            </a:r>
            <a:r>
              <a:rPr lang="fr-CH" sz="4000" b="1" dirty="0" err="1" smtClean="0"/>
              <a:t>Hebb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rule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Hopfield</a:t>
            </a:r>
            <a:endParaRPr lang="fr-CH" sz="4000" b="1" dirty="0" smtClean="0"/>
          </a:p>
          <a:p>
            <a:r>
              <a:rPr lang="fr-CH" sz="4000" i="1" dirty="0" err="1"/>
              <a:t>Week</a:t>
            </a:r>
            <a:r>
              <a:rPr lang="fr-CH" sz="4000" i="1" dirty="0"/>
              <a:t> 7-10</a:t>
            </a:r>
            <a:r>
              <a:rPr lang="fr-CH" sz="4000" b="1" dirty="0"/>
              <a:t>: Networks, cognition, </a:t>
            </a:r>
            <a:r>
              <a:rPr lang="fr-CH" sz="4000" b="1" dirty="0" err="1" smtClean="0"/>
              <a:t>learning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11,12</a:t>
            </a:r>
            <a:r>
              <a:rPr lang="fr-CH" sz="4000" b="1" dirty="0" smtClean="0"/>
              <a:t>: Noise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noisy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 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and </a:t>
            </a:r>
            <a:r>
              <a:rPr lang="fr-CH" sz="4000" b="1" dirty="0" err="1" smtClean="0"/>
              <a:t>coding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Estimating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for                     </a:t>
            </a:r>
          </a:p>
          <a:p>
            <a:r>
              <a:rPr lang="fr-CH" sz="4000" b="1" dirty="0" smtClean="0"/>
              <a:t>                     </a:t>
            </a:r>
            <a:r>
              <a:rPr lang="fr-CH" sz="4000" b="1" dirty="0" err="1" smtClean="0"/>
              <a:t>coding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decoding</a:t>
            </a:r>
            <a:r>
              <a:rPr lang="fr-CH" sz="4000" b="1" dirty="0" smtClean="0"/>
              <a:t>: GLM</a:t>
            </a:r>
          </a:p>
          <a:p>
            <a:r>
              <a:rPr lang="en-US" sz="4000" i="1" dirty="0" smtClean="0"/>
              <a:t>Week x</a:t>
            </a:r>
            <a:r>
              <a:rPr lang="en-US" sz="4000" b="1" dirty="0" smtClean="0"/>
              <a:t>: Online video: </a:t>
            </a:r>
            <a:r>
              <a:rPr lang="en-US" sz="4000" b="1" dirty="0" smtClean="0"/>
              <a:t>Dendrites/Biophysics</a:t>
            </a:r>
          </a:p>
          <a:p>
            <a:r>
              <a:rPr lang="en-US" sz="4000" i="1" dirty="0" smtClean="0"/>
              <a:t>Week xx</a:t>
            </a:r>
            <a:r>
              <a:rPr lang="en-US" sz="4000" b="1" dirty="0" smtClean="0"/>
              <a:t>: Density equations</a:t>
            </a:r>
            <a:endParaRPr lang="fr-CH" sz="4000" b="1" dirty="0" smtClean="0"/>
          </a:p>
          <a:p>
            <a:endParaRPr lang="fr-CH" sz="4400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953241" y="1475143"/>
            <a:ext cx="8156223" cy="830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0795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4700" kern="1200">
                <a:solidFill>
                  <a:srgbClr val="595959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7" indent="0">
              <a:buNone/>
            </a:pP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pPr marL="217487" indent="0">
              <a:buNone/>
            </a:pPr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857" y="3636580"/>
            <a:ext cx="6978192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 in 2020:</a:t>
            </a:r>
            <a:endParaRPr lang="en-US" i="1" dirty="0" smtClean="0"/>
          </a:p>
          <a:p>
            <a:r>
              <a:rPr lang="en-US" i="1" dirty="0" smtClean="0"/>
              <a:t>Martin Barry (head)</a:t>
            </a:r>
          </a:p>
          <a:p>
            <a:r>
              <a:rPr lang="en-US" i="1" dirty="0" smtClean="0"/>
              <a:t>Valentin Schmutz</a:t>
            </a:r>
          </a:p>
          <a:p>
            <a:r>
              <a:rPr lang="en-US" i="1" dirty="0" smtClean="0"/>
              <a:t>Georgios </a:t>
            </a:r>
            <a:r>
              <a:rPr lang="en-US" i="1" dirty="0" err="1" smtClean="0"/>
              <a:t>Iatropoulos</a:t>
            </a:r>
            <a:endParaRPr lang="en-US" i="1" dirty="0" smtClean="0"/>
          </a:p>
          <a:p>
            <a:r>
              <a:rPr lang="en-US" i="1" dirty="0" smtClean="0"/>
              <a:t>Christos </a:t>
            </a:r>
            <a:r>
              <a:rPr lang="en-US" i="1" dirty="0" err="1" smtClean="0"/>
              <a:t>Sourmpis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2857" y="8559384"/>
            <a:ext cx="73583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 WEBPAGE:</a:t>
            </a:r>
          </a:p>
          <a:p>
            <a:r>
              <a:rPr lang="en-US" dirty="0" smtClean="0"/>
              <a:t>Moodle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41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9217891"/>
            <a:ext cx="4672723" cy="1128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2976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8947841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239564" y="1632461"/>
            <a:ext cx="12070654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Hodgkin-Huxley type models: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Biophysics, molecules, </a:t>
            </a:r>
            <a:r>
              <a:rPr lang="en-US" sz="6800" b="1" dirty="0" smtClean="0">
                <a:solidFill>
                  <a:srgbClr val="FF0000"/>
                </a:solidFill>
              </a:rPr>
              <a:t>ions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2)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4630985"/>
          <a:ext cx="49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8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217" y="4630985"/>
                        <a:ext cx="49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3564185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945185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3792785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417378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417378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668838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463098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676458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6104185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3805467" y="5319960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Spike reception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5011985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89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6688385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5316785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3640385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2494209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762610" y="7297985"/>
            <a:ext cx="860203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17080480" y="5459660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6395516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8023770"/>
            <a:ext cx="433163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Postsynaptic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64"/>
          <p:cNvGrpSpPr/>
          <p:nvPr/>
        </p:nvGrpSpPr>
        <p:grpSpPr>
          <a:xfrm>
            <a:off x="11340710" y="3875236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637465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239564" y="1632461"/>
            <a:ext cx="11241901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models</a:t>
            </a:r>
            <a:r>
              <a:rPr lang="en-US" sz="6800" dirty="0">
                <a:solidFill>
                  <a:srgbClr val="FF0000"/>
                </a:solidFill>
              </a:rPr>
              <a:t>: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Formal/phenomenological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1 and week 7-9)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8" grpId="1"/>
      <p:bldP spid="61" grpId="0"/>
      <p:bldP spid="62" grpId="0" animBg="1"/>
      <p:bldP spid="64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577844" y="0"/>
            <a:ext cx="19064556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Noise and variability in integrate-and-fire </a:t>
            </a:r>
            <a:r>
              <a:rPr lang="en-US" sz="6800" dirty="0"/>
              <a:t>models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040623" y="3842608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2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623" y="3842608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9130" y="1952247"/>
            <a:ext cx="8282861" cy="1485283"/>
            <a:chOff x="672" y="384"/>
            <a:chExt cx="2208" cy="528"/>
          </a:xfrm>
        </p:grpSpPr>
        <p:sp>
          <p:nvSpPr>
            <p:cNvPr id="1074" name="Oval 6"/>
            <p:cNvSpPr>
              <a:spLocks noChangeArrowheads="1"/>
            </p:cNvSpPr>
            <p:nvPr/>
          </p:nvSpPr>
          <p:spPr bwMode="auto">
            <a:xfrm>
              <a:off x="1376" y="67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Freeform 11"/>
          <p:cNvSpPr>
            <a:spLocks/>
          </p:cNvSpPr>
          <p:nvPr/>
        </p:nvSpPr>
        <p:spPr bwMode="auto">
          <a:xfrm>
            <a:off x="1297949" y="2627375"/>
            <a:ext cx="3961368" cy="47259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7059938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97949" y="2357324"/>
            <a:ext cx="2520870" cy="1645626"/>
            <a:chOff x="288" y="528"/>
            <a:chExt cx="672" cy="585"/>
          </a:xfrm>
        </p:grpSpPr>
        <p:sp>
          <p:nvSpPr>
            <p:cNvPr id="1070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1034" name="Line 18"/>
          <p:cNvSpPr>
            <a:spLocks noChangeShapeType="1"/>
          </p:cNvSpPr>
          <p:nvPr/>
        </p:nvSpPr>
        <p:spPr bwMode="auto">
          <a:xfrm flipH="1" flipV="1">
            <a:off x="7600126" y="3032453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 flipH="1" flipV="1">
            <a:off x="7600126" y="3032453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>
            <a:off x="10301058" y="751631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7" name="Line 21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 flipV="1">
            <a:off x="10633575" y="7561268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027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13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9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1144044" y="7508127"/>
            <a:ext cx="1191095" cy="675129"/>
            <a:chOff x="3504" y="2352"/>
            <a:chExt cx="336" cy="240"/>
          </a:xfrm>
        </p:grpSpPr>
        <p:sp>
          <p:nvSpPr>
            <p:cNvPr id="1066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838136" y="2087272"/>
            <a:ext cx="3961368" cy="2025386"/>
            <a:chOff x="432" y="432"/>
            <a:chExt cx="1056" cy="720"/>
          </a:xfrm>
        </p:grpSpPr>
        <p:sp>
          <p:nvSpPr>
            <p:cNvPr id="1059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9029" name="Text Box 53"/>
          <p:cNvSpPr txBox="1">
            <a:spLocks noChangeArrowheads="1"/>
          </p:cNvSpPr>
          <p:nvPr/>
        </p:nvSpPr>
        <p:spPr bwMode="auto">
          <a:xfrm>
            <a:off x="994761" y="4699905"/>
            <a:ext cx="13607934" cy="54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 smtClean="0"/>
              <a:t>Output</a:t>
            </a:r>
          </a:p>
          <a:p>
            <a:r>
              <a:rPr lang="fr-CH" dirty="0" smtClean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b="1" dirty="0" smtClean="0"/>
              <a:t>rare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 smtClean="0"/>
          </a:p>
          <a:p>
            <a:endParaRPr lang="fr-CH" dirty="0"/>
          </a:p>
          <a:p>
            <a:r>
              <a:rPr lang="fr-CH" b="1" dirty="0" err="1" smtClean="0"/>
              <a:t>Subthreshold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:</a:t>
            </a:r>
          </a:p>
          <a:p>
            <a:pPr>
              <a:buFontTx/>
              <a:buChar char="-"/>
            </a:pPr>
            <a:r>
              <a:rPr lang="fr-CH" dirty="0" err="1" smtClean="0"/>
              <a:t>trajectory</a:t>
            </a:r>
            <a:r>
              <a:rPr lang="fr-CH" dirty="0" smtClean="0"/>
              <a:t> of </a:t>
            </a:r>
            <a:r>
              <a:rPr lang="fr-CH" dirty="0" err="1" smtClean="0"/>
              <a:t>potential</a:t>
            </a:r>
            <a:r>
              <a:rPr lang="fr-CH" dirty="0" smtClean="0"/>
              <a:t> shows fluctuations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5227798" y="3396610"/>
            <a:ext cx="0" cy="1403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15397956" y="284165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824670" y="7508127"/>
            <a:ext cx="1191095" cy="675129"/>
            <a:chOff x="3504" y="2352"/>
            <a:chExt cx="336" cy="240"/>
          </a:xfrm>
        </p:grpSpPr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3526234" y="7508127"/>
            <a:ext cx="1191095" cy="675129"/>
            <a:chOff x="3504" y="2352"/>
            <a:chExt cx="336" cy="240"/>
          </a:xfrm>
        </p:grpSpPr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4850592" y="7508127"/>
            <a:ext cx="716076" cy="675129"/>
            <a:chOff x="3776" y="2352"/>
            <a:chExt cx="202" cy="240"/>
          </a:xfrm>
        </p:grpSpPr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3978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Line 29"/>
          <p:cNvSpPr>
            <a:spLocks noChangeShapeType="1"/>
          </p:cNvSpPr>
          <p:nvPr/>
        </p:nvSpPr>
        <p:spPr bwMode="auto">
          <a:xfrm flipV="1">
            <a:off x="15928236" y="7508127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73196" y="7522544"/>
            <a:ext cx="716076" cy="675129"/>
            <a:chOff x="3776" y="2352"/>
            <a:chExt cx="202" cy="240"/>
          </a:xfrm>
        </p:grpSpPr>
        <p:sp>
          <p:nvSpPr>
            <p:cNvPr id="72" name="Line 29"/>
            <p:cNvSpPr>
              <a:spLocks noChangeShapeType="1"/>
            </p:cNvSpPr>
            <p:nvPr/>
          </p:nvSpPr>
          <p:spPr bwMode="auto">
            <a:xfrm flipV="1">
              <a:off x="3978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29"/>
          <p:cNvSpPr>
            <a:spLocks noChangeShapeType="1"/>
          </p:cNvSpPr>
          <p:nvPr/>
        </p:nvSpPr>
        <p:spPr bwMode="auto">
          <a:xfrm flipV="1">
            <a:off x="17650840" y="7522544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10287734" y="4909295"/>
            <a:ext cx="4934241" cy="858521"/>
          </a:xfrm>
          <a:custGeom>
            <a:avLst/>
            <a:gdLst>
              <a:gd name="connsiteX0" fmla="*/ 0 w 2088107"/>
              <a:gd name="connsiteY0" fmla="*/ 409432 h 484495"/>
              <a:gd name="connsiteX1" fmla="*/ 81886 w 2088107"/>
              <a:gd name="connsiteY1" fmla="*/ 313898 h 484495"/>
              <a:gd name="connsiteX2" fmla="*/ 286603 w 2088107"/>
              <a:gd name="connsiteY2" fmla="*/ 382137 h 484495"/>
              <a:gd name="connsiteX3" fmla="*/ 341194 w 2088107"/>
              <a:gd name="connsiteY3" fmla="*/ 300250 h 484495"/>
              <a:gd name="connsiteX4" fmla="*/ 586854 w 2088107"/>
              <a:gd name="connsiteY4" fmla="*/ 436728 h 484495"/>
              <a:gd name="connsiteX5" fmla="*/ 641445 w 2088107"/>
              <a:gd name="connsiteY5" fmla="*/ 341194 h 484495"/>
              <a:gd name="connsiteX6" fmla="*/ 723331 w 2088107"/>
              <a:gd name="connsiteY6" fmla="*/ 327546 h 484495"/>
              <a:gd name="connsiteX7" fmla="*/ 764274 w 2088107"/>
              <a:gd name="connsiteY7" fmla="*/ 232011 h 484495"/>
              <a:gd name="connsiteX8" fmla="*/ 887104 w 2088107"/>
              <a:gd name="connsiteY8" fmla="*/ 232011 h 484495"/>
              <a:gd name="connsiteX9" fmla="*/ 928048 w 2088107"/>
              <a:gd name="connsiteY9" fmla="*/ 150125 h 484495"/>
              <a:gd name="connsiteX10" fmla="*/ 1064525 w 2088107"/>
              <a:gd name="connsiteY10" fmla="*/ 163773 h 484495"/>
              <a:gd name="connsiteX11" fmla="*/ 1201003 w 2088107"/>
              <a:gd name="connsiteY11" fmla="*/ 122829 h 484495"/>
              <a:gd name="connsiteX12" fmla="*/ 1269242 w 2088107"/>
              <a:gd name="connsiteY12" fmla="*/ 218364 h 484495"/>
              <a:gd name="connsiteX13" fmla="*/ 1378424 w 2088107"/>
              <a:gd name="connsiteY13" fmla="*/ 177420 h 484495"/>
              <a:gd name="connsiteX14" fmla="*/ 1514901 w 2088107"/>
              <a:gd name="connsiteY14" fmla="*/ 313898 h 484495"/>
              <a:gd name="connsiteX15" fmla="*/ 1678674 w 2088107"/>
              <a:gd name="connsiteY15" fmla="*/ 477671 h 484495"/>
              <a:gd name="connsiteX16" fmla="*/ 1760561 w 2088107"/>
              <a:gd name="connsiteY16" fmla="*/ 272955 h 484495"/>
              <a:gd name="connsiteX17" fmla="*/ 1801504 w 2088107"/>
              <a:gd name="connsiteY17" fmla="*/ 368489 h 484495"/>
              <a:gd name="connsiteX18" fmla="*/ 1815152 w 2088107"/>
              <a:gd name="connsiteY18" fmla="*/ 163773 h 484495"/>
              <a:gd name="connsiteX19" fmla="*/ 1869743 w 2088107"/>
              <a:gd name="connsiteY19" fmla="*/ 163773 h 484495"/>
              <a:gd name="connsiteX20" fmla="*/ 1965277 w 2088107"/>
              <a:gd name="connsiteY20" fmla="*/ 109182 h 484495"/>
              <a:gd name="connsiteX21" fmla="*/ 1992573 w 2088107"/>
              <a:gd name="connsiteY21" fmla="*/ 136477 h 484495"/>
              <a:gd name="connsiteX22" fmla="*/ 2088107 w 2088107"/>
              <a:gd name="connsiteY22" fmla="*/ 0 h 4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8107" h="484495">
                <a:moveTo>
                  <a:pt x="0" y="409432"/>
                </a:moveTo>
                <a:cubicBezTo>
                  <a:pt x="17059" y="363939"/>
                  <a:pt x="34119" y="318447"/>
                  <a:pt x="81886" y="313898"/>
                </a:cubicBezTo>
                <a:cubicBezTo>
                  <a:pt x="129653" y="309349"/>
                  <a:pt x="243385" y="384412"/>
                  <a:pt x="286603" y="382137"/>
                </a:cubicBezTo>
                <a:cubicBezTo>
                  <a:pt x="329821" y="379862"/>
                  <a:pt x="291152" y="291152"/>
                  <a:pt x="341194" y="300250"/>
                </a:cubicBezTo>
                <a:cubicBezTo>
                  <a:pt x="391236" y="309349"/>
                  <a:pt x="536812" y="429904"/>
                  <a:pt x="586854" y="436728"/>
                </a:cubicBezTo>
                <a:cubicBezTo>
                  <a:pt x="636896" y="443552"/>
                  <a:pt x="618699" y="359391"/>
                  <a:pt x="641445" y="341194"/>
                </a:cubicBezTo>
                <a:cubicBezTo>
                  <a:pt x="664191" y="322997"/>
                  <a:pt x="702860" y="345743"/>
                  <a:pt x="723331" y="327546"/>
                </a:cubicBezTo>
                <a:cubicBezTo>
                  <a:pt x="743803" y="309349"/>
                  <a:pt x="736979" y="247933"/>
                  <a:pt x="764274" y="232011"/>
                </a:cubicBezTo>
                <a:cubicBezTo>
                  <a:pt x="791569" y="216089"/>
                  <a:pt x="859809" y="245659"/>
                  <a:pt x="887104" y="232011"/>
                </a:cubicBezTo>
                <a:cubicBezTo>
                  <a:pt x="914399" y="218363"/>
                  <a:pt x="898478" y="161498"/>
                  <a:pt x="928048" y="150125"/>
                </a:cubicBezTo>
                <a:cubicBezTo>
                  <a:pt x="957618" y="138752"/>
                  <a:pt x="1019033" y="168322"/>
                  <a:pt x="1064525" y="163773"/>
                </a:cubicBezTo>
                <a:cubicBezTo>
                  <a:pt x="1110018" y="159224"/>
                  <a:pt x="1166884" y="113731"/>
                  <a:pt x="1201003" y="122829"/>
                </a:cubicBezTo>
                <a:cubicBezTo>
                  <a:pt x="1235123" y="131928"/>
                  <a:pt x="1239672" y="209266"/>
                  <a:pt x="1269242" y="218364"/>
                </a:cubicBezTo>
                <a:cubicBezTo>
                  <a:pt x="1298812" y="227462"/>
                  <a:pt x="1337481" y="161498"/>
                  <a:pt x="1378424" y="177420"/>
                </a:cubicBezTo>
                <a:cubicBezTo>
                  <a:pt x="1419367" y="193342"/>
                  <a:pt x="1514901" y="313898"/>
                  <a:pt x="1514901" y="313898"/>
                </a:cubicBezTo>
                <a:cubicBezTo>
                  <a:pt x="1564943" y="363940"/>
                  <a:pt x="1637731" y="484495"/>
                  <a:pt x="1678674" y="477671"/>
                </a:cubicBezTo>
                <a:cubicBezTo>
                  <a:pt x="1719617" y="470847"/>
                  <a:pt x="1740089" y="291152"/>
                  <a:pt x="1760561" y="272955"/>
                </a:cubicBezTo>
                <a:cubicBezTo>
                  <a:pt x="1781033" y="254758"/>
                  <a:pt x="1792406" y="386686"/>
                  <a:pt x="1801504" y="368489"/>
                </a:cubicBezTo>
                <a:cubicBezTo>
                  <a:pt x="1810603" y="350292"/>
                  <a:pt x="1803779" y="197892"/>
                  <a:pt x="1815152" y="163773"/>
                </a:cubicBezTo>
                <a:cubicBezTo>
                  <a:pt x="1826525" y="129654"/>
                  <a:pt x="1844722" y="172871"/>
                  <a:pt x="1869743" y="163773"/>
                </a:cubicBezTo>
                <a:cubicBezTo>
                  <a:pt x="1894764" y="154675"/>
                  <a:pt x="1944805" y="113731"/>
                  <a:pt x="1965277" y="109182"/>
                </a:cubicBezTo>
                <a:cubicBezTo>
                  <a:pt x="1985749" y="104633"/>
                  <a:pt x="1972101" y="154674"/>
                  <a:pt x="1992573" y="136477"/>
                </a:cubicBezTo>
                <a:cubicBezTo>
                  <a:pt x="2013045" y="118280"/>
                  <a:pt x="2050576" y="59140"/>
                  <a:pt x="2088107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02" tIns="96451" rIns="192902" bIns="96451" numCol="1" rtlCol="0" anchor="t" anchorCtr="0" compatLnSpc="1">
            <a:prstTxWarp prst="textNoShape">
              <a:avLst/>
            </a:prstTxWarp>
          </a:bodyPr>
          <a:lstStyle/>
          <a:p>
            <a:pPr defTabSz="1929018"/>
            <a:endParaRPr lang="en-US" dirty="0" smtClean="0"/>
          </a:p>
        </p:txBody>
      </p:sp>
      <p:sp>
        <p:nvSpPr>
          <p:cNvPr id="77" name="Freeform 76"/>
          <p:cNvSpPr/>
          <p:nvPr/>
        </p:nvSpPr>
        <p:spPr bwMode="auto">
          <a:xfrm>
            <a:off x="15673475" y="5110825"/>
            <a:ext cx="2612246" cy="467552"/>
          </a:xfrm>
          <a:custGeom>
            <a:avLst/>
            <a:gdLst>
              <a:gd name="connsiteX0" fmla="*/ 0 w 1105469"/>
              <a:gd name="connsiteY0" fmla="*/ 200167 h 263857"/>
              <a:gd name="connsiteX1" fmla="*/ 109182 w 1105469"/>
              <a:gd name="connsiteY1" fmla="*/ 104633 h 263857"/>
              <a:gd name="connsiteX2" fmla="*/ 163773 w 1105469"/>
              <a:gd name="connsiteY2" fmla="*/ 186519 h 263857"/>
              <a:gd name="connsiteX3" fmla="*/ 341194 w 1105469"/>
              <a:gd name="connsiteY3" fmla="*/ 254758 h 263857"/>
              <a:gd name="connsiteX4" fmla="*/ 423081 w 1105469"/>
              <a:gd name="connsiteY4" fmla="*/ 131928 h 263857"/>
              <a:gd name="connsiteX5" fmla="*/ 491319 w 1105469"/>
              <a:gd name="connsiteY5" fmla="*/ 145576 h 263857"/>
              <a:gd name="connsiteX6" fmla="*/ 504967 w 1105469"/>
              <a:gd name="connsiteY6" fmla="*/ 22746 h 263857"/>
              <a:gd name="connsiteX7" fmla="*/ 682388 w 1105469"/>
              <a:gd name="connsiteY7" fmla="*/ 159224 h 263857"/>
              <a:gd name="connsiteX8" fmla="*/ 723331 w 1105469"/>
              <a:gd name="connsiteY8" fmla="*/ 22746 h 263857"/>
              <a:gd name="connsiteX9" fmla="*/ 846161 w 1105469"/>
              <a:gd name="connsiteY9" fmla="*/ 22746 h 263857"/>
              <a:gd name="connsiteX10" fmla="*/ 1105469 w 1105469"/>
              <a:gd name="connsiteY10" fmla="*/ 159224 h 26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469" h="263857">
                <a:moveTo>
                  <a:pt x="0" y="200167"/>
                </a:moveTo>
                <a:cubicBezTo>
                  <a:pt x="40943" y="153537"/>
                  <a:pt x="81887" y="106908"/>
                  <a:pt x="109182" y="104633"/>
                </a:cubicBezTo>
                <a:cubicBezTo>
                  <a:pt x="136478" y="102358"/>
                  <a:pt x="125104" y="161498"/>
                  <a:pt x="163773" y="186519"/>
                </a:cubicBezTo>
                <a:cubicBezTo>
                  <a:pt x="202442" y="211540"/>
                  <a:pt x="297976" y="263857"/>
                  <a:pt x="341194" y="254758"/>
                </a:cubicBezTo>
                <a:cubicBezTo>
                  <a:pt x="384412" y="245659"/>
                  <a:pt x="398060" y="150125"/>
                  <a:pt x="423081" y="131928"/>
                </a:cubicBezTo>
                <a:cubicBezTo>
                  <a:pt x="448102" y="113731"/>
                  <a:pt x="477671" y="163773"/>
                  <a:pt x="491319" y="145576"/>
                </a:cubicBezTo>
                <a:cubicBezTo>
                  <a:pt x="504967" y="127379"/>
                  <a:pt x="473122" y="20471"/>
                  <a:pt x="504967" y="22746"/>
                </a:cubicBezTo>
                <a:cubicBezTo>
                  <a:pt x="536812" y="25021"/>
                  <a:pt x="645994" y="159224"/>
                  <a:pt x="682388" y="159224"/>
                </a:cubicBezTo>
                <a:cubicBezTo>
                  <a:pt x="718782" y="159224"/>
                  <a:pt x="696035" y="45492"/>
                  <a:pt x="723331" y="22746"/>
                </a:cubicBezTo>
                <a:cubicBezTo>
                  <a:pt x="750627" y="0"/>
                  <a:pt x="782471" y="0"/>
                  <a:pt x="846161" y="22746"/>
                </a:cubicBezTo>
                <a:cubicBezTo>
                  <a:pt x="909851" y="45492"/>
                  <a:pt x="1105469" y="159224"/>
                  <a:pt x="1105469" y="1592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02" tIns="96451" rIns="192902" bIns="96451" numCol="1" rtlCol="0" anchor="t" anchorCtr="0" compatLnSpc="1">
            <a:prstTxWarp prst="textNoShape">
              <a:avLst/>
            </a:prstTxWarp>
          </a:bodyPr>
          <a:lstStyle/>
          <a:p>
            <a:pPr defTabSz="1929018"/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0595704" y="8418620"/>
            <a:ext cx="70551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Random spike arrival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7" descr="pipe_cerv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801" y="2025386"/>
            <a:ext cx="4520310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17642345" y="2953688"/>
            <a:ext cx="252087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02" tIns="96451" rIns="192902" bIns="96451">
            <a:spAutoFit/>
          </a:bodyPr>
          <a:lstStyle/>
          <a:p>
            <a:r>
              <a:rPr lang="en-US"/>
              <a:t>Brain </a:t>
            </a:r>
          </a:p>
        </p:txBody>
      </p:sp>
      <p:sp>
        <p:nvSpPr>
          <p:cNvPr id="38917" name="Rectangle 101"/>
          <p:cNvSpPr>
            <a:spLocks noChangeArrowheads="1"/>
          </p:cNvSpPr>
          <p:nvPr/>
        </p:nvSpPr>
        <p:spPr bwMode="auto">
          <a:xfrm>
            <a:off x="13016997" y="4289880"/>
            <a:ext cx="4932955" cy="63855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38918" name="Rectangle 102"/>
          <p:cNvSpPr>
            <a:spLocks noChangeArrowheads="1"/>
          </p:cNvSpPr>
          <p:nvPr/>
        </p:nvSpPr>
        <p:spPr bwMode="auto">
          <a:xfrm>
            <a:off x="15567879" y="4033894"/>
            <a:ext cx="2382074" cy="6385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cxnSp>
        <p:nvCxnSpPr>
          <p:cNvPr id="38919" name="Straight Connector 104"/>
          <p:cNvCxnSpPr>
            <a:cxnSpLocks noChangeShapeType="1"/>
          </p:cNvCxnSpPr>
          <p:nvPr/>
        </p:nvCxnSpPr>
        <p:spPr bwMode="auto">
          <a:xfrm>
            <a:off x="11996644" y="2886176"/>
            <a:ext cx="1699338" cy="2559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8920" name="TextBox 105"/>
          <p:cNvSpPr txBox="1">
            <a:spLocks noChangeArrowheads="1"/>
          </p:cNvSpPr>
          <p:nvPr/>
        </p:nvSpPr>
        <p:spPr bwMode="auto">
          <a:xfrm>
            <a:off x="9273204" y="1994444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electrode</a:t>
            </a: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608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672329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6071754" y="4924028"/>
            <a:ext cx="129138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/>
              <a:t>awake mouse, cortex, freely whisking,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3219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membrane potential fluctuations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450803" y="2403923"/>
            <a:ext cx="10709704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What is noise? 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What is the neural code?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11-13)</a:t>
            </a:r>
            <a:endParaRPr lang="en-US" sz="68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1978" y="9597763"/>
            <a:ext cx="1027236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of Prof. C. Petersen, EPFL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1.1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cortical neuron sends out signals which are called:</a:t>
            </a:r>
          </a:p>
          <a:p>
            <a:r>
              <a:rPr lang="en-US" sz="4400" dirty="0" smtClean="0"/>
              <a:t>   [ ] action potentials</a:t>
            </a:r>
          </a:p>
          <a:p>
            <a:r>
              <a:rPr lang="en-US" sz="4400" dirty="0" smtClean="0"/>
              <a:t>   [ ] spikes</a:t>
            </a:r>
          </a:p>
          <a:p>
            <a:r>
              <a:rPr lang="en-US" sz="4400" dirty="0" smtClean="0"/>
              <a:t>   [ ] postsynaptic potential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6568" y="6463776"/>
            <a:ext cx="10299032" cy="4832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 an integrate-and-fire model, when the voltage hits the threshold:</a:t>
            </a:r>
          </a:p>
          <a:p>
            <a:r>
              <a:rPr lang="en-US" sz="4400" dirty="0" smtClean="0"/>
              <a:t>   [ ] the neuron fires a spike</a:t>
            </a:r>
          </a:p>
          <a:p>
            <a:r>
              <a:rPr lang="en-US" sz="4400" dirty="0" smtClean="0"/>
              <a:t>   [ ] the neuron can enter a state of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refractoriness</a:t>
            </a:r>
          </a:p>
          <a:p>
            <a:r>
              <a:rPr lang="en-US" sz="4400" dirty="0" smtClean="0"/>
              <a:t>   [ ] the voltage is reset</a:t>
            </a:r>
          </a:p>
          <a:p>
            <a:r>
              <a:rPr lang="en-US" sz="4400" dirty="0" smtClean="0"/>
              <a:t>   [ ] the neuron explodes </a:t>
            </a:r>
            <a:endParaRPr lang="en-US" dirty="0" smtClean="0"/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1562704"/>
            <a:ext cx="21559453" cy="9914439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828419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dendrite is a part of the neuron</a:t>
            </a:r>
          </a:p>
          <a:p>
            <a:r>
              <a:rPr lang="en-US" sz="4400" dirty="0" smtClean="0"/>
              <a:t>   [ ] where synapses are located</a:t>
            </a:r>
          </a:p>
          <a:p>
            <a:r>
              <a:rPr lang="en-US" sz="4400" dirty="0" smtClean="0"/>
              <a:t>   [ ] which collects signals from other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neurons</a:t>
            </a:r>
          </a:p>
          <a:p>
            <a:r>
              <a:rPr lang="en-US" sz="4400" dirty="0" smtClean="0"/>
              <a:t>   [ ] along which spikes are sent to other </a:t>
            </a:r>
          </a:p>
          <a:p>
            <a:r>
              <a:rPr lang="en-US" sz="4400" dirty="0" smtClean="0"/>
              <a:t>         neurons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28419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 vivo, a typical cortical neuron exhibits</a:t>
            </a:r>
          </a:p>
          <a:p>
            <a:r>
              <a:rPr lang="en-US" sz="4400" dirty="0" smtClean="0"/>
              <a:t>   [ ] rare output spikes</a:t>
            </a:r>
          </a:p>
          <a:p>
            <a:r>
              <a:rPr lang="en-US" sz="4400" dirty="0" smtClean="0"/>
              <a:t>   [ ] regular firing activity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[ ] a fluctuating membrane potential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9679" y="9865897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2160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Milan Vojnovic (PhD 2003 with J-Y Le Boudec)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484676" y="1797050"/>
            <a:ext cx="9638982" cy="47546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281920" y="1347538"/>
            <a:ext cx="1080135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</a:t>
            </a:r>
            <a:r>
              <a:rPr lang="fr-CH" sz="4000" b="1" dirty="0" smtClean="0"/>
              <a:t>: A first simple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model/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mathematics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2</a:t>
            </a:r>
            <a:r>
              <a:rPr lang="fr-CH" sz="4000" b="1" dirty="0" smtClean="0"/>
              <a:t>:  Hodgkin-Huxley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</a:t>
            </a:r>
            <a:r>
              <a:rPr lang="fr-CH" sz="4000" b="1" dirty="0" err="1" smtClean="0"/>
              <a:t>biophysical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</a:t>
            </a:r>
            <a:r>
              <a:rPr lang="fr-CH" sz="4000" b="1" dirty="0" smtClean="0"/>
              <a:t>-</a:t>
            </a:r>
            <a:r>
              <a:rPr lang="fr-CH" sz="4000" b="1" dirty="0" err="1" smtClean="0"/>
              <a:t>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and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phase plane </a:t>
            </a:r>
            <a:r>
              <a:rPr lang="fr-CH" sz="4000" b="1" dirty="0" err="1" smtClean="0"/>
              <a:t>analysis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4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Two-dimensional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</a:t>
            </a:r>
            <a:endParaRPr lang="fr-CH" sz="4000" b="1" dirty="0"/>
          </a:p>
          <a:p>
            <a:r>
              <a:rPr lang="fr-CH" sz="4000" b="1" dirty="0" smtClean="0"/>
              <a:t>                        type I and type II </a:t>
            </a:r>
            <a:r>
              <a:rPr lang="fr-CH" sz="4000" b="1" dirty="0" err="1" smtClean="0"/>
              <a:t>models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5,6</a:t>
            </a:r>
            <a:r>
              <a:rPr lang="fr-CH" sz="4000" b="1" dirty="0" smtClean="0"/>
              <a:t>: Associative Memory, </a:t>
            </a:r>
          </a:p>
          <a:p>
            <a:r>
              <a:rPr lang="fr-CH" sz="4000" b="1" dirty="0" smtClean="0"/>
              <a:t>                        </a:t>
            </a:r>
            <a:r>
              <a:rPr lang="fr-CH" sz="4000" b="1" dirty="0" err="1" smtClean="0"/>
              <a:t>Hebb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rule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Hopfield</a:t>
            </a:r>
            <a:endParaRPr lang="fr-CH" sz="4000" b="1" dirty="0" smtClean="0"/>
          </a:p>
          <a:p>
            <a:r>
              <a:rPr lang="fr-CH" sz="4000" i="1" dirty="0" err="1"/>
              <a:t>Week</a:t>
            </a:r>
            <a:r>
              <a:rPr lang="fr-CH" sz="4000" i="1" dirty="0"/>
              <a:t> 7-10</a:t>
            </a:r>
            <a:r>
              <a:rPr lang="fr-CH" sz="4000" b="1" dirty="0"/>
              <a:t>: Networks, cognition, </a:t>
            </a:r>
            <a:r>
              <a:rPr lang="fr-CH" sz="4000" b="1" dirty="0" err="1" smtClean="0"/>
              <a:t>learning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11,12</a:t>
            </a:r>
            <a:r>
              <a:rPr lang="fr-CH" sz="4000" b="1" dirty="0" smtClean="0"/>
              <a:t>: Noise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, </a:t>
            </a:r>
            <a:r>
              <a:rPr lang="fr-CH" sz="4000" b="1" dirty="0" err="1" smtClean="0"/>
              <a:t>noisy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neurons</a:t>
            </a:r>
            <a:r>
              <a:rPr lang="fr-CH" sz="4000" b="1" dirty="0" smtClean="0"/>
              <a:t>   </a:t>
            </a:r>
          </a:p>
          <a:p>
            <a:r>
              <a:rPr lang="fr-CH" sz="4000" b="1" dirty="0"/>
              <a:t> </a:t>
            </a:r>
            <a:r>
              <a:rPr lang="fr-CH" sz="4000" b="1" dirty="0" smtClean="0"/>
              <a:t>                       and </a:t>
            </a:r>
            <a:r>
              <a:rPr lang="fr-CH" sz="4000" b="1" dirty="0" err="1" smtClean="0"/>
              <a:t>coding</a:t>
            </a:r>
            <a:endParaRPr lang="fr-CH" sz="4000" b="1" dirty="0" smtClean="0"/>
          </a:p>
          <a:p>
            <a:r>
              <a:rPr lang="fr-CH" sz="4000" i="1" dirty="0" err="1" smtClean="0"/>
              <a:t>Week</a:t>
            </a:r>
            <a:r>
              <a:rPr lang="fr-CH" sz="4000" i="1" dirty="0" smtClean="0"/>
              <a:t> 13</a:t>
            </a:r>
            <a:r>
              <a:rPr lang="fr-CH" sz="4000" b="1" dirty="0" smtClean="0"/>
              <a:t>: </a:t>
            </a:r>
            <a:r>
              <a:rPr lang="fr-CH" sz="4000" b="1" dirty="0" err="1" smtClean="0"/>
              <a:t>Estimating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neuron</a:t>
            </a:r>
            <a:r>
              <a:rPr lang="fr-CH" sz="4000" b="1" dirty="0" smtClean="0"/>
              <a:t> </a:t>
            </a:r>
            <a:r>
              <a:rPr lang="fr-CH" sz="4000" b="1" dirty="0" err="1" smtClean="0"/>
              <a:t>models</a:t>
            </a:r>
            <a:r>
              <a:rPr lang="fr-CH" sz="4000" b="1" dirty="0" smtClean="0"/>
              <a:t> for                     </a:t>
            </a:r>
          </a:p>
          <a:p>
            <a:r>
              <a:rPr lang="fr-CH" sz="4000" b="1" dirty="0" smtClean="0"/>
              <a:t>                     </a:t>
            </a:r>
            <a:r>
              <a:rPr lang="fr-CH" sz="4000" b="1" dirty="0" err="1" smtClean="0"/>
              <a:t>coding</a:t>
            </a:r>
            <a:r>
              <a:rPr lang="fr-CH" sz="4000" b="1" dirty="0" smtClean="0"/>
              <a:t> and </a:t>
            </a:r>
            <a:r>
              <a:rPr lang="fr-CH" sz="4000" b="1" dirty="0" err="1" smtClean="0"/>
              <a:t>decoding</a:t>
            </a:r>
            <a:r>
              <a:rPr lang="fr-CH" sz="4000" b="1" dirty="0" smtClean="0"/>
              <a:t>: GLM</a:t>
            </a:r>
          </a:p>
          <a:p>
            <a:r>
              <a:rPr lang="en-US" sz="4000" i="1" dirty="0" smtClean="0"/>
              <a:t>Week x</a:t>
            </a:r>
            <a:r>
              <a:rPr lang="en-US" sz="4000" b="1" dirty="0" smtClean="0"/>
              <a:t>: Online video: Dendrites/Biophysics</a:t>
            </a:r>
            <a:endParaRPr lang="fr-CH" sz="4000" b="1" dirty="0" smtClean="0"/>
          </a:p>
          <a:p>
            <a:endParaRPr lang="fr-CH" sz="4400" dirty="0" smtClean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953241" y="1475143"/>
            <a:ext cx="8156223" cy="830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0795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4700" kern="1200">
                <a:solidFill>
                  <a:srgbClr val="595959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1511300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2pPr>
            <a:lvl3pPr marL="18335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3pPr>
            <a:lvl4pPr marL="21002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4pPr>
            <a:lvl5pPr marL="2265363" indent="-862013" algn="l" defTabSz="1079500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ＭＳ Ｐゴシック" charset="0"/>
                <a:cs typeface="+mn-cs"/>
              </a:defRPr>
            </a:lvl5pPr>
            <a:lvl6pPr marL="5941497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1769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2041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2313" indent="-540136" algn="l" defTabSz="108027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7" indent="0">
              <a:buNone/>
            </a:pP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Wulfram Gerstner</a:t>
            </a:r>
          </a:p>
          <a:p>
            <a:pPr marL="217487" indent="0">
              <a:buNone/>
            </a:pPr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7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231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1402" y="60469"/>
            <a:ext cx="20422054" cy="13643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sz="7600" dirty="0" err="1" smtClean="0"/>
              <a:t>Biological</a:t>
            </a:r>
            <a:r>
              <a:rPr lang="fr-CH" sz="7600" dirty="0" smtClean="0"/>
              <a:t> </a:t>
            </a:r>
            <a:r>
              <a:rPr lang="fr-CH" sz="7600" dirty="0" err="1" smtClean="0"/>
              <a:t>modeling</a:t>
            </a:r>
            <a:r>
              <a:rPr lang="fr-CH" sz="7600" dirty="0" smtClean="0"/>
              <a:t> of Neural Networks</a:t>
            </a:r>
            <a:endParaRPr lang="fr-FR" sz="76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26556" y="2275894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b="1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-49595" y="11087621"/>
            <a:ext cx="21607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533333" y="1417917"/>
            <a:ext cx="98697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Course: Monday : 9:15-13:00</a:t>
            </a:r>
            <a:endParaRPr lang="fr-FR"/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2255180" y="2658466"/>
            <a:ext cx="10835013" cy="63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A </a:t>
            </a:r>
            <a:r>
              <a:rPr lang="fr-CH" dirty="0" err="1"/>
              <a:t>typical</a:t>
            </a:r>
            <a:r>
              <a:rPr lang="fr-CH" dirty="0"/>
              <a:t> </a:t>
            </a:r>
            <a:r>
              <a:rPr lang="fr-CH" dirty="0" err="1"/>
              <a:t>Monday</a:t>
            </a:r>
            <a:r>
              <a:rPr lang="fr-CH" dirty="0"/>
              <a:t>:</a:t>
            </a:r>
          </a:p>
          <a:p>
            <a:r>
              <a:rPr lang="fr-CH" dirty="0"/>
              <a:t>     1st lecture 9:15-9:50</a:t>
            </a:r>
          </a:p>
          <a:p>
            <a:r>
              <a:rPr lang="fr-CH" dirty="0"/>
              <a:t>           1st </a:t>
            </a:r>
            <a:r>
              <a:rPr lang="fr-CH" dirty="0" err="1"/>
              <a:t>exercise</a:t>
            </a:r>
            <a:r>
              <a:rPr lang="fr-CH" dirty="0"/>
              <a:t> 9:50-10:00</a:t>
            </a:r>
          </a:p>
          <a:p>
            <a:r>
              <a:rPr lang="fr-CH" dirty="0"/>
              <a:t>    2nd lecture 10:15-10:35</a:t>
            </a:r>
          </a:p>
          <a:p>
            <a:r>
              <a:rPr lang="fr-CH" dirty="0"/>
              <a:t>           2nd </a:t>
            </a:r>
            <a:r>
              <a:rPr lang="fr-CH" dirty="0" err="1"/>
              <a:t>exercise</a:t>
            </a:r>
            <a:r>
              <a:rPr lang="fr-CH" dirty="0"/>
              <a:t> 10:35-11:00</a:t>
            </a:r>
          </a:p>
          <a:p>
            <a:r>
              <a:rPr lang="fr-CH" dirty="0"/>
              <a:t>    3rd lecture 11:15 – 11:40 </a:t>
            </a:r>
          </a:p>
          <a:p>
            <a:r>
              <a:rPr lang="fr-CH" dirty="0"/>
              <a:t>           3rd </a:t>
            </a:r>
            <a:r>
              <a:rPr lang="fr-CH" dirty="0" err="1"/>
              <a:t>exercise</a:t>
            </a:r>
            <a:r>
              <a:rPr lang="fr-CH" dirty="0"/>
              <a:t> </a:t>
            </a:r>
            <a:r>
              <a:rPr lang="fr-CH" dirty="0" smtClean="0"/>
              <a:t>11:45-12:40</a:t>
            </a:r>
            <a:endParaRPr lang="fr-FR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1953753" y="11155673"/>
            <a:ext cx="514890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 smtClean="0"/>
              <a:t>moodle.epfl.ch</a:t>
            </a:r>
            <a:endParaRPr lang="fr-FR" i="1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167050" y="4709023"/>
            <a:ext cx="7251256" cy="970497"/>
            <a:chOff x="3787" y="1674"/>
            <a:chExt cx="1933" cy="345"/>
          </a:xfrm>
        </p:grpSpPr>
        <p:sp>
          <p:nvSpPr>
            <p:cNvPr id="42004" name="Line 15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Text Box 16"/>
            <p:cNvSpPr txBox="1">
              <a:spLocks noChangeArrowheads="1"/>
            </p:cNvSpPr>
            <p:nvPr/>
          </p:nvSpPr>
          <p:spPr bwMode="auto">
            <a:xfrm>
              <a:off x="4228" y="1674"/>
              <a:ext cx="1492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  <a:endParaRPr lang="fr-FR" i="1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155796" y="6076159"/>
            <a:ext cx="7251254" cy="970497"/>
            <a:chOff x="3787" y="1674"/>
            <a:chExt cx="1933" cy="345"/>
          </a:xfrm>
        </p:grpSpPr>
        <p:sp>
          <p:nvSpPr>
            <p:cNvPr id="42002" name="Line 19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Text Box 20"/>
            <p:cNvSpPr txBox="1">
              <a:spLocks noChangeArrowheads="1"/>
            </p:cNvSpPr>
            <p:nvPr/>
          </p:nvSpPr>
          <p:spPr bwMode="auto">
            <a:xfrm>
              <a:off x="4228" y="1674"/>
              <a:ext cx="1492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  <a:endParaRPr lang="fr-FR" i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998241" y="7417976"/>
            <a:ext cx="7423812" cy="3600686"/>
            <a:chOff x="3787" y="1674"/>
            <a:chExt cx="1979" cy="1280"/>
          </a:xfrm>
        </p:grpSpPr>
        <p:sp>
          <p:nvSpPr>
            <p:cNvPr id="42000" name="Line 22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Text Box 23"/>
            <p:cNvSpPr txBox="1">
              <a:spLocks noChangeArrowheads="1"/>
            </p:cNvSpPr>
            <p:nvPr/>
          </p:nvSpPr>
          <p:spPr bwMode="auto">
            <a:xfrm>
              <a:off x="4113" y="1674"/>
              <a:ext cx="1653" cy="128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 err="1"/>
                <a:t>paper</a:t>
              </a:r>
              <a:r>
                <a:rPr lang="fr-CH" i="1" dirty="0"/>
                <a:t> and </a:t>
              </a:r>
              <a:r>
                <a:rPr lang="fr-CH" i="1" dirty="0" err="1"/>
                <a:t>pencil</a:t>
              </a:r>
              <a:endParaRPr lang="fr-CH" i="1" dirty="0"/>
            </a:p>
            <a:p>
              <a:r>
                <a:rPr lang="fr-CH" i="1" dirty="0"/>
                <a:t>OR interactive </a:t>
              </a:r>
              <a:r>
                <a:rPr lang="fr-CH" i="1" dirty="0" err="1"/>
                <a:t>toy</a:t>
              </a:r>
              <a:r>
                <a:rPr lang="fr-CH" i="1" dirty="0"/>
                <a:t> </a:t>
              </a:r>
            </a:p>
            <a:p>
              <a:r>
                <a:rPr lang="fr-CH" i="1" dirty="0"/>
                <a:t> </a:t>
              </a:r>
              <a:r>
                <a:rPr lang="fr-CH" i="1" dirty="0" err="1"/>
                <a:t>examples</a:t>
              </a:r>
              <a:r>
                <a:rPr lang="fr-CH" i="1" dirty="0"/>
                <a:t> </a:t>
              </a:r>
              <a:endParaRPr lang="fr-CH" i="1" dirty="0" smtClean="0"/>
            </a:p>
            <a:p>
              <a:r>
                <a:rPr lang="fr-CH" i="1" dirty="0" smtClean="0"/>
                <a:t>on </a:t>
              </a:r>
              <a:r>
                <a:rPr lang="fr-CH" i="1" dirty="0"/>
                <a:t>computer</a:t>
              </a:r>
              <a:endParaRPr lang="fr-FR" i="1" dirty="0"/>
            </a:p>
          </p:txBody>
        </p:sp>
      </p:grpSp>
      <p:sp>
        <p:nvSpPr>
          <p:cNvPr id="1209368" name="Text Box 24"/>
          <p:cNvSpPr txBox="1">
            <a:spLocks noChangeArrowheads="1"/>
          </p:cNvSpPr>
          <p:nvPr/>
        </p:nvSpPr>
        <p:spPr bwMode="auto">
          <a:xfrm>
            <a:off x="-49595" y="8993402"/>
            <a:ext cx="14354951" cy="181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Course  of 4 </a:t>
            </a:r>
            <a:r>
              <a:rPr lang="fr-CH" dirty="0" err="1"/>
              <a:t>credits</a:t>
            </a:r>
            <a:r>
              <a:rPr lang="fr-CH" dirty="0"/>
              <a:t> </a:t>
            </a:r>
            <a:r>
              <a:rPr lang="fr-CH" sz="4800" i="1" dirty="0"/>
              <a:t>= 6 </a:t>
            </a:r>
            <a:r>
              <a:rPr lang="fr-CH" sz="4800" i="1" dirty="0" err="1"/>
              <a:t>hours</a:t>
            </a:r>
            <a:r>
              <a:rPr lang="fr-CH" sz="4800" i="1" dirty="0"/>
              <a:t> of </a:t>
            </a:r>
            <a:r>
              <a:rPr lang="fr-CH" sz="4800" i="1" dirty="0" err="1"/>
              <a:t>work</a:t>
            </a:r>
            <a:r>
              <a:rPr lang="fr-CH" sz="4800" i="1" dirty="0"/>
              <a:t> per </a:t>
            </a:r>
            <a:r>
              <a:rPr lang="fr-CH" sz="4800" i="1" dirty="0" err="1"/>
              <a:t>week</a:t>
            </a:r>
            <a:endParaRPr lang="fr-CH" sz="4800" i="1" dirty="0"/>
          </a:p>
          <a:p>
            <a:r>
              <a:rPr lang="fr-CH" sz="4800" i="1" dirty="0"/>
              <a:t>                                      4 ‘contact’ + 2 </a:t>
            </a:r>
            <a:r>
              <a:rPr lang="fr-CH" sz="4800" i="1" dirty="0" err="1"/>
              <a:t>homework</a:t>
            </a:r>
            <a:endParaRPr lang="fr-CH" sz="4800" i="1" dirty="0"/>
          </a:p>
        </p:txBody>
      </p:sp>
      <p:sp>
        <p:nvSpPr>
          <p:cNvPr id="1209369" name="Text Box 25"/>
          <p:cNvSpPr txBox="1">
            <a:spLocks noChangeArrowheads="1"/>
          </p:cNvSpPr>
          <p:nvPr/>
        </p:nvSpPr>
        <p:spPr bwMode="auto">
          <a:xfrm>
            <a:off x="13956169" y="2275894"/>
            <a:ext cx="6246962" cy="194912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have your laptop</a:t>
            </a:r>
          </a:p>
          <a:p>
            <a:r>
              <a:rPr lang="fr-CH" b="1"/>
              <a:t>    with you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68" grpId="0"/>
      <p:bldP spid="12093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3092113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The Passive Membrane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2275724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4" y="3801979"/>
            <a:ext cx="9577137" cy="22138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1.2. The passive membrane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4630985"/>
          <a:ext cx="492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6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217" y="4630985"/>
                        <a:ext cx="4921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3564185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945185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3792785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417378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417378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668838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463098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676458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6104185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5011985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37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6688385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5316785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3640385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2494209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Freeform 54"/>
          <p:cNvSpPr>
            <a:spLocks/>
          </p:cNvSpPr>
          <p:nvPr/>
        </p:nvSpPr>
        <p:spPr bwMode="auto">
          <a:xfrm>
            <a:off x="17080480" y="5459660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6395516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8023770"/>
            <a:ext cx="295144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64"/>
          <p:cNvGrpSpPr/>
          <p:nvPr/>
        </p:nvGrpSpPr>
        <p:grpSpPr>
          <a:xfrm>
            <a:off x="11340710" y="3875236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637465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1214667" y="8993266"/>
            <a:ext cx="970301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4472217" y="2494209"/>
            <a:ext cx="0" cy="20605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2925972" y="1797050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electrode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2" grpId="0" animBg="1"/>
      <p:bldP spid="64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394" y="392651"/>
            <a:ext cx="168605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LEARNING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Solve </a:t>
            </a:r>
            <a:r>
              <a:rPr lang="en-US" sz="4400" dirty="0"/>
              <a:t>linear one-dimensional differential </a:t>
            </a:r>
            <a:r>
              <a:rPr lang="en-US" sz="4400" dirty="0" smtClean="0"/>
              <a:t>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two-dimensional models in the phase </a:t>
            </a:r>
            <a:r>
              <a:rPr lang="en-US" sz="4400" dirty="0" smtClean="0"/>
              <a:t>plane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Develop a simplified model by separation of time scales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connected networks in the mean-field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Formulate stochastic models of biological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Formalize biological facts into mathematical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Prove stability and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Apply model concepts in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Predict outcome of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Describe neuronal phenomena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94" y="7933177"/>
            <a:ext cx="15367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Transversal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Plan and carry out activities in a way which makes optimal use of available time and other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Collect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Write a scientific or technical report.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81113" y="7968341"/>
            <a:ext cx="3135086" cy="169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05124" y="6273321"/>
            <a:ext cx="6144631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Use a textbook,</a:t>
            </a:r>
          </a:p>
          <a:p>
            <a:r>
              <a:rPr lang="en-US" sz="4800" dirty="0" smtClean="0"/>
              <a:t>(Use video lectures)</a:t>
            </a:r>
          </a:p>
          <a:p>
            <a:r>
              <a:rPr lang="en-US" sz="4800" dirty="0" smtClean="0"/>
              <a:t>don’t use slides (only)</a:t>
            </a:r>
            <a:endParaRPr lang="fr-CH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73208" y="10133045"/>
            <a:ext cx="42734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72969" y="3677836"/>
            <a:ext cx="53591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Look at samples of</a:t>
            </a:r>
          </a:p>
          <a:p>
            <a:r>
              <a:rPr lang="en-US" sz="4800" dirty="0" smtClean="0"/>
              <a:t>    past exams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14275837" y="1082351"/>
            <a:ext cx="727787" cy="67606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Brace 13"/>
          <p:cNvSpPr/>
          <p:nvPr/>
        </p:nvSpPr>
        <p:spPr>
          <a:xfrm>
            <a:off x="14229974" y="10370479"/>
            <a:ext cx="502278" cy="10684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5384939" y="10370479"/>
            <a:ext cx="3163045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miniproject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658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823048" y="3066819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0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3066819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94060" y="1224583"/>
            <a:ext cx="6663750" cy="1485283"/>
            <a:chOff x="672" y="384"/>
            <a:chExt cx="2208" cy="528"/>
          </a:xfrm>
        </p:grpSpPr>
        <p:sp>
          <p:nvSpPr>
            <p:cNvPr id="4164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5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842364" y="2671093"/>
            <a:ext cx="502696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H="1" flipV="1">
            <a:off x="7382551" y="2401041"/>
            <a:ext cx="2297895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H="1" flipV="1">
            <a:off x="7382551" y="2401041"/>
            <a:ext cx="213376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58158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58159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263544" y="4185799"/>
            <a:ext cx="5229307" cy="2022573"/>
            <a:chOff x="3014" y="1418"/>
            <a:chExt cx="1394" cy="719"/>
          </a:xfrm>
        </p:grpSpPr>
        <p:graphicFrame>
          <p:nvGraphicFramePr>
            <p:cNvPr id="4099" name="Object 17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61" name="Equation" r:id="rId6" imgW="114120" imgH="215640" progId="Equation.3">
                    <p:embed/>
                  </p:oleObj>
                </mc:Choice>
                <mc:Fallback>
                  <p:oleObj name="Equation" r:id="rId6" imgW="11412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761"/>
                          <a:ext cx="20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63" name="Text Box 18"/>
            <p:cNvSpPr txBox="1">
              <a:spLocks noChangeArrowheads="1"/>
            </p:cNvSpPr>
            <p:nvPr/>
          </p:nvSpPr>
          <p:spPr bwMode="auto">
            <a:xfrm>
              <a:off x="3014" y="1418"/>
              <a:ext cx="139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Spike </a:t>
              </a:r>
              <a:r>
                <a:rPr lang="en-US" dirty="0" smtClean="0">
                  <a:solidFill>
                    <a:srgbClr val="FF0000"/>
                  </a:solidFill>
                </a:rPr>
                <a:t>reception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4160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4157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48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" name="Rectangle 53"/>
          <p:cNvSpPr>
            <a:spLocks noChangeArrowheads="1"/>
          </p:cNvSpPr>
          <p:nvPr/>
        </p:nvSpPr>
        <p:spPr bwMode="auto">
          <a:xfrm>
            <a:off x="5761991" y="5092204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2" name="Line 54"/>
          <p:cNvSpPr>
            <a:spLocks noChangeShapeType="1"/>
          </p:cNvSpPr>
          <p:nvPr/>
        </p:nvSpPr>
        <p:spPr bwMode="auto">
          <a:xfrm>
            <a:off x="7022425" y="5497280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3" name="Line 55"/>
          <p:cNvSpPr>
            <a:spLocks noChangeShapeType="1"/>
          </p:cNvSpPr>
          <p:nvPr/>
        </p:nvSpPr>
        <p:spPr bwMode="auto">
          <a:xfrm>
            <a:off x="7022425" y="5767331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4" name="Oval 56"/>
          <p:cNvSpPr>
            <a:spLocks noChangeArrowheads="1"/>
          </p:cNvSpPr>
          <p:nvPr/>
        </p:nvSpPr>
        <p:spPr bwMode="auto">
          <a:xfrm>
            <a:off x="2160746" y="5497280"/>
            <a:ext cx="1080373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5" name="Oval 57"/>
          <p:cNvSpPr>
            <a:spLocks noChangeArrowheads="1"/>
          </p:cNvSpPr>
          <p:nvPr/>
        </p:nvSpPr>
        <p:spPr bwMode="auto">
          <a:xfrm>
            <a:off x="4861681" y="4147024"/>
            <a:ext cx="3656678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4116" name="Line 60"/>
          <p:cNvSpPr>
            <a:spLocks noChangeShapeType="1"/>
          </p:cNvSpPr>
          <p:nvPr/>
        </p:nvSpPr>
        <p:spPr bwMode="auto">
          <a:xfrm flipV="1">
            <a:off x="3961368" y="3876971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7" name="Line 61"/>
          <p:cNvSpPr>
            <a:spLocks noChangeShapeType="1"/>
          </p:cNvSpPr>
          <p:nvPr/>
        </p:nvSpPr>
        <p:spPr bwMode="auto">
          <a:xfrm flipV="1">
            <a:off x="2700932" y="4011998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160746" y="6982563"/>
            <a:ext cx="1080373" cy="135026"/>
            <a:chOff x="576" y="2448"/>
            <a:chExt cx="240" cy="48"/>
          </a:xfrm>
        </p:grpSpPr>
        <p:sp>
          <p:nvSpPr>
            <p:cNvPr id="4145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302177" y="6982563"/>
            <a:ext cx="900311" cy="135026"/>
            <a:chOff x="576" y="2448"/>
            <a:chExt cx="240" cy="48"/>
          </a:xfrm>
        </p:grpSpPr>
        <p:sp>
          <p:nvSpPr>
            <p:cNvPr id="4143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120" name="AutoShape 68"/>
          <p:cNvCxnSpPr>
            <a:cxnSpLocks noChangeShapeType="1"/>
            <a:endCxn id="4116" idx="0"/>
          </p:cNvCxnSpPr>
          <p:nvPr/>
        </p:nvCxnSpPr>
        <p:spPr bwMode="auto">
          <a:xfrm>
            <a:off x="2700933" y="4011997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1" name="Line 69"/>
          <p:cNvSpPr>
            <a:spLocks noChangeShapeType="1"/>
          </p:cNvSpPr>
          <p:nvPr/>
        </p:nvSpPr>
        <p:spPr bwMode="auto">
          <a:xfrm>
            <a:off x="5942053" y="4687127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2" name="Line 72"/>
          <p:cNvSpPr>
            <a:spLocks noChangeShapeType="1"/>
          </p:cNvSpPr>
          <p:nvPr/>
        </p:nvSpPr>
        <p:spPr bwMode="auto">
          <a:xfrm>
            <a:off x="5942053" y="630743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4123" name="AutoShape 73"/>
          <p:cNvCxnSpPr>
            <a:cxnSpLocks noChangeShapeType="1"/>
            <a:stCxn id="4121" idx="0"/>
          </p:cNvCxnSpPr>
          <p:nvPr/>
        </p:nvCxnSpPr>
        <p:spPr bwMode="auto">
          <a:xfrm>
            <a:off x="5942052" y="4687126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4" name="AutoShape 74"/>
          <p:cNvCxnSpPr>
            <a:cxnSpLocks noChangeShapeType="1"/>
            <a:stCxn id="4122" idx="1"/>
          </p:cNvCxnSpPr>
          <p:nvPr/>
        </p:nvCxnSpPr>
        <p:spPr bwMode="auto">
          <a:xfrm>
            <a:off x="5942052" y="6712511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5" name="Line 75"/>
          <p:cNvSpPr>
            <a:spLocks noChangeShapeType="1"/>
          </p:cNvSpPr>
          <p:nvPr/>
        </p:nvSpPr>
        <p:spPr bwMode="auto">
          <a:xfrm>
            <a:off x="6662301" y="6712513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6" name="Line 80"/>
          <p:cNvSpPr>
            <a:spLocks noChangeShapeType="1"/>
          </p:cNvSpPr>
          <p:nvPr/>
        </p:nvSpPr>
        <p:spPr bwMode="auto">
          <a:xfrm flipV="1">
            <a:off x="6662301" y="4011998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7" name="Line 81"/>
          <p:cNvSpPr>
            <a:spLocks noChangeShapeType="1"/>
          </p:cNvSpPr>
          <p:nvPr/>
        </p:nvSpPr>
        <p:spPr bwMode="auto">
          <a:xfrm flipH="1">
            <a:off x="4681617" y="4011997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8" name="Line 82"/>
          <p:cNvSpPr>
            <a:spLocks noChangeShapeType="1"/>
          </p:cNvSpPr>
          <p:nvPr/>
        </p:nvSpPr>
        <p:spPr bwMode="auto">
          <a:xfrm>
            <a:off x="2700932" y="644246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9" name="Text Box 83"/>
          <p:cNvSpPr txBox="1">
            <a:spLocks noChangeArrowheads="1"/>
          </p:cNvSpPr>
          <p:nvPr/>
        </p:nvSpPr>
        <p:spPr bwMode="auto">
          <a:xfrm>
            <a:off x="2303296" y="5570419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1080374" y="1581534"/>
            <a:ext cx="3961368" cy="2025386"/>
            <a:chOff x="288" y="528"/>
            <a:chExt cx="1056" cy="720"/>
          </a:xfrm>
        </p:grpSpPr>
        <p:sp>
          <p:nvSpPr>
            <p:cNvPr id="4135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4139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4137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2" name="Line 95"/>
          <p:cNvSpPr>
            <a:spLocks noChangeShapeType="1"/>
          </p:cNvSpPr>
          <p:nvPr/>
        </p:nvSpPr>
        <p:spPr bwMode="auto">
          <a:xfrm>
            <a:off x="7401308" y="4642118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133" name="Line 96"/>
          <p:cNvSpPr>
            <a:spLocks noChangeShapeType="1"/>
          </p:cNvSpPr>
          <p:nvPr/>
        </p:nvSpPr>
        <p:spPr bwMode="auto">
          <a:xfrm>
            <a:off x="7401308" y="5789836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11932233" y="7426413"/>
            <a:ext cx="7707280" cy="37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 err="1"/>
              <a:t>Subthreshold</a:t>
            </a:r>
            <a:r>
              <a:rPr lang="fr-CH" b="1" dirty="0"/>
              <a:t> </a:t>
            </a:r>
            <a:r>
              <a:rPr lang="fr-CH" b="1" dirty="0" err="1"/>
              <a:t>regime</a:t>
            </a:r>
            <a:endParaRPr lang="fr-CH" b="1" dirty="0"/>
          </a:p>
          <a:p>
            <a:r>
              <a:rPr lang="fr-CH" b="1" dirty="0"/>
              <a:t>  </a:t>
            </a:r>
            <a:r>
              <a:rPr lang="fr-CH" dirty="0"/>
              <a:t>- </a:t>
            </a:r>
            <a:r>
              <a:rPr lang="fr-CH" dirty="0" err="1"/>
              <a:t>linear</a:t>
            </a:r>
            <a:endParaRPr lang="fr-CH" dirty="0"/>
          </a:p>
          <a:p>
            <a:r>
              <a:rPr lang="fr-CH" dirty="0"/>
              <a:t>  - passive membrane</a:t>
            </a:r>
          </a:p>
          <a:p>
            <a:r>
              <a:rPr lang="fr-CH" dirty="0"/>
              <a:t>  - RC circuit</a:t>
            </a:r>
            <a:endParaRPr lang="fr-FR" dirty="0"/>
          </a:p>
        </p:txBody>
      </p:sp>
      <p:sp>
        <p:nvSpPr>
          <p:cNvPr id="7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1.2. The passive membrane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58" grpId="0" animBg="1"/>
      <p:bldP spid="1158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4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86925" y="3921372"/>
          <a:ext cx="802777" cy="6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7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925" y="3921372"/>
                        <a:ext cx="802777" cy="677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515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2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 flipH="1">
            <a:off x="4677867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4" name="Text Box 23"/>
          <p:cNvSpPr txBox="1">
            <a:spLocks noChangeArrowheads="1"/>
          </p:cNvSpPr>
          <p:nvPr/>
        </p:nvSpPr>
        <p:spPr bwMode="auto">
          <a:xfrm>
            <a:off x="5143029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>
            <a:off x="2464605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6" name="Line 25"/>
          <p:cNvSpPr>
            <a:spLocks noChangeShapeType="1"/>
          </p:cNvSpPr>
          <p:nvPr/>
        </p:nvSpPr>
        <p:spPr bwMode="auto">
          <a:xfrm>
            <a:off x="2464605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>
            <a:off x="297477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8" name="Line 27"/>
          <p:cNvSpPr>
            <a:spLocks noChangeShapeType="1"/>
          </p:cNvSpPr>
          <p:nvPr/>
        </p:nvSpPr>
        <p:spPr bwMode="auto">
          <a:xfrm>
            <a:off x="4509057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9" name="Line 28"/>
          <p:cNvSpPr>
            <a:spLocks noChangeShapeType="1"/>
          </p:cNvSpPr>
          <p:nvPr/>
        </p:nvSpPr>
        <p:spPr bwMode="auto">
          <a:xfrm>
            <a:off x="552940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0" name="Line 29"/>
          <p:cNvSpPr>
            <a:spLocks noChangeShapeType="1"/>
          </p:cNvSpPr>
          <p:nvPr/>
        </p:nvSpPr>
        <p:spPr bwMode="auto">
          <a:xfrm>
            <a:off x="2974779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>
            <a:off x="5528885" y="9393693"/>
            <a:ext cx="527" cy="51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>
            <a:off x="5360604" y="7862523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43" name="Line 32"/>
          <p:cNvSpPr>
            <a:spLocks noChangeShapeType="1"/>
          </p:cNvSpPr>
          <p:nvPr/>
        </p:nvSpPr>
        <p:spPr bwMode="auto">
          <a:xfrm>
            <a:off x="2974780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4" name="Line 33"/>
          <p:cNvSpPr>
            <a:spLocks noChangeShapeType="1"/>
          </p:cNvSpPr>
          <p:nvPr/>
        </p:nvSpPr>
        <p:spPr bwMode="auto">
          <a:xfrm>
            <a:off x="2974780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5" name="Line 34"/>
          <p:cNvSpPr>
            <a:spLocks noChangeShapeType="1"/>
          </p:cNvSpPr>
          <p:nvPr/>
        </p:nvSpPr>
        <p:spPr bwMode="auto">
          <a:xfrm>
            <a:off x="4167690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6" name="Line 35"/>
          <p:cNvSpPr>
            <a:spLocks noChangeShapeType="1"/>
          </p:cNvSpPr>
          <p:nvPr/>
        </p:nvSpPr>
        <p:spPr bwMode="auto">
          <a:xfrm>
            <a:off x="3488705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7" name="Line 36"/>
          <p:cNvSpPr>
            <a:spLocks noChangeShapeType="1"/>
          </p:cNvSpPr>
          <p:nvPr/>
        </p:nvSpPr>
        <p:spPr bwMode="auto">
          <a:xfrm>
            <a:off x="3826322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8" name="Line 41"/>
          <p:cNvSpPr>
            <a:spLocks noChangeShapeType="1"/>
          </p:cNvSpPr>
          <p:nvPr/>
        </p:nvSpPr>
        <p:spPr bwMode="auto">
          <a:xfrm>
            <a:off x="5529411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9" name="Line 42"/>
          <p:cNvSpPr>
            <a:spLocks noChangeShapeType="1"/>
          </p:cNvSpPr>
          <p:nvPr/>
        </p:nvSpPr>
        <p:spPr bwMode="auto">
          <a:xfrm>
            <a:off x="5529411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0" name="Freeform 43"/>
          <p:cNvSpPr>
            <a:spLocks/>
          </p:cNvSpPr>
          <p:nvPr/>
        </p:nvSpPr>
        <p:spPr bwMode="auto">
          <a:xfrm>
            <a:off x="10293556" y="4928439"/>
            <a:ext cx="4932955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1" name="Text Box 46"/>
          <p:cNvSpPr txBox="1">
            <a:spLocks noChangeArrowheads="1"/>
          </p:cNvSpPr>
          <p:nvPr/>
        </p:nvSpPr>
        <p:spPr bwMode="auto">
          <a:xfrm>
            <a:off x="9055628" y="1519039"/>
            <a:ext cx="7482988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Time-dependent input</a:t>
            </a:r>
            <a:endParaRPr lang="fr-FR"/>
          </a:p>
        </p:txBody>
      </p:sp>
      <p:sp>
        <p:nvSpPr>
          <p:cNvPr id="5152" name="Line 48"/>
          <p:cNvSpPr>
            <a:spLocks noChangeShapeType="1"/>
          </p:cNvSpPr>
          <p:nvPr/>
        </p:nvSpPr>
        <p:spPr bwMode="auto">
          <a:xfrm>
            <a:off x="7059939" y="9139553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3" name="Line 49"/>
          <p:cNvSpPr>
            <a:spLocks noChangeShapeType="1"/>
          </p:cNvSpPr>
          <p:nvPr/>
        </p:nvSpPr>
        <p:spPr bwMode="auto">
          <a:xfrm>
            <a:off x="7059939" y="7479862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4" name="Text Box 50"/>
          <p:cNvSpPr txBox="1">
            <a:spLocks noChangeArrowheads="1"/>
          </p:cNvSpPr>
          <p:nvPr/>
        </p:nvSpPr>
        <p:spPr bwMode="auto">
          <a:xfrm>
            <a:off x="6606032" y="8154991"/>
            <a:ext cx="7967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160243" name="Text Box 51"/>
          <p:cNvSpPr txBox="1">
            <a:spLocks noChangeArrowheads="1"/>
          </p:cNvSpPr>
          <p:nvPr/>
        </p:nvSpPr>
        <p:spPr bwMode="auto">
          <a:xfrm>
            <a:off x="11937353" y="7739733"/>
            <a:ext cx="781147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/>
              <a:t>Derive</a:t>
            </a:r>
            <a:r>
              <a:rPr lang="fr-CH" sz="6800" i="1" dirty="0"/>
              <a:t> </a:t>
            </a:r>
            <a:r>
              <a:rPr lang="fr-CH" sz="6800" i="1" dirty="0" err="1" smtClean="0"/>
              <a:t>equation</a:t>
            </a:r>
            <a:endParaRPr lang="fr-CH" sz="6800" i="1" dirty="0" smtClean="0"/>
          </a:p>
          <a:p>
            <a:r>
              <a:rPr lang="en-US" sz="6800" i="1" dirty="0" smtClean="0"/>
              <a:t>(Blackboard)</a:t>
            </a:r>
            <a:endParaRPr lang="fr-FR" sz="6800" i="1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5528885" y="8755704"/>
            <a:ext cx="0" cy="510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4850190" y="9267106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5187808" y="9393692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3997475" y="10542070"/>
            <a:ext cx="3214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1.2. The passive membrane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141431" y="135027"/>
            <a:ext cx="10477270" cy="12412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312010" y="2120634"/>
            <a:ext cx="6405552" cy="6124681"/>
            <a:chOff x="1042988" y="3233738"/>
            <a:chExt cx="2016125" cy="2715542"/>
          </a:xfrm>
        </p:grpSpPr>
        <p:sp>
          <p:nvSpPr>
            <p:cNvPr id="5133" name="Line 22"/>
            <p:cNvSpPr>
              <a:spLocks noChangeShapeType="1"/>
            </p:cNvSpPr>
            <p:nvPr/>
          </p:nvSpPr>
          <p:spPr bwMode="auto">
            <a:xfrm flipH="1">
              <a:off x="1979613" y="3429000"/>
              <a:ext cx="1444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Text Box 23"/>
            <p:cNvSpPr txBox="1">
              <a:spLocks noChangeArrowheads="1"/>
            </p:cNvSpPr>
            <p:nvPr/>
          </p:nvSpPr>
          <p:spPr bwMode="auto">
            <a:xfrm>
              <a:off x="2176463" y="3233738"/>
              <a:ext cx="361882" cy="44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i="1" dirty="0"/>
                <a:t>I(t)</a:t>
              </a:r>
              <a:endParaRPr lang="fr-FR" sz="5900" i="1" dirty="0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auto">
            <a:xfrm>
              <a:off x="1042988" y="4797425"/>
              <a:ext cx="433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>
              <a:off x="1042988" y="5013325"/>
              <a:ext cx="433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>
              <a:off x="1258888" y="42211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27"/>
            <p:cNvSpPr>
              <a:spLocks noChangeShapeType="1"/>
            </p:cNvSpPr>
            <p:nvPr/>
          </p:nvSpPr>
          <p:spPr bwMode="auto">
            <a:xfrm>
              <a:off x="1908175" y="371633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28"/>
            <p:cNvSpPr>
              <a:spLocks noChangeShapeType="1"/>
            </p:cNvSpPr>
            <p:nvPr/>
          </p:nvSpPr>
          <p:spPr bwMode="auto">
            <a:xfrm>
              <a:off x="2339975" y="42211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9"/>
            <p:cNvSpPr>
              <a:spLocks noChangeShapeType="1"/>
            </p:cNvSpPr>
            <p:nvPr/>
          </p:nvSpPr>
          <p:spPr bwMode="auto">
            <a:xfrm>
              <a:off x="1258888" y="50133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30"/>
            <p:cNvSpPr>
              <a:spLocks noChangeShapeType="1"/>
            </p:cNvSpPr>
            <p:nvPr/>
          </p:nvSpPr>
          <p:spPr bwMode="auto">
            <a:xfrm>
              <a:off x="2339752" y="5301208"/>
              <a:ext cx="223" cy="288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Rectangle 31"/>
            <p:cNvSpPr>
              <a:spLocks noChangeArrowheads="1"/>
            </p:cNvSpPr>
            <p:nvPr/>
          </p:nvSpPr>
          <p:spPr bwMode="auto">
            <a:xfrm>
              <a:off x="2268538" y="4437112"/>
              <a:ext cx="142875" cy="5048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32"/>
            <p:cNvSpPr>
              <a:spLocks noChangeShapeType="1"/>
            </p:cNvSpPr>
            <p:nvPr/>
          </p:nvSpPr>
          <p:spPr bwMode="auto">
            <a:xfrm>
              <a:off x="1258888" y="4221163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33"/>
            <p:cNvSpPr>
              <a:spLocks noChangeShapeType="1"/>
            </p:cNvSpPr>
            <p:nvPr/>
          </p:nvSpPr>
          <p:spPr bwMode="auto">
            <a:xfrm>
              <a:off x="1258888" y="5589588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4"/>
            <p:cNvSpPr>
              <a:spLocks noChangeShapeType="1"/>
            </p:cNvSpPr>
            <p:nvPr/>
          </p:nvSpPr>
          <p:spPr bwMode="auto">
            <a:xfrm>
              <a:off x="1763713" y="558958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35"/>
            <p:cNvSpPr>
              <a:spLocks noChangeShapeType="1"/>
            </p:cNvSpPr>
            <p:nvPr/>
          </p:nvSpPr>
          <p:spPr bwMode="auto">
            <a:xfrm>
              <a:off x="1476375" y="5805488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36"/>
            <p:cNvSpPr>
              <a:spLocks noChangeShapeType="1"/>
            </p:cNvSpPr>
            <p:nvPr/>
          </p:nvSpPr>
          <p:spPr bwMode="auto">
            <a:xfrm>
              <a:off x="1619250" y="58769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41"/>
            <p:cNvSpPr>
              <a:spLocks noChangeShapeType="1"/>
            </p:cNvSpPr>
            <p:nvPr/>
          </p:nvSpPr>
          <p:spPr bwMode="auto">
            <a:xfrm>
              <a:off x="2339975" y="4221163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42"/>
            <p:cNvSpPr>
              <a:spLocks noChangeShapeType="1"/>
            </p:cNvSpPr>
            <p:nvPr/>
          </p:nvSpPr>
          <p:spPr bwMode="auto">
            <a:xfrm>
              <a:off x="2339975" y="558958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48"/>
            <p:cNvSpPr>
              <a:spLocks noChangeShapeType="1"/>
            </p:cNvSpPr>
            <p:nvPr/>
          </p:nvSpPr>
          <p:spPr bwMode="auto">
            <a:xfrm>
              <a:off x="2987675" y="51577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49"/>
            <p:cNvSpPr>
              <a:spLocks noChangeShapeType="1"/>
            </p:cNvSpPr>
            <p:nvPr/>
          </p:nvSpPr>
          <p:spPr bwMode="auto">
            <a:xfrm>
              <a:off x="2987675" y="42211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Text Box 50"/>
            <p:cNvSpPr txBox="1">
              <a:spLocks noChangeArrowheads="1"/>
            </p:cNvSpPr>
            <p:nvPr/>
          </p:nvSpPr>
          <p:spPr bwMode="auto">
            <a:xfrm>
              <a:off x="2795588" y="4602163"/>
              <a:ext cx="190817" cy="44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/>
                <a:t>u</a:t>
              </a:r>
              <a:endParaRPr lang="fr-FR" sz="5900" dirty="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339753" y="4941168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2052538" y="5229771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195413" y="5301208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1691680" y="5949280"/>
              <a:ext cx="1360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047727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823048" y="2970567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5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2970567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4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5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114137" y="8245009"/>
          <a:ext cx="9497716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6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37" y="8245009"/>
                        <a:ext cx="9497716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42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9" name="Line 44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0" name="Oval 45"/>
          <p:cNvSpPr>
            <a:spLocks noChangeArrowheads="1"/>
          </p:cNvSpPr>
          <p:nvPr/>
        </p:nvSpPr>
        <p:spPr bwMode="auto">
          <a:xfrm>
            <a:off x="2160746" y="5401028"/>
            <a:ext cx="1080373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4861680" y="4050772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6162" name="Line 47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3" name="Line 48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6193" name="Line 50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Line 51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6191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166" name="AutoShape 55"/>
          <p:cNvCxnSpPr>
            <a:cxnSpLocks noChangeShapeType="1"/>
            <a:endCxn id="6162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8" name="Line 57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6169" name="AutoShape 58"/>
          <p:cNvCxnSpPr>
            <a:cxnSpLocks noChangeShapeType="1"/>
            <a:stCxn id="6167" idx="0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0" name="AutoShape 59"/>
          <p:cNvCxnSpPr>
            <a:cxnSpLocks noChangeShapeType="1"/>
            <a:stCxn id="6168" idx="1"/>
          </p:cNvCxnSpPr>
          <p:nvPr/>
        </p:nvCxnSpPr>
        <p:spPr bwMode="auto">
          <a:xfrm>
            <a:off x="5942052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1" name="Line 60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2" name="Line 61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3" name="Line 62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4" name="Line 63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5" name="Text Box 64"/>
          <p:cNvSpPr txBox="1">
            <a:spLocks noChangeArrowheads="1"/>
          </p:cNvSpPr>
          <p:nvPr/>
        </p:nvSpPr>
        <p:spPr bwMode="auto">
          <a:xfrm>
            <a:off x="2303296" y="5474167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080374" y="1485282"/>
            <a:ext cx="3961368" cy="2025386"/>
            <a:chOff x="288" y="528"/>
            <a:chExt cx="1056" cy="720"/>
          </a:xfrm>
        </p:grpSpPr>
        <p:sp>
          <p:nvSpPr>
            <p:cNvPr id="6183" name="Freeform 66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6187" name="Line 68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69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70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Text Box 71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6185" name="Line 72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73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7" name="AutoShape 74"/>
          <p:cNvSpPr>
            <a:spLocks noChangeArrowheads="1"/>
          </p:cNvSpPr>
          <p:nvPr/>
        </p:nvSpPr>
        <p:spPr bwMode="auto">
          <a:xfrm>
            <a:off x="540187" y="8092191"/>
            <a:ext cx="12244229" cy="39157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>
            <a:off x="7401308" y="4545866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7401308" y="569358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260437" y="10143805"/>
          <a:ext cx="11108026" cy="171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7" name="Equation" r:id="rId8" imgW="1930320" imgH="355320" progId="Equation.3">
                  <p:embed/>
                </p:oleObj>
              </mc:Choice>
              <mc:Fallback>
                <p:oleObj name="Equation" r:id="rId8" imgW="193032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37" y="10143805"/>
                        <a:ext cx="11108026" cy="171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2319" name="Text Box 79"/>
          <p:cNvSpPr txBox="1">
            <a:spLocks noChangeArrowheads="1"/>
          </p:cNvSpPr>
          <p:nvPr/>
        </p:nvSpPr>
        <p:spPr bwMode="auto">
          <a:xfrm>
            <a:off x="13479416" y="7291389"/>
            <a:ext cx="795574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/>
              <a:t>Voltage </a:t>
            </a:r>
            <a:r>
              <a:rPr lang="fr-CH" sz="6800" i="1" dirty="0" err="1" smtClean="0"/>
              <a:t>rescaling</a:t>
            </a:r>
            <a:endParaRPr lang="fr-CH" sz="6800" i="1" dirty="0" smtClean="0"/>
          </a:p>
          <a:p>
            <a:r>
              <a:rPr lang="en-US" sz="6800" i="1" dirty="0" smtClean="0"/>
              <a:t>(blackboard)</a:t>
            </a:r>
            <a:endParaRPr lang="fr-FR" sz="6800" i="1" dirty="0"/>
          </a:p>
        </p:txBody>
      </p:sp>
      <p:sp>
        <p:nvSpPr>
          <p:cNvPr id="6182" name="Freeform 80"/>
          <p:cNvSpPr>
            <a:spLocks/>
          </p:cNvSpPr>
          <p:nvPr/>
        </p:nvSpPr>
        <p:spPr bwMode="auto">
          <a:xfrm>
            <a:off x="10124748" y="4033894"/>
            <a:ext cx="4932953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54" grpId="0" animBg="1"/>
      <p:bldP spid="1162255" grpId="0" animBg="1"/>
      <p:bldP spid="11623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047727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764504" y="1737842"/>
          <a:ext cx="10882508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2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04" y="1737842"/>
                        <a:ext cx="10882508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104818" y="9904083"/>
          <a:ext cx="16606987" cy="189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3" name="Equation" r:id="rId6" imgW="2577960" imgH="393480" progId="Equation.DSMT4">
                  <p:embed/>
                </p:oleObj>
              </mc:Choice>
              <mc:Fallback>
                <p:oleObj name="Equation" r:id="rId6" imgW="2577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18" y="9904083"/>
                        <a:ext cx="16606987" cy="1895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" y="245300"/>
            <a:ext cx="21233676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</a:t>
            </a:r>
            <a:r>
              <a:rPr lang="en-US" sz="6800" dirty="0" smtClean="0"/>
              <a:t>Model/Linear differential equation 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4122677" y="1482471"/>
          <a:ext cx="10226032" cy="189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9" name="Equation" r:id="rId4" imgW="1587240" imgH="393480" progId="Equation.DSMT4">
                  <p:embed/>
                </p:oleObj>
              </mc:Choice>
              <mc:Fallback>
                <p:oleObj name="Equation" r:id="rId4" imgW="15872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677" y="1482471"/>
                        <a:ext cx="10226032" cy="1895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112344" y="747972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112345" y="3779401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5248005" y="9395011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508440" y="9800087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6508440" y="1007013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4347694" y="8449831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788192" y="11285370"/>
            <a:ext cx="900311" cy="135026"/>
            <a:chOff x="576" y="2448"/>
            <a:chExt cx="240" cy="48"/>
          </a:xfrm>
        </p:grpSpPr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5428067" y="898993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5428067" y="1061024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9" name="AutoShape 58"/>
          <p:cNvCxnSpPr>
            <a:cxnSpLocks noChangeShapeType="1"/>
            <a:stCxn id="17" idx="0"/>
          </p:cNvCxnSpPr>
          <p:nvPr/>
        </p:nvCxnSpPr>
        <p:spPr bwMode="auto">
          <a:xfrm>
            <a:off x="5428067" y="8989933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59"/>
          <p:cNvCxnSpPr>
            <a:cxnSpLocks noChangeShapeType="1"/>
            <a:stCxn id="18" idx="1"/>
          </p:cNvCxnSpPr>
          <p:nvPr/>
        </p:nvCxnSpPr>
        <p:spPr bwMode="auto">
          <a:xfrm>
            <a:off x="5428067" y="1101531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6148316" y="1101532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 flipV="1">
            <a:off x="6148316" y="8314805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6887322" y="8944924"/>
            <a:ext cx="2812" cy="831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>
            <a:off x="6887322" y="1009264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306850" y="8066604"/>
            <a:ext cx="60837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solution:</a:t>
            </a:r>
          </a:p>
          <a:p>
            <a:r>
              <a:rPr lang="en-US" dirty="0" smtClean="0"/>
              <a:t>exponential decay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841832" y="1780674"/>
            <a:ext cx="1997242" cy="1597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74386" y="2334820"/>
          <a:ext cx="1965678" cy="108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5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386" y="2334820"/>
                        <a:ext cx="1965678" cy="108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5648" y="1080205"/>
            <a:ext cx="6302176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4" name="Line 14"/>
          <p:cNvSpPr>
            <a:spLocks noChangeShapeType="1"/>
          </p:cNvSpPr>
          <p:nvPr/>
        </p:nvSpPr>
        <p:spPr bwMode="auto">
          <a:xfrm>
            <a:off x="13696390" y="3853806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5" name="Line 15"/>
          <p:cNvSpPr>
            <a:spLocks noChangeShapeType="1"/>
          </p:cNvSpPr>
          <p:nvPr/>
        </p:nvSpPr>
        <p:spPr bwMode="auto">
          <a:xfrm flipV="1">
            <a:off x="13696391" y="2322636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114137" y="8245009"/>
          <a:ext cx="8609222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6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37" y="8245009"/>
                        <a:ext cx="8609222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42"/>
          <p:cNvSpPr>
            <a:spLocks noChangeArrowheads="1"/>
          </p:cNvSpPr>
          <p:nvPr/>
        </p:nvSpPr>
        <p:spPr bwMode="auto">
          <a:xfrm>
            <a:off x="4060427" y="5200468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5320861" y="5605544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9" name="Line 44"/>
          <p:cNvSpPr>
            <a:spLocks noChangeShapeType="1"/>
          </p:cNvSpPr>
          <p:nvPr/>
        </p:nvSpPr>
        <p:spPr bwMode="auto">
          <a:xfrm>
            <a:off x="5320861" y="5875595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3146695" y="4239113"/>
            <a:ext cx="3503000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600613" y="7090827"/>
            <a:ext cx="900311" cy="135026"/>
            <a:chOff x="576" y="2448"/>
            <a:chExt cx="240" cy="48"/>
          </a:xfrm>
        </p:grpSpPr>
        <p:sp>
          <p:nvSpPr>
            <p:cNvPr id="6191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4240489" y="4795391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8" name="Line 57"/>
          <p:cNvSpPr>
            <a:spLocks noChangeShapeType="1"/>
          </p:cNvSpPr>
          <p:nvPr/>
        </p:nvSpPr>
        <p:spPr bwMode="auto">
          <a:xfrm>
            <a:off x="4240489" y="6415699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6169" name="AutoShape 58"/>
          <p:cNvCxnSpPr>
            <a:cxnSpLocks noChangeShapeType="1"/>
            <a:stCxn id="6167" idx="0"/>
          </p:cNvCxnSpPr>
          <p:nvPr/>
        </p:nvCxnSpPr>
        <p:spPr bwMode="auto">
          <a:xfrm>
            <a:off x="4240488" y="4795390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0" name="AutoShape 59"/>
          <p:cNvCxnSpPr>
            <a:cxnSpLocks noChangeShapeType="1"/>
            <a:stCxn id="6168" idx="1"/>
          </p:cNvCxnSpPr>
          <p:nvPr/>
        </p:nvCxnSpPr>
        <p:spPr bwMode="auto">
          <a:xfrm>
            <a:off x="4240488" y="6820775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1" name="Line 60"/>
          <p:cNvSpPr>
            <a:spLocks noChangeShapeType="1"/>
          </p:cNvSpPr>
          <p:nvPr/>
        </p:nvSpPr>
        <p:spPr bwMode="auto">
          <a:xfrm>
            <a:off x="4960737" y="6820777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2" name="Line 61"/>
          <p:cNvSpPr>
            <a:spLocks noChangeShapeType="1"/>
          </p:cNvSpPr>
          <p:nvPr/>
        </p:nvSpPr>
        <p:spPr bwMode="auto">
          <a:xfrm flipV="1">
            <a:off x="4960737" y="4120262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7" name="AutoShape 74"/>
          <p:cNvSpPr>
            <a:spLocks noChangeArrowheads="1"/>
          </p:cNvSpPr>
          <p:nvPr/>
        </p:nvSpPr>
        <p:spPr bwMode="auto">
          <a:xfrm>
            <a:off x="540187" y="8236569"/>
            <a:ext cx="10788727" cy="35814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>
            <a:off x="5699744" y="4750382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5699744" y="5898101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621382" y="10143805"/>
          <a:ext cx="8942342" cy="171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7" name="Equation" r:id="rId8" imgW="1930320" imgH="355320" progId="Equation.3">
                  <p:embed/>
                </p:oleObj>
              </mc:Choice>
              <mc:Fallback>
                <p:oleObj name="Equation" r:id="rId8" imgW="193032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382" y="10143805"/>
                        <a:ext cx="8942342" cy="171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8"/>
          <p:cNvGrpSpPr/>
          <p:nvPr/>
        </p:nvGrpSpPr>
        <p:grpSpPr>
          <a:xfrm flipH="1">
            <a:off x="3726385" y="2248232"/>
            <a:ext cx="3504063" cy="1751905"/>
            <a:chOff x="3276600" y="1371600"/>
            <a:chExt cx="2196881" cy="988665"/>
          </a:xfrm>
        </p:grpSpPr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 flipH="1">
            <a:off x="4064701" y="1745903"/>
            <a:ext cx="140878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838" name="Equation" r:id="rId10" imgW="279360" imgH="203040" progId="Equation.DSMT4">
                    <p:embed/>
                  </p:oleObj>
                </mc:Choice>
                <mc:Fallback>
                  <p:oleObj name="Equation" r:id="rId10" imgW="279360" imgH="203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064701" y="1745903"/>
                          <a:ext cx="140878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11314201" y="1388314"/>
          <a:ext cx="2869742" cy="122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9" name="Equation" r:id="rId12" imgW="355320" imgH="228600" progId="Equation.DSMT4">
                  <p:embed/>
                </p:oleObj>
              </mc:Choice>
              <mc:Fallback>
                <p:oleObj name="Equation" r:id="rId12" imgW="35532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4201" y="1388314"/>
                        <a:ext cx="2869742" cy="122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0" y="1080205"/>
            <a:ext cx="21693744" cy="1107211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4692156" y="2805900"/>
            <a:ext cx="6370376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current input:</a:t>
            </a: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13632736" y="5948559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3632735" y="4417389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1107587" y="3713209"/>
          <a:ext cx="2667170" cy="122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40" name="Equation" r:id="rId14" imgW="330120" imgH="228600" progId="Equation.DSMT4">
                  <p:embed/>
                </p:oleObj>
              </mc:Choice>
              <mc:Fallback>
                <p:oleObj name="Equation" r:id="rId14" imgW="3301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7587" y="3713209"/>
                        <a:ext cx="2667170" cy="1223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14368349" y="4162195"/>
            <a:ext cx="669418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Pulse </a:t>
            </a:r>
            <a:r>
              <a:rPr lang="en-US" dirty="0">
                <a:solidFill>
                  <a:schemeClr val="accent2"/>
                </a:solidFill>
              </a:rPr>
              <a:t>current input:</a:t>
            </a: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13696182" y="8117717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13696183" y="658654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14280766" y="6203755"/>
            <a:ext cx="754858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arbitrary </a:t>
            </a:r>
            <a:r>
              <a:rPr lang="en-US" dirty="0">
                <a:solidFill>
                  <a:schemeClr val="accent2"/>
                </a:solidFill>
              </a:rPr>
              <a:t>current input:</a:t>
            </a:r>
          </a:p>
        </p:txBody>
      </p:sp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11328914" y="5941133"/>
          <a:ext cx="2562136" cy="122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41" name="Equation" r:id="rId16" imgW="317160" imgH="228600" progId="Equation.DSMT4">
                  <p:embed/>
                </p:oleObj>
              </mc:Choice>
              <mc:Fallback>
                <p:oleObj name="Equation" r:id="rId16" imgW="3171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8914" y="5941133"/>
                        <a:ext cx="2562136" cy="1223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4280766" y="9030749"/>
            <a:ext cx="6194046" cy="2226111"/>
          </a:xfrm>
          <a:prstGeom prst="rect">
            <a:avLst/>
          </a:prstGeom>
          <a:noFill/>
        </p:spPr>
        <p:txBody>
          <a:bodyPr wrap="none" lIns="192902" tIns="96451" rIns="192902" bIns="96451" rtlCol="0">
            <a:spAutoFit/>
          </a:bodyPr>
          <a:lstStyle/>
          <a:p>
            <a:r>
              <a:rPr lang="en-US" sz="4400" b="1" dirty="0" smtClean="0"/>
              <a:t>Calculate the voltage,</a:t>
            </a:r>
          </a:p>
          <a:p>
            <a:r>
              <a:rPr lang="en-US" sz="4400" b="1" dirty="0" smtClean="0"/>
              <a:t>        for the </a:t>
            </a:r>
          </a:p>
          <a:p>
            <a:r>
              <a:rPr lang="en-US" sz="4400" b="1" dirty="0" smtClean="0"/>
              <a:t> 3 input currents</a:t>
            </a:r>
            <a:endParaRPr lang="en-US" sz="4400" b="1" dirty="0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697827" y="1103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Exercises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14183943" y="0"/>
            <a:ext cx="7181514" cy="311867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9:47.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7600" b="1" dirty="0" smtClean="0"/>
              <a:t>10:15</a:t>
            </a:r>
            <a:endParaRPr lang="fr-FR" sz="6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/>
      <p:bldP spid="67" grpId="0" animBg="1"/>
      <p:bldP spid="68" grpId="0" animBg="1"/>
      <p:bldP spid="69" grpId="0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468"/>
            <a:ext cx="7734300" cy="9105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318" y="0"/>
            <a:ext cx="12613647" cy="122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0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126" y="6642284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5567" y="5495106"/>
            <a:ext cx="2828581" cy="4027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16095" y="1870009"/>
            <a:ext cx="7745197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/>
              <a:t>Written Exam (70%)</a:t>
            </a:r>
          </a:p>
          <a:p>
            <a:r>
              <a:rPr lang="en-US" sz="6600" dirty="0" smtClean="0"/>
              <a:t>+ </a:t>
            </a:r>
            <a:r>
              <a:rPr lang="en-US" sz="6600" dirty="0" err="1" smtClean="0"/>
              <a:t>miniproject</a:t>
            </a:r>
            <a:r>
              <a:rPr lang="en-US" sz="6600" dirty="0" smtClean="0"/>
              <a:t>  (30%)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72975" y="8917743"/>
            <a:ext cx="224574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975" y="5617287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823093" y="321599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8202" y="1685637"/>
            <a:ext cx="1124673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Miniproject</a:t>
            </a:r>
            <a:r>
              <a:rPr lang="en-US" dirty="0" smtClean="0"/>
              <a:t> consists of </a:t>
            </a:r>
          </a:p>
          <a:p>
            <a:r>
              <a:rPr lang="en-US" dirty="0"/>
              <a:t>3</a:t>
            </a:r>
            <a:r>
              <a:rPr lang="en-US" dirty="0" smtClean="0"/>
              <a:t> extended computer exercises,</a:t>
            </a:r>
          </a:p>
          <a:p>
            <a:r>
              <a:rPr lang="en-US" dirty="0"/>
              <a:t>o</a:t>
            </a:r>
            <a:r>
              <a:rPr lang="en-US" dirty="0" smtClean="0"/>
              <a:t>f which  you have to hand in </a:t>
            </a:r>
            <a:r>
              <a:rPr lang="en-US" dirty="0" smtClean="0"/>
              <a:t>2</a:t>
            </a:r>
          </a:p>
          <a:p>
            <a:r>
              <a:rPr lang="en-US" dirty="0" smtClean="0"/>
              <a:t>(first one is easier, recommended)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1130065" y="9903210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4"/>
              </a:rPr>
              <a:t>https://</a:t>
            </a:r>
            <a:r>
              <a:rPr lang="en-US" sz="4800" i="1" dirty="0" smtClean="0">
                <a:hlinkClick r:id="rId4"/>
              </a:rPr>
              <a:t>lcnwww.epfl.ch/gerstner/NeuronalDynamics-MOOC1.html</a:t>
            </a:r>
            <a:endParaRPr lang="en-US" sz="4800" i="1" dirty="0"/>
          </a:p>
        </p:txBody>
      </p:sp>
      <p:sp>
        <p:nvSpPr>
          <p:cNvPr id="13" name="Rectangle 12"/>
          <p:cNvSpPr/>
          <p:nvPr/>
        </p:nvSpPr>
        <p:spPr>
          <a:xfrm>
            <a:off x="1130064" y="10765993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5"/>
              </a:rPr>
              <a:t>https://</a:t>
            </a:r>
            <a:r>
              <a:rPr lang="en-US" sz="4800" i="1" dirty="0" smtClean="0">
                <a:hlinkClick r:id="rId5"/>
              </a:rPr>
              <a:t>lcnwww.epfl.ch/gerstner/NeuronalDynamics-MOOC2.html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407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1"/>
          <p:cNvSpPr>
            <a:spLocks noChangeArrowheads="1"/>
          </p:cNvSpPr>
          <p:nvPr/>
        </p:nvSpPr>
        <p:spPr bwMode="auto">
          <a:xfrm>
            <a:off x="1" y="1099899"/>
            <a:ext cx="21607461" cy="11052415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1275441" y="135027"/>
            <a:ext cx="17267608" cy="124123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Passive Membrane Model – exercise 1 now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8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2970566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721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10083483" y="4672453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263546" y="2377016"/>
            <a:ext cx="6167131" cy="2022572"/>
            <a:chOff x="3014" y="1418"/>
            <a:chExt cx="1644" cy="719"/>
          </a:xfrm>
        </p:grpSpPr>
        <p:graphicFrame>
          <p:nvGraphicFramePr>
            <p:cNvPr id="7173" name="Object 17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39" name="Equation" r:id="rId6" imgW="114120" imgH="215640" progId="Equation.3">
                    <p:embed/>
                  </p:oleObj>
                </mc:Choice>
                <mc:Fallback>
                  <p:oleObj name="Equation" r:id="rId6" imgW="11412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761"/>
                          <a:ext cx="20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7" name="Text Box 18"/>
            <p:cNvSpPr txBox="1">
              <a:spLocks noChangeArrowheads="1"/>
            </p:cNvSpPr>
            <p:nvPr/>
          </p:nvSpPr>
          <p:spPr bwMode="auto">
            <a:xfrm>
              <a:off x="3014" y="1418"/>
              <a:ext cx="164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Step current input:</a:t>
              </a:r>
            </a:p>
          </p:txBody>
        </p:sp>
      </p:grpSp>
      <p:graphicFrame>
        <p:nvGraphicFramePr>
          <p:cNvPr id="1166355" name="Object 19"/>
          <p:cNvGraphicFramePr>
            <a:graphicFrameLocks noChangeAspect="1"/>
          </p:cNvGraphicFramePr>
          <p:nvPr/>
        </p:nvGraphicFramePr>
        <p:xfrm>
          <a:off x="1114137" y="10053788"/>
          <a:ext cx="10882508" cy="189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0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37" y="10053788"/>
                        <a:ext cx="10882508" cy="189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213825" y="9221130"/>
            <a:ext cx="563942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  equation</a:t>
            </a:r>
          </a:p>
        </p:txBody>
      </p:sp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5761990" y="4995951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8" name="Oval 29"/>
          <p:cNvSpPr>
            <a:spLocks noChangeArrowheads="1"/>
          </p:cNvSpPr>
          <p:nvPr/>
        </p:nvSpPr>
        <p:spPr bwMode="auto">
          <a:xfrm>
            <a:off x="4861679" y="4050771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7215" name="Line 3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3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0" name="Line 39"/>
          <p:cNvSpPr>
            <a:spLocks noChangeShapeType="1"/>
          </p:cNvSpPr>
          <p:nvPr/>
        </p:nvSpPr>
        <p:spPr bwMode="auto">
          <a:xfrm>
            <a:off x="5942052" y="459087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1" name="Line 40"/>
          <p:cNvSpPr>
            <a:spLocks noChangeShapeType="1"/>
          </p:cNvSpPr>
          <p:nvPr/>
        </p:nvSpPr>
        <p:spPr bwMode="auto">
          <a:xfrm>
            <a:off x="5942052" y="6211182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7192" name="AutoShape 41"/>
          <p:cNvCxnSpPr>
            <a:cxnSpLocks noChangeShapeType="1"/>
            <a:stCxn id="7190" idx="0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3" name="AutoShape 42"/>
          <p:cNvCxnSpPr>
            <a:cxnSpLocks noChangeShapeType="1"/>
            <a:stCxn id="7191" idx="1"/>
          </p:cNvCxnSpPr>
          <p:nvPr/>
        </p:nvCxnSpPr>
        <p:spPr bwMode="auto">
          <a:xfrm>
            <a:off x="5942052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4" name="Line 43"/>
          <p:cNvSpPr>
            <a:spLocks noChangeShapeType="1"/>
          </p:cNvSpPr>
          <p:nvPr/>
        </p:nvSpPr>
        <p:spPr bwMode="auto">
          <a:xfrm>
            <a:off x="6662301" y="661626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5" name="Line 44"/>
          <p:cNvSpPr>
            <a:spLocks noChangeShapeType="1"/>
          </p:cNvSpPr>
          <p:nvPr/>
        </p:nvSpPr>
        <p:spPr bwMode="auto">
          <a:xfrm flipV="1">
            <a:off x="6662301" y="3915745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6" name="Line 45"/>
          <p:cNvSpPr>
            <a:spLocks noChangeShapeType="1"/>
          </p:cNvSpPr>
          <p:nvPr/>
        </p:nvSpPr>
        <p:spPr bwMode="auto">
          <a:xfrm flipH="1">
            <a:off x="4681617" y="3915745"/>
            <a:ext cx="19806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7" name="AutoShape 57"/>
          <p:cNvSpPr>
            <a:spLocks noChangeArrowheads="1"/>
          </p:cNvSpPr>
          <p:nvPr/>
        </p:nvSpPr>
        <p:spPr bwMode="auto">
          <a:xfrm>
            <a:off x="540188" y="10160685"/>
            <a:ext cx="11625266" cy="17075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9" name="Line 59"/>
          <p:cNvSpPr>
            <a:spLocks noChangeShapeType="1"/>
          </p:cNvSpPr>
          <p:nvPr/>
        </p:nvSpPr>
        <p:spPr bwMode="auto">
          <a:xfrm>
            <a:off x="7401308" y="4545865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0" name="Line 60"/>
          <p:cNvSpPr>
            <a:spLocks noChangeShapeType="1"/>
          </p:cNvSpPr>
          <p:nvPr/>
        </p:nvSpPr>
        <p:spPr bwMode="auto">
          <a:xfrm>
            <a:off x="7401308" y="569358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4677867" y="3524734"/>
            <a:ext cx="8515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2" name="Text Box 64"/>
          <p:cNvSpPr txBox="1">
            <a:spLocks noChangeArrowheads="1"/>
          </p:cNvSpPr>
          <p:nvPr/>
        </p:nvSpPr>
        <p:spPr bwMode="auto">
          <a:xfrm>
            <a:off x="3098570" y="3353138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7203" name="Line 65"/>
          <p:cNvSpPr>
            <a:spLocks noChangeShapeType="1"/>
          </p:cNvSpPr>
          <p:nvPr/>
        </p:nvSpPr>
        <p:spPr bwMode="auto">
          <a:xfrm>
            <a:off x="10124748" y="4273002"/>
            <a:ext cx="204070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4" name="Freeform 66"/>
          <p:cNvSpPr>
            <a:spLocks/>
          </p:cNvSpPr>
          <p:nvPr/>
        </p:nvSpPr>
        <p:spPr bwMode="auto">
          <a:xfrm>
            <a:off x="12165453" y="3105592"/>
            <a:ext cx="6467234" cy="1167411"/>
          </a:xfrm>
          <a:custGeom>
            <a:avLst/>
            <a:gdLst>
              <a:gd name="T0" fmla="*/ 0 w 1724"/>
              <a:gd name="T1" fmla="*/ 2147483647 h 415"/>
              <a:gd name="T2" fmla="*/ 2147483647 w 1724"/>
              <a:gd name="T3" fmla="*/ 2147483647 h 415"/>
              <a:gd name="T4" fmla="*/ 2147483647 w 1724"/>
              <a:gd name="T5" fmla="*/ 2147483647 h 415"/>
              <a:gd name="T6" fmla="*/ 2147483647 w 1724"/>
              <a:gd name="T7" fmla="*/ 2147483647 h 415"/>
              <a:gd name="T8" fmla="*/ 2147483647 w 1724"/>
              <a:gd name="T9" fmla="*/ 2147483647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415"/>
              <a:gd name="T17" fmla="*/ 1724 w 1724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415">
                <a:moveTo>
                  <a:pt x="0" y="415"/>
                </a:moveTo>
                <a:cubicBezTo>
                  <a:pt x="15" y="354"/>
                  <a:pt x="31" y="294"/>
                  <a:pt x="91" y="234"/>
                </a:cubicBezTo>
                <a:cubicBezTo>
                  <a:pt x="151" y="174"/>
                  <a:pt x="227" y="90"/>
                  <a:pt x="363" y="52"/>
                </a:cubicBezTo>
                <a:cubicBezTo>
                  <a:pt x="499" y="14"/>
                  <a:pt x="680" y="14"/>
                  <a:pt x="907" y="7"/>
                </a:cubicBezTo>
                <a:cubicBezTo>
                  <a:pt x="1134" y="0"/>
                  <a:pt x="1429" y="3"/>
                  <a:pt x="1724" y="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5" name="Line 68"/>
          <p:cNvSpPr>
            <a:spLocks noChangeShapeType="1"/>
          </p:cNvSpPr>
          <p:nvPr/>
        </p:nvSpPr>
        <p:spPr bwMode="auto">
          <a:xfrm flipV="1">
            <a:off x="11145101" y="5237872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6" name="Line 69"/>
          <p:cNvSpPr>
            <a:spLocks noChangeShapeType="1"/>
          </p:cNvSpPr>
          <p:nvPr/>
        </p:nvSpPr>
        <p:spPr bwMode="auto">
          <a:xfrm>
            <a:off x="11111338" y="794682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1831586" y="7136672"/>
            <a:ext cx="2520871" cy="1620308"/>
            <a:chOff x="2880" y="2064"/>
            <a:chExt cx="672" cy="576"/>
          </a:xfrm>
        </p:grpSpPr>
        <p:sp>
          <p:nvSpPr>
            <p:cNvPr id="7212" name="Line 71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72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73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1621515" y="5884871"/>
            <a:ext cx="9059380" cy="2723018"/>
            <a:chOff x="3014" y="1418"/>
            <a:chExt cx="2415" cy="968"/>
          </a:xfrm>
        </p:grpSpPr>
        <p:graphicFrame>
          <p:nvGraphicFramePr>
            <p:cNvPr id="7172" name="Object 75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41" name="Equation" r:id="rId10" imgW="114120" imgH="215640" progId="Equation.3">
                    <p:embed/>
                  </p:oleObj>
                </mc:Choice>
                <mc:Fallback>
                  <p:oleObj name="Equation" r:id="rId10" imgW="114120" imgH="21564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1761"/>
                          <a:ext cx="20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1" name="Text Box 76"/>
            <p:cNvSpPr txBox="1">
              <a:spLocks noChangeArrowheads="1"/>
            </p:cNvSpPr>
            <p:nvPr/>
          </p:nvSpPr>
          <p:spPr bwMode="auto">
            <a:xfrm>
              <a:off x="3014" y="1418"/>
              <a:ext cx="2415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impulse reception: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impulse response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                function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1" y="135026"/>
            <a:ext cx="1403240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Triangle: neuron – electricity - math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200348" y="3847256"/>
          <a:ext cx="116213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7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0348" y="3847256"/>
                        <a:ext cx="1162135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437" y="1956876"/>
            <a:ext cx="5618369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1264099" y="330713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11804287" y="3037081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11804287" y="303708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597301" y="8884468"/>
          <a:ext cx="8864397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8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7301" y="8884468"/>
                        <a:ext cx="8864397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4"/>
          <p:cNvGrpSpPr/>
          <p:nvPr/>
        </p:nvGrpSpPr>
        <p:grpSpPr>
          <a:xfrm flipH="1">
            <a:off x="8148121" y="3124903"/>
            <a:ext cx="3504063" cy="1751905"/>
            <a:chOff x="3276600" y="1371600"/>
            <a:chExt cx="2196881" cy="988665"/>
          </a:xfrm>
        </p:grpSpPr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 flipH="1">
            <a:off x="4064701" y="1745903"/>
            <a:ext cx="140878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29" name="Equation" r:id="rId8" imgW="279360" imgH="203040" progId="Equation.DSMT4">
                    <p:embed/>
                  </p:oleObj>
                </mc:Choice>
                <mc:Fallback>
                  <p:oleObj name="Equation" r:id="rId8" imgW="279360" imgH="203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4064701" y="1745903"/>
                          <a:ext cx="140878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4"/>
          <p:cNvGrpSpPr/>
          <p:nvPr/>
        </p:nvGrpSpPr>
        <p:grpSpPr>
          <a:xfrm>
            <a:off x="4386049" y="7282622"/>
            <a:ext cx="5762801" cy="4554175"/>
            <a:chOff x="0" y="4402301"/>
            <a:chExt cx="5762377" cy="4554175"/>
          </a:xfrm>
        </p:grpSpPr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4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5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7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8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1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sp>
        <p:nvSpPr>
          <p:cNvPr id="86" name="Rounded Rectangle 85"/>
          <p:cNvSpPr/>
          <p:nvPr/>
        </p:nvSpPr>
        <p:spPr bwMode="auto">
          <a:xfrm>
            <a:off x="7916437" y="1539652"/>
            <a:ext cx="7705422" cy="41044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12165221" y="7660332"/>
            <a:ext cx="9219440" cy="41044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9644756" y="5860132"/>
            <a:ext cx="1512279" cy="12961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11733141" y="5932140"/>
            <a:ext cx="936173" cy="13681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10292875" y="7804348"/>
            <a:ext cx="187234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455691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Pulse input – charge – delta-function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05830" y="3555876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92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93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694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84616" y="9316516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84615" y="7785346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523864" y="7660332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5" name="Equation" r:id="rId10" imgW="279360" imgH="203040" progId="Equation.DSMT4">
                  <p:embed/>
                </p:oleObj>
              </mc:Choice>
              <mc:Fallback>
                <p:oleObj name="Equation" r:id="rId10" imgW="2793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3864" y="7660332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4404396" y="10396636"/>
            <a:ext cx="649060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Pulse </a:t>
            </a:r>
            <a:r>
              <a:rPr lang="en-US" dirty="0">
                <a:solidFill>
                  <a:schemeClr val="accent2"/>
                </a:solidFill>
              </a:rPr>
              <a:t>current </a:t>
            </a:r>
            <a:r>
              <a:rPr lang="en-US" dirty="0" smtClean="0">
                <a:solidFill>
                  <a:schemeClr val="accent2"/>
                </a:solidFill>
              </a:rPr>
              <a:t>input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8715346" y="10396636"/>
          <a:ext cx="465489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6" name="Equation" r:id="rId12" imgW="1066680" imgH="228600" progId="Equation.DSMT4">
                  <p:embed/>
                </p:oleObj>
              </mc:Choice>
              <mc:Fallback>
                <p:oleObj name="Equation" r:id="rId12" imgW="10666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46" y="10396636"/>
                        <a:ext cx="465489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7" name="Equation" r:id="rId14" imgW="279360" imgH="203040" progId="Equation.DSMT4">
                  <p:embed/>
                </p:oleObj>
              </mc:Choice>
              <mc:Fallback>
                <p:oleObj name="Equation" r:id="rId14" imgW="279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7907655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Dirac delta-function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05830" y="3555876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10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11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6812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0875744" y="1971700"/>
          <a:ext cx="465489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13" name="Equation" r:id="rId10" imgW="1066680" imgH="228600" progId="Equation.DSMT4">
                  <p:embed/>
                </p:oleObj>
              </mc:Choice>
              <mc:Fallback>
                <p:oleObj name="Equation" r:id="rId10" imgW="10666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744" y="1971700"/>
                        <a:ext cx="465489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0875744" y="8565563"/>
          <a:ext cx="7037905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14" name="Equation" r:id="rId12" imgW="1612800" imgH="495000" progId="Equation.DSMT4">
                  <p:embed/>
                </p:oleObj>
              </mc:Choice>
              <mc:Fallback>
                <p:oleObj name="Equation" r:id="rId12" imgW="161280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5744" y="8565563"/>
                        <a:ext cx="7037905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12049085" y="5746345"/>
          <a:ext cx="4766025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15" name="Equation" r:id="rId14" imgW="1091880" imgH="495000" progId="Equation.DSMT4">
                  <p:embed/>
                </p:oleObj>
              </mc:Choice>
              <mc:Fallback>
                <p:oleObj name="Equation" r:id="rId14" imgW="109188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085" y="5746345"/>
                        <a:ext cx="4766025" cy="265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11400324" y="5140052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V="1">
            <a:off x="11400323" y="3608882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9939572" y="3483868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16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9572" y="3483868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19284781" y="4770439"/>
          <a:ext cx="38737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17" name="Equation" r:id="rId18" imgW="88560" imgH="152280" progId="Equation.DSMT4">
                  <p:embed/>
                </p:oleObj>
              </mc:Choice>
              <mc:Fallback>
                <p:oleObj name="Equation" r:id="rId18" imgW="88560" imgH="152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4781" y="4770439"/>
                        <a:ext cx="38737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Solution of Ex. 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19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380913" y="7543548"/>
          <a:ext cx="46910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0" name="Equation" r:id="rId6" imgW="1079280" imgH="393480" progId="Equation.DSMT4">
                  <p:embed/>
                </p:oleObj>
              </mc:Choice>
              <mc:Fallback>
                <p:oleObj name="Equation" r:id="rId6" imgW="1079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7543548"/>
                        <a:ext cx="46910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380913" y="4458201"/>
          <a:ext cx="82772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1" name="Equation" r:id="rId8" imgW="1904760" imgH="457200" progId="Equation.DSMT4">
                  <p:embed/>
                </p:oleObj>
              </mc:Choice>
              <mc:Fallback>
                <p:oleObj name="Equation" r:id="rId8" imgW="19047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4458201"/>
                        <a:ext cx="82772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0913" y="6890359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380913" y="3952878"/>
            <a:ext cx="4738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98" y="9486648"/>
            <a:ext cx="10233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you need to know the solutions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linear differential equations!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6954" y="135026"/>
            <a:ext cx="1832262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Passive membrane, linear differential equation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195951" y="2254612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99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0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7601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6954" y="135026"/>
            <a:ext cx="1832262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Passive membrane, linear differential equation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195951" y="2254612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23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24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625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1179697" y="1838742"/>
            <a:ext cx="121973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smtClean="0">
                <a:solidFill>
                  <a:srgbClr val="FF0000"/>
                </a:solidFill>
              </a:rPr>
              <a:t>If you have difficulties,</a:t>
            </a:r>
          </a:p>
          <a:p>
            <a:r>
              <a:rPr lang="en-US" sz="8800" i="1" dirty="0" smtClean="0">
                <a:solidFill>
                  <a:srgbClr val="FF0000"/>
                </a:solidFill>
              </a:rPr>
              <a:t>watch lecture 1.2detour.</a:t>
            </a:r>
            <a:endParaRPr lang="en-US" sz="88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79697" y="6371400"/>
            <a:ext cx="1887048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Three </a:t>
            </a:r>
            <a:r>
              <a:rPr lang="en-US" b="1" dirty="0" err="1" smtClean="0"/>
              <a:t>prerequisits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Analysis 1-3</a:t>
            </a:r>
          </a:p>
          <a:p>
            <a:pPr>
              <a:buFontTx/>
              <a:buChar char="-"/>
            </a:pPr>
            <a:r>
              <a:rPr lang="en-US" dirty="0" smtClean="0"/>
              <a:t>Probability/Statistics</a:t>
            </a:r>
          </a:p>
          <a:p>
            <a:pPr>
              <a:buFontTx/>
              <a:buChar char="-"/>
            </a:pPr>
            <a:r>
              <a:rPr lang="en-US" dirty="0" smtClean="0"/>
              <a:t>Differential Equations or Physics 1-3 or Electrical Circuits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130065" y="10577237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10"/>
              </a:rPr>
              <a:t>https://</a:t>
            </a:r>
            <a:r>
              <a:rPr lang="en-US" sz="4800" i="1" dirty="0" smtClean="0">
                <a:hlinkClick r:id="rId10"/>
              </a:rPr>
              <a:t>lcnwww.epfl.ch/gerstner/NeuronalDynamics-MOOC1.html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394" y="392651"/>
            <a:ext cx="1686057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LEARNING OUTCOMES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Solve </a:t>
            </a:r>
            <a:r>
              <a:rPr lang="en-US" sz="4400" dirty="0"/>
              <a:t>linear one-dimensional differential </a:t>
            </a:r>
            <a:r>
              <a:rPr lang="en-US" sz="4400" dirty="0" smtClean="0"/>
              <a:t>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two-dimensional models in the phase </a:t>
            </a:r>
            <a:r>
              <a:rPr lang="en-US" sz="4400" dirty="0" smtClean="0"/>
              <a:t>plane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Develop a simplified model by separation of time scales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Analyze connected networks in the mean-field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Formulate stochastic models of biological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Formalize biological facts into mathematical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Prove stability and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Apply model concepts in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Predict outcome of dynamics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Describe neuronal phenomena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394" y="7933177"/>
            <a:ext cx="15367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Transversal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Plan and carry out activities in a way which makes optimal use of available time and other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Collect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Write a scientific or technical report.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4481113" y="7968341"/>
            <a:ext cx="3135086" cy="16981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05124" y="6273321"/>
            <a:ext cx="6144631" cy="230832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Use a textbook,</a:t>
            </a:r>
          </a:p>
          <a:p>
            <a:r>
              <a:rPr lang="en-US" sz="4800" dirty="0" smtClean="0"/>
              <a:t>(Use video lectures)</a:t>
            </a:r>
          </a:p>
          <a:p>
            <a:r>
              <a:rPr lang="en-US" sz="4800" dirty="0" smtClean="0"/>
              <a:t>don’t use slides (only)</a:t>
            </a:r>
            <a:endParaRPr lang="fr-CH" sz="4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73208" y="10133045"/>
            <a:ext cx="427342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72969" y="3677836"/>
            <a:ext cx="5359159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Look at samples of</a:t>
            </a:r>
          </a:p>
          <a:p>
            <a:r>
              <a:rPr lang="en-US" sz="4800" dirty="0" smtClean="0"/>
              <a:t>    past exams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14275837" y="1082351"/>
            <a:ext cx="727787" cy="67606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Brace 13"/>
          <p:cNvSpPr/>
          <p:nvPr/>
        </p:nvSpPr>
        <p:spPr>
          <a:xfrm>
            <a:off x="14229974" y="10370479"/>
            <a:ext cx="502278" cy="10684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/>
          <p:cNvSpPr txBox="1"/>
          <p:nvPr/>
        </p:nvSpPr>
        <p:spPr>
          <a:xfrm>
            <a:off x="15384939" y="10370479"/>
            <a:ext cx="3163045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miniproject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787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126" y="6642284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5567" y="5495106"/>
            <a:ext cx="2828581" cy="4027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16095" y="1870009"/>
            <a:ext cx="7745197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/>
              <a:t>Written Exam (70%)</a:t>
            </a:r>
          </a:p>
          <a:p>
            <a:r>
              <a:rPr lang="en-US" sz="6600" dirty="0" smtClean="0"/>
              <a:t>+ </a:t>
            </a:r>
            <a:r>
              <a:rPr lang="en-US" sz="6600" dirty="0" err="1" smtClean="0"/>
              <a:t>miniproject</a:t>
            </a:r>
            <a:r>
              <a:rPr lang="en-US" sz="6600" dirty="0" smtClean="0"/>
              <a:t>  (30%)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72975" y="8917743"/>
            <a:ext cx="224574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975" y="5617287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823093" y="321599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8202" y="1685637"/>
            <a:ext cx="114503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Miniproject</a:t>
            </a:r>
            <a:r>
              <a:rPr lang="en-US" dirty="0" smtClean="0"/>
              <a:t> consists of </a:t>
            </a:r>
          </a:p>
          <a:p>
            <a:r>
              <a:rPr lang="en-US" dirty="0"/>
              <a:t>3</a:t>
            </a:r>
            <a:r>
              <a:rPr lang="en-US" dirty="0" smtClean="0"/>
              <a:t> extended computer exercises,</a:t>
            </a:r>
          </a:p>
          <a:p>
            <a:r>
              <a:rPr lang="en-US" dirty="0"/>
              <a:t>o</a:t>
            </a:r>
            <a:r>
              <a:rPr lang="en-US" dirty="0" smtClean="0"/>
              <a:t>f which  you have to hand in </a:t>
            </a:r>
            <a:r>
              <a:rPr lang="en-US" dirty="0" smtClean="0"/>
              <a:t>2</a:t>
            </a:r>
          </a:p>
          <a:p>
            <a:r>
              <a:rPr lang="en-US" dirty="0" smtClean="0"/>
              <a:t>(first one is easier, recommended!)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1130065" y="9903210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4"/>
              </a:rPr>
              <a:t>https://</a:t>
            </a:r>
            <a:r>
              <a:rPr lang="en-US" sz="4800" i="1" dirty="0" smtClean="0">
                <a:hlinkClick r:id="rId4"/>
              </a:rPr>
              <a:t>lcnwww.epfl.ch/gerstner/NeuronalDynamics-MOOC1.html</a:t>
            </a:r>
            <a:endParaRPr lang="en-US" sz="4800" i="1" dirty="0"/>
          </a:p>
        </p:txBody>
      </p:sp>
      <p:sp>
        <p:nvSpPr>
          <p:cNvPr id="13" name="Rectangle 12"/>
          <p:cNvSpPr/>
          <p:nvPr/>
        </p:nvSpPr>
        <p:spPr>
          <a:xfrm>
            <a:off x="1130064" y="10765993"/>
            <a:ext cx="21085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hlinkClick r:id="rId5"/>
              </a:rPr>
              <a:t>https://</a:t>
            </a:r>
            <a:r>
              <a:rPr lang="en-US" sz="4800" i="1" dirty="0" smtClean="0">
                <a:hlinkClick r:id="rId5"/>
              </a:rPr>
              <a:t>lcnwww.epfl.ch/gerstner/NeuronalDynamics-MOOC2.html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9607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1424" y="2424576"/>
            <a:ext cx="58288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 smtClean="0">
                <a:solidFill>
                  <a:srgbClr val="FF0000"/>
                </a:solidFill>
              </a:rPr>
              <a:t>Questions?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1079500" rtl="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1080272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160544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240816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4321089" algn="l" defTabSz="1080272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7522" y="5481755"/>
            <a:ext cx="1482489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a course on</a:t>
            </a:r>
          </a:p>
          <a:p>
            <a:r>
              <a:rPr lang="en-US" b="1" dirty="0" smtClean="0"/>
              <a:t>Deep learning </a:t>
            </a:r>
            <a:r>
              <a:rPr lang="en-US" dirty="0" smtClean="0"/>
              <a:t>or </a:t>
            </a:r>
            <a:r>
              <a:rPr lang="en-US" b="1" dirty="0" smtClean="0"/>
              <a:t>Artificial neural networks</a:t>
            </a:r>
            <a:endParaRPr lang="fr-CH" b="1" dirty="0" smtClean="0"/>
          </a:p>
          <a:p>
            <a:pPr marL="857250" indent="-8572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Deep Learning, master EE, (</a:t>
            </a:r>
            <a:r>
              <a:rPr lang="en-US" i="1" dirty="0" err="1" smtClean="0">
                <a:sym typeface="Wingdings" panose="05000000000000000000" pitchFamily="2" charset="2"/>
              </a:rPr>
              <a:t>Fleuret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857250" indent="-8572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Artificial NN, master CS, (</a:t>
            </a:r>
            <a:r>
              <a:rPr lang="en-US" i="1" dirty="0" smtClean="0">
                <a:sym typeface="Wingdings" panose="05000000000000000000" pitchFamily="2" charset="2"/>
              </a:rPr>
              <a:t>Gerstner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6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737" y="3171463"/>
            <a:ext cx="9489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/>
              <a:t>Welcome back to EPFL!!</a:t>
            </a:r>
            <a:endParaRPr lang="fr-CH" sz="6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358342" y="5270269"/>
            <a:ext cx="1190101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Today: Course in BS 170</a:t>
            </a:r>
          </a:p>
          <a:p>
            <a:endParaRPr lang="en-US" dirty="0"/>
          </a:p>
          <a:p>
            <a:r>
              <a:rPr lang="en-US" dirty="0"/>
              <a:t>BS 170 for the first </a:t>
            </a:r>
            <a:r>
              <a:rPr lang="en-US" dirty="0" smtClean="0"/>
              <a:t>week, but </a:t>
            </a:r>
          </a:p>
          <a:p>
            <a:r>
              <a:rPr lang="en-US" dirty="0" smtClean="0"/>
              <a:t>INM </a:t>
            </a:r>
            <a:r>
              <a:rPr lang="en-US" dirty="0"/>
              <a:t>200 for the rest of the semester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832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18" y="224589"/>
            <a:ext cx="18707861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Summary of Section 1.1 and 1.2.</a:t>
            </a:r>
          </a:p>
          <a:p>
            <a:r>
              <a:rPr lang="en-US" sz="5400" dirty="0" smtClean="0"/>
              <a:t>Neurons emit spikes (action potentials) which are short standardized events in the form of voltage pulses.</a:t>
            </a:r>
          </a:p>
          <a:p>
            <a:r>
              <a:rPr lang="en-US" sz="5400" dirty="0" smtClean="0"/>
              <a:t>Spikes are emitted at the firing threshold.</a:t>
            </a:r>
          </a:p>
          <a:p>
            <a:r>
              <a:rPr lang="en-US" sz="5400" dirty="0" smtClean="0"/>
              <a:t>Below the threshold the electrical behavior is often well characterized by a linear differential equation (math) corresponding to an RC circuit (electricity) or to a passive membrane (biology). We will often in this class walk along  the triangle that connects math with electricity and biology. </a:t>
            </a:r>
          </a:p>
          <a:p>
            <a:r>
              <a:rPr lang="en-US" sz="5400" dirty="0" smtClean="0"/>
              <a:t>This class has a strong focus on mathematical modeling of the biological phenomena. Differential equations, Dirac-delta pulses, and their link to biology are important concepts. </a:t>
            </a:r>
          </a:p>
          <a:p>
            <a:r>
              <a:rPr lang="en-US" sz="5400" dirty="0" smtClean="0"/>
              <a:t>The time constant of an RC circuit is </a:t>
            </a:r>
            <a:r>
              <a:rPr lang="en-US" sz="5400" dirty="0" smtClean="0">
                <a:latin typeface="Symbol" panose="05050102010706020507" pitchFamily="18" charset="2"/>
              </a:rPr>
              <a:t>t</a:t>
            </a:r>
            <a:r>
              <a:rPr lang="en-US" sz="5400" dirty="0" smtClean="0"/>
              <a:t>=RC.</a:t>
            </a:r>
          </a:p>
        </p:txBody>
      </p:sp>
    </p:spTree>
    <p:extLst>
      <p:ext uri="{BB962C8B-B14F-4D97-AF65-F5344CB8AC3E}">
        <p14:creationId xmlns:p14="http://schemas.microsoft.com/office/powerpoint/2010/main" val="671834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Detour</a:t>
            </a:r>
            <a:r>
              <a:rPr lang="fr-CH" sz="4400" dirty="0" smtClean="0">
                <a:latin typeface="Arial Narrow" pitchFamily="34" charset="0"/>
              </a:rPr>
              <a:t>: solution of 1-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linear</a:t>
            </a:r>
            <a:r>
              <a:rPr lang="fr-CH" sz="4400" dirty="0" smtClean="0">
                <a:latin typeface="Arial Narrow" pitchFamily="34" charset="0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     </a:t>
            </a:r>
            <a:r>
              <a:rPr lang="fr-CH" sz="4400" dirty="0" err="1" smtClean="0">
                <a:latin typeface="Arial Narrow" pitchFamily="34" charset="0"/>
              </a:rPr>
              <a:t>differential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683033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3: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Leaky Integrate-and-Fire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16260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887199" y="6761752"/>
            <a:ext cx="9577137" cy="7940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462084" y="3270329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9"/>
          <p:cNvGrpSpPr/>
          <p:nvPr/>
        </p:nvGrpSpPr>
        <p:grpSpPr>
          <a:xfrm>
            <a:off x="13382410" y="4066683"/>
            <a:ext cx="7576600" cy="6029773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65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66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639597"/>
          <a:ext cx="7338444" cy="194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7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840" y="1639597"/>
                        <a:ext cx="7338444" cy="194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14956614" y="5442956"/>
          <a:ext cx="869950" cy="74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8" name="Equation" r:id="rId9" imgW="279360" imgH="203040" progId="Equation.DSMT4">
                  <p:embed/>
                </p:oleObj>
              </mc:Choice>
              <mc:Fallback>
                <p:oleObj name="Equation" r:id="rId9" imgW="2793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6614" y="5442956"/>
                        <a:ext cx="869950" cy="740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5432057" y="8434882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9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2057" y="8434882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53077" name="Text Box 53"/>
          <p:cNvSpPr txBox="1">
            <a:spLocks noChangeArrowheads="1"/>
          </p:cNvSpPr>
          <p:nvPr/>
        </p:nvSpPr>
        <p:spPr bwMode="auto">
          <a:xfrm>
            <a:off x="10299638" y="8308405"/>
            <a:ext cx="10679248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-output </a:t>
            </a:r>
            <a:r>
              <a:rPr lang="fr-CH" dirty="0" err="1" smtClean="0"/>
              <a:t>spikes</a:t>
            </a:r>
            <a:r>
              <a:rPr lang="fr-CH" dirty="0" smtClean="0"/>
              <a:t> </a:t>
            </a:r>
            <a:r>
              <a:rPr lang="fr-CH" dirty="0"/>
              <a:t>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spike</a:t>
            </a:r>
            <a:r>
              <a:rPr lang="fr-CH" dirty="0" smtClean="0"/>
              <a:t>: reset/</a:t>
            </a:r>
            <a:r>
              <a:rPr lang="fr-CH" dirty="0" err="1" smtClean="0"/>
              <a:t>refractoriness</a:t>
            </a:r>
            <a:endParaRPr lang="fr-FR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424242" y="5860132"/>
            <a:ext cx="11855852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spike  causes an EPSP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 excitatory postsynaptic potential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697657" y="5250532"/>
            <a:ext cx="41913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14697657" y="3193132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15002480" y="5326732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>
            <a:off x="15002480" y="4666332"/>
            <a:ext cx="1447906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697658" y="3574132"/>
            <a:ext cx="4496363" cy="990600"/>
            <a:chOff x="2688" y="1296"/>
            <a:chExt cx="2550" cy="624"/>
          </a:xfrm>
        </p:grpSpPr>
        <p:graphicFrame>
          <p:nvGraphicFramePr>
            <p:cNvPr id="111" name="Object 26"/>
            <p:cNvGraphicFramePr>
              <a:graphicFrameLocks noChangeAspect="1"/>
            </p:cNvGraphicFramePr>
            <p:nvPr/>
          </p:nvGraphicFramePr>
          <p:xfrm>
            <a:off x="4809" y="1296"/>
            <a:ext cx="42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695" name="Equation" r:id="rId4" imgW="139680" imgH="177480" progId="Equation.3">
                    <p:embed/>
                  </p:oleObj>
                </mc:Choice>
                <mc:Fallback>
                  <p:oleObj name="Equation" r:id="rId4" imgW="13968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9" y="1296"/>
                          <a:ext cx="42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993152" y="5250532"/>
            <a:ext cx="533439" cy="381000"/>
            <a:chOff x="3504" y="2352"/>
            <a:chExt cx="336" cy="240"/>
          </a:xfrm>
        </p:grpSpPr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993152" y="3878932"/>
            <a:ext cx="762056" cy="1219200"/>
            <a:chOff x="3504" y="1488"/>
            <a:chExt cx="480" cy="768"/>
          </a:xfrm>
        </p:grpSpPr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6297974" y="1073820"/>
            <a:ext cx="5102602" cy="4786313"/>
            <a:chOff x="3754" y="31"/>
            <a:chExt cx="3214" cy="3015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130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754" y="31"/>
              <a:ext cx="321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Freeform 54"/>
          <p:cNvSpPr>
            <a:spLocks/>
          </p:cNvSpPr>
          <p:nvPr/>
        </p:nvSpPr>
        <p:spPr bwMode="auto">
          <a:xfrm>
            <a:off x="16753621" y="4021807"/>
            <a:ext cx="1828934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12780736" y="2863379"/>
          <a:ext cx="1191580" cy="16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6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736" y="2863379"/>
                        <a:ext cx="1191580" cy="1668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43531" y="1827684"/>
            <a:ext cx="3073378" cy="838200"/>
            <a:chOff x="672" y="384"/>
            <a:chExt cx="2208" cy="528"/>
          </a:xfrm>
        </p:grpSpPr>
        <p:sp>
          <p:nvSpPr>
            <p:cNvPr id="13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Freeform 11"/>
          <p:cNvSpPr>
            <a:spLocks/>
          </p:cNvSpPr>
          <p:nvPr/>
        </p:nvSpPr>
        <p:spPr bwMode="auto">
          <a:xfrm>
            <a:off x="9195625" y="2208684"/>
            <a:ext cx="1676523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195625" y="2056284"/>
            <a:ext cx="1066878" cy="1350963"/>
            <a:chOff x="288" y="528"/>
            <a:chExt cx="672" cy="851"/>
          </a:xfrm>
        </p:grpSpPr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1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8" name="Line 18"/>
          <p:cNvSpPr>
            <a:spLocks noChangeShapeType="1"/>
          </p:cNvSpPr>
          <p:nvPr/>
        </p:nvSpPr>
        <p:spPr bwMode="auto">
          <a:xfrm flipH="1" flipV="1">
            <a:off x="11862821" y="2437284"/>
            <a:ext cx="106687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19"/>
          <p:cNvSpPr>
            <a:spLocks noChangeShapeType="1"/>
          </p:cNvSpPr>
          <p:nvPr/>
        </p:nvSpPr>
        <p:spPr bwMode="auto">
          <a:xfrm flipH="1" flipV="1">
            <a:off x="11862821" y="2437284"/>
            <a:ext cx="99067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424242" y="1903884"/>
            <a:ext cx="1676523" cy="1143000"/>
            <a:chOff x="432" y="432"/>
            <a:chExt cx="1056" cy="720"/>
          </a:xfrm>
        </p:grpSpPr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2" name="Object 4"/>
          <p:cNvGraphicFramePr>
            <a:graphicFrameLocks noChangeAspect="1"/>
          </p:cNvGraphicFramePr>
          <p:nvPr/>
        </p:nvGraphicFramePr>
        <p:xfrm>
          <a:off x="13972316" y="2043709"/>
          <a:ext cx="11923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7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316" y="2043709"/>
                        <a:ext cx="11923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3"/>
          <p:cNvSpPr txBox="1">
            <a:spLocks/>
          </p:cNvSpPr>
          <p:nvPr/>
        </p:nvSpPr>
        <p:spPr>
          <a:xfrm>
            <a:off x="96253" y="9625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Integrate-and-Fire type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3137" y="6665495"/>
            <a:ext cx="8643713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Simple </a:t>
            </a:r>
          </a:p>
          <a:p>
            <a:r>
              <a:rPr lang="en-US" b="1" i="1" dirty="0" err="1" smtClean="0"/>
              <a:t>Integate</a:t>
            </a:r>
            <a:r>
              <a:rPr lang="en-US" b="1" i="1" dirty="0" smtClean="0"/>
              <a:t>-and-Fire Model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</a:t>
            </a:r>
            <a:r>
              <a:rPr lang="en-US" sz="4800" i="1" dirty="0" smtClean="0"/>
              <a:t>passive membrane </a:t>
            </a:r>
          </a:p>
          <a:p>
            <a:r>
              <a:rPr lang="en-US" sz="4800" i="1" dirty="0" smtClean="0"/>
              <a:t>+ threshold</a:t>
            </a:r>
            <a:endParaRPr lang="en-US" sz="4800" i="1" dirty="0"/>
          </a:p>
        </p:txBody>
      </p:sp>
      <p:sp>
        <p:nvSpPr>
          <p:cNvPr id="58" name="Rectangle 57"/>
          <p:cNvSpPr/>
          <p:nvPr/>
        </p:nvSpPr>
        <p:spPr>
          <a:xfrm>
            <a:off x="96253" y="10119017"/>
            <a:ext cx="9954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Leaky Integrate-and-Fire Model</a:t>
            </a:r>
            <a:endParaRPr lang="en-US" sz="6000" dirty="0">
              <a:solidFill>
                <a:srgbClr val="FF0000"/>
              </a:solidFill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77" grpId="0"/>
      <p:bldP spid="106" grpId="0" animBg="1"/>
      <p:bldP spid="107" grpId="0" animBg="1"/>
      <p:bldP spid="108" grpId="0" animBg="1"/>
      <p:bldP spid="109" grpId="0" animBg="1"/>
      <p:bldP spid="133" grpId="0" animBg="1"/>
      <p:bldP spid="57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911293" y="3206751"/>
          <a:ext cx="89382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7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293" y="3206751"/>
                        <a:ext cx="89382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7662" y="1080205"/>
            <a:ext cx="5942110" cy="1485283"/>
            <a:chOff x="672" y="384"/>
            <a:chExt cx="2208" cy="528"/>
          </a:xfrm>
        </p:grpSpPr>
        <p:sp>
          <p:nvSpPr>
            <p:cNvPr id="10330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7" name="Object 17"/>
          <p:cNvGraphicFramePr>
            <a:graphicFrameLocks noChangeAspect="1"/>
          </p:cNvGraphicFramePr>
          <p:nvPr/>
        </p:nvGraphicFramePr>
        <p:xfrm>
          <a:off x="13437142" y="5150670"/>
          <a:ext cx="750259" cy="10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8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7142" y="5150670"/>
                        <a:ext cx="750259" cy="10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915745"/>
            <a:ext cx="9640830" cy="945180"/>
            <a:chOff x="2688" y="1296"/>
            <a:chExt cx="2570" cy="336"/>
          </a:xfrm>
        </p:grpSpPr>
        <p:graphicFrame>
          <p:nvGraphicFramePr>
            <p:cNvPr id="1024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909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8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29078" name="Object 22"/>
          <p:cNvGraphicFramePr>
            <a:graphicFrameLocks noChangeAspect="1"/>
          </p:cNvGraphicFramePr>
          <p:nvPr/>
        </p:nvGraphicFramePr>
        <p:xfrm>
          <a:off x="1595397" y="8371593"/>
          <a:ext cx="8162818" cy="189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0" name="Equation" r:id="rId10" imgW="1688760" imgH="393480" progId="Equation.3">
                  <p:embed/>
                </p:oleObj>
              </mc:Choice>
              <mc:Fallback>
                <p:oleObj name="Equation" r:id="rId10" imgW="16887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397" y="8371593"/>
                        <a:ext cx="8162818" cy="1893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2024212" y="10201275"/>
          <a:ext cx="3737779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1" name="Equation" r:id="rId12" imgW="736560" imgH="253800" progId="Equation.DSMT4">
                  <p:embed/>
                </p:oleObj>
              </mc:Choice>
              <mc:Fallback>
                <p:oleObj name="Equation" r:id="rId12" imgW="7365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12" y="10201275"/>
                        <a:ext cx="3737779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5856602" y="10204475"/>
            <a:ext cx="370297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err="1"/>
              <a:t>Fire+reset</a:t>
            </a:r>
            <a:endParaRPr lang="en-US" dirty="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13497162" y="8911696"/>
            <a:ext cx="217852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13816025" y="10396979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10325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088" name="Line 32"/>
          <p:cNvSpPr>
            <a:spLocks noChangeShapeType="1"/>
          </p:cNvSpPr>
          <p:nvPr/>
        </p:nvSpPr>
        <p:spPr bwMode="auto">
          <a:xfrm flipV="1">
            <a:off x="14585038" y="2835541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89" name="Line 33"/>
          <p:cNvSpPr>
            <a:spLocks noChangeShapeType="1"/>
          </p:cNvSpPr>
          <p:nvPr/>
        </p:nvSpPr>
        <p:spPr bwMode="auto">
          <a:xfrm>
            <a:off x="14765100" y="432082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0322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3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14945163" y="4860925"/>
            <a:ext cx="201662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4" y="5806105"/>
            <a:ext cx="2520870" cy="1620308"/>
            <a:chOff x="2880" y="2064"/>
            <a:chExt cx="672" cy="576"/>
          </a:xfrm>
        </p:grpSpPr>
        <p:sp>
          <p:nvSpPr>
            <p:cNvPr id="10309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8" name="Rectangle 53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69" name="Line 54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1" name="Oval 56"/>
          <p:cNvSpPr>
            <a:spLocks noChangeArrowheads="1"/>
          </p:cNvSpPr>
          <p:nvPr/>
        </p:nvSpPr>
        <p:spPr bwMode="auto">
          <a:xfrm>
            <a:off x="2208872" y="5401028"/>
            <a:ext cx="864299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2" name="Oval 57"/>
          <p:cNvSpPr>
            <a:spLocks noChangeArrowheads="1"/>
          </p:cNvSpPr>
          <p:nvPr/>
        </p:nvSpPr>
        <p:spPr bwMode="auto">
          <a:xfrm>
            <a:off x="4861680" y="4050772"/>
            <a:ext cx="4415275" cy="337564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10273" name="Rectangle 58"/>
          <p:cNvSpPr>
            <a:spLocks noChangeArrowheads="1"/>
          </p:cNvSpPr>
          <p:nvPr/>
        </p:nvSpPr>
        <p:spPr bwMode="auto">
          <a:xfrm>
            <a:off x="8282861" y="5130977"/>
            <a:ext cx="900311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5" name="Object 59"/>
          <p:cNvGraphicFramePr>
            <a:graphicFrameLocks noChangeAspect="1"/>
          </p:cNvGraphicFramePr>
          <p:nvPr/>
        </p:nvGraphicFramePr>
        <p:xfrm>
          <a:off x="8282861" y="5130977"/>
          <a:ext cx="994094" cy="94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2" name="Equation" r:id="rId14" imgW="139680" imgH="177480" progId="Equation.3">
                  <p:embed/>
                </p:oleObj>
              </mc:Choice>
              <mc:Fallback>
                <p:oleObj name="Equation" r:id="rId14" imgW="139680" imgH="177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861" y="5130977"/>
                        <a:ext cx="994094" cy="94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Line 60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5" name="Line 61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10307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10305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278" name="AutoShape 68"/>
          <p:cNvCxnSpPr>
            <a:cxnSpLocks noChangeShapeType="1"/>
            <a:endCxn id="10274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9" name="Line 69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0" name="Line 70"/>
          <p:cNvSpPr>
            <a:spLocks noChangeShapeType="1"/>
          </p:cNvSpPr>
          <p:nvPr/>
        </p:nvSpPr>
        <p:spPr bwMode="auto">
          <a:xfrm flipV="1">
            <a:off x="7382550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2" name="Line 72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3" name="AutoShape 73"/>
          <p:cNvCxnSpPr>
            <a:cxnSpLocks noChangeShapeType="1"/>
            <a:stCxn id="10279" idx="0"/>
            <a:endCxn id="10280" idx="1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4" name="AutoShape 74"/>
          <p:cNvCxnSpPr>
            <a:cxnSpLocks noChangeShapeType="1"/>
            <a:stCxn id="10282" idx="1"/>
          </p:cNvCxnSpPr>
          <p:nvPr/>
        </p:nvCxnSpPr>
        <p:spPr bwMode="auto">
          <a:xfrm flipV="1">
            <a:off x="5942053" y="6616258"/>
            <a:ext cx="144049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5" name="Line 75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6" name="Line 76"/>
          <p:cNvSpPr>
            <a:spLocks noChangeShapeType="1"/>
          </p:cNvSpPr>
          <p:nvPr/>
        </p:nvSpPr>
        <p:spPr bwMode="auto">
          <a:xfrm>
            <a:off x="8462923" y="6076157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7" name="AutoShape 77"/>
          <p:cNvCxnSpPr>
            <a:cxnSpLocks noChangeShapeType="1"/>
            <a:endCxn id="10286" idx="1"/>
          </p:cNvCxnSpPr>
          <p:nvPr/>
        </p:nvCxnSpPr>
        <p:spPr bwMode="auto">
          <a:xfrm>
            <a:off x="7382549" y="6616258"/>
            <a:ext cx="1080374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8" name="Line 78"/>
          <p:cNvSpPr>
            <a:spLocks noChangeShapeType="1"/>
          </p:cNvSpPr>
          <p:nvPr/>
        </p:nvSpPr>
        <p:spPr bwMode="auto">
          <a:xfrm>
            <a:off x="8462923" y="486092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9" name="Line 79"/>
          <p:cNvSpPr>
            <a:spLocks noChangeShapeType="1"/>
          </p:cNvSpPr>
          <p:nvPr/>
        </p:nvSpPr>
        <p:spPr bwMode="auto">
          <a:xfrm>
            <a:off x="7382550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0" name="Line 80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1" name="Line 81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2" name="Line 82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3" name="Text Box 83"/>
          <p:cNvSpPr txBox="1">
            <a:spLocks noChangeArrowheads="1"/>
          </p:cNvSpPr>
          <p:nvPr/>
        </p:nvSpPr>
        <p:spPr bwMode="auto">
          <a:xfrm>
            <a:off x="2303296" y="5305726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 dirty="0"/>
              <a:t>I</a:t>
            </a:r>
            <a:endParaRPr lang="en-US" dirty="0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441366" y="1485282"/>
            <a:ext cx="3961368" cy="2025386"/>
            <a:chOff x="288" y="528"/>
            <a:chExt cx="1056" cy="720"/>
          </a:xfrm>
        </p:grpSpPr>
        <p:sp>
          <p:nvSpPr>
            <p:cNvPr id="10297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0301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0299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5" name="AutoShape 93"/>
          <p:cNvSpPr>
            <a:spLocks noChangeArrowheads="1"/>
          </p:cNvSpPr>
          <p:nvPr/>
        </p:nvSpPr>
        <p:spPr bwMode="auto">
          <a:xfrm>
            <a:off x="540187" y="8236568"/>
            <a:ext cx="1689958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8"/>
          <p:cNvGraphicFramePr>
            <a:graphicFrameLocks noChangeAspect="1"/>
          </p:cNvGraphicFramePr>
          <p:nvPr/>
        </p:nvGraphicFramePr>
        <p:xfrm>
          <a:off x="9651519" y="10252620"/>
          <a:ext cx="2943441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3" name="Equation" r:id="rId15" imgW="457200" imgH="228600" progId="Equation.DSMT4">
                  <p:embed/>
                </p:oleObj>
              </mc:Choice>
              <mc:Fallback>
                <p:oleObj name="Equation" r:id="rId15" imgW="45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519" y="10252620"/>
                        <a:ext cx="2943441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itle 3"/>
          <p:cNvSpPr txBox="1">
            <a:spLocks/>
          </p:cNvSpPr>
          <p:nvPr/>
        </p:nvSpPr>
        <p:spPr>
          <a:xfrm>
            <a:off x="697827" y="59157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7382551" y="6346208"/>
            <a:ext cx="0" cy="2700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382549" y="5713883"/>
            <a:ext cx="8023" cy="4304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7078573" y="613629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" name="Line 55"/>
          <p:cNvSpPr>
            <a:spLocks noChangeShapeType="1"/>
          </p:cNvSpPr>
          <p:nvPr/>
        </p:nvSpPr>
        <p:spPr bwMode="auto">
          <a:xfrm>
            <a:off x="7230973" y="6264635"/>
            <a:ext cx="3010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  <p:bldP spid="429071" grpId="0" animBg="1"/>
      <p:bldP spid="429080" grpId="0" autoUpdateAnimBg="0"/>
      <p:bldP spid="429081" grpId="0" autoUpdateAnimBg="0"/>
      <p:bldP spid="429082" grpId="0" autoUpdateAnimBg="0"/>
      <p:bldP spid="429083" grpId="0" autoUpdateAnimBg="0"/>
      <p:bldP spid="429088" grpId="0" animBg="1"/>
      <p:bldP spid="429089" grpId="0" animBg="1"/>
      <p:bldP spid="4291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186925" y="3921372"/>
          <a:ext cx="802777" cy="67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3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925" y="3921372"/>
                        <a:ext cx="802777" cy="677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1130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126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4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10137103" y="7853002"/>
            <a:ext cx="8806941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4677867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5143029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2464605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2464605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297477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4509057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552940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2974779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5529409" y="9266140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5360604" y="8371595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2974780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>
            <a:off x="2974780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4167690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3488705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3826322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6718572" y="8118421"/>
            <a:ext cx="1361719" cy="127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267" name="Object 38"/>
          <p:cNvGraphicFramePr>
            <a:graphicFrameLocks noChangeAspect="1"/>
          </p:cNvGraphicFramePr>
          <p:nvPr/>
        </p:nvGraphicFramePr>
        <p:xfrm>
          <a:off x="6891133" y="8447546"/>
          <a:ext cx="997844" cy="94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5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133" y="8447546"/>
                        <a:ext cx="997844" cy="945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7228748" y="7479862"/>
            <a:ext cx="0" cy="638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7228748" y="939272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5529411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0" name="Line 42"/>
          <p:cNvSpPr>
            <a:spLocks noChangeShapeType="1"/>
          </p:cNvSpPr>
          <p:nvPr/>
        </p:nvSpPr>
        <p:spPr bwMode="auto">
          <a:xfrm>
            <a:off x="5529411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47" name="Freeform 43"/>
          <p:cNvSpPr>
            <a:spLocks/>
          </p:cNvSpPr>
          <p:nvPr/>
        </p:nvSpPr>
        <p:spPr bwMode="auto">
          <a:xfrm>
            <a:off x="10293556" y="4928439"/>
            <a:ext cx="4932955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49" name="Line 45"/>
          <p:cNvSpPr>
            <a:spLocks noChangeShapeType="1"/>
          </p:cNvSpPr>
          <p:nvPr/>
        </p:nvSpPr>
        <p:spPr bwMode="auto">
          <a:xfrm flipV="1">
            <a:off x="15226510" y="4033893"/>
            <a:ext cx="0" cy="765146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50" name="Line 46"/>
          <p:cNvSpPr>
            <a:spLocks noChangeShapeType="1"/>
          </p:cNvSpPr>
          <p:nvPr/>
        </p:nvSpPr>
        <p:spPr bwMode="auto">
          <a:xfrm>
            <a:off x="15399070" y="4928439"/>
            <a:ext cx="0" cy="2551424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4" name="Text Box 47"/>
          <p:cNvSpPr txBox="1">
            <a:spLocks noChangeArrowheads="1"/>
          </p:cNvSpPr>
          <p:nvPr/>
        </p:nvSpPr>
        <p:spPr bwMode="auto">
          <a:xfrm>
            <a:off x="9055628" y="1519039"/>
            <a:ext cx="7482988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Time-dependent input</a:t>
            </a:r>
            <a:endParaRPr lang="fr-FR"/>
          </a:p>
        </p:txBody>
      </p:sp>
      <p:sp>
        <p:nvSpPr>
          <p:cNvPr id="917552" name="Freeform 48"/>
          <p:cNvSpPr>
            <a:spLocks/>
          </p:cNvSpPr>
          <p:nvPr/>
        </p:nvSpPr>
        <p:spPr bwMode="auto">
          <a:xfrm>
            <a:off x="15567878" y="6076157"/>
            <a:ext cx="4253970" cy="1403706"/>
          </a:xfrm>
          <a:custGeom>
            <a:avLst/>
            <a:gdLst>
              <a:gd name="T0" fmla="*/ 0 w 1134"/>
              <a:gd name="T1" fmla="*/ 2147483647 h 499"/>
              <a:gd name="T2" fmla="*/ 2147483647 w 1134"/>
              <a:gd name="T3" fmla="*/ 2147483647 h 499"/>
              <a:gd name="T4" fmla="*/ 2147483647 w 1134"/>
              <a:gd name="T5" fmla="*/ 2147483647 h 499"/>
              <a:gd name="T6" fmla="*/ 2147483647 w 1134"/>
              <a:gd name="T7" fmla="*/ 2147483647 h 499"/>
              <a:gd name="T8" fmla="*/ 2147483647 w 1134"/>
              <a:gd name="T9" fmla="*/ 2147483647 h 499"/>
              <a:gd name="T10" fmla="*/ 2147483647 w 1134"/>
              <a:gd name="T11" fmla="*/ 2147483647 h 499"/>
              <a:gd name="T12" fmla="*/ 2147483647 w 1134"/>
              <a:gd name="T13" fmla="*/ 2147483647 h 499"/>
              <a:gd name="T14" fmla="*/ 2147483647 w 1134"/>
              <a:gd name="T15" fmla="*/ 0 h 4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499"/>
              <a:gd name="T26" fmla="*/ 1134 w 1134"/>
              <a:gd name="T27" fmla="*/ 499 h 4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499">
                <a:moveTo>
                  <a:pt x="0" y="499"/>
                </a:moveTo>
                <a:cubicBezTo>
                  <a:pt x="41" y="430"/>
                  <a:pt x="83" y="362"/>
                  <a:pt x="136" y="317"/>
                </a:cubicBezTo>
                <a:cubicBezTo>
                  <a:pt x="189" y="272"/>
                  <a:pt x="265" y="264"/>
                  <a:pt x="318" y="226"/>
                </a:cubicBezTo>
                <a:cubicBezTo>
                  <a:pt x="371" y="188"/>
                  <a:pt x="394" y="97"/>
                  <a:pt x="454" y="90"/>
                </a:cubicBezTo>
                <a:cubicBezTo>
                  <a:pt x="514" y="83"/>
                  <a:pt x="627" y="158"/>
                  <a:pt x="680" y="181"/>
                </a:cubicBezTo>
                <a:cubicBezTo>
                  <a:pt x="733" y="204"/>
                  <a:pt x="710" y="233"/>
                  <a:pt x="771" y="226"/>
                </a:cubicBezTo>
                <a:cubicBezTo>
                  <a:pt x="832" y="219"/>
                  <a:pt x="983" y="174"/>
                  <a:pt x="1043" y="136"/>
                </a:cubicBezTo>
                <a:cubicBezTo>
                  <a:pt x="1103" y="98"/>
                  <a:pt x="1118" y="49"/>
                  <a:pt x="113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10498360" y="5192196"/>
            <a:ext cx="1013903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</a:t>
            </a:r>
            <a:r>
              <a:rPr lang="fr-CH" sz="6800" i="1" dirty="0" err="1" smtClean="0"/>
              <a:t>step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endParaRPr lang="fr-FR" sz="6800" i="1" dirty="0"/>
          </a:p>
        </p:txBody>
      </p:sp>
      <p:sp>
        <p:nvSpPr>
          <p:cNvPr id="51" name="Title 3"/>
          <p:cNvSpPr txBox="1">
            <a:spLocks/>
          </p:cNvSpPr>
          <p:nvPr/>
        </p:nvSpPr>
        <p:spPr>
          <a:xfrm>
            <a:off x="697827" y="35094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7" grpId="0" animBg="1"/>
      <p:bldP spid="917549" grpId="0" animBg="1"/>
      <p:bldP spid="917550" grpId="0" animBg="1"/>
      <p:bldP spid="917552" grpId="0" animBg="1"/>
      <p:bldP spid="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94159"/>
              </p:ext>
            </p:extLst>
          </p:nvPr>
        </p:nvGraphicFramePr>
        <p:xfrm>
          <a:off x="14520356" y="6543040"/>
          <a:ext cx="5333398" cy="201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66" name="Equation" r:id="rId4" imgW="1587240" imgH="634680" progId="Equation.3">
                  <p:embed/>
                </p:oleObj>
              </mc:Choice>
              <mc:Fallback>
                <p:oleObj name="Equation" r:id="rId4" imgW="1587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0356" y="6543040"/>
                        <a:ext cx="5333398" cy="2012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1" y="1008530"/>
            <a:ext cx="20896728" cy="1113181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dirty="0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697827" y="1103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Week1 – Quiz 2.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7539831" y="118342"/>
            <a:ext cx="6439579" cy="1071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 err="1" smtClean="0"/>
              <a:t>Take</a:t>
            </a:r>
            <a:r>
              <a:rPr lang="fr-CH" b="1" dirty="0" smtClean="0"/>
              <a:t> 90 seconds:</a:t>
            </a:r>
            <a:endParaRPr lang="fr-CH" b="1" dirty="0"/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051764"/>
              </p:ext>
            </p:extLst>
          </p:nvPr>
        </p:nvGraphicFramePr>
        <p:xfrm>
          <a:off x="14320719" y="887867"/>
          <a:ext cx="3448712" cy="198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67" name="Equation" r:id="rId6" imgW="1041120" imgH="634680" progId="Equation.3">
                  <p:embed/>
                </p:oleObj>
              </mc:Choice>
              <mc:Fallback>
                <p:oleObj name="Equation" r:id="rId6" imgW="10411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0719" y="887867"/>
                        <a:ext cx="3448712" cy="1982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4088" y="1234725"/>
            <a:ext cx="109808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Consider the linear differential equation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                   with initial condition</a:t>
            </a:r>
          </a:p>
          <a:p>
            <a:r>
              <a:rPr lang="en-US" sz="4800" dirty="0" smtClean="0"/>
              <a:t>The solution for t&gt;0 is</a:t>
            </a:r>
          </a:p>
          <a:p>
            <a:r>
              <a:rPr lang="en-US" sz="4800" dirty="0" smtClean="0"/>
              <a:t>(</a:t>
            </a:r>
            <a:r>
              <a:rPr lang="en-US" sz="4800" dirty="0" err="1" smtClean="0"/>
              <a:t>i</a:t>
            </a:r>
            <a:r>
              <a:rPr lang="en-US" sz="4800" dirty="0" smtClean="0"/>
              <a:t>)</a:t>
            </a:r>
          </a:p>
          <a:p>
            <a:r>
              <a:rPr lang="en-US" sz="4800" dirty="0" smtClean="0"/>
              <a:t>(ii)</a:t>
            </a:r>
          </a:p>
          <a:p>
            <a:r>
              <a:rPr lang="en-US" sz="4800" dirty="0" smtClean="0"/>
              <a:t>(iii)</a:t>
            </a:r>
          </a:p>
          <a:p>
            <a:r>
              <a:rPr lang="en-US" sz="4800" dirty="0" smtClean="0"/>
              <a:t>(iv)</a:t>
            </a:r>
            <a:endParaRPr lang="fr-CH" sz="4800" dirty="0"/>
          </a:p>
        </p:txBody>
      </p:sp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139923"/>
              </p:ext>
            </p:extLst>
          </p:nvPr>
        </p:nvGraphicFramePr>
        <p:xfrm>
          <a:off x="4477969" y="3395403"/>
          <a:ext cx="42021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68" name="Equation" r:id="rId8" imgW="1130040" imgH="228600" progId="Equation.3">
                  <p:embed/>
                </p:oleObj>
              </mc:Choice>
              <mc:Fallback>
                <p:oleObj name="Equation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969" y="3395403"/>
                        <a:ext cx="42021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853951"/>
              </p:ext>
            </p:extLst>
          </p:nvPr>
        </p:nvGraphicFramePr>
        <p:xfrm>
          <a:off x="4500563" y="4921988"/>
          <a:ext cx="55229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69" name="Equation" r:id="rId10" imgW="1485720" imgH="228600" progId="Equation.3">
                  <p:embed/>
                </p:oleObj>
              </mc:Choice>
              <mc:Fallback>
                <p:oleObj name="Equation" r:id="rId10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921988"/>
                        <a:ext cx="55229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09430"/>
              </p:ext>
            </p:extLst>
          </p:nvPr>
        </p:nvGraphicFramePr>
        <p:xfrm>
          <a:off x="4411663" y="4132003"/>
          <a:ext cx="45323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0" name="Equation" r:id="rId12" imgW="1218960" imgH="228600" progId="Equation.3">
                  <p:embed/>
                </p:oleObj>
              </mc:Choice>
              <mc:Fallback>
                <p:oleObj name="Equation" r:id="rId12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132003"/>
                        <a:ext cx="4532312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51276"/>
              </p:ext>
            </p:extLst>
          </p:nvPr>
        </p:nvGraphicFramePr>
        <p:xfrm>
          <a:off x="4498182" y="5711443"/>
          <a:ext cx="62309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1" name="Equation" r:id="rId14" imgW="1676160" imgH="228600" progId="Equation.3">
                  <p:embed/>
                </p:oleObj>
              </mc:Choice>
              <mc:Fallback>
                <p:oleObj name="Equation" r:id="rId14" imgW="1676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182" y="5711443"/>
                        <a:ext cx="62309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453529" y="6892432"/>
            <a:ext cx="109808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Consider the linear differential equation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                           with initial condition</a:t>
            </a:r>
          </a:p>
          <a:p>
            <a:r>
              <a:rPr lang="en-US" sz="4800" dirty="0" smtClean="0"/>
              <a:t>The solution for t&gt;0 is</a:t>
            </a:r>
          </a:p>
          <a:p>
            <a:r>
              <a:rPr lang="en-US" sz="4800" dirty="0" smtClean="0"/>
              <a:t>(</a:t>
            </a:r>
            <a:r>
              <a:rPr lang="en-US" sz="4800" dirty="0" err="1" smtClean="0"/>
              <a:t>i</a:t>
            </a:r>
            <a:r>
              <a:rPr lang="en-US" sz="4800" dirty="0" smtClean="0"/>
              <a:t>)</a:t>
            </a:r>
          </a:p>
          <a:p>
            <a:r>
              <a:rPr lang="en-US" sz="4800" dirty="0" smtClean="0"/>
              <a:t>(ii)</a:t>
            </a:r>
          </a:p>
          <a:p>
            <a:r>
              <a:rPr lang="en-US" sz="4800" dirty="0" smtClean="0"/>
              <a:t>(iii)</a:t>
            </a:r>
          </a:p>
          <a:p>
            <a:r>
              <a:rPr lang="en-US" sz="4800" dirty="0" smtClean="0"/>
              <a:t>(iv)</a:t>
            </a:r>
          </a:p>
        </p:txBody>
      </p:sp>
      <p:graphicFrame>
        <p:nvGraphicFramePr>
          <p:cNvPr id="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59193"/>
              </p:ext>
            </p:extLst>
          </p:nvPr>
        </p:nvGraphicFramePr>
        <p:xfrm>
          <a:off x="4498182" y="9096792"/>
          <a:ext cx="78819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2" name="Equation" r:id="rId16" imgW="2120760" imgH="228600" progId="Equation.3">
                  <p:embed/>
                </p:oleObj>
              </mc:Choice>
              <mc:Fallback>
                <p:oleObj name="Equation" r:id="rId16" imgW="2120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182" y="9096792"/>
                        <a:ext cx="78819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77620"/>
              </p:ext>
            </p:extLst>
          </p:nvPr>
        </p:nvGraphicFramePr>
        <p:xfrm>
          <a:off x="4500563" y="9875494"/>
          <a:ext cx="112807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3" name="Equation" r:id="rId18" imgW="3035160" imgH="228600" progId="Equation.3">
                  <p:embed/>
                </p:oleObj>
              </mc:Choice>
              <mc:Fallback>
                <p:oleObj name="Equation" r:id="rId18" imgW="303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9875494"/>
                        <a:ext cx="112807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79509"/>
              </p:ext>
            </p:extLst>
          </p:nvPr>
        </p:nvGraphicFramePr>
        <p:xfrm>
          <a:off x="4500563" y="11338659"/>
          <a:ext cx="70802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4" name="Equation" r:id="rId20" imgW="1904760" imgH="228600" progId="Equation.3">
                  <p:embed/>
                </p:oleObj>
              </mc:Choice>
              <mc:Fallback>
                <p:oleObj name="Equation" r:id="rId20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338659"/>
                        <a:ext cx="70802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03121"/>
              </p:ext>
            </p:extLst>
          </p:nvPr>
        </p:nvGraphicFramePr>
        <p:xfrm>
          <a:off x="4511675" y="10791825"/>
          <a:ext cx="128381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5" name="Equation" r:id="rId22" imgW="3454200" imgH="228600" progId="Equation.3">
                  <p:embed/>
                </p:oleObj>
              </mc:Choice>
              <mc:Fallback>
                <p:oleObj name="Equation" r:id="rId22" imgW="34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0791825"/>
                        <a:ext cx="1283811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212035" y="6633794"/>
            <a:ext cx="21361222" cy="5494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11214352" y="2751402"/>
            <a:ext cx="9133971" cy="370344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 smtClean="0"/>
              <a:t>You will have to use the  </a:t>
            </a:r>
          </a:p>
          <a:p>
            <a:r>
              <a:rPr lang="en-US" b="1" dirty="0"/>
              <a:t>r</a:t>
            </a:r>
            <a:r>
              <a:rPr lang="en-US" b="1" dirty="0" smtClean="0"/>
              <a:t>esults: response to </a:t>
            </a:r>
          </a:p>
          <a:p>
            <a:r>
              <a:rPr lang="en-US" b="1" dirty="0" smtClean="0"/>
              <a:t>constant input/step input</a:t>
            </a:r>
          </a:p>
          <a:p>
            <a:r>
              <a:rPr lang="en-US" b="1" dirty="0"/>
              <a:t> </a:t>
            </a:r>
            <a:r>
              <a:rPr lang="en-US" b="1" dirty="0" smtClean="0"/>
              <a:t>again and again</a:t>
            </a:r>
            <a:r>
              <a:rPr lang="fr-CH" b="1" dirty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687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7740918" y="3801056"/>
          <a:ext cx="1020937" cy="86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7" name="Equation" r:id="rId4" imgW="114120" imgH="126720" progId="Equation.3">
                  <p:embed/>
                </p:oleObj>
              </mc:Choice>
              <mc:Fallback>
                <p:oleObj name="Equation" r:id="rId4" imgW="11412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918" y="3801056"/>
                        <a:ext cx="1020937" cy="862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1130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7740916" y="9393692"/>
            <a:ext cx="138665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8761855" y="3907000"/>
            <a:ext cx="0" cy="548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761857" y="5896562"/>
            <a:ext cx="12845608" cy="945180"/>
            <a:chOff x="2688" y="1296"/>
            <a:chExt cx="2570" cy="336"/>
          </a:xfrm>
        </p:grpSpPr>
        <p:graphicFrame>
          <p:nvGraphicFramePr>
            <p:cNvPr id="1126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68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9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 dirty="0"/>
              <a:t>I(t)</a:t>
            </a:r>
            <a:endParaRPr lang="fr-FR" i="1" dirty="0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3318081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3783243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1104818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1104818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1614993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3149271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4169623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1614993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4169623" y="9266140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4000818" y="8371595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1614994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>
            <a:off x="1614994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2807904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2128919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2466536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5358786" y="8118421"/>
            <a:ext cx="1361719" cy="127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267" name="Object 38"/>
          <p:cNvGraphicFramePr>
            <a:graphicFrameLocks noChangeAspect="1"/>
          </p:cNvGraphicFramePr>
          <p:nvPr/>
        </p:nvGraphicFramePr>
        <p:xfrm>
          <a:off x="5531347" y="8447546"/>
          <a:ext cx="997844" cy="94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9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347" y="8447546"/>
                        <a:ext cx="997844" cy="945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5868961" y="7479862"/>
            <a:ext cx="0" cy="638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5868961" y="939272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4169624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0" name="Line 42"/>
          <p:cNvSpPr>
            <a:spLocks noChangeShapeType="1"/>
          </p:cNvSpPr>
          <p:nvPr/>
        </p:nvSpPr>
        <p:spPr bwMode="auto">
          <a:xfrm>
            <a:off x="4169624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4" name="Text Box 47"/>
          <p:cNvSpPr txBox="1">
            <a:spLocks noChangeArrowheads="1"/>
          </p:cNvSpPr>
          <p:nvPr/>
        </p:nvSpPr>
        <p:spPr bwMode="auto">
          <a:xfrm>
            <a:off x="9055630" y="1519040"/>
            <a:ext cx="951053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CONSTANT input/</a:t>
            </a:r>
            <a:r>
              <a:rPr lang="fr-CH" dirty="0" err="1" smtClean="0"/>
              <a:t>step</a:t>
            </a:r>
            <a:r>
              <a:rPr lang="fr-CH" dirty="0" smtClean="0"/>
              <a:t> input</a:t>
            </a:r>
            <a:endParaRPr lang="fr-FR" dirty="0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7740916" y="11690447"/>
            <a:ext cx="138665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8761855" y="10286875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7230449" y="10031680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 dirty="0"/>
              <a:t>I(t)</a:t>
            </a:r>
            <a:endParaRPr lang="fr-FR" i="1" dirty="0"/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03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1104817" y="334269"/>
            <a:ext cx="1464668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Leaky </a:t>
            </a:r>
            <a:r>
              <a:rPr lang="en-US" sz="6800" dirty="0" smtClean="0"/>
              <a:t>Integrate-and-Fire Model (LIF)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134489" y="1814408"/>
          <a:ext cx="8136561" cy="208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5" name="Equation" r:id="rId4" imgW="1371600" imgH="355320" progId="Equation.3">
                  <p:embed/>
                </p:oleObj>
              </mc:Choice>
              <mc:Fallback>
                <p:oleObj name="Equation" r:id="rId4" imgW="13716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489" y="1814408"/>
                        <a:ext cx="8136561" cy="2083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14329949" y="1609056"/>
            <a:ext cx="148762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/>
              <a:t>LIF</a:t>
            </a:r>
            <a:endParaRPr lang="fr-FR" b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788171" y="2284189"/>
            <a:ext cx="6002068" cy="2855228"/>
            <a:chOff x="1789" y="3441"/>
            <a:chExt cx="1600" cy="1015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2838" y="3441"/>
            <a:ext cx="486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6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8" y="3441"/>
                          <a:ext cx="486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49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1600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</a:t>
              </a:r>
              <a:r>
                <a:rPr lang="fr-CH" dirty="0" smtClean="0"/>
                <a:t>  </a:t>
              </a:r>
            </a:p>
            <a:p>
              <a:endParaRPr lang="fr-CH" dirty="0"/>
            </a:p>
            <a:p>
              <a:r>
                <a:rPr lang="fr-CH" dirty="0" smtClean="0"/>
                <a:t>                  ‘</a:t>
              </a:r>
              <a:r>
                <a:rPr lang="fr-CH" dirty="0" err="1" smtClean="0"/>
                <a:t>Firing</a:t>
              </a:r>
              <a:r>
                <a:rPr lang="fr-CH" dirty="0" smtClean="0"/>
                <a:t>’</a:t>
              </a:r>
              <a:endParaRPr lang="fr-FR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5089" y="4672453"/>
            <a:ext cx="11400189" cy="3060583"/>
            <a:chOff x="2995" y="3249"/>
            <a:chExt cx="2470" cy="1088"/>
          </a:xfrm>
        </p:grpSpPr>
        <p:sp>
          <p:nvSpPr>
            <p:cNvPr id="12331" name="Text Box 11"/>
            <p:cNvSpPr txBox="1">
              <a:spLocks noChangeArrowheads="1"/>
            </p:cNvSpPr>
            <p:nvPr/>
          </p:nvSpPr>
          <p:spPr bwMode="auto">
            <a:xfrm>
              <a:off x="2995" y="3462"/>
              <a:ext cx="12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2292" name="Object 1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7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2" name="Text Box 13"/>
            <p:cNvSpPr txBox="1">
              <a:spLocks noChangeArrowheads="1"/>
            </p:cNvSpPr>
            <p:nvPr/>
          </p:nvSpPr>
          <p:spPr bwMode="auto">
            <a:xfrm>
              <a:off x="3515" y="3249"/>
              <a:ext cx="146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/>
                <a:t>Repetitive</a:t>
              </a:r>
              <a:r>
                <a:rPr lang="fr-CH" dirty="0"/>
                <a:t>, </a:t>
              </a:r>
              <a:r>
                <a:rPr lang="fr-CH" dirty="0" err="1"/>
                <a:t>current</a:t>
              </a:r>
              <a:r>
                <a:rPr lang="fr-CH" dirty="0"/>
                <a:t> I</a:t>
              </a:r>
              <a:r>
                <a:rPr lang="fr-CH" sz="3000" dirty="0"/>
                <a:t>0</a:t>
              </a:r>
              <a:endParaRPr lang="fr-FR" sz="3000" dirty="0"/>
            </a:p>
          </p:txBody>
        </p:sp>
        <p:sp>
          <p:nvSpPr>
            <p:cNvPr id="12333" name="Line 1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Text Box 16"/>
            <p:cNvSpPr txBox="1">
              <a:spLocks noChangeArrowheads="1"/>
            </p:cNvSpPr>
            <p:nvPr/>
          </p:nvSpPr>
          <p:spPr bwMode="auto">
            <a:xfrm>
              <a:off x="5296" y="3991"/>
              <a:ext cx="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2336" name="Freeform 17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18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9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20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21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22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23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24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25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26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27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28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29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23898" y="7609262"/>
            <a:ext cx="9847152" cy="3060583"/>
            <a:chOff x="2995" y="3249"/>
            <a:chExt cx="2625" cy="1088"/>
          </a:xfrm>
        </p:grpSpPr>
        <p:sp>
          <p:nvSpPr>
            <p:cNvPr id="12313" name="Text Box 34"/>
            <p:cNvSpPr txBox="1">
              <a:spLocks noChangeArrowheads="1"/>
            </p:cNvSpPr>
            <p:nvPr/>
          </p:nvSpPr>
          <p:spPr bwMode="auto">
            <a:xfrm>
              <a:off x="2995" y="3462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2291" name="Object 35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888" name="Equation" r:id="rId10" imgW="139680" imgH="177480" progId="Equation.3">
                    <p:embed/>
                  </p:oleObj>
                </mc:Choice>
                <mc:Fallback>
                  <p:oleObj name="Equation" r:id="rId10" imgW="139680" imgH="17748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4" name="Text Box 36"/>
            <p:cNvSpPr txBox="1">
              <a:spLocks noChangeArrowheads="1"/>
            </p:cNvSpPr>
            <p:nvPr/>
          </p:nvSpPr>
          <p:spPr bwMode="auto">
            <a:xfrm>
              <a:off x="3515" y="3249"/>
              <a:ext cx="210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/>
                <a:t>Repetitive</a:t>
              </a:r>
              <a:r>
                <a:rPr lang="fr-CH" dirty="0"/>
                <a:t>, </a:t>
              </a:r>
              <a:r>
                <a:rPr lang="fr-CH" dirty="0" err="1"/>
                <a:t>current</a:t>
              </a:r>
              <a:r>
                <a:rPr lang="fr-CH" dirty="0"/>
                <a:t> I</a:t>
              </a:r>
              <a:r>
                <a:rPr lang="fr-CH" sz="3000" dirty="0"/>
                <a:t>1</a:t>
              </a:r>
              <a:r>
                <a:rPr lang="fr-CH" dirty="0"/>
                <a:t>&gt; I</a:t>
              </a:r>
              <a:r>
                <a:rPr lang="fr-CH" sz="3000" dirty="0"/>
                <a:t>0 </a:t>
              </a:r>
              <a:endParaRPr lang="fr-FR" sz="3000" dirty="0"/>
            </a:p>
          </p:txBody>
        </p:sp>
        <p:sp>
          <p:nvSpPr>
            <p:cNvPr id="12315" name="Line 37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38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Text Box 39"/>
            <p:cNvSpPr txBox="1">
              <a:spLocks noChangeArrowheads="1"/>
            </p:cNvSpPr>
            <p:nvPr/>
          </p:nvSpPr>
          <p:spPr bwMode="auto">
            <a:xfrm>
              <a:off x="5296" y="3991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2318" name="Freeform 40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1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42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43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44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5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7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8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9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50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51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52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870781" y="5521991"/>
            <a:ext cx="1357969" cy="970497"/>
            <a:chOff x="1565" y="1963"/>
            <a:chExt cx="362" cy="345"/>
          </a:xfrm>
        </p:grpSpPr>
        <p:sp>
          <p:nvSpPr>
            <p:cNvPr id="12311" name="Line 53"/>
            <p:cNvSpPr>
              <a:spLocks noChangeShapeType="1"/>
            </p:cNvSpPr>
            <p:nvPr/>
          </p:nvSpPr>
          <p:spPr bwMode="auto">
            <a:xfrm>
              <a:off x="1565" y="1979"/>
              <a:ext cx="36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54"/>
            <p:cNvSpPr txBox="1">
              <a:spLocks noChangeArrowheads="1"/>
            </p:cNvSpPr>
            <p:nvPr/>
          </p:nvSpPr>
          <p:spPr bwMode="auto">
            <a:xfrm>
              <a:off x="1610" y="1963"/>
              <a:ext cx="1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>
                  <a:solidFill>
                    <a:schemeClr val="accent2"/>
                  </a:solidFill>
                </a:rPr>
                <a:t>T</a:t>
              </a:r>
              <a:endParaRPr lang="fr-FR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2945724" y="6495300"/>
            <a:ext cx="8357887" cy="4022640"/>
            <a:chOff x="3451" y="2309"/>
            <a:chExt cx="2228" cy="1430"/>
          </a:xfrm>
        </p:grpSpPr>
        <p:sp>
          <p:nvSpPr>
            <p:cNvPr id="12303" name="Line 56"/>
            <p:cNvSpPr>
              <a:spLocks noChangeShapeType="1"/>
            </p:cNvSpPr>
            <p:nvPr/>
          </p:nvSpPr>
          <p:spPr bwMode="auto">
            <a:xfrm flipV="1">
              <a:off x="3833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57"/>
            <p:cNvSpPr>
              <a:spLocks noChangeShapeType="1"/>
            </p:cNvSpPr>
            <p:nvPr/>
          </p:nvSpPr>
          <p:spPr bwMode="auto">
            <a:xfrm>
              <a:off x="3833" y="3521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Text Box 58"/>
            <p:cNvSpPr txBox="1">
              <a:spLocks noChangeArrowheads="1"/>
            </p:cNvSpPr>
            <p:nvPr/>
          </p:nvSpPr>
          <p:spPr bwMode="auto">
            <a:xfrm>
              <a:off x="5329" y="3394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I</a:t>
              </a:r>
              <a:endParaRPr lang="fr-FR" i="1" dirty="0"/>
            </a:p>
          </p:txBody>
        </p:sp>
        <p:sp>
          <p:nvSpPr>
            <p:cNvPr id="12306" name="Freeform 59"/>
            <p:cNvSpPr>
              <a:spLocks/>
            </p:cNvSpPr>
            <p:nvPr/>
          </p:nvSpPr>
          <p:spPr bwMode="auto">
            <a:xfrm>
              <a:off x="4195" y="2795"/>
              <a:ext cx="726" cy="726"/>
            </a:xfrm>
            <a:custGeom>
              <a:avLst/>
              <a:gdLst>
                <a:gd name="T0" fmla="*/ 0 w 273"/>
                <a:gd name="T1" fmla="*/ 1240 h 635"/>
                <a:gd name="T2" fmla="*/ 12113 w 273"/>
                <a:gd name="T3" fmla="*/ 532 h 635"/>
                <a:gd name="T4" fmla="*/ 36316 w 273"/>
                <a:gd name="T5" fmla="*/ 0 h 635"/>
                <a:gd name="T6" fmla="*/ 0 60000 65536"/>
                <a:gd name="T7" fmla="*/ 0 60000 65536"/>
                <a:gd name="T8" fmla="*/ 0 60000 65536"/>
                <a:gd name="T9" fmla="*/ 0 w 273"/>
                <a:gd name="T10" fmla="*/ 0 h 635"/>
                <a:gd name="T11" fmla="*/ 273 w 273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635">
                  <a:moveTo>
                    <a:pt x="0" y="635"/>
                  </a:moveTo>
                  <a:cubicBezTo>
                    <a:pt x="22" y="506"/>
                    <a:pt x="45" y="378"/>
                    <a:pt x="91" y="272"/>
                  </a:cubicBezTo>
                  <a:cubicBezTo>
                    <a:pt x="137" y="166"/>
                    <a:pt x="205" y="83"/>
                    <a:pt x="27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60"/>
            <p:cNvSpPr txBox="1">
              <a:spLocks noChangeArrowheads="1"/>
            </p:cNvSpPr>
            <p:nvPr/>
          </p:nvSpPr>
          <p:spPr bwMode="auto">
            <a:xfrm>
              <a:off x="3451" y="2354"/>
              <a:ext cx="33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1/T</a:t>
              </a:r>
              <a:endParaRPr lang="fr-FR"/>
            </a:p>
          </p:txBody>
        </p:sp>
        <p:sp>
          <p:nvSpPr>
            <p:cNvPr id="12308" name="Text Box 61"/>
            <p:cNvSpPr txBox="1">
              <a:spLocks noChangeArrowheads="1"/>
            </p:cNvSpPr>
            <p:nvPr/>
          </p:nvSpPr>
          <p:spPr bwMode="auto">
            <a:xfrm>
              <a:off x="4047" y="2309"/>
              <a:ext cx="16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>
                  <a:solidFill>
                    <a:schemeClr val="accent2"/>
                  </a:solidFill>
                </a:rPr>
                <a:t>frequency</a:t>
              </a:r>
              <a:r>
                <a:rPr lang="fr-CH" dirty="0">
                  <a:solidFill>
                    <a:schemeClr val="accent2"/>
                  </a:solidFill>
                </a:rPr>
                <a:t>-</a:t>
              </a:r>
              <a:r>
                <a:rPr lang="fr-CH" dirty="0" err="1">
                  <a:solidFill>
                    <a:schemeClr val="accent2"/>
                  </a:solidFill>
                </a:rPr>
                <a:t>current</a:t>
              </a:r>
              <a:r>
                <a:rPr lang="fr-CH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fr-CH" dirty="0">
                  <a:solidFill>
                    <a:schemeClr val="accent2"/>
                  </a:solidFill>
                </a:rPr>
                <a:t>    relation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2309" name="Line 62"/>
            <p:cNvSpPr>
              <a:spLocks noChangeShapeType="1"/>
            </p:cNvSpPr>
            <p:nvPr/>
          </p:nvSpPr>
          <p:spPr bwMode="auto">
            <a:xfrm flipV="1">
              <a:off x="4286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63"/>
            <p:cNvSpPr>
              <a:spLocks noChangeShapeType="1"/>
            </p:cNvSpPr>
            <p:nvPr/>
          </p:nvSpPr>
          <p:spPr bwMode="auto">
            <a:xfrm flipV="1">
              <a:off x="4513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13526234" y="2362584"/>
          <a:ext cx="2860777" cy="103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9" name="Equation" r:id="rId11" imgW="736560" imgH="253800" progId="Equation.DSMT4">
                  <p:embed/>
                </p:oleObj>
              </mc:Choice>
              <mc:Fallback>
                <p:oleObj name="Equation" r:id="rId11" imgW="7365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234" y="2362584"/>
                        <a:ext cx="2860777" cy="103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 rot="-660000">
            <a:off x="16444140" y="8430849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f-I curve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331635" y="2823983"/>
            <a:ext cx="11357810" cy="22098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    a first simple neuron model</a:t>
            </a:r>
            <a:endParaRPr lang="en-US" sz="6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987985" y="5166949"/>
            <a:ext cx="815622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81264" y="368884"/>
            <a:ext cx="2052587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87985" y="323850"/>
            <a:ext cx="2061947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Biological Modeling of Neural Networks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079" y="7242563"/>
            <a:ext cx="8074646" cy="34624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Reading for week 1</a:t>
            </a:r>
            <a:r>
              <a:rPr lang="en-US" sz="5400" dirty="0" smtClean="0"/>
              <a:t>:</a:t>
            </a:r>
          </a:p>
          <a:p>
            <a:r>
              <a:rPr lang="en-US" sz="5400" dirty="0" smtClean="0"/>
              <a:t>NEURONAL DYNAMICS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1 </a:t>
            </a:r>
            <a:r>
              <a:rPr lang="en-US" sz="4400" dirty="0" smtClean="0"/>
              <a:t>(without 1.3.6 and 1.4)</a:t>
            </a:r>
          </a:p>
          <a:p>
            <a:r>
              <a:rPr lang="en-US" sz="5400" dirty="0"/>
              <a:t>-</a:t>
            </a:r>
            <a:r>
              <a:rPr lang="en-US" sz="5400" dirty="0" smtClean="0"/>
              <a:t> Ch. 5 </a:t>
            </a:r>
            <a:r>
              <a:rPr lang="en-US" sz="4400" dirty="0" smtClean="0"/>
              <a:t>(without 5.3.1)</a:t>
            </a:r>
            <a:endParaRPr lang="fr-CH" sz="4400" dirty="0"/>
          </a:p>
        </p:txBody>
      </p:sp>
      <p:pic>
        <p:nvPicPr>
          <p:cNvPr id="11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052" y="8205952"/>
            <a:ext cx="2678166" cy="38133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07575" y="11304070"/>
            <a:ext cx="489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Cambridge Univ. Press</a:t>
            </a:r>
            <a:endParaRPr lang="fr-CH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First week, Exercise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639597"/>
          <a:ext cx="7338444" cy="194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1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840" y="1639597"/>
                        <a:ext cx="7338444" cy="194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2945723" y="4537915"/>
            <a:ext cx="8046529" cy="4945315"/>
            <a:chOff x="3451" y="1981"/>
            <a:chExt cx="2145" cy="1758"/>
          </a:xfrm>
        </p:grpSpPr>
        <p:sp>
          <p:nvSpPr>
            <p:cNvPr id="53" name="Line 56"/>
            <p:cNvSpPr>
              <a:spLocks noChangeShapeType="1"/>
            </p:cNvSpPr>
            <p:nvPr/>
          </p:nvSpPr>
          <p:spPr bwMode="auto">
            <a:xfrm flipV="1">
              <a:off x="3833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3833" y="3521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5329" y="3394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I</a:t>
              </a:r>
              <a:endParaRPr lang="fr-FR" i="1" dirty="0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4195" y="2795"/>
              <a:ext cx="726" cy="726"/>
            </a:xfrm>
            <a:custGeom>
              <a:avLst/>
              <a:gdLst>
                <a:gd name="T0" fmla="*/ 0 w 273"/>
                <a:gd name="T1" fmla="*/ 1240 h 635"/>
                <a:gd name="T2" fmla="*/ 12113 w 273"/>
                <a:gd name="T3" fmla="*/ 532 h 635"/>
                <a:gd name="T4" fmla="*/ 36316 w 273"/>
                <a:gd name="T5" fmla="*/ 0 h 635"/>
                <a:gd name="T6" fmla="*/ 0 60000 65536"/>
                <a:gd name="T7" fmla="*/ 0 60000 65536"/>
                <a:gd name="T8" fmla="*/ 0 60000 65536"/>
                <a:gd name="T9" fmla="*/ 0 w 273"/>
                <a:gd name="T10" fmla="*/ 0 h 635"/>
                <a:gd name="T11" fmla="*/ 273 w 273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635">
                  <a:moveTo>
                    <a:pt x="0" y="635"/>
                  </a:moveTo>
                  <a:cubicBezTo>
                    <a:pt x="22" y="506"/>
                    <a:pt x="45" y="378"/>
                    <a:pt x="91" y="272"/>
                  </a:cubicBezTo>
                  <a:cubicBezTo>
                    <a:pt x="137" y="166"/>
                    <a:pt x="205" y="83"/>
                    <a:pt x="27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60"/>
            <p:cNvSpPr txBox="1">
              <a:spLocks noChangeArrowheads="1"/>
            </p:cNvSpPr>
            <p:nvPr/>
          </p:nvSpPr>
          <p:spPr bwMode="auto">
            <a:xfrm>
              <a:off x="3451" y="2354"/>
              <a:ext cx="33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1/T</a:t>
              </a:r>
              <a:endParaRPr lang="fr-FR"/>
            </a:p>
          </p:txBody>
        </p:sp>
        <p:sp>
          <p:nvSpPr>
            <p:cNvPr id="92" name="Text Box 61"/>
            <p:cNvSpPr txBox="1">
              <a:spLocks noChangeArrowheads="1"/>
            </p:cNvSpPr>
            <p:nvPr/>
          </p:nvSpPr>
          <p:spPr bwMode="auto">
            <a:xfrm>
              <a:off x="3964" y="1981"/>
              <a:ext cx="16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>
                  <a:solidFill>
                    <a:schemeClr val="accent2"/>
                  </a:solidFill>
                </a:rPr>
                <a:t>frequency</a:t>
              </a:r>
              <a:r>
                <a:rPr lang="fr-CH" dirty="0">
                  <a:solidFill>
                    <a:schemeClr val="accent2"/>
                  </a:solidFill>
                </a:rPr>
                <a:t>-</a:t>
              </a:r>
              <a:r>
                <a:rPr lang="fr-CH" dirty="0" err="1">
                  <a:solidFill>
                    <a:schemeClr val="accent2"/>
                  </a:solidFill>
                </a:rPr>
                <a:t>current</a:t>
              </a:r>
              <a:r>
                <a:rPr lang="fr-CH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fr-CH" dirty="0">
                  <a:solidFill>
                    <a:schemeClr val="accent2"/>
                  </a:solidFill>
                </a:rPr>
                <a:t>    relation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 flipV="1">
              <a:off x="4286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 flipV="1">
              <a:off x="4513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 rot="-660000">
            <a:off x="16444140" y="7396140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f-I curve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4489" y="1521855"/>
          <a:ext cx="6889195" cy="171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6" name="Equation" r:id="rId4" imgW="1371600" imgH="355320" progId="Equation.3">
                  <p:embed/>
                </p:oleObj>
              </mc:Choice>
              <mc:Fallback>
                <p:oleObj name="Equation" r:id="rId4" imgW="13716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489" y="1521855"/>
                        <a:ext cx="6889195" cy="171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46860" y="1841043"/>
            <a:ext cx="148762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93705" y="1860926"/>
            <a:ext cx="6414711" cy="1097084"/>
            <a:chOff x="1789" y="3459"/>
            <a:chExt cx="1710" cy="390"/>
          </a:xfrm>
        </p:grpSpPr>
        <p:graphicFrame>
          <p:nvGraphicFramePr>
            <p:cNvPr id="13316" name="Object 8"/>
            <p:cNvGraphicFramePr>
              <a:graphicFrameLocks noChangeAspect="1"/>
            </p:cNvGraphicFramePr>
            <p:nvPr/>
          </p:nvGraphicFramePr>
          <p:xfrm>
            <a:off x="2715" y="3459"/>
            <a:ext cx="784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87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5" y="3459"/>
                          <a:ext cx="784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74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235133" y="4672453"/>
            <a:ext cx="9265700" cy="3060583"/>
            <a:chOff x="2995" y="3249"/>
            <a:chExt cx="2470" cy="1088"/>
          </a:xfrm>
        </p:grpSpPr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2995" y="3462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3315" name="Object 1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888" name="Equation" r:id="rId8" imgW="139680" imgH="177480" progId="Equation.3">
                    <p:embed/>
                  </p:oleObj>
                </mc:Choice>
                <mc:Fallback>
                  <p:oleObj name="Equation" r:id="rId8" imgW="139680" imgH="1774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515" y="3249"/>
              <a:ext cx="84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repetitive</a:t>
              </a:r>
              <a:endParaRPr lang="fr-FR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3177" y="414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5296" y="3991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Text Box 30"/>
          <p:cNvSpPr txBox="1">
            <a:spLocks noChangeArrowheads="1"/>
          </p:cNvSpPr>
          <p:nvPr/>
        </p:nvSpPr>
        <p:spPr bwMode="auto">
          <a:xfrm>
            <a:off x="212569" y="3524735"/>
            <a:ext cx="9893958" cy="84124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fr-CH" sz="5900" b="1" dirty="0" err="1" smtClean="0"/>
              <a:t>Exercise</a:t>
            </a:r>
            <a:r>
              <a:rPr lang="fr-CH" sz="5900" b="1" dirty="0" smtClean="0"/>
              <a:t>!</a:t>
            </a:r>
          </a:p>
          <a:p>
            <a:r>
              <a:rPr lang="fr-CH" sz="5900" b="1" dirty="0" err="1" smtClean="0"/>
              <a:t>Calculate</a:t>
            </a:r>
            <a:r>
              <a:rPr lang="fr-CH" sz="5900" b="1" dirty="0" smtClean="0"/>
              <a:t> the </a:t>
            </a:r>
          </a:p>
          <a:p>
            <a:r>
              <a:rPr lang="fr-CH" sz="5900" b="1" dirty="0" err="1" smtClean="0"/>
              <a:t>interspike</a:t>
            </a:r>
            <a:r>
              <a:rPr lang="fr-CH" sz="5900" b="1" dirty="0" smtClean="0"/>
              <a:t> </a:t>
            </a:r>
            <a:r>
              <a:rPr lang="fr-CH" sz="5900" b="1" dirty="0" err="1" smtClean="0"/>
              <a:t>interval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T </a:t>
            </a:r>
          </a:p>
          <a:p>
            <a:r>
              <a:rPr lang="fr-CH" sz="5900" b="1" i="1" dirty="0" smtClean="0"/>
              <a:t>       </a:t>
            </a:r>
            <a:r>
              <a:rPr lang="fr-CH" sz="5900" b="1" dirty="0" smtClean="0"/>
              <a:t>for constant input </a:t>
            </a:r>
            <a:r>
              <a:rPr lang="fr-CH" sz="5900" b="1" i="1" dirty="0" smtClean="0"/>
              <a:t>I</a:t>
            </a:r>
            <a:r>
              <a:rPr lang="fr-CH" sz="5900" b="1" dirty="0" smtClean="0"/>
              <a:t>.</a:t>
            </a:r>
          </a:p>
          <a:p>
            <a:r>
              <a:rPr lang="fr-CH" sz="5900" b="1" dirty="0" err="1" smtClean="0"/>
              <a:t>Firing</a:t>
            </a:r>
            <a:r>
              <a:rPr lang="fr-CH" sz="5900" b="1" dirty="0" smtClean="0"/>
              <a:t> rate </a:t>
            </a:r>
            <a:r>
              <a:rPr lang="fr-CH" sz="5900" b="1" dirty="0" err="1" smtClean="0"/>
              <a:t>is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f=1/T.</a:t>
            </a:r>
            <a:r>
              <a:rPr lang="fr-CH" sz="5900" b="1" dirty="0" smtClean="0"/>
              <a:t> </a:t>
            </a:r>
          </a:p>
          <a:p>
            <a:r>
              <a:rPr lang="fr-CH" sz="5900" b="1" dirty="0" err="1" smtClean="0"/>
              <a:t>Write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f</a:t>
            </a:r>
            <a:r>
              <a:rPr lang="fr-CH" sz="5900" b="1" dirty="0" smtClean="0"/>
              <a:t> as a </a:t>
            </a:r>
            <a:r>
              <a:rPr lang="fr-CH" sz="5900" b="1" dirty="0" err="1" smtClean="0"/>
              <a:t>function</a:t>
            </a:r>
            <a:r>
              <a:rPr lang="fr-CH" sz="5900" b="1" dirty="0" smtClean="0"/>
              <a:t> of </a:t>
            </a:r>
            <a:r>
              <a:rPr lang="fr-CH" sz="5900" b="1" i="1" dirty="0" smtClean="0"/>
              <a:t>I</a:t>
            </a:r>
            <a:r>
              <a:rPr lang="fr-CH" sz="5900" b="1" dirty="0" smtClean="0"/>
              <a:t>.</a:t>
            </a:r>
          </a:p>
          <a:p>
            <a:r>
              <a:rPr lang="fr-CH" sz="6000" dirty="0" err="1" smtClean="0">
                <a:solidFill>
                  <a:srgbClr val="FF0000"/>
                </a:solidFill>
              </a:rPr>
              <a:t>What</a:t>
            </a:r>
            <a:r>
              <a:rPr lang="fr-CH" sz="6000" dirty="0" smtClean="0">
                <a:solidFill>
                  <a:srgbClr val="FF0000"/>
                </a:solidFill>
              </a:rPr>
              <a:t> </a:t>
            </a:r>
            <a:r>
              <a:rPr lang="fr-CH" sz="6000" dirty="0" err="1" smtClean="0">
                <a:solidFill>
                  <a:srgbClr val="FF0000"/>
                </a:solidFill>
              </a:rPr>
              <a:t>is</a:t>
            </a:r>
            <a:r>
              <a:rPr lang="fr-CH" sz="6000" dirty="0" smtClean="0">
                <a:solidFill>
                  <a:srgbClr val="FF0000"/>
                </a:solidFill>
              </a:rPr>
              <a:t> the </a:t>
            </a:r>
          </a:p>
          <a:p>
            <a:r>
              <a:rPr lang="fr-CH" sz="6000" dirty="0" err="1" smtClean="0">
                <a:solidFill>
                  <a:srgbClr val="FF0000"/>
                </a:solidFill>
              </a:rPr>
              <a:t>frequency</a:t>
            </a:r>
            <a:r>
              <a:rPr lang="fr-CH" sz="6000" dirty="0" smtClean="0">
                <a:solidFill>
                  <a:srgbClr val="FF0000"/>
                </a:solidFill>
              </a:rPr>
              <a:t>-</a:t>
            </a:r>
            <a:r>
              <a:rPr lang="fr-CH" sz="6000" dirty="0" err="1" smtClean="0">
                <a:solidFill>
                  <a:srgbClr val="FF0000"/>
                </a:solidFill>
              </a:rPr>
              <a:t>current</a:t>
            </a:r>
            <a:r>
              <a:rPr lang="fr-CH" sz="6000" dirty="0" smtClean="0">
                <a:solidFill>
                  <a:srgbClr val="FF0000"/>
                </a:solidFill>
              </a:rPr>
              <a:t> </a:t>
            </a:r>
            <a:r>
              <a:rPr lang="fr-CH" sz="6000" dirty="0" err="1" smtClean="0">
                <a:solidFill>
                  <a:srgbClr val="FF0000"/>
                </a:solidFill>
              </a:rPr>
              <a:t>curve</a:t>
            </a:r>
            <a:endParaRPr lang="fr-CH" sz="6000" dirty="0" smtClean="0">
              <a:solidFill>
                <a:srgbClr val="FF0000"/>
              </a:solidFill>
            </a:endParaRPr>
          </a:p>
          <a:p>
            <a:r>
              <a:rPr lang="fr-CH" sz="6000" dirty="0" smtClean="0">
                <a:solidFill>
                  <a:srgbClr val="FF0000"/>
                </a:solidFill>
              </a:rPr>
              <a:t>   </a:t>
            </a:r>
            <a:r>
              <a:rPr lang="fr-CH" sz="6000" i="1" dirty="0" smtClean="0">
                <a:solidFill>
                  <a:srgbClr val="FF0000"/>
                </a:solidFill>
              </a:rPr>
              <a:t>f=g(I)</a:t>
            </a:r>
            <a:r>
              <a:rPr lang="fr-CH" sz="6000" dirty="0" smtClean="0">
                <a:solidFill>
                  <a:srgbClr val="FF0000"/>
                </a:solidFill>
              </a:rPr>
              <a:t>  of the LIF?</a:t>
            </a:r>
          </a:p>
        </p:txBody>
      </p:sp>
      <p:sp>
        <p:nvSpPr>
          <p:cNvPr id="13323" name="Rectangle 31"/>
          <p:cNvSpPr>
            <a:spLocks noChangeArrowheads="1"/>
          </p:cNvSpPr>
          <p:nvPr/>
        </p:nvSpPr>
        <p:spPr bwMode="auto">
          <a:xfrm>
            <a:off x="0" y="1356178"/>
            <a:ext cx="21347083" cy="1079643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fr-FR" dirty="0"/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1" y="57481"/>
            <a:ext cx="21607462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600" dirty="0" smtClean="0">
                <a:latin typeface="Impact" charset="0"/>
                <a:ea typeface="ＭＳ Ｐゴシック" charset="0"/>
              </a:rPr>
              <a:t>EXERCISE 2 NOW:      </a:t>
            </a:r>
            <a:r>
              <a:rPr lang="en-US" sz="5400" dirty="0" smtClean="0">
                <a:solidFill>
                  <a:srgbClr val="FF0000"/>
                </a:solidFill>
              </a:rPr>
              <a:t>Leaky Integrate-and-fire Model (LIF)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 Box 77"/>
          <p:cNvSpPr txBox="1">
            <a:spLocks noChangeArrowheads="1"/>
          </p:cNvSpPr>
          <p:nvPr/>
        </p:nvSpPr>
        <p:spPr bwMode="auto">
          <a:xfrm>
            <a:off x="12892157" y="8638674"/>
            <a:ext cx="8114979" cy="272382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10:53.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4800" b="1" dirty="0" smtClean="0"/>
              <a:t>11:15</a:t>
            </a:r>
            <a:endParaRPr lang="fr-FR" sz="3200" b="1" dirty="0"/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13028613" y="3217863"/>
          <a:ext cx="56769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9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8613" y="3217863"/>
                        <a:ext cx="56769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47" y="862204"/>
            <a:ext cx="19177142" cy="9148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75508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18" y="224589"/>
            <a:ext cx="18707861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Summary of Section 1.3.</a:t>
            </a:r>
          </a:p>
          <a:p>
            <a:r>
              <a:rPr lang="en-US" sz="4800" dirty="0" smtClean="0"/>
              <a:t>The leaky integrate-and-fire neuron model is the combination of a passive membrane (linear differential equation) with a threshold. The moment when the potential hits the threshold defines the firing time of a spike. Immediately after firing the voltage is reset to a lower value (not necessarily to the resting potential).</a:t>
            </a:r>
          </a:p>
          <a:p>
            <a:endParaRPr lang="en-US" sz="4800" dirty="0" smtClean="0"/>
          </a:p>
          <a:p>
            <a:r>
              <a:rPr lang="en-US" sz="4800" dirty="0" smtClean="0"/>
              <a:t>For the leaky integrate-and-fire model, the gain function (frequency of firing for constant input, as a function of input strength) can be calculated analytically. The firing frequency decreases with decreasing input. If the constant input is below a critical value no firing can occur. This value defines the </a:t>
            </a:r>
            <a:r>
              <a:rPr lang="en-US" sz="4800" dirty="0" err="1" smtClean="0"/>
              <a:t>rheobase</a:t>
            </a:r>
            <a:r>
              <a:rPr lang="en-US" sz="4800" dirty="0" smtClean="0"/>
              <a:t> current threshold. </a:t>
            </a:r>
          </a:p>
          <a:p>
            <a:r>
              <a:rPr lang="en-US" sz="4800" dirty="0" smtClean="0"/>
              <a:t>For the leaky integrate-and-fire model the </a:t>
            </a:r>
            <a:r>
              <a:rPr lang="en-US" sz="4800" dirty="0" err="1" smtClean="0"/>
              <a:t>rheobase</a:t>
            </a:r>
            <a:r>
              <a:rPr lang="en-US" sz="4800" dirty="0" smtClean="0"/>
              <a:t> current threshold can be predicted from the voltage threshold and the model parameters R and C. </a:t>
            </a:r>
          </a:p>
          <a:p>
            <a:endParaRPr lang="en-US" sz="5400" dirty="0" smtClean="0"/>
          </a:p>
          <a:p>
            <a:r>
              <a:rPr lang="en-US" sz="5400" dirty="0" smtClean="0"/>
              <a:t>. </a:t>
            </a:r>
            <a:endParaRPr lang="fr-CH" sz="5400" dirty="0"/>
          </a:p>
        </p:txBody>
      </p:sp>
    </p:spTree>
    <p:extLst>
      <p:ext uri="{BB962C8B-B14F-4D97-AF65-F5344CB8AC3E}">
        <p14:creationId xmlns:p14="http://schemas.microsoft.com/office/powerpoint/2010/main" val="2614663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51661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4" y="368884"/>
            <a:ext cx="15079168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4: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Generalized Integrate-and-Fire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605361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4" y="6761751"/>
            <a:ext cx="9577137" cy="1660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25462" y="384782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185358" y="2251661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Generalized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1214667" y="8054809"/>
            <a:ext cx="970301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11936782" y="6395514"/>
            <a:ext cx="7771609" cy="3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V="1">
            <a:off x="11918079" y="2773829"/>
            <a:ext cx="0" cy="3653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73" name="Object 17"/>
          <p:cNvGraphicFramePr>
            <a:graphicFrameLocks noChangeAspect="1"/>
          </p:cNvGraphicFramePr>
          <p:nvPr/>
        </p:nvGraphicFramePr>
        <p:xfrm>
          <a:off x="14654024" y="4962190"/>
          <a:ext cx="701693" cy="10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4024" y="4962190"/>
                        <a:ext cx="701693" cy="10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964564" y="3727265"/>
            <a:ext cx="9016769" cy="945180"/>
            <a:chOff x="2688" y="1296"/>
            <a:chExt cx="2570" cy="336"/>
          </a:xfrm>
        </p:grpSpPr>
        <p:graphicFrame>
          <p:nvGraphicFramePr>
            <p:cNvPr id="7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17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296"/>
                          <a:ext cx="26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5602205" y="1701880"/>
            <a:ext cx="4964020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52893" y="5617625"/>
            <a:ext cx="2357691" cy="1620308"/>
            <a:chOff x="2880" y="2064"/>
            <a:chExt cx="672" cy="576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32"/>
          <p:cNvSpPr>
            <a:spLocks noChangeShapeType="1"/>
          </p:cNvSpPr>
          <p:nvPr/>
        </p:nvSpPr>
        <p:spPr bwMode="auto">
          <a:xfrm flipV="1">
            <a:off x="15745870" y="2647056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15925932" y="413234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4413269" y="4132344"/>
            <a:ext cx="1350763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6256653" y="4672445"/>
            <a:ext cx="275323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7194634" y="5617625"/>
            <a:ext cx="2357691" cy="1620308"/>
            <a:chOff x="2880" y="2064"/>
            <a:chExt cx="672" cy="576"/>
          </a:xfrm>
        </p:grpSpPr>
        <p:sp>
          <p:nvSpPr>
            <p:cNvPr id="100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2152893" y="10299032"/>
            <a:ext cx="728276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LIF: linear +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 animBg="1"/>
      <p:bldP spid="78" grpId="0" autoUpdateAnimBg="0"/>
      <p:bldP spid="83" grpId="0" animBg="1"/>
      <p:bldP spid="84" grpId="0" animBg="1"/>
      <p:bldP spid="9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Leaky Integrate-and Fire revisited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8140" y="2834086"/>
            <a:ext cx="211839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984" y="5814144"/>
            <a:ext cx="2582069" cy="2245449"/>
            <a:chOff x="1789" y="3488"/>
            <a:chExt cx="1304" cy="825"/>
          </a:xfrm>
        </p:grpSpPr>
        <p:graphicFrame>
          <p:nvGraphicFramePr>
            <p:cNvPr id="38" name="Object 8"/>
            <p:cNvGraphicFramePr>
              <a:graphicFrameLocks noChangeAspect="1"/>
            </p:cNvGraphicFramePr>
            <p:nvPr/>
          </p:nvGraphicFramePr>
          <p:xfrm>
            <a:off x="2095" y="3923"/>
            <a:ext cx="99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75" name="Equation" r:id="rId4" imgW="457200" imgH="228600" progId="Equation.DSMT4">
                    <p:embed/>
                  </p:oleObj>
                </mc:Choice>
                <mc:Fallback>
                  <p:oleObj name="Equation" r:id="rId4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" y="3923"/>
                          <a:ext cx="998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654561" y="6290030"/>
            <a:ext cx="4480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H="1" flipV="1">
            <a:off x="7624633" y="2248870"/>
            <a:ext cx="1587" cy="458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191824" y="1642071"/>
            <a:ext cx="217963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I=0</a:t>
            </a:r>
            <a:endParaRPr lang="fr-FR" i="1" dirty="0"/>
          </a:p>
        </p:txBody>
      </p:sp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6298728" y="1791670"/>
          <a:ext cx="1256383" cy="161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6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728" y="1791670"/>
                        <a:ext cx="1256383" cy="1617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832636" y="7824086"/>
            <a:ext cx="3365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u</a:t>
            </a:r>
            <a:endParaRPr lang="fr-FR" i="1" dirty="0"/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10147499" y="5538396"/>
          <a:ext cx="667106" cy="84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7" name="Equation" r:id="rId8" imgW="139680" imgH="177480" progId="Equation.3">
                  <p:embed/>
                </p:oleObj>
              </mc:Choice>
              <mc:Fallback>
                <p:oleObj name="Equation" r:id="rId8" imgW="13968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7499" y="5538396"/>
                        <a:ext cx="667106" cy="84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7289921" y="4582350"/>
            <a:ext cx="2930603" cy="283341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10220524" y="3293791"/>
            <a:ext cx="0" cy="42861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flipH="1">
            <a:off x="9426773" y="6285970"/>
            <a:ext cx="60869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7963432" y="6290031"/>
            <a:ext cx="63658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4432654" y="2248870"/>
            <a:ext cx="6096328" cy="5093955"/>
            <a:chOff x="2862" y="1344"/>
            <a:chExt cx="2558" cy="2177"/>
          </a:xfrm>
        </p:grpSpPr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3407" y="3009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V="1">
              <a:off x="3407" y="1467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3893" y="1344"/>
              <a:ext cx="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54" name="Object 23"/>
            <p:cNvGraphicFramePr>
              <a:graphicFrameLocks noChangeAspect="1"/>
            </p:cNvGraphicFramePr>
            <p:nvPr/>
          </p:nvGraphicFramePr>
          <p:xfrm>
            <a:off x="2862" y="1467"/>
            <a:ext cx="45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78" name="Equation" r:id="rId10" imgW="304560" imgH="393480" progId="Equation.3">
                    <p:embed/>
                  </p:oleObj>
                </mc:Choice>
                <mc:Fallback>
                  <p:oleObj name="Equation" r:id="rId10" imgW="30456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2" y="1467"/>
                          <a:ext cx="452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5208" y="302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56" name="Object 25"/>
            <p:cNvGraphicFramePr>
              <a:graphicFrameLocks noChangeAspect="1"/>
            </p:cNvGraphicFramePr>
            <p:nvPr/>
          </p:nvGraphicFramePr>
          <p:xfrm>
            <a:off x="4468" y="3216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79" name="Equation" r:id="rId11" imgW="139680" imgH="177480" progId="Equation.3">
                    <p:embed/>
                  </p:oleObj>
                </mc:Choice>
                <mc:Fallback>
                  <p:oleObj name="Equation" r:id="rId11" imgW="139680" imgH="17748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3216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3180" y="2069"/>
              <a:ext cx="1361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541" y="1707"/>
              <a:ext cx="0" cy="1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41" y="29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3406" y="29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3470" y="1972"/>
              <a:ext cx="1043" cy="233"/>
            </a:xfrm>
            <a:custGeom>
              <a:avLst/>
              <a:gdLst>
                <a:gd name="T0" fmla="*/ 1043 w 1043"/>
                <a:gd name="T1" fmla="*/ 188 h 233"/>
                <a:gd name="T2" fmla="*/ 544 w 1043"/>
                <a:gd name="T3" fmla="*/ 7 h 233"/>
                <a:gd name="T4" fmla="*/ 0 w 1043"/>
                <a:gd name="T5" fmla="*/ 233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31"/>
          <p:cNvSpPr>
            <a:spLocks noChangeShapeType="1"/>
          </p:cNvSpPr>
          <p:nvPr/>
        </p:nvSpPr>
        <p:spPr bwMode="auto">
          <a:xfrm flipV="1">
            <a:off x="9066496" y="6406769"/>
            <a:ext cx="0" cy="1008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7654561" y="7289573"/>
            <a:ext cx="285117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 err="1"/>
              <a:t>resting</a:t>
            </a:r>
            <a:endParaRPr lang="fr-FR" dirty="0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 flipV="1">
            <a:off x="7578592" y="8161052"/>
            <a:ext cx="0" cy="110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7578592" y="8980202"/>
            <a:ext cx="42211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12168419" y="8619005"/>
            <a:ext cx="32348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t</a:t>
            </a:r>
            <a:endParaRPr lang="fr-FR" i="1" dirty="0"/>
          </a:p>
        </p:txBody>
      </p:sp>
      <p:sp>
        <p:nvSpPr>
          <p:cNvPr id="68" name="Freeform 37"/>
          <p:cNvSpPr>
            <a:spLocks/>
          </p:cNvSpPr>
          <p:nvPr/>
        </p:nvSpPr>
        <p:spPr bwMode="auto">
          <a:xfrm>
            <a:off x="7865930" y="8764302"/>
            <a:ext cx="936625" cy="215900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38"/>
          <p:cNvSpPr>
            <a:spLocks/>
          </p:cNvSpPr>
          <p:nvPr/>
        </p:nvSpPr>
        <p:spPr bwMode="auto">
          <a:xfrm flipV="1">
            <a:off x="9666155" y="8980202"/>
            <a:ext cx="936625" cy="215900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39"/>
          <p:cNvSpPr>
            <a:spLocks noChangeShapeType="1"/>
          </p:cNvSpPr>
          <p:nvPr/>
        </p:nvSpPr>
        <p:spPr bwMode="auto">
          <a:xfrm>
            <a:off x="7578592" y="898020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40"/>
          <p:cNvSpPr>
            <a:spLocks noChangeShapeType="1"/>
          </p:cNvSpPr>
          <p:nvPr/>
        </p:nvSpPr>
        <p:spPr bwMode="auto">
          <a:xfrm>
            <a:off x="8802555" y="8980202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14938194" y="7151909"/>
            <a:ext cx="5881651" cy="2351335"/>
            <a:chOff x="2811" y="3249"/>
            <a:chExt cx="2654" cy="1088"/>
          </a:xfrm>
        </p:grpSpPr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811" y="34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graphicFrame>
          <p:nvGraphicFramePr>
            <p:cNvPr id="85" name="Object 4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80" name="Equation" r:id="rId12" imgW="139680" imgH="177480" progId="Equation.3">
                    <p:embed/>
                  </p:oleObj>
                </mc:Choice>
                <mc:Fallback>
                  <p:oleObj name="Equation" r:id="rId12" imgW="139680" imgH="1774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3669"/>
                          <a:ext cx="240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Text Box 43"/>
            <p:cNvSpPr txBox="1">
              <a:spLocks noChangeArrowheads="1"/>
            </p:cNvSpPr>
            <p:nvPr/>
          </p:nvSpPr>
          <p:spPr bwMode="auto">
            <a:xfrm>
              <a:off x="3515" y="3249"/>
              <a:ext cx="8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repetitive</a:t>
              </a:r>
              <a:endParaRPr lang="fr-FR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46"/>
            <p:cNvSpPr txBox="1">
              <a:spLocks noChangeArrowheads="1"/>
            </p:cNvSpPr>
            <p:nvPr/>
          </p:nvSpPr>
          <p:spPr bwMode="auto">
            <a:xfrm>
              <a:off x="5296" y="3991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7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8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59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60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61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9098" name="Object 5"/>
          <p:cNvGraphicFramePr>
            <a:graphicFrameLocks noChangeAspect="1"/>
          </p:cNvGraphicFramePr>
          <p:nvPr/>
        </p:nvGraphicFramePr>
        <p:xfrm>
          <a:off x="0" y="3983754"/>
          <a:ext cx="6701356" cy="155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1" name="Equation" r:id="rId13" imgW="1688760" imgH="393480" progId="Equation.3">
                  <p:embed/>
                </p:oleObj>
              </mc:Choice>
              <mc:Fallback>
                <p:oleObj name="Equation" r:id="rId13" imgW="1688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83754"/>
                        <a:ext cx="6701356" cy="1554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3" grpId="0" animBg="1"/>
      <p:bldP spid="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71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Nonlinear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063374" y="5912032"/>
          <a:ext cx="6468395" cy="18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11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4" y="5912032"/>
                        <a:ext cx="6468395" cy="18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1063374" y="2405752"/>
          <a:ext cx="7569433" cy="175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12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4" y="2405752"/>
                        <a:ext cx="7569433" cy="175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71224" y="1948552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71224" y="486529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NLIF</a:t>
            </a:r>
            <a:endParaRPr lang="fr-FR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7827" y="7825296"/>
            <a:ext cx="4975224" cy="2124072"/>
            <a:chOff x="1789" y="3488"/>
            <a:chExt cx="3134" cy="1338"/>
          </a:xfrm>
        </p:grpSpPr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2863" y="4111"/>
            <a:ext cx="2060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13" name="Equation" r:id="rId8" imgW="545760" imgH="190440" progId="Equation.3">
                    <p:embed/>
                  </p:oleObj>
                </mc:Choice>
                <mc:Fallback>
                  <p:oleObj name="Equation" r:id="rId8" imgW="54576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" y="4111"/>
                          <a:ext cx="2060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789" y="3488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Nonlinear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063374" y="5912032"/>
          <a:ext cx="6468395" cy="18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23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374" y="5912032"/>
                        <a:ext cx="6468395" cy="18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71224" y="486529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NLIF</a:t>
            </a:r>
            <a:endParaRPr lang="fr-FR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7827" y="7825291"/>
            <a:ext cx="6686558" cy="2316157"/>
            <a:chOff x="1789" y="3488"/>
            <a:chExt cx="4212" cy="1459"/>
          </a:xfrm>
        </p:grpSpPr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4277" y="4089"/>
            <a:ext cx="1724" cy="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24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4089"/>
                          <a:ext cx="1724" cy="8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789" y="3488"/>
              <a:ext cx="1243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 smtClean="0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089768" y="6808740"/>
            <a:ext cx="40062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0302687" y="3863901"/>
            <a:ext cx="0" cy="3449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0346880" y="4809680"/>
            <a:ext cx="3030037" cy="2383235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061240" y="3379153"/>
            <a:ext cx="1676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I=0</a:t>
            </a:r>
            <a:endParaRPr lang="fr-FR" i="1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232454" y="3863902"/>
            <a:ext cx="0" cy="344966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304951" y="682937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 dirty="0"/>
              <a:t>u</a:t>
            </a:r>
            <a:endParaRPr lang="fr-FR" i="1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1899440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0361993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2907504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33"/>
          <p:cNvGraphicFramePr>
            <a:graphicFrameLocks noChangeAspect="1"/>
          </p:cNvGraphicFramePr>
          <p:nvPr/>
        </p:nvGraphicFramePr>
        <p:xfrm>
          <a:off x="12879341" y="7236865"/>
          <a:ext cx="747258" cy="99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25" name="Equation" r:id="rId8" imgW="114120" imgH="152280" progId="Equation.3">
                  <p:embed/>
                </p:oleObj>
              </mc:Choice>
              <mc:Fallback>
                <p:oleObj name="Equation" r:id="rId8" imgW="114120" imgH="152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9341" y="7236865"/>
                        <a:ext cx="747258" cy="990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15"/>
          <p:cNvGraphicFramePr>
            <a:graphicFrameLocks noChangeAspect="1"/>
          </p:cNvGraphicFramePr>
          <p:nvPr/>
        </p:nvGraphicFramePr>
        <p:xfrm>
          <a:off x="9061319" y="3201780"/>
          <a:ext cx="1028449" cy="132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26" name="Equation" r:id="rId10" imgW="304560" imgH="393480" progId="Equation.3">
                  <p:embed/>
                </p:oleObj>
              </mc:Choice>
              <mc:Fallback>
                <p:oleObj name="Equation" r:id="rId10" imgW="3045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319" y="3201780"/>
                        <a:ext cx="1028449" cy="132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809942" y="3434763"/>
            <a:ext cx="6060726" cy="5192348"/>
            <a:chOff x="2585" y="618"/>
            <a:chExt cx="2654" cy="2452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712" y="618"/>
              <a:ext cx="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26" name="Object 26"/>
            <p:cNvGraphicFramePr>
              <a:graphicFrameLocks noChangeAspect="1"/>
            </p:cNvGraphicFramePr>
            <p:nvPr/>
          </p:nvGraphicFramePr>
          <p:xfrm>
            <a:off x="2585" y="618"/>
            <a:ext cx="548" cy="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27" name="Equation" r:id="rId12" imgW="304560" imgH="393480" progId="Equation.3">
                    <p:embed/>
                  </p:oleObj>
                </mc:Choice>
                <mc:Fallback>
                  <p:oleObj name="Equation" r:id="rId12" imgW="304560" imgH="393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5" y="618"/>
                          <a:ext cx="548" cy="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51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5027" y="22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4422" y="2620"/>
            <a:ext cx="339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128" name="Equation" r:id="rId13" imgW="114120" imgH="152280" progId="Equation.3">
                    <p:embed/>
                  </p:oleObj>
                </mc:Choice>
                <mc:Fallback>
                  <p:oleObj name="Equation" r:id="rId13" imgW="114120" imgH="15228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2620"/>
                          <a:ext cx="339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243" y="1344"/>
              <a:ext cx="1270" cy="226"/>
            </a:xfrm>
            <a:custGeom>
              <a:avLst/>
              <a:gdLst>
                <a:gd name="T0" fmla="*/ 2791 w 1043"/>
                <a:gd name="T1" fmla="*/ 162 h 233"/>
                <a:gd name="T2" fmla="*/ 1455 w 1043"/>
                <a:gd name="T3" fmla="*/ 7 h 233"/>
                <a:gd name="T4" fmla="*/ 0 w 1043"/>
                <a:gd name="T5" fmla="*/ 200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288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104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1145" name="Object 5"/>
          <p:cNvGraphicFramePr>
            <a:graphicFrameLocks noChangeAspect="1"/>
          </p:cNvGraphicFramePr>
          <p:nvPr/>
        </p:nvGraphicFramePr>
        <p:xfrm>
          <a:off x="3481507" y="7825296"/>
          <a:ext cx="3295638" cy="107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29" name="Equation" r:id="rId14" imgW="583920" imgH="190440" progId="Equation.3">
                  <p:embed/>
                </p:oleObj>
              </mc:Choice>
              <mc:Fallback>
                <p:oleObj name="Equation" r:id="rId14" imgW="58392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507" y="7825296"/>
                        <a:ext cx="3295638" cy="107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71224" y="2903636"/>
            <a:ext cx="6405921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 err="1" smtClean="0"/>
              <a:t>Nonlinear</a:t>
            </a:r>
            <a:r>
              <a:rPr lang="fr-CH" b="1" dirty="0" smtClean="0"/>
              <a:t> </a:t>
            </a:r>
          </a:p>
          <a:p>
            <a:r>
              <a:rPr lang="fr-CH" b="1" dirty="0" err="1" smtClean="0"/>
              <a:t>Integrate</a:t>
            </a:r>
            <a:r>
              <a:rPr lang="fr-CH" b="1" dirty="0" smtClean="0"/>
              <a:t>-and-</a:t>
            </a:r>
            <a:r>
              <a:rPr lang="fr-CH" b="1" dirty="0" err="1" smtClean="0"/>
              <a:t>Fire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87985" y="323850"/>
            <a:ext cx="14739695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0244" name="Espace réservé du contenu 1"/>
          <p:cNvSpPr>
            <a:spLocks noGrp="1"/>
          </p:cNvSpPr>
          <p:nvPr>
            <p:ph idx="4294967295"/>
          </p:nvPr>
        </p:nvSpPr>
        <p:spPr bwMode="auto">
          <a:xfrm>
            <a:off x="11381873" y="2347913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1.1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Neurons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and Synapses:  </a:t>
            </a: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Overview</a:t>
            </a:r>
            <a:endParaRPr lang="fr-CH" sz="5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1.2 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The Passive Membrane</a:t>
            </a:r>
          </a:p>
          <a:p>
            <a:pPr marL="1509713" lvl="1" indent="-568325">
              <a:spcBef>
                <a:spcPct val="0"/>
              </a:spcBef>
              <a:buNone/>
            </a:pP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- 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Linear</a:t>
            </a: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circuit</a:t>
            </a:r>
          </a:p>
          <a:p>
            <a:pPr marL="1509713" lvl="1" indent="-568325">
              <a:spcBef>
                <a:spcPct val="0"/>
              </a:spcBef>
              <a:buNone/>
            </a:pP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- Dirac delta-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function</a:t>
            </a:r>
            <a:endParaRPr lang="fr-CH" sz="4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1.3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Leaky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Model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1.4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Generalized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  Model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1.5.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Quality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of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endParaRPr lang="fr-CH" sz="54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indent="-568325">
              <a:spcBef>
                <a:spcPct val="0"/>
              </a:spcBef>
              <a:buNone/>
            </a:pP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 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Models</a:t>
            </a:r>
            <a:endParaRPr lang="fr-CH" sz="54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endParaRPr lang="fr-CH" sz="5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87200" y="2347913"/>
            <a:ext cx="8085221" cy="162250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42022" y="2815389"/>
            <a:ext cx="168048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3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048" y="2970566"/>
                        <a:ext cx="1072871" cy="122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6" y="1080205"/>
            <a:ext cx="5683682" cy="1485283"/>
            <a:chOff x="672" y="384"/>
            <a:chExt cx="2208" cy="528"/>
          </a:xfrm>
        </p:grpSpPr>
        <p:sp>
          <p:nvSpPr>
            <p:cNvPr id="1749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46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47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389707"/>
            <a:ext cx="9730861" cy="1218044"/>
            <a:chOff x="2688" y="1248"/>
            <a:chExt cx="2594" cy="433"/>
          </a:xfrm>
        </p:grpSpPr>
        <p:graphicFrame>
          <p:nvGraphicFramePr>
            <p:cNvPr id="17414" name="Object 20"/>
            <p:cNvGraphicFramePr>
              <a:graphicFrameLocks noChangeAspect="1"/>
            </p:cNvGraphicFramePr>
            <p:nvPr/>
          </p:nvGraphicFramePr>
          <p:xfrm>
            <a:off x="4968" y="1248"/>
            <a:ext cx="314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54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" y="1248"/>
                          <a:ext cx="314" cy="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97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81654" name="Object 22"/>
          <p:cNvGraphicFramePr>
            <a:graphicFrameLocks noChangeAspect="1"/>
          </p:cNvGraphicFramePr>
          <p:nvPr/>
        </p:nvGraphicFramePr>
        <p:xfrm>
          <a:off x="907815" y="8267513"/>
          <a:ext cx="7062227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5" name="Equation" r:id="rId8" imgW="1358640" imgH="393480" progId="Equation.3">
                  <p:embed/>
                </p:oleObj>
              </mc:Choice>
              <mc:Fallback>
                <p:oleObj name="Equation" r:id="rId8" imgW="135864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7062227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1655" name="Object 23"/>
          <p:cNvGraphicFramePr>
            <a:graphicFrameLocks noChangeAspect="1"/>
          </p:cNvGraphicFramePr>
          <p:nvPr/>
        </p:nvGraphicFramePr>
        <p:xfrm>
          <a:off x="1355725" y="10201275"/>
          <a:ext cx="44196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6" name="Equation" r:id="rId10" imgW="774360" imgH="253800" progId="Equation.DSMT4">
                  <p:embed/>
                </p:oleObj>
              </mc:Choice>
              <mc:Fallback>
                <p:oleObj name="Equation" r:id="rId10" imgW="77436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10201275"/>
                        <a:ext cx="44196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656" name="Text Box 24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581657" name="Text Box 25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581658" name="Text Box 26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581659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60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1" y="5806105"/>
            <a:ext cx="2520871" cy="1620308"/>
            <a:chOff x="2880" y="2064"/>
            <a:chExt cx="672" cy="576"/>
          </a:xfrm>
        </p:grpSpPr>
        <p:sp>
          <p:nvSpPr>
            <p:cNvPr id="17494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6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64" name="Line 32"/>
          <p:cNvSpPr>
            <a:spLocks noChangeShapeType="1"/>
          </p:cNvSpPr>
          <p:nvPr/>
        </p:nvSpPr>
        <p:spPr bwMode="auto">
          <a:xfrm flipV="1">
            <a:off x="15226510" y="2557050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65" name="Line 33"/>
          <p:cNvSpPr>
            <a:spLocks noChangeShapeType="1"/>
          </p:cNvSpPr>
          <p:nvPr/>
        </p:nvSpPr>
        <p:spPr bwMode="auto">
          <a:xfrm>
            <a:off x="15226510" y="4320822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3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7491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2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4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9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80" name="Text Box 48"/>
          <p:cNvSpPr txBox="1">
            <a:spLocks noChangeArrowheads="1"/>
          </p:cNvSpPr>
          <p:nvPr/>
        </p:nvSpPr>
        <p:spPr bwMode="auto">
          <a:xfrm>
            <a:off x="15113604" y="4860925"/>
            <a:ext cx="2016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3" y="5806105"/>
            <a:ext cx="2520871" cy="1620308"/>
            <a:chOff x="2880" y="2064"/>
            <a:chExt cx="672" cy="576"/>
          </a:xfrm>
        </p:grpSpPr>
        <p:sp>
          <p:nvSpPr>
            <p:cNvPr id="17478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9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4" name="Rectangle 53"/>
          <p:cNvSpPr>
            <a:spLocks noChangeArrowheads="1"/>
          </p:cNvSpPr>
          <p:nvPr/>
        </p:nvSpPr>
        <p:spPr bwMode="auto">
          <a:xfrm>
            <a:off x="5449171" y="4995951"/>
            <a:ext cx="300103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5" name="Line 54"/>
          <p:cNvSpPr>
            <a:spLocks noChangeShapeType="1"/>
          </p:cNvSpPr>
          <p:nvPr/>
        </p:nvSpPr>
        <p:spPr bwMode="auto">
          <a:xfrm>
            <a:off x="6709606" y="5401028"/>
            <a:ext cx="600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6" name="Line 55"/>
          <p:cNvSpPr>
            <a:spLocks noChangeShapeType="1"/>
          </p:cNvSpPr>
          <p:nvPr/>
        </p:nvSpPr>
        <p:spPr bwMode="auto">
          <a:xfrm>
            <a:off x="6709606" y="5671079"/>
            <a:ext cx="600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7" name="Oval 56"/>
          <p:cNvSpPr>
            <a:spLocks noChangeArrowheads="1"/>
          </p:cNvSpPr>
          <p:nvPr/>
        </p:nvSpPr>
        <p:spPr bwMode="auto">
          <a:xfrm>
            <a:off x="1847927" y="5401028"/>
            <a:ext cx="900311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8" name="Oval 57"/>
          <p:cNvSpPr>
            <a:spLocks noChangeArrowheads="1"/>
          </p:cNvSpPr>
          <p:nvPr/>
        </p:nvSpPr>
        <p:spPr bwMode="auto">
          <a:xfrm>
            <a:off x="4548861" y="4050771"/>
            <a:ext cx="4415276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17439" name="Rectangle 58"/>
          <p:cNvSpPr>
            <a:spLocks noChangeArrowheads="1"/>
          </p:cNvSpPr>
          <p:nvPr/>
        </p:nvSpPr>
        <p:spPr bwMode="auto">
          <a:xfrm>
            <a:off x="7970042" y="5130977"/>
            <a:ext cx="750259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7413" name="Object 59"/>
          <p:cNvGraphicFramePr>
            <a:graphicFrameLocks noChangeAspect="1"/>
          </p:cNvGraphicFramePr>
          <p:nvPr/>
        </p:nvGraphicFramePr>
        <p:xfrm>
          <a:off x="7970042" y="5130977"/>
          <a:ext cx="994095" cy="94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7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042" y="5130977"/>
                        <a:ext cx="994095" cy="94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0" name="Line 60"/>
          <p:cNvSpPr>
            <a:spLocks noChangeShapeType="1"/>
          </p:cNvSpPr>
          <p:nvPr/>
        </p:nvSpPr>
        <p:spPr bwMode="auto">
          <a:xfrm flipV="1">
            <a:off x="3648549" y="3780719"/>
            <a:ext cx="600207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1" name="Line 61"/>
          <p:cNvSpPr>
            <a:spLocks noChangeShapeType="1"/>
          </p:cNvSpPr>
          <p:nvPr/>
        </p:nvSpPr>
        <p:spPr bwMode="auto">
          <a:xfrm flipV="1">
            <a:off x="2388114" y="3915744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847927" y="6886311"/>
            <a:ext cx="900311" cy="135026"/>
            <a:chOff x="576" y="2448"/>
            <a:chExt cx="240" cy="48"/>
          </a:xfrm>
        </p:grpSpPr>
        <p:sp>
          <p:nvSpPr>
            <p:cNvPr id="17476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7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989358" y="6886311"/>
            <a:ext cx="750259" cy="135026"/>
            <a:chOff x="576" y="2448"/>
            <a:chExt cx="240" cy="48"/>
          </a:xfrm>
        </p:grpSpPr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444" name="AutoShape 68"/>
          <p:cNvCxnSpPr>
            <a:cxnSpLocks noChangeShapeType="1"/>
            <a:endCxn id="17440" idx="0"/>
          </p:cNvCxnSpPr>
          <p:nvPr/>
        </p:nvCxnSpPr>
        <p:spPr bwMode="auto">
          <a:xfrm>
            <a:off x="2388114" y="3915745"/>
            <a:ext cx="126043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45" name="Line 69"/>
          <p:cNvSpPr>
            <a:spLocks noChangeShapeType="1"/>
          </p:cNvSpPr>
          <p:nvPr/>
        </p:nvSpPr>
        <p:spPr bwMode="auto">
          <a:xfrm>
            <a:off x="5629233" y="459087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6" name="Line 70"/>
          <p:cNvSpPr>
            <a:spLocks noChangeShapeType="1"/>
          </p:cNvSpPr>
          <p:nvPr/>
        </p:nvSpPr>
        <p:spPr bwMode="auto">
          <a:xfrm flipV="1">
            <a:off x="7069731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7" name="Line 71"/>
          <p:cNvSpPr>
            <a:spLocks noChangeShapeType="1"/>
          </p:cNvSpPr>
          <p:nvPr/>
        </p:nvSpPr>
        <p:spPr bwMode="auto">
          <a:xfrm>
            <a:off x="7069731" y="5671079"/>
            <a:ext cx="0" cy="945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8" name="Line 72"/>
          <p:cNvSpPr>
            <a:spLocks noChangeShapeType="1"/>
          </p:cNvSpPr>
          <p:nvPr/>
        </p:nvSpPr>
        <p:spPr bwMode="auto">
          <a:xfrm>
            <a:off x="5629233" y="6211182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449" name="AutoShape 73"/>
          <p:cNvCxnSpPr>
            <a:cxnSpLocks noChangeShapeType="1"/>
            <a:stCxn id="17445" idx="0"/>
            <a:endCxn id="17446" idx="1"/>
          </p:cNvCxnSpPr>
          <p:nvPr/>
        </p:nvCxnSpPr>
        <p:spPr bwMode="auto">
          <a:xfrm>
            <a:off x="5629233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0" name="AutoShape 74"/>
          <p:cNvCxnSpPr>
            <a:cxnSpLocks noChangeShapeType="1"/>
            <a:stCxn id="17448" idx="1"/>
            <a:endCxn id="17447" idx="1"/>
          </p:cNvCxnSpPr>
          <p:nvPr/>
        </p:nvCxnSpPr>
        <p:spPr bwMode="auto">
          <a:xfrm>
            <a:off x="5629233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1" name="Line 75"/>
          <p:cNvSpPr>
            <a:spLocks noChangeShapeType="1"/>
          </p:cNvSpPr>
          <p:nvPr/>
        </p:nvSpPr>
        <p:spPr bwMode="auto">
          <a:xfrm>
            <a:off x="6349482" y="661626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2" name="Line 76"/>
          <p:cNvSpPr>
            <a:spLocks noChangeShapeType="1"/>
          </p:cNvSpPr>
          <p:nvPr/>
        </p:nvSpPr>
        <p:spPr bwMode="auto">
          <a:xfrm>
            <a:off x="8150104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453" name="AutoShape 77"/>
          <p:cNvCxnSpPr>
            <a:cxnSpLocks noChangeShapeType="1"/>
            <a:stCxn id="17447" idx="1"/>
            <a:endCxn id="17452" idx="1"/>
          </p:cNvCxnSpPr>
          <p:nvPr/>
        </p:nvCxnSpPr>
        <p:spPr bwMode="auto">
          <a:xfrm>
            <a:off x="7069731" y="6616259"/>
            <a:ext cx="108037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4" name="Line 78"/>
          <p:cNvSpPr>
            <a:spLocks noChangeShapeType="1"/>
          </p:cNvSpPr>
          <p:nvPr/>
        </p:nvSpPr>
        <p:spPr bwMode="auto">
          <a:xfrm>
            <a:off x="8150104" y="4860925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5" name="Line 79"/>
          <p:cNvSpPr>
            <a:spLocks noChangeShapeType="1"/>
          </p:cNvSpPr>
          <p:nvPr/>
        </p:nvSpPr>
        <p:spPr bwMode="auto">
          <a:xfrm>
            <a:off x="7069731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6" name="Line 80"/>
          <p:cNvSpPr>
            <a:spLocks noChangeShapeType="1"/>
          </p:cNvSpPr>
          <p:nvPr/>
        </p:nvSpPr>
        <p:spPr bwMode="auto">
          <a:xfrm flipV="1">
            <a:off x="6349482" y="3915744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7" name="Line 81"/>
          <p:cNvSpPr>
            <a:spLocks noChangeShapeType="1"/>
          </p:cNvSpPr>
          <p:nvPr/>
        </p:nvSpPr>
        <p:spPr bwMode="auto">
          <a:xfrm flipH="1">
            <a:off x="4368798" y="3915745"/>
            <a:ext cx="16505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8" name="Line 82"/>
          <p:cNvSpPr>
            <a:spLocks noChangeShapeType="1"/>
          </p:cNvSpPr>
          <p:nvPr/>
        </p:nvSpPr>
        <p:spPr bwMode="auto">
          <a:xfrm>
            <a:off x="2388114" y="634620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9" name="Text Box 83"/>
          <p:cNvSpPr txBox="1">
            <a:spLocks noChangeArrowheads="1"/>
          </p:cNvSpPr>
          <p:nvPr/>
        </p:nvSpPr>
        <p:spPr bwMode="auto">
          <a:xfrm>
            <a:off x="1990478" y="5474167"/>
            <a:ext cx="4943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345066" y="1485282"/>
            <a:ext cx="3421183" cy="2025386"/>
            <a:chOff x="288" y="528"/>
            <a:chExt cx="1056" cy="720"/>
          </a:xfrm>
        </p:grpSpPr>
        <p:sp>
          <p:nvSpPr>
            <p:cNvPr id="17466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7470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7468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1" name="AutoShape 93"/>
          <p:cNvSpPr>
            <a:spLocks noChangeArrowheads="1"/>
          </p:cNvSpPr>
          <p:nvPr/>
        </p:nvSpPr>
        <p:spPr bwMode="auto">
          <a:xfrm>
            <a:off x="82530" y="8236567"/>
            <a:ext cx="1400733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727" name="Freeform 95"/>
          <p:cNvSpPr>
            <a:spLocks/>
          </p:cNvSpPr>
          <p:nvPr/>
        </p:nvSpPr>
        <p:spPr bwMode="auto">
          <a:xfrm>
            <a:off x="14547524" y="3907309"/>
            <a:ext cx="678986" cy="413514"/>
          </a:xfrm>
          <a:custGeom>
            <a:avLst/>
            <a:gdLst>
              <a:gd name="T0" fmla="*/ 0 w 181"/>
              <a:gd name="T1" fmla="*/ 2147483647 h 181"/>
              <a:gd name="T2" fmla="*/ 2147483647 w 181"/>
              <a:gd name="T3" fmla="*/ 2147483647 h 181"/>
              <a:gd name="T4" fmla="*/ 2147483647 w 181"/>
              <a:gd name="T5" fmla="*/ 0 h 181"/>
              <a:gd name="T6" fmla="*/ 0 60000 65536"/>
              <a:gd name="T7" fmla="*/ 0 60000 65536"/>
              <a:gd name="T8" fmla="*/ 0 60000 65536"/>
              <a:gd name="T9" fmla="*/ 0 w 181"/>
              <a:gd name="T10" fmla="*/ 0 h 181"/>
              <a:gd name="T11" fmla="*/ 181 w 18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81">
                <a:moveTo>
                  <a:pt x="0" y="181"/>
                </a:moveTo>
                <a:cubicBezTo>
                  <a:pt x="30" y="173"/>
                  <a:pt x="61" y="166"/>
                  <a:pt x="91" y="136"/>
                </a:cubicBezTo>
                <a:cubicBezTo>
                  <a:pt x="121" y="106"/>
                  <a:pt x="151" y="53"/>
                  <a:pt x="18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64" name="Line 96"/>
          <p:cNvSpPr>
            <a:spLocks noChangeShapeType="1"/>
          </p:cNvSpPr>
          <p:nvPr/>
        </p:nvSpPr>
        <p:spPr bwMode="auto">
          <a:xfrm flipV="1">
            <a:off x="5047784" y="5181612"/>
            <a:ext cx="850293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65" name="Text Box 97"/>
          <p:cNvSpPr txBox="1">
            <a:spLocks noChangeArrowheads="1"/>
          </p:cNvSpPr>
          <p:nvPr/>
        </p:nvSpPr>
        <p:spPr bwMode="auto">
          <a:xfrm>
            <a:off x="4657650" y="4835609"/>
            <a:ext cx="6973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b="1"/>
              <a:t>F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6" grpId="0" animBg="1"/>
      <p:bldP spid="581647" grpId="0" animBg="1"/>
      <p:bldP spid="581656" grpId="0" autoUpdateAnimBg="0"/>
      <p:bldP spid="581657" grpId="0" autoUpdateAnimBg="0"/>
      <p:bldP spid="581658" grpId="0" autoUpdateAnimBg="0"/>
      <p:bldP spid="581659" grpId="0" autoUpdateAnimBg="0"/>
      <p:bldP spid="581664" grpId="0" animBg="1"/>
      <p:bldP spid="581665" grpId="0" animBg="1"/>
      <p:bldP spid="581680" grpId="0" autoUpdateAnimBg="0"/>
      <p:bldP spid="5817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8515" name="Object 19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1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416" y="10342478"/>
          <a:ext cx="4141519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2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416" y="10342478"/>
                        <a:ext cx="4141519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618518" name="Text Box 22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618519" name="Text Box 23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18446" name="AutoShape 90"/>
          <p:cNvSpPr>
            <a:spLocks noChangeArrowheads="1"/>
          </p:cNvSpPr>
          <p:nvPr/>
        </p:nvSpPr>
        <p:spPr bwMode="auto">
          <a:xfrm>
            <a:off x="82528" y="8236567"/>
            <a:ext cx="13954820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8448" name="Line 95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9" name="Line 96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0" name="Freeform 98"/>
          <p:cNvSpPr>
            <a:spLocks/>
          </p:cNvSpPr>
          <p:nvPr/>
        </p:nvSpPr>
        <p:spPr bwMode="auto">
          <a:xfrm>
            <a:off x="2126987" y="3651320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1" name="Text Box 100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8436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37332"/>
              </p:ext>
            </p:extLst>
          </p:nvPr>
        </p:nvGraphicFramePr>
        <p:xfrm>
          <a:off x="832788" y="2121029"/>
          <a:ext cx="94532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3" name="Equation" r:id="rId8" imgW="304560" imgH="393480" progId="Equation.3">
                  <p:embed/>
                </p:oleObj>
              </mc:Choice>
              <mc:Fallback>
                <p:oleObj name="Equation" r:id="rId8" imgW="304560" imgH="39348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88" y="2121029"/>
                        <a:ext cx="94532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99" name="Line 103"/>
          <p:cNvSpPr>
            <a:spLocks noChangeShapeType="1"/>
          </p:cNvSpPr>
          <p:nvPr/>
        </p:nvSpPr>
        <p:spPr bwMode="auto">
          <a:xfrm>
            <a:off x="7742674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3" name="Text Box 104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618602" name="Object 106"/>
          <p:cNvGraphicFramePr>
            <a:graphicFrameLocks noChangeAspect="1"/>
          </p:cNvGraphicFramePr>
          <p:nvPr/>
        </p:nvGraphicFramePr>
        <p:xfrm>
          <a:off x="7264400" y="7223125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4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223125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0676189" y="1738456"/>
            <a:ext cx="8774280" cy="6551561"/>
            <a:chOff x="2846" y="618"/>
            <a:chExt cx="2339" cy="2329"/>
          </a:xfrm>
        </p:grpSpPr>
        <p:sp>
          <p:nvSpPr>
            <p:cNvPr id="18467" name="Line 107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108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09"/>
            <p:cNvSpPr>
              <a:spLocks/>
            </p:cNvSpPr>
            <p:nvPr/>
          </p:nvSpPr>
          <p:spPr bwMode="auto">
            <a:xfrm>
              <a:off x="3226" y="981"/>
              <a:ext cx="1769" cy="1233"/>
            </a:xfrm>
            <a:custGeom>
              <a:avLst/>
              <a:gdLst>
                <a:gd name="T0" fmla="*/ 0 w 1769"/>
                <a:gd name="T1" fmla="*/ 0 h 1233"/>
                <a:gd name="T2" fmla="*/ 862 w 1769"/>
                <a:gd name="T3" fmla="*/ 1225 h 1233"/>
                <a:gd name="T4" fmla="*/ 1769 w 1769"/>
                <a:gd name="T5" fmla="*/ 46 h 1233"/>
                <a:gd name="T6" fmla="*/ 0 60000 65536"/>
                <a:gd name="T7" fmla="*/ 0 60000 65536"/>
                <a:gd name="T8" fmla="*/ 0 60000 65536"/>
                <a:gd name="T9" fmla="*/ 0 w 1769"/>
                <a:gd name="T10" fmla="*/ 0 h 1233"/>
                <a:gd name="T11" fmla="*/ 1769 w 1769"/>
                <a:gd name="T12" fmla="*/ 1233 h 1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" h="1233">
                  <a:moveTo>
                    <a:pt x="0" y="0"/>
                  </a:moveTo>
                  <a:cubicBezTo>
                    <a:pt x="283" y="608"/>
                    <a:pt x="567" y="1217"/>
                    <a:pt x="862" y="1225"/>
                  </a:cubicBezTo>
                  <a:cubicBezTo>
                    <a:pt x="1157" y="1233"/>
                    <a:pt x="1463" y="639"/>
                    <a:pt x="1769" y="46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Text Box 111"/>
            <p:cNvSpPr txBox="1">
              <a:spLocks noChangeArrowheads="1"/>
            </p:cNvSpPr>
            <p:nvPr/>
          </p:nvSpPr>
          <p:spPr bwMode="auto">
            <a:xfrm>
              <a:off x="3712" y="618"/>
              <a:ext cx="3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18439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166672"/>
                </p:ext>
              </p:extLst>
            </p:nvPr>
          </p:nvGraphicFramePr>
          <p:xfrm>
            <a:off x="2846" y="741"/>
            <a:ext cx="287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5" name="Equation" r:id="rId12" imgW="304560" imgH="393480" progId="Equation.3">
                    <p:embed/>
                  </p:oleObj>
                </mc:Choice>
                <mc:Fallback>
                  <p:oleObj name="Equation" r:id="rId12" imgW="304560" imgH="393480" progId="Equation.3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" y="741"/>
                          <a:ext cx="287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1" name="Line 113"/>
            <p:cNvSpPr>
              <a:spLocks noChangeShapeType="1"/>
            </p:cNvSpPr>
            <p:nvPr/>
          </p:nvSpPr>
          <p:spPr bwMode="auto">
            <a:xfrm>
              <a:off x="472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Text Box 114"/>
            <p:cNvSpPr txBox="1">
              <a:spLocks noChangeArrowheads="1"/>
            </p:cNvSpPr>
            <p:nvPr/>
          </p:nvSpPr>
          <p:spPr bwMode="auto">
            <a:xfrm>
              <a:off x="5027" y="2296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8440" name="Object 115"/>
            <p:cNvGraphicFramePr>
              <a:graphicFrameLocks noChangeAspect="1"/>
            </p:cNvGraphicFramePr>
            <p:nvPr/>
          </p:nvGraphicFramePr>
          <p:xfrm>
            <a:off x="4595" y="2555"/>
            <a:ext cx="284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6" name="Equation" r:id="rId13" imgW="164880" imgH="228600" progId="Equation.DSMT4">
                    <p:embed/>
                  </p:oleObj>
                </mc:Choice>
                <mc:Fallback>
                  <p:oleObj name="Equation" r:id="rId13" imgW="164880" imgH="228600" progId="Equation.DSMT4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2555"/>
                          <a:ext cx="284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55" name="Text Box 117"/>
          <p:cNvSpPr txBox="1">
            <a:spLocks noChangeArrowheads="1"/>
          </p:cNvSpPr>
          <p:nvPr/>
        </p:nvSpPr>
        <p:spPr bwMode="auto">
          <a:xfrm>
            <a:off x="15519111" y="8371594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618614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26829"/>
              </p:ext>
            </p:extLst>
          </p:nvPr>
        </p:nvGraphicFramePr>
        <p:xfrm>
          <a:off x="15740438" y="9072041"/>
          <a:ext cx="5439375" cy="9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7" name="Equation" r:id="rId15" imgW="1206360" imgH="215640" progId="Equation.3">
                  <p:embed/>
                </p:oleObj>
              </mc:Choice>
              <mc:Fallback>
                <p:oleObj name="Equation" r:id="rId15" imgW="1206360" imgH="21564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0438" y="9072041"/>
                        <a:ext cx="5439375" cy="9395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2295794" y="6458729"/>
            <a:ext cx="5443131" cy="0"/>
            <a:chOff x="612" y="2296"/>
            <a:chExt cx="1451" cy="0"/>
          </a:xfrm>
        </p:grpSpPr>
        <p:sp>
          <p:nvSpPr>
            <p:cNvPr id="18462" name="Line 119"/>
            <p:cNvSpPr>
              <a:spLocks noChangeShapeType="1"/>
            </p:cNvSpPr>
            <p:nvPr/>
          </p:nvSpPr>
          <p:spPr bwMode="auto">
            <a:xfrm>
              <a:off x="61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120"/>
            <p:cNvSpPr>
              <a:spLocks noChangeShapeType="1"/>
            </p:cNvSpPr>
            <p:nvPr/>
          </p:nvSpPr>
          <p:spPr bwMode="auto">
            <a:xfrm>
              <a:off x="188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121"/>
            <p:cNvSpPr>
              <a:spLocks noChangeShapeType="1"/>
            </p:cNvSpPr>
            <p:nvPr/>
          </p:nvSpPr>
          <p:spPr bwMode="auto">
            <a:xfrm>
              <a:off x="839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22"/>
            <p:cNvSpPr>
              <a:spLocks noChangeShapeType="1"/>
            </p:cNvSpPr>
            <p:nvPr/>
          </p:nvSpPr>
          <p:spPr bwMode="auto">
            <a:xfrm flipH="1">
              <a:off x="120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23"/>
            <p:cNvSpPr>
              <a:spLocks noChangeShapeType="1"/>
            </p:cNvSpPr>
            <p:nvPr/>
          </p:nvSpPr>
          <p:spPr bwMode="auto">
            <a:xfrm flipH="1">
              <a:off x="1520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12675631" y="6458729"/>
            <a:ext cx="4764145" cy="0"/>
            <a:chOff x="3379" y="2296"/>
            <a:chExt cx="1270" cy="0"/>
          </a:xfrm>
        </p:grpSpPr>
        <p:sp>
          <p:nvSpPr>
            <p:cNvPr id="18458" name="Line 125"/>
            <p:cNvSpPr>
              <a:spLocks noChangeShapeType="1"/>
            </p:cNvSpPr>
            <p:nvPr/>
          </p:nvSpPr>
          <p:spPr bwMode="auto">
            <a:xfrm>
              <a:off x="3379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26"/>
            <p:cNvSpPr>
              <a:spLocks noChangeShapeType="1"/>
            </p:cNvSpPr>
            <p:nvPr/>
          </p:nvSpPr>
          <p:spPr bwMode="auto">
            <a:xfrm>
              <a:off x="4468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127"/>
            <p:cNvSpPr>
              <a:spLocks noChangeShapeType="1"/>
            </p:cNvSpPr>
            <p:nvPr/>
          </p:nvSpPr>
          <p:spPr bwMode="auto">
            <a:xfrm>
              <a:off x="3696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128"/>
            <p:cNvSpPr>
              <a:spLocks noChangeShapeType="1"/>
            </p:cNvSpPr>
            <p:nvPr/>
          </p:nvSpPr>
          <p:spPr bwMode="auto">
            <a:xfrm>
              <a:off x="4196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7" grpId="0" autoUpdateAnimBg="0"/>
      <p:bldP spid="618518" grpId="0" autoUpdateAnimBg="0"/>
      <p:bldP spid="618519" grpId="0" autoUpdateAnimBg="0"/>
      <p:bldP spid="61859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2651"/>
            <a:ext cx="21607463" cy="1212111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34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2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6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82530" y="8236567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3" name="Freeform 13"/>
          <p:cNvSpPr>
            <a:spLocks/>
          </p:cNvSpPr>
          <p:nvPr/>
        </p:nvSpPr>
        <p:spPr bwMode="auto">
          <a:xfrm>
            <a:off x="2126987" y="3651320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32526" name="Freeform 14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5" name="Text Box 15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94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90207"/>
              </p:ext>
            </p:extLst>
          </p:nvPr>
        </p:nvGraphicFramePr>
        <p:xfrm>
          <a:off x="765266" y="2121029"/>
          <a:ext cx="1012848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3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66" y="2121029"/>
                        <a:ext cx="1012848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Line 17"/>
          <p:cNvSpPr>
            <a:spLocks noChangeShapeType="1"/>
          </p:cNvSpPr>
          <p:nvPr/>
        </p:nvSpPr>
        <p:spPr bwMode="auto">
          <a:xfrm>
            <a:off x="7742674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264400" y="7223125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4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7223125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586158" y="1738456"/>
            <a:ext cx="8864311" cy="6551561"/>
            <a:chOff x="2822" y="618"/>
            <a:chExt cx="2363" cy="2329"/>
          </a:xfrm>
        </p:grpSpPr>
        <p:sp>
          <p:nvSpPr>
            <p:cNvPr id="19481" name="Freeform 20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822" y="618"/>
              <a:ext cx="2363" cy="2329"/>
              <a:chOff x="2822" y="618"/>
              <a:chExt cx="2363" cy="2329"/>
            </a:xfrm>
          </p:grpSpPr>
          <p:sp>
            <p:nvSpPr>
              <p:cNvPr id="19483" name="Line 22"/>
              <p:cNvSpPr>
                <a:spLocks noChangeShapeType="1"/>
              </p:cNvSpPr>
              <p:nvPr/>
            </p:nvSpPr>
            <p:spPr bwMode="auto">
              <a:xfrm>
                <a:off x="3226" y="2283"/>
                <a:ext cx="18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Line 23"/>
              <p:cNvSpPr>
                <a:spLocks noChangeShapeType="1"/>
              </p:cNvSpPr>
              <p:nvPr/>
            </p:nvSpPr>
            <p:spPr bwMode="auto">
              <a:xfrm flipV="1">
                <a:off x="3226" y="741"/>
                <a:ext cx="0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4"/>
              <p:cNvSpPr>
                <a:spLocks/>
              </p:cNvSpPr>
              <p:nvPr/>
            </p:nvSpPr>
            <p:spPr bwMode="auto">
              <a:xfrm>
                <a:off x="3226" y="981"/>
                <a:ext cx="1769" cy="1233"/>
              </a:xfrm>
              <a:custGeom>
                <a:avLst/>
                <a:gdLst>
                  <a:gd name="T0" fmla="*/ 0 w 1769"/>
                  <a:gd name="T1" fmla="*/ 0 h 1233"/>
                  <a:gd name="T2" fmla="*/ 862 w 1769"/>
                  <a:gd name="T3" fmla="*/ 1225 h 1233"/>
                  <a:gd name="T4" fmla="*/ 1769 w 1769"/>
                  <a:gd name="T5" fmla="*/ 46 h 1233"/>
                  <a:gd name="T6" fmla="*/ 0 60000 65536"/>
                  <a:gd name="T7" fmla="*/ 0 60000 65536"/>
                  <a:gd name="T8" fmla="*/ 0 60000 65536"/>
                  <a:gd name="T9" fmla="*/ 0 w 1769"/>
                  <a:gd name="T10" fmla="*/ 0 h 1233"/>
                  <a:gd name="T11" fmla="*/ 1769 w 1769"/>
                  <a:gd name="T12" fmla="*/ 1233 h 1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9" h="1233">
                    <a:moveTo>
                      <a:pt x="0" y="0"/>
                    </a:moveTo>
                    <a:cubicBezTo>
                      <a:pt x="283" y="608"/>
                      <a:pt x="567" y="1217"/>
                      <a:pt x="862" y="1225"/>
                    </a:cubicBezTo>
                    <a:cubicBezTo>
                      <a:pt x="1157" y="1233"/>
                      <a:pt x="1463" y="639"/>
                      <a:pt x="1769" y="46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Text Box 25"/>
              <p:cNvSpPr txBox="1">
                <a:spLocks noChangeArrowheads="1"/>
              </p:cNvSpPr>
              <p:nvPr/>
            </p:nvSpPr>
            <p:spPr bwMode="auto">
              <a:xfrm>
                <a:off x="3712" y="618"/>
                <a:ext cx="326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i="1"/>
                  <a:t>I&gt;0</a:t>
                </a:r>
                <a:endParaRPr lang="fr-FR" i="1"/>
              </a:p>
            </p:txBody>
          </p:sp>
          <p:graphicFrame>
            <p:nvGraphicFramePr>
              <p:cNvPr id="19464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475819"/>
                  </p:ext>
                </p:extLst>
              </p:nvPr>
            </p:nvGraphicFramePr>
            <p:xfrm>
              <a:off x="2822" y="741"/>
              <a:ext cx="311" cy="5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45" name="Equation" r:id="rId10" imgW="304560" imgH="393480" progId="Equation.3">
                      <p:embed/>
                    </p:oleObj>
                  </mc:Choice>
                  <mc:Fallback>
                    <p:oleObj name="Equation" r:id="rId10" imgW="304560" imgH="39348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" y="741"/>
                            <a:ext cx="311" cy="5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87" name="Line 27"/>
              <p:cNvSpPr>
                <a:spLocks noChangeShapeType="1"/>
              </p:cNvSpPr>
              <p:nvPr/>
            </p:nvSpPr>
            <p:spPr bwMode="auto">
              <a:xfrm>
                <a:off x="4723" y="1194"/>
                <a:ext cx="0" cy="1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Text Box 28"/>
              <p:cNvSpPr txBox="1">
                <a:spLocks noChangeArrowheads="1"/>
              </p:cNvSpPr>
              <p:nvPr/>
            </p:nvSpPr>
            <p:spPr bwMode="auto">
              <a:xfrm>
                <a:off x="5027" y="2296"/>
                <a:ext cx="15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i="1"/>
                  <a:t>u</a:t>
                </a:r>
                <a:endParaRPr lang="fr-FR" i="1"/>
              </a:p>
            </p:txBody>
          </p:sp>
          <p:graphicFrame>
            <p:nvGraphicFramePr>
              <p:cNvPr id="19465" name="Object 29"/>
              <p:cNvGraphicFramePr>
                <a:graphicFrameLocks noChangeAspect="1"/>
              </p:cNvGraphicFramePr>
              <p:nvPr/>
            </p:nvGraphicFramePr>
            <p:xfrm>
              <a:off x="4595" y="2555"/>
              <a:ext cx="284" cy="3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246" name="Equation" r:id="rId11" imgW="164880" imgH="228600" progId="Equation.DSMT4">
                      <p:embed/>
                    </p:oleObj>
                  </mc:Choice>
                  <mc:Fallback>
                    <p:oleObj name="Equation" r:id="rId11" imgW="164880" imgH="228600" progId="Equation.DSMT4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95" y="2555"/>
                            <a:ext cx="284" cy="3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15519111" y="8371594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83254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84056"/>
              </p:ext>
            </p:extLst>
          </p:nvPr>
        </p:nvGraphicFramePr>
        <p:xfrm>
          <a:off x="13771984" y="10748609"/>
          <a:ext cx="7842980" cy="90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7" name="Equation" r:id="rId13" imgW="1765080" imgH="190440" progId="Equation.3">
                  <p:embed/>
                </p:oleObj>
              </mc:Choice>
              <mc:Fallback>
                <p:oleObj name="Equation" r:id="rId13" imgW="1765080" imgH="1904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1984" y="10748609"/>
                        <a:ext cx="7842980" cy="9057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6" name="Text Box 34"/>
          <p:cNvSpPr txBox="1">
            <a:spLocks noChangeArrowheads="1"/>
          </p:cNvSpPr>
          <p:nvPr/>
        </p:nvSpPr>
        <p:spPr bwMode="auto">
          <a:xfrm>
            <a:off x="15399070" y="9966586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1946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16612"/>
              </p:ext>
            </p:extLst>
          </p:nvPr>
        </p:nvGraphicFramePr>
        <p:xfrm>
          <a:off x="14854335" y="9072041"/>
          <a:ext cx="5206482" cy="9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8" name="Equation" r:id="rId15" imgW="1206360" imgH="215640" progId="Equation.3">
                  <p:embed/>
                </p:oleObj>
              </mc:Choice>
              <mc:Fallback>
                <p:oleObj name="Equation" r:id="rId15" imgW="1206360" imgH="215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335" y="9072041"/>
                        <a:ext cx="5206482" cy="9395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063" y="10342563"/>
          <a:ext cx="41417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9" name="Equation" r:id="rId17" imgW="774360" imgH="253800" progId="Equation.DSMT4">
                  <p:embed/>
                </p:oleObj>
              </mc:Choice>
              <mc:Fallback>
                <p:oleObj name="Equation" r:id="rId17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10342563"/>
                        <a:ext cx="41417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6" grpId="0" animBg="1"/>
      <p:bldP spid="83254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913412" name="Object 4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6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8267513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3" name="Object 5"/>
          <p:cNvGraphicFramePr>
            <a:graphicFrameLocks noChangeAspect="1"/>
          </p:cNvGraphicFramePr>
          <p:nvPr/>
        </p:nvGraphicFramePr>
        <p:xfrm>
          <a:off x="2126987" y="10198100"/>
          <a:ext cx="4310326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7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987" y="10198100"/>
                        <a:ext cx="4310326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913416" name="Text Box 8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20493" name="AutoShape 9"/>
          <p:cNvSpPr>
            <a:spLocks noChangeArrowheads="1"/>
          </p:cNvSpPr>
          <p:nvPr/>
        </p:nvSpPr>
        <p:spPr bwMode="auto">
          <a:xfrm>
            <a:off x="82528" y="8236569"/>
            <a:ext cx="13444644" cy="332500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3422" name="Freeform 14"/>
          <p:cNvSpPr>
            <a:spLocks/>
          </p:cNvSpPr>
          <p:nvPr/>
        </p:nvSpPr>
        <p:spPr bwMode="auto">
          <a:xfrm>
            <a:off x="2126986" y="3524735"/>
            <a:ext cx="5645413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498" name="Text Box 15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20484" name="Object 16"/>
          <p:cNvGraphicFramePr>
            <a:graphicFrameLocks noChangeAspect="1"/>
          </p:cNvGraphicFramePr>
          <p:nvPr/>
        </p:nvGraphicFramePr>
        <p:xfrm>
          <a:off x="82528" y="2121029"/>
          <a:ext cx="169558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8" name="Equation" r:id="rId8" imgW="304560" imgH="393480" progId="Equation.3">
                  <p:embed/>
                </p:oleObj>
              </mc:Choice>
              <mc:Fallback>
                <p:oleObj name="Equation" r:id="rId8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8" y="2121029"/>
                        <a:ext cx="169558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25" name="Line 17"/>
          <p:cNvSpPr>
            <a:spLocks noChangeShapeType="1"/>
          </p:cNvSpPr>
          <p:nvPr/>
        </p:nvSpPr>
        <p:spPr bwMode="auto">
          <a:xfrm>
            <a:off x="7059938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500" name="Text Box 18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913427" name="Object 19"/>
          <p:cNvGraphicFramePr>
            <a:graphicFrameLocks noChangeAspect="1"/>
          </p:cNvGraphicFramePr>
          <p:nvPr/>
        </p:nvGraphicFramePr>
        <p:xfrm>
          <a:off x="6419850" y="7231063"/>
          <a:ext cx="10636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7231063"/>
                        <a:ext cx="10636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Line 32"/>
          <p:cNvSpPr>
            <a:spLocks noChangeShapeType="1"/>
          </p:cNvSpPr>
          <p:nvPr/>
        </p:nvSpPr>
        <p:spPr bwMode="auto">
          <a:xfrm>
            <a:off x="1275440" y="5181612"/>
            <a:ext cx="5105515" cy="2424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91344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97090"/>
              </p:ext>
            </p:extLst>
          </p:nvPr>
        </p:nvGraphicFramePr>
        <p:xfrm>
          <a:off x="596457" y="6907196"/>
          <a:ext cx="5654555" cy="139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0" name="Equation" r:id="rId12" imgW="1688760" imgH="393480" progId="Equation.3">
                  <p:embed/>
                </p:oleObj>
              </mc:Choice>
              <mc:Fallback>
                <p:oleObj name="Equation" r:id="rId12" imgW="168876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57" y="6907196"/>
                        <a:ext cx="5654555" cy="1398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3444" name="Text Box 36"/>
          <p:cNvSpPr txBox="1">
            <a:spLocks noChangeArrowheads="1"/>
          </p:cNvSpPr>
          <p:nvPr/>
        </p:nvSpPr>
        <p:spPr bwMode="auto">
          <a:xfrm>
            <a:off x="15399070" y="8053722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91344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67288"/>
              </p:ext>
            </p:extLst>
          </p:nvPr>
        </p:nvGraphicFramePr>
        <p:xfrm>
          <a:off x="15399070" y="8711843"/>
          <a:ext cx="6106793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1" name="Equation" r:id="rId14" imgW="1447560" imgH="457200" progId="Equation.3">
                  <p:embed/>
                </p:oleObj>
              </mc:Choice>
              <mc:Fallback>
                <p:oleObj name="Equation" r:id="rId14" imgW="1447560" imgH="457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9070" y="8711843"/>
                        <a:ext cx="6106793" cy="1989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4" grpId="0" autoUpdateAnimBg="0"/>
      <p:bldP spid="913415" grpId="0" autoUpdateAnimBg="0"/>
      <p:bldP spid="913416" grpId="0" autoUpdateAnimBg="0"/>
      <p:bldP spid="913422" grpId="0" animBg="1"/>
      <p:bldP spid="913425" grpId="0" animBg="1"/>
      <p:bldP spid="9134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1515" name="Text Box 3"/>
          <p:cNvSpPr txBox="1">
            <a:spLocks noChangeArrowheads="1"/>
          </p:cNvSpPr>
          <p:nvPr/>
        </p:nvSpPr>
        <p:spPr bwMode="auto">
          <a:xfrm>
            <a:off x="1444251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63487"/>
              </p:ext>
            </p:extLst>
          </p:nvPr>
        </p:nvGraphicFramePr>
        <p:xfrm>
          <a:off x="6665912" y="10675471"/>
          <a:ext cx="5435769" cy="152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82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2" y="10675471"/>
                        <a:ext cx="5435769" cy="1524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AutoShape 9"/>
          <p:cNvSpPr>
            <a:spLocks noChangeArrowheads="1"/>
          </p:cNvSpPr>
          <p:nvPr/>
        </p:nvSpPr>
        <p:spPr bwMode="auto">
          <a:xfrm>
            <a:off x="4850427" y="10796431"/>
            <a:ext cx="10038467" cy="128837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8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19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0" name="Freeform 13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215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45507"/>
              </p:ext>
            </p:extLst>
          </p:nvPr>
        </p:nvGraphicFramePr>
        <p:xfrm>
          <a:off x="656480" y="2121029"/>
          <a:ext cx="1121634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83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80" y="2121029"/>
                        <a:ext cx="1121634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7059938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 flipH="1">
            <a:off x="4336499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>
            <a:off x="1954427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>
            <a:off x="6718573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634925" y="1738457"/>
            <a:ext cx="8815544" cy="6548748"/>
            <a:chOff x="2835" y="618"/>
            <a:chExt cx="2350" cy="2328"/>
          </a:xfrm>
        </p:grpSpPr>
        <p:sp>
          <p:nvSpPr>
            <p:cNvPr id="21554" name="Freeform 22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23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24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Text Box 25"/>
            <p:cNvSpPr txBox="1">
              <a:spLocks noChangeArrowheads="1"/>
            </p:cNvSpPr>
            <p:nvPr/>
          </p:nvSpPr>
          <p:spPr bwMode="auto">
            <a:xfrm>
              <a:off x="3712" y="618"/>
              <a:ext cx="3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2151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507845"/>
                </p:ext>
              </p:extLst>
            </p:nvPr>
          </p:nvGraphicFramePr>
          <p:xfrm>
            <a:off x="2835" y="741"/>
            <a:ext cx="29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84" name="Equation" r:id="rId8" imgW="304560" imgH="393480" progId="Equation.3">
                    <p:embed/>
                  </p:oleObj>
                </mc:Choice>
                <mc:Fallback>
                  <p:oleObj name="Equation" r:id="rId8" imgW="304560" imgH="393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741"/>
                          <a:ext cx="298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8" name="Line 27"/>
            <p:cNvSpPr>
              <a:spLocks noChangeShapeType="1"/>
            </p:cNvSpPr>
            <p:nvPr/>
          </p:nvSpPr>
          <p:spPr bwMode="auto">
            <a:xfrm>
              <a:off x="451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Text Box 28"/>
            <p:cNvSpPr txBox="1">
              <a:spLocks noChangeArrowheads="1"/>
            </p:cNvSpPr>
            <p:nvPr/>
          </p:nvSpPr>
          <p:spPr bwMode="auto">
            <a:xfrm>
              <a:off x="5027" y="2296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21513" name="Object 29"/>
            <p:cNvGraphicFramePr>
              <a:graphicFrameLocks noChangeAspect="1"/>
            </p:cNvGraphicFramePr>
            <p:nvPr/>
          </p:nvGraphicFramePr>
          <p:xfrm>
            <a:off x="4378" y="2555"/>
            <a:ext cx="285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85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8" y="2555"/>
                          <a:ext cx="285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0" name="Freeform 30"/>
            <p:cNvSpPr>
              <a:spLocks/>
            </p:cNvSpPr>
            <p:nvPr/>
          </p:nvSpPr>
          <p:spPr bwMode="auto">
            <a:xfrm>
              <a:off x="3243" y="1344"/>
              <a:ext cx="1270" cy="226"/>
            </a:xfrm>
            <a:custGeom>
              <a:avLst/>
              <a:gdLst>
                <a:gd name="T0" fmla="*/ 2791 w 1043"/>
                <a:gd name="T1" fmla="*/ 162 h 233"/>
                <a:gd name="T2" fmla="*/ 1455 w 1043"/>
                <a:gd name="T3" fmla="*/ 7 h 233"/>
                <a:gd name="T4" fmla="*/ 0 w 1043"/>
                <a:gd name="T5" fmla="*/ 200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31"/>
            <p:cNvSpPr>
              <a:spLocks noChangeShapeType="1"/>
            </p:cNvSpPr>
            <p:nvPr/>
          </p:nvSpPr>
          <p:spPr bwMode="auto">
            <a:xfrm>
              <a:off x="3288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32"/>
            <p:cNvSpPr>
              <a:spLocks noChangeShapeType="1"/>
            </p:cNvSpPr>
            <p:nvPr/>
          </p:nvSpPr>
          <p:spPr bwMode="auto">
            <a:xfrm>
              <a:off x="4104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8" name="Object 33"/>
          <p:cNvGraphicFramePr>
            <a:graphicFrameLocks noChangeAspect="1"/>
          </p:cNvGraphicFramePr>
          <p:nvPr/>
        </p:nvGraphicFramePr>
        <p:xfrm>
          <a:off x="6665913" y="7297738"/>
          <a:ext cx="10699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86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7297738"/>
                        <a:ext cx="10699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Text Box 34"/>
          <p:cNvSpPr txBox="1">
            <a:spLocks noChangeArrowheads="1"/>
          </p:cNvSpPr>
          <p:nvPr/>
        </p:nvSpPr>
        <p:spPr bwMode="auto">
          <a:xfrm>
            <a:off x="3841328" y="843912"/>
            <a:ext cx="1110726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Where</a:t>
            </a:r>
            <a:r>
              <a:rPr lang="fr-CH" sz="5900" b="1" dirty="0"/>
              <a:t> </a:t>
            </a:r>
            <a:r>
              <a:rPr lang="fr-CH" sz="5900" b="1" dirty="0" err="1"/>
              <a:t>is</a:t>
            </a:r>
            <a:r>
              <a:rPr lang="fr-CH" sz="5900" b="1" dirty="0"/>
              <a:t> the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sp>
        <p:nvSpPr>
          <p:cNvPr id="21529" name="Text Box 35"/>
          <p:cNvSpPr txBox="1">
            <a:spLocks noChangeArrowheads="1"/>
          </p:cNvSpPr>
          <p:nvPr/>
        </p:nvSpPr>
        <p:spPr bwMode="auto">
          <a:xfrm>
            <a:off x="592705" y="7989021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sp>
        <p:nvSpPr>
          <p:cNvPr id="21530" name="Text Box 37"/>
          <p:cNvSpPr txBox="1">
            <a:spLocks noChangeArrowheads="1"/>
          </p:cNvSpPr>
          <p:nvPr/>
        </p:nvSpPr>
        <p:spPr bwMode="auto">
          <a:xfrm>
            <a:off x="2637163" y="6970702"/>
            <a:ext cx="25857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resting</a:t>
            </a:r>
            <a:endParaRPr lang="fr-FR"/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 flipV="1">
            <a:off x="1275441" y="8464425"/>
            <a:ext cx="0" cy="1960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1275441" y="9915951"/>
            <a:ext cx="799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3" name="Text Box 40"/>
          <p:cNvSpPr txBox="1">
            <a:spLocks noChangeArrowheads="1"/>
          </p:cNvSpPr>
          <p:nvPr/>
        </p:nvSpPr>
        <p:spPr bwMode="auto">
          <a:xfrm>
            <a:off x="9224438" y="9696534"/>
            <a:ext cx="5931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t</a:t>
            </a:r>
            <a:endParaRPr lang="fr-FR" i="1"/>
          </a:p>
        </p:txBody>
      </p:sp>
      <p:sp>
        <p:nvSpPr>
          <p:cNvPr id="21534" name="Freeform 41"/>
          <p:cNvSpPr>
            <a:spLocks/>
          </p:cNvSpPr>
          <p:nvPr/>
        </p:nvSpPr>
        <p:spPr bwMode="auto">
          <a:xfrm>
            <a:off x="1954428" y="9533378"/>
            <a:ext cx="2213264" cy="382573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5" name="Line 43"/>
          <p:cNvSpPr>
            <a:spLocks noChangeShapeType="1"/>
          </p:cNvSpPr>
          <p:nvPr/>
        </p:nvSpPr>
        <p:spPr bwMode="auto">
          <a:xfrm>
            <a:off x="1275440" y="9915951"/>
            <a:ext cx="67898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6" name="Line 44"/>
          <p:cNvSpPr>
            <a:spLocks noChangeShapeType="1"/>
          </p:cNvSpPr>
          <p:nvPr/>
        </p:nvSpPr>
        <p:spPr bwMode="auto">
          <a:xfrm flipV="1">
            <a:off x="4167690" y="9904699"/>
            <a:ext cx="1530529" cy="112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7" name="Line 45"/>
          <p:cNvSpPr>
            <a:spLocks noChangeShapeType="1"/>
          </p:cNvSpPr>
          <p:nvPr/>
        </p:nvSpPr>
        <p:spPr bwMode="auto">
          <a:xfrm flipV="1">
            <a:off x="3826322" y="658531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82" name="Freeform 46"/>
          <p:cNvSpPr>
            <a:spLocks/>
          </p:cNvSpPr>
          <p:nvPr/>
        </p:nvSpPr>
        <p:spPr bwMode="auto">
          <a:xfrm>
            <a:off x="2126986" y="7862435"/>
            <a:ext cx="1530529" cy="1147718"/>
          </a:xfrm>
          <a:custGeom>
            <a:avLst/>
            <a:gdLst>
              <a:gd name="T0" fmla="*/ 0 w 408"/>
              <a:gd name="T1" fmla="*/ 2147483647 h 408"/>
              <a:gd name="T2" fmla="*/ 2147483647 w 408"/>
              <a:gd name="T3" fmla="*/ 2147483647 h 408"/>
              <a:gd name="T4" fmla="*/ 2147483647 w 408"/>
              <a:gd name="T5" fmla="*/ 2147483647 h 408"/>
              <a:gd name="T6" fmla="*/ 2147483647 w 408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408"/>
              <a:gd name="T14" fmla="*/ 408 w 408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408">
                <a:moveTo>
                  <a:pt x="0" y="408"/>
                </a:moveTo>
                <a:cubicBezTo>
                  <a:pt x="64" y="400"/>
                  <a:pt x="128" y="393"/>
                  <a:pt x="181" y="363"/>
                </a:cubicBezTo>
                <a:cubicBezTo>
                  <a:pt x="234" y="333"/>
                  <a:pt x="279" y="286"/>
                  <a:pt x="317" y="226"/>
                </a:cubicBezTo>
                <a:cubicBezTo>
                  <a:pt x="355" y="166"/>
                  <a:pt x="381" y="83"/>
                  <a:pt x="40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039587" y="6585317"/>
            <a:ext cx="821535" cy="1246174"/>
            <a:chOff x="1610" y="2341"/>
            <a:chExt cx="219" cy="443"/>
          </a:xfrm>
        </p:grpSpPr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 flipV="1">
              <a:off x="1701" y="234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1" name="Object 48"/>
            <p:cNvGraphicFramePr>
              <a:graphicFrameLocks noChangeAspect="1"/>
            </p:cNvGraphicFramePr>
            <p:nvPr/>
          </p:nvGraphicFramePr>
          <p:xfrm>
            <a:off x="1610" y="2523"/>
            <a:ext cx="21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87" name="Equation" r:id="rId13" imgW="126720" imgH="152280" progId="Equation.3">
                    <p:embed/>
                  </p:oleObj>
                </mc:Choice>
                <mc:Fallback>
                  <p:oleObj name="Equation" r:id="rId13" imgW="126720" imgH="15228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523"/>
                          <a:ext cx="21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23899" y="8914511"/>
            <a:ext cx="5615688" cy="734201"/>
            <a:chOff x="113" y="3169"/>
            <a:chExt cx="1497" cy="261"/>
          </a:xfrm>
        </p:grpSpPr>
        <p:sp>
          <p:nvSpPr>
            <p:cNvPr id="21552" name="Line 50"/>
            <p:cNvSpPr>
              <a:spLocks noChangeShapeType="1"/>
            </p:cNvSpPr>
            <p:nvPr/>
          </p:nvSpPr>
          <p:spPr bwMode="auto">
            <a:xfrm>
              <a:off x="340" y="3294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0" name="Object 53"/>
            <p:cNvGraphicFramePr>
              <a:graphicFrameLocks noChangeAspect="1"/>
            </p:cNvGraphicFramePr>
            <p:nvPr/>
          </p:nvGraphicFramePr>
          <p:xfrm>
            <a:off x="113" y="3169"/>
            <a:ext cx="21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88" name="Equation" r:id="rId15" imgW="126720" imgH="152280" progId="Equation.3">
                    <p:embed/>
                  </p:oleObj>
                </mc:Choice>
                <mc:Fallback>
                  <p:oleObj name="Equation" r:id="rId15" imgW="126720" imgH="15228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169"/>
                          <a:ext cx="21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1655276" y="8500993"/>
            <a:ext cx="8260353" cy="2118217"/>
            <a:chOff x="3107" y="3022"/>
            <a:chExt cx="2202" cy="753"/>
          </a:xfrm>
        </p:grpSpPr>
        <p:sp>
          <p:nvSpPr>
            <p:cNvPr id="21549" name="Line 55"/>
            <p:cNvSpPr>
              <a:spLocks noChangeShapeType="1"/>
            </p:cNvSpPr>
            <p:nvPr/>
          </p:nvSpPr>
          <p:spPr bwMode="auto">
            <a:xfrm>
              <a:off x="3107" y="3521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56"/>
            <p:cNvSpPr>
              <a:spLocks noChangeShapeType="1"/>
            </p:cNvSpPr>
            <p:nvPr/>
          </p:nvSpPr>
          <p:spPr bwMode="auto">
            <a:xfrm flipV="1">
              <a:off x="3107" y="3022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Text Box 57"/>
            <p:cNvSpPr txBox="1">
              <a:spLocks noChangeArrowheads="1"/>
            </p:cNvSpPr>
            <p:nvPr/>
          </p:nvSpPr>
          <p:spPr bwMode="auto">
            <a:xfrm>
              <a:off x="5206" y="3430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</p:grpSp>
      <p:sp>
        <p:nvSpPr>
          <p:cNvPr id="935995" name="Freeform 59"/>
          <p:cNvSpPr>
            <a:spLocks/>
          </p:cNvSpPr>
          <p:nvPr/>
        </p:nvSpPr>
        <p:spPr bwMode="auto">
          <a:xfrm>
            <a:off x="11655278" y="8245008"/>
            <a:ext cx="2209512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6" name="Freeform 60"/>
          <p:cNvSpPr>
            <a:spLocks/>
          </p:cNvSpPr>
          <p:nvPr/>
        </p:nvSpPr>
        <p:spPr bwMode="auto">
          <a:xfrm>
            <a:off x="13868542" y="8245008"/>
            <a:ext cx="2209512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7" name="Freeform 61"/>
          <p:cNvSpPr>
            <a:spLocks/>
          </p:cNvSpPr>
          <p:nvPr/>
        </p:nvSpPr>
        <p:spPr bwMode="auto">
          <a:xfrm>
            <a:off x="16250613" y="8245008"/>
            <a:ext cx="2209514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8" name="Line 62"/>
          <p:cNvSpPr>
            <a:spLocks noChangeShapeType="1"/>
          </p:cNvSpPr>
          <p:nvPr/>
        </p:nvSpPr>
        <p:spPr bwMode="auto">
          <a:xfrm flipV="1">
            <a:off x="15567877" y="6202745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9" name="Line 63"/>
          <p:cNvSpPr>
            <a:spLocks noChangeShapeType="1"/>
          </p:cNvSpPr>
          <p:nvPr/>
        </p:nvSpPr>
        <p:spPr bwMode="auto">
          <a:xfrm>
            <a:off x="12506820" y="8627582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0803731" y="8883566"/>
            <a:ext cx="5615691" cy="734203"/>
            <a:chOff x="113" y="3169"/>
            <a:chExt cx="1497" cy="261"/>
          </a:xfrm>
        </p:grpSpPr>
        <p:sp>
          <p:nvSpPr>
            <p:cNvPr id="21548" name="Line 65"/>
            <p:cNvSpPr>
              <a:spLocks noChangeShapeType="1"/>
            </p:cNvSpPr>
            <p:nvPr/>
          </p:nvSpPr>
          <p:spPr bwMode="auto">
            <a:xfrm>
              <a:off x="340" y="3294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09" name="Object 66"/>
            <p:cNvGraphicFramePr>
              <a:graphicFrameLocks noChangeAspect="1"/>
            </p:cNvGraphicFramePr>
            <p:nvPr/>
          </p:nvGraphicFramePr>
          <p:xfrm>
            <a:off x="113" y="3169"/>
            <a:ext cx="219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289" name="Equation" r:id="rId16" imgW="126720" imgH="152280" progId="Equation.3">
                    <p:embed/>
                  </p:oleObj>
                </mc:Choice>
                <mc:Fallback>
                  <p:oleObj name="Equation" r:id="rId16" imgW="126720" imgH="15228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169"/>
                          <a:ext cx="219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82" grpId="0" animBg="1"/>
      <p:bldP spid="935995" grpId="0" animBg="1"/>
      <p:bldP spid="935996" grpId="0" animBg="1"/>
      <p:bldP spid="935997" grpId="0" animBg="1"/>
      <p:bldP spid="935998" grpId="0" animBg="1"/>
      <p:bldP spid="93599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43718" y="224589"/>
                <a:ext cx="19378034" cy="1117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Summary of Section 1.4.</a:t>
                </a:r>
              </a:p>
              <a:p>
                <a:r>
                  <a:rPr lang="en-US" sz="4800" dirty="0"/>
                  <a:t>N</a:t>
                </a:r>
                <a:r>
                  <a:rPr lang="en-US" sz="4800" dirty="0" smtClean="0"/>
                  <a:t>onlinear integrate-and-fire models with a nonlinear function 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f(u</a:t>
                </a:r>
                <a:r>
                  <a:rPr lang="en-US" sz="4800" dirty="0" smtClean="0"/>
                  <a:t>) of the voltage u are excellent models of spiking behavior. The exponential integrate-and-fire (EIF) model  is linear for low voltage, but combines it with an exponential nonlinearity for large voltages. The quadratic integrate-and-fire (QIF) is symmetric for low and large voltages. The LIF has a linear function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 dirty="0" err="1" smtClean="0">
                            <a:latin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</m:oMath>
                </a14:m>
                <a:r>
                  <a:rPr lang="en-US" sz="4800" dirty="0" smtClean="0"/>
                  <a:t> . All generalized integrate-and-fire models have a voltage reset after a spike. For constant input, the zero-crossings of the function f(u) define stationary states.</a:t>
                </a:r>
              </a:p>
              <a:p>
                <a:r>
                  <a:rPr lang="en-US" sz="4800" dirty="0" smtClean="0"/>
                  <a:t>We distinguish two important stimulation paradigms: (</a:t>
                </a:r>
                <a:r>
                  <a:rPr lang="en-US" sz="4800" dirty="0" err="1" smtClean="0"/>
                  <a:t>i</a:t>
                </a:r>
                <a:r>
                  <a:rPr lang="en-US" sz="4800" dirty="0" smtClean="0"/>
                  <a:t>) stimulation with short current pulses (Dirac delta pulses) – such pulses correspond to an initial condition on the voltage axis; (ii) stimulation with constant current – such stimuli correspond to a vertical shift of the function </a:t>
                </a:r>
                <a:r>
                  <a:rPr lang="en-US" sz="4800" i="1" dirty="0" smtClean="0"/>
                  <a:t>f(u)</a:t>
                </a:r>
                <a:r>
                  <a:rPr lang="en-US" sz="4800" dirty="0" smtClean="0"/>
                  <a:t>. We find in both EIF and QIF that the minimal current for spike initiation depends on the stimulation protocol.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18" y="224589"/>
                <a:ext cx="19378034" cy="11172289"/>
              </a:xfrm>
              <a:prstGeom prst="rect">
                <a:avLst/>
              </a:prstGeom>
              <a:blipFill rotWithShape="0">
                <a:blip r:embed="rId2"/>
                <a:stretch>
                  <a:fillRect l="-1447" t="-1309" r="-1887" b="-185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464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5: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How good are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Integrate-and-Fire Model?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381873" y="64386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80" y="8566469"/>
            <a:ext cx="9773651" cy="2593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297651" y="564456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185358" y="1674149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9"/>
          <p:cNvGrpSpPr/>
          <p:nvPr/>
        </p:nvGrpSpPr>
        <p:grpSpPr>
          <a:xfrm>
            <a:off x="11900487" y="3218164"/>
            <a:ext cx="8673513" cy="6816173"/>
            <a:chOff x="4385726" y="1539652"/>
            <a:chExt cx="17590658" cy="10297144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97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2457365" y="7804347"/>
            <a:ext cx="9519019" cy="2304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98" name="Equation" r:id="rId6" imgW="1358640" imgH="393480" progId="Equation.DSMT4">
                    <p:embed/>
                  </p:oleObj>
                </mc:Choice>
                <mc:Fallback>
                  <p:oleObj name="Equation" r:id="rId6" imgW="135864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57365" y="7804347"/>
                          <a:ext cx="9519019" cy="2304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4150802" y="8175498"/>
          <a:ext cx="515649" cy="71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9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802" y="8175498"/>
                        <a:ext cx="515649" cy="714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13317263" y="8175498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15974574" y="8864626"/>
          <a:ext cx="4599426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0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4574" y="8864626"/>
                        <a:ext cx="4599426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57200" y="8473521"/>
            <a:ext cx="107596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compare neuron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with experimental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13952538" y="5057775"/>
          <a:ext cx="9699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1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2538" y="5057775"/>
                        <a:ext cx="9699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629" y="2430379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61327" y="4572000"/>
            <a:ext cx="2719137" cy="29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80464" y="2430379"/>
            <a:ext cx="2719137" cy="582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625921"/>
            <a:ext cx="107596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compare neuron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with experimental data?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685109"/>
            <a:ext cx="1015213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 good neuron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5506" y="4573904"/>
            <a:ext cx="9741769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recognize things?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Models of cognition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Weeks 5-10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9" descr="A0-sptrain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9806" y="2513391"/>
            <a:ext cx="6055967" cy="47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A0-sptrain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9288" y="6682165"/>
            <a:ext cx="6055967" cy="47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14173200" y="2070477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14510084" y="2046414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14919146" y="2046414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"/>
          <p:cNvSpPr>
            <a:spLocks/>
          </p:cNvSpPr>
          <p:nvPr/>
        </p:nvSpPr>
        <p:spPr bwMode="auto">
          <a:xfrm>
            <a:off x="2133885" y="5162319"/>
            <a:ext cx="2861411" cy="601041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751105" y="4395381"/>
            <a:ext cx="11240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I(t)</a:t>
            </a:r>
          </a:p>
        </p:txBody>
      </p:sp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6431809" y="7261436"/>
            <a:ext cx="4895848" cy="3586979"/>
            <a:chOff x="2246" y="2592"/>
            <a:chExt cx="2066" cy="1697"/>
          </a:xfrm>
        </p:grpSpPr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2256" y="2592"/>
              <a:ext cx="1758" cy="1225"/>
              <a:chOff x="2746" y="702"/>
              <a:chExt cx="2717" cy="2216"/>
            </a:xfrm>
          </p:grpSpPr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>
                <a:off x="2746" y="2662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 flipV="1">
                <a:off x="2746" y="136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2938" y="2294"/>
                <a:ext cx="912" cy="368"/>
              </a:xfrm>
              <a:custGeom>
                <a:avLst/>
                <a:gdLst>
                  <a:gd name="T0" fmla="*/ 0 w 768"/>
                  <a:gd name="T1" fmla="*/ 368 h 368"/>
                  <a:gd name="T2" fmla="*/ 340 w 768"/>
                  <a:gd name="T3" fmla="*/ 32 h 368"/>
                  <a:gd name="T4" fmla="*/ 794 w 768"/>
                  <a:gd name="T5" fmla="*/ 176 h 368"/>
                  <a:gd name="T6" fmla="*/ 1813 w 768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368"/>
                  <a:gd name="T14" fmla="*/ 768 w 768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368">
                    <a:moveTo>
                      <a:pt x="0" y="368"/>
                    </a:moveTo>
                    <a:cubicBezTo>
                      <a:pt x="44" y="216"/>
                      <a:pt x="88" y="64"/>
                      <a:pt x="144" y="32"/>
                    </a:cubicBezTo>
                    <a:cubicBezTo>
                      <a:pt x="200" y="0"/>
                      <a:pt x="232" y="120"/>
                      <a:pt x="336" y="176"/>
                    </a:cubicBezTo>
                    <a:cubicBezTo>
                      <a:pt x="440" y="232"/>
                      <a:pt x="604" y="300"/>
                      <a:pt x="768" y="3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12"/>
              <p:cNvGrpSpPr>
                <a:grpSpLocks/>
              </p:cNvGrpSpPr>
              <p:nvPr/>
            </p:nvGrpSpPr>
            <p:grpSpPr bwMode="auto">
              <a:xfrm>
                <a:off x="2746" y="1606"/>
                <a:ext cx="2570" cy="518"/>
                <a:chOff x="2688" y="1296"/>
                <a:chExt cx="2570" cy="518"/>
              </a:xfrm>
            </p:grpSpPr>
            <p:graphicFrame>
              <p:nvGraphicFramePr>
                <p:cNvPr id="84" name="Object 13"/>
                <p:cNvGraphicFramePr>
                  <a:graphicFrameLocks noChangeAspect="1"/>
                </p:cNvGraphicFramePr>
                <p:nvPr/>
              </p:nvGraphicFramePr>
              <p:xfrm>
                <a:off x="4848" y="1296"/>
                <a:ext cx="410" cy="5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737" name="Equation" r:id="rId5" imgW="139680" imgH="177480" progId="Equation.3">
                        <p:embed/>
                      </p:oleObj>
                    </mc:Choice>
                    <mc:Fallback>
                      <p:oleObj name="Equation" r:id="rId5" imgW="139680" imgH="177480" progId="Equation.3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48" y="1296"/>
                              <a:ext cx="410" cy="51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>
                  <a:off x="2688" y="1440"/>
                  <a:ext cx="22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19"/>
              <p:cNvGrpSpPr>
                <a:grpSpLocks/>
              </p:cNvGrpSpPr>
              <p:nvPr/>
            </p:nvGrpSpPr>
            <p:grpSpPr bwMode="auto">
              <a:xfrm>
                <a:off x="3562" y="1798"/>
                <a:ext cx="480" cy="768"/>
                <a:chOff x="3504" y="1488"/>
                <a:chExt cx="480" cy="768"/>
              </a:xfrm>
            </p:grpSpPr>
            <p:sp>
              <p:nvSpPr>
                <p:cNvPr id="78" name="Freeform 20"/>
                <p:cNvSpPr>
                  <a:spLocks/>
                </p:cNvSpPr>
                <p:nvPr/>
              </p:nvSpPr>
              <p:spPr bwMode="auto">
                <a:xfrm>
                  <a:off x="3504" y="1928"/>
                  <a:ext cx="192" cy="328"/>
                </a:xfrm>
                <a:custGeom>
                  <a:avLst/>
                  <a:gdLst>
                    <a:gd name="T0" fmla="*/ 0 w 192"/>
                    <a:gd name="T1" fmla="*/ 328 h 328"/>
                    <a:gd name="T2" fmla="*/ 96 w 192"/>
                    <a:gd name="T3" fmla="*/ 40 h 328"/>
                    <a:gd name="T4" fmla="*/ 192 w 192"/>
                    <a:gd name="T5" fmla="*/ 88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21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144" cy="328"/>
                </a:xfrm>
                <a:custGeom>
                  <a:avLst/>
                  <a:gdLst>
                    <a:gd name="T0" fmla="*/ 0 w 192"/>
                    <a:gd name="T1" fmla="*/ 328 h 328"/>
                    <a:gd name="T2" fmla="*/ 22 w 192"/>
                    <a:gd name="T3" fmla="*/ 40 h 328"/>
                    <a:gd name="T4" fmla="*/ 46 w 192"/>
                    <a:gd name="T5" fmla="*/ 88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22"/>
                <p:cNvSpPr>
                  <a:spLocks/>
                </p:cNvSpPr>
                <p:nvPr/>
              </p:nvSpPr>
              <p:spPr bwMode="auto">
                <a:xfrm>
                  <a:off x="3840" y="1488"/>
                  <a:ext cx="144" cy="280"/>
                </a:xfrm>
                <a:custGeom>
                  <a:avLst/>
                  <a:gdLst>
                    <a:gd name="T0" fmla="*/ 0 w 192"/>
                    <a:gd name="T1" fmla="*/ 149 h 328"/>
                    <a:gd name="T2" fmla="*/ 22 w 192"/>
                    <a:gd name="T3" fmla="*/ 18 h 328"/>
                    <a:gd name="T4" fmla="*/ 46 w 192"/>
                    <a:gd name="T5" fmla="*/ 40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23"/>
              <p:cNvGrpSpPr>
                <a:grpSpLocks/>
              </p:cNvGrpSpPr>
              <p:nvPr/>
            </p:nvGrpSpPr>
            <p:grpSpPr bwMode="auto">
              <a:xfrm>
                <a:off x="4042" y="702"/>
                <a:ext cx="1421" cy="2216"/>
                <a:chOff x="4042" y="702"/>
                <a:chExt cx="1421" cy="2216"/>
              </a:xfrm>
            </p:grpSpPr>
            <p:grpSp>
              <p:nvGrpSpPr>
                <p:cNvPr id="67" name="Group 24"/>
                <p:cNvGrpSpPr>
                  <a:grpSpLocks/>
                </p:cNvGrpSpPr>
                <p:nvPr/>
              </p:nvGrpSpPr>
              <p:grpSpPr bwMode="auto">
                <a:xfrm>
                  <a:off x="4042" y="702"/>
                  <a:ext cx="1200" cy="2216"/>
                  <a:chOff x="4042" y="702"/>
                  <a:chExt cx="1200" cy="2216"/>
                </a:xfrm>
              </p:grpSpPr>
              <p:sp>
                <p:nvSpPr>
                  <p:cNvPr id="7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2" y="1750"/>
                    <a:ext cx="48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7"/>
                  <p:cNvSpPr>
                    <a:spLocks/>
                  </p:cNvSpPr>
                  <p:nvPr/>
                </p:nvSpPr>
                <p:spPr bwMode="auto">
                  <a:xfrm>
                    <a:off x="4090" y="702"/>
                    <a:ext cx="1152" cy="2216"/>
                  </a:xfrm>
                  <a:custGeom>
                    <a:avLst/>
                    <a:gdLst>
                      <a:gd name="T0" fmla="*/ 0 w 1152"/>
                      <a:gd name="T1" fmla="*/ 1048 h 2216"/>
                      <a:gd name="T2" fmla="*/ 144 w 1152"/>
                      <a:gd name="T3" fmla="*/ 136 h 2216"/>
                      <a:gd name="T4" fmla="*/ 192 w 1152"/>
                      <a:gd name="T5" fmla="*/ 232 h 2216"/>
                      <a:gd name="T6" fmla="*/ 192 w 1152"/>
                      <a:gd name="T7" fmla="*/ 520 h 2216"/>
                      <a:gd name="T8" fmla="*/ 288 w 1152"/>
                      <a:gd name="T9" fmla="*/ 1864 h 2216"/>
                      <a:gd name="T10" fmla="*/ 480 w 1152"/>
                      <a:gd name="T11" fmla="*/ 2200 h 2216"/>
                      <a:gd name="T12" fmla="*/ 1152 w 1152"/>
                      <a:gd name="T13" fmla="*/ 1960 h 2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52"/>
                      <a:gd name="T22" fmla="*/ 0 h 2216"/>
                      <a:gd name="T23" fmla="*/ 1152 w 1152"/>
                      <a:gd name="T24" fmla="*/ 2216 h 22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52" h="2216">
                        <a:moveTo>
                          <a:pt x="0" y="1048"/>
                        </a:moveTo>
                        <a:cubicBezTo>
                          <a:pt x="56" y="660"/>
                          <a:pt x="112" y="272"/>
                          <a:pt x="144" y="136"/>
                        </a:cubicBezTo>
                        <a:cubicBezTo>
                          <a:pt x="176" y="0"/>
                          <a:pt x="184" y="168"/>
                          <a:pt x="192" y="232"/>
                        </a:cubicBezTo>
                        <a:cubicBezTo>
                          <a:pt x="200" y="296"/>
                          <a:pt x="176" y="248"/>
                          <a:pt x="192" y="520"/>
                        </a:cubicBezTo>
                        <a:cubicBezTo>
                          <a:pt x="208" y="792"/>
                          <a:pt x="240" y="1584"/>
                          <a:pt x="288" y="1864"/>
                        </a:cubicBezTo>
                        <a:cubicBezTo>
                          <a:pt x="336" y="2144"/>
                          <a:pt x="336" y="2184"/>
                          <a:pt x="480" y="2200"/>
                        </a:cubicBezTo>
                        <a:cubicBezTo>
                          <a:pt x="624" y="2216"/>
                          <a:pt x="1040" y="2000"/>
                          <a:pt x="1152" y="196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906" y="2470"/>
                  <a:ext cx="384" cy="336"/>
                </a:xfrm>
                <a:custGeom>
                  <a:avLst/>
                  <a:gdLst>
                    <a:gd name="T0" fmla="*/ 0 w 384"/>
                    <a:gd name="T1" fmla="*/ 336 h 336"/>
                    <a:gd name="T2" fmla="*/ 96 w 384"/>
                    <a:gd name="T3" fmla="*/ 48 h 336"/>
                    <a:gd name="T4" fmla="*/ 288 w 384"/>
                    <a:gd name="T5" fmla="*/ 48 h 336"/>
                    <a:gd name="T6" fmla="*/ 384 w 384"/>
                    <a:gd name="T7" fmla="*/ 48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336"/>
                    <a:gd name="T14" fmla="*/ 384 w 38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336">
                      <a:moveTo>
                        <a:pt x="0" y="336"/>
                      </a:moveTo>
                      <a:cubicBezTo>
                        <a:pt x="24" y="216"/>
                        <a:pt x="48" y="96"/>
                        <a:pt x="96" y="48"/>
                      </a:cubicBezTo>
                      <a:cubicBezTo>
                        <a:pt x="144" y="0"/>
                        <a:pt x="240" y="48"/>
                        <a:pt x="288" y="48"/>
                      </a:cubicBezTo>
                      <a:cubicBezTo>
                        <a:pt x="336" y="48"/>
                        <a:pt x="376" y="56"/>
                        <a:pt x="384" y="4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276" y="816"/>
                  <a:ext cx="1187" cy="9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006600"/>
                      </a:solidFill>
                    </a:rPr>
                    <a:t>Spike</a:t>
                  </a:r>
                </a:p>
              </p:txBody>
            </p:sp>
            <p:sp>
              <p:nvSpPr>
                <p:cNvPr id="7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042" y="1702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2246" y="3945"/>
              <a:ext cx="206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9900"/>
                  </a:solidFill>
                </a:rPr>
                <a:t>Integrate-and-fire model</a:t>
              </a:r>
              <a:endParaRPr lang="en-US" sz="66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52" name="Line 37"/>
          <p:cNvSpPr>
            <a:spLocks noChangeShapeType="1"/>
          </p:cNvSpPr>
          <p:nvPr/>
        </p:nvSpPr>
        <p:spPr bwMode="auto">
          <a:xfrm flipV="1">
            <a:off x="4137143" y="4210445"/>
            <a:ext cx="2154856" cy="320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>
            <a:off x="4137143" y="5763359"/>
            <a:ext cx="1635092" cy="17106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0503415" y="4210445"/>
            <a:ext cx="11190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587171" y="8766410"/>
            <a:ext cx="11190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5" descr="Cell_10xCU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6505" y="2070477"/>
            <a:ext cx="2610926" cy="45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" name="Group 94"/>
          <p:cNvGrpSpPr/>
          <p:nvPr/>
        </p:nvGrpSpPr>
        <p:grpSpPr>
          <a:xfrm>
            <a:off x="6653647" y="3753854"/>
            <a:ext cx="1797036" cy="1090863"/>
            <a:chOff x="6749899" y="3801980"/>
            <a:chExt cx="1797036" cy="1090863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749899" y="3898232"/>
              <a:ext cx="1692762" cy="938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854173" y="3801980"/>
              <a:ext cx="1692762" cy="1090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07815" y="7930631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9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7930631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6"/>
          <p:cNvSpPr txBox="1">
            <a:spLocks noChangeArrowheads="1"/>
          </p:cNvSpPr>
          <p:nvPr/>
        </p:nvSpPr>
        <p:spPr bwMode="auto">
          <a:xfrm>
            <a:off x="6482240" y="10060097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82530" y="7899685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2126986" y="6121847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V="1">
            <a:off x="2126986" y="1784147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3" name="Freeform 13"/>
          <p:cNvSpPr>
            <a:spLocks/>
          </p:cNvSpPr>
          <p:nvPr/>
        </p:nvSpPr>
        <p:spPr bwMode="auto">
          <a:xfrm>
            <a:off x="2126987" y="3314438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32526" name="Freeform 14"/>
          <p:cNvSpPr>
            <a:spLocks/>
          </p:cNvSpPr>
          <p:nvPr/>
        </p:nvSpPr>
        <p:spPr bwMode="auto">
          <a:xfrm>
            <a:off x="2126987" y="3187853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5" name="Text Box 15"/>
          <p:cNvSpPr txBox="1">
            <a:spLocks noChangeArrowheads="1"/>
          </p:cNvSpPr>
          <p:nvPr/>
        </p:nvSpPr>
        <p:spPr bwMode="auto">
          <a:xfrm>
            <a:off x="3950117" y="1438144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9460" name="Object 16"/>
          <p:cNvGraphicFramePr>
            <a:graphicFrameLocks noChangeAspect="1"/>
          </p:cNvGraphicFramePr>
          <p:nvPr/>
        </p:nvGraphicFramePr>
        <p:xfrm>
          <a:off x="82528" y="1784147"/>
          <a:ext cx="169558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0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8" y="1784147"/>
                        <a:ext cx="169558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Line 17"/>
          <p:cNvSpPr>
            <a:spLocks noChangeShapeType="1"/>
          </p:cNvSpPr>
          <p:nvPr/>
        </p:nvSpPr>
        <p:spPr bwMode="auto">
          <a:xfrm>
            <a:off x="7742674" y="3058453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8883068" y="615841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264400" y="6886243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1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6886243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15519111" y="8034712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832544" name="Object 32"/>
          <p:cNvGraphicFramePr>
            <a:graphicFrameLocks noChangeAspect="1"/>
          </p:cNvGraphicFramePr>
          <p:nvPr/>
        </p:nvGraphicFramePr>
        <p:xfrm>
          <a:off x="11592966" y="10470829"/>
          <a:ext cx="8170323" cy="82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2" name="Equation" r:id="rId10" imgW="1765080" imgH="190440" progId="Equation.3">
                  <p:embed/>
                </p:oleObj>
              </mc:Choice>
              <mc:Fallback>
                <p:oleObj name="Equation" r:id="rId10" imgW="1765080" imgH="1904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966" y="10470829"/>
                        <a:ext cx="8170323" cy="82984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2546" name="Text Box 34"/>
          <p:cNvSpPr txBox="1">
            <a:spLocks noChangeArrowheads="1"/>
          </p:cNvSpPr>
          <p:nvPr/>
        </p:nvSpPr>
        <p:spPr bwMode="auto">
          <a:xfrm>
            <a:off x="15399070" y="9629704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19463" name="Object 35"/>
          <p:cNvGraphicFramePr>
            <a:graphicFrameLocks noChangeAspect="1"/>
          </p:cNvGraphicFramePr>
          <p:nvPr/>
        </p:nvGraphicFramePr>
        <p:xfrm>
          <a:off x="14292438" y="8735159"/>
          <a:ext cx="5388313" cy="93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3" name="Equation" r:id="rId12" imgW="1206360" imgH="215640" progId="Equation.3">
                  <p:embed/>
                </p:oleObj>
              </mc:Choice>
              <mc:Fallback>
                <p:oleObj name="Equation" r:id="rId12" imgW="1206360" imgH="2156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2438" y="8735159"/>
                        <a:ext cx="5388313" cy="9395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063" y="10005681"/>
          <a:ext cx="41417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4" name="Equation" r:id="rId14" imgW="774360" imgH="253800" progId="Equation.DSMT4">
                  <p:embed/>
                </p:oleObj>
              </mc:Choice>
              <mc:Fallback>
                <p:oleObj name="Equation" r:id="rId14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10005681"/>
                        <a:ext cx="41417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2488779" y="3421334"/>
            <a:ext cx="63289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measure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the function </a:t>
            </a:r>
            <a:r>
              <a:rPr lang="en-US" i="1" dirty="0" smtClean="0">
                <a:solidFill>
                  <a:srgbClr val="FF0000"/>
                </a:solidFill>
              </a:rPr>
              <a:t>F(u)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6" grpId="0" animBg="1"/>
      <p:bldP spid="83254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63255" y="1871904"/>
            <a:ext cx="4535488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68305" y="9965657"/>
            <a:ext cx="9715583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err="1"/>
              <a:t>Badel</a:t>
            </a:r>
            <a:r>
              <a:rPr lang="en-US" i="1" dirty="0"/>
              <a:t> et al., J. Neurophysiology 2008</a:t>
            </a:r>
            <a:endParaRPr lang="fr-FR" i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285655" y="5904154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800" b="1"/>
              <a:t>voltage</a:t>
            </a:r>
            <a:endParaRPr lang="fr-FR" sz="1800" b="1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880" y="2016366"/>
            <a:ext cx="9467814" cy="744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4189782" y="8133347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 [mV]</a:t>
            </a:r>
            <a:endParaRPr lang="fr-FR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7168305" y="3465094"/>
            <a:ext cx="5040313" cy="3682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14189782" y="6572493"/>
          <a:ext cx="7026382" cy="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0" name="Equation" r:id="rId5" imgW="1904760" imgH="228600" progId="Equation.3">
                  <p:embed/>
                </p:oleObj>
              </mc:Choice>
              <mc:Fallback>
                <p:oleObj name="Equation" r:id="rId5" imgW="190476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782" y="6572493"/>
                        <a:ext cx="7026382" cy="845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22"/>
          <p:cNvSpPr>
            <a:spLocks noChangeShapeType="1"/>
          </p:cNvSpPr>
          <p:nvPr/>
        </p:nvSpPr>
        <p:spPr bwMode="auto">
          <a:xfrm flipH="1" flipV="1">
            <a:off x="13018159" y="4713530"/>
            <a:ext cx="1171623" cy="243363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320705" y="3296653"/>
            <a:ext cx="5040313" cy="3682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5" descr="Cell_10xCU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4329" y="2533773"/>
            <a:ext cx="1767649" cy="307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0"/>
          <p:cNvSpPr>
            <a:spLocks/>
          </p:cNvSpPr>
          <p:nvPr/>
        </p:nvSpPr>
        <p:spPr bwMode="auto">
          <a:xfrm>
            <a:off x="659555" y="5580062"/>
            <a:ext cx="2187575" cy="625718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1430" y="6205780"/>
            <a:ext cx="1612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1529505" y="4427537"/>
            <a:ext cx="13176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082046" y="4427537"/>
            <a:ext cx="1574833" cy="1008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82"/>
          <p:cNvGraphicFramePr>
            <a:graphicFrameLocks noChangeAspect="1"/>
          </p:cNvGraphicFramePr>
          <p:nvPr/>
        </p:nvGraphicFramePr>
        <p:xfrm>
          <a:off x="659555" y="8322859"/>
          <a:ext cx="4337205" cy="129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1" name="Equation" r:id="rId8" imgW="1130040" imgH="355320" progId="Equation.DSMT4">
                  <p:embed/>
                </p:oleObj>
              </mc:Choice>
              <mc:Fallback>
                <p:oleObj name="Equation" r:id="rId8" imgW="1130040" imgH="35532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55" y="8322859"/>
                        <a:ext cx="4337205" cy="1293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97" y="2213811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770" y="2213811"/>
            <a:ext cx="15049693" cy="544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29284" y="2815389"/>
            <a:ext cx="11904221" cy="7802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Nonlinear integrate-and-fire models</a:t>
            </a:r>
          </a:p>
          <a:p>
            <a:r>
              <a:rPr lang="en-US" sz="5400" dirty="0" smtClean="0"/>
              <a:t>        are good</a:t>
            </a:r>
          </a:p>
          <a:p>
            <a:endParaRPr lang="en-US" sz="5400" dirty="0" smtClean="0"/>
          </a:p>
          <a:p>
            <a:r>
              <a:rPr lang="en-US" sz="5400" dirty="0" smtClean="0"/>
              <a:t>Mathematical description </a:t>
            </a:r>
            <a:r>
              <a:rPr lang="en-US" sz="5400" dirty="0" smtClean="0">
                <a:sym typeface="Wingdings" pitchFamily="2" charset="2"/>
              </a:rPr>
              <a:t> prediction</a:t>
            </a:r>
          </a:p>
          <a:p>
            <a:endParaRPr lang="en-US" sz="5400" dirty="0" smtClean="0">
              <a:sym typeface="Wingdings" pitchFamily="2" charset="2"/>
            </a:endParaRPr>
          </a:p>
          <a:p>
            <a:r>
              <a:rPr lang="en-US" sz="5400" dirty="0" smtClean="0">
                <a:sym typeface="Wingdings" pitchFamily="2" charset="2"/>
              </a:rPr>
              <a:t>Need to add</a:t>
            </a:r>
          </a:p>
          <a:p>
            <a:r>
              <a:rPr lang="en-US" sz="5400" dirty="0" smtClean="0">
                <a:sym typeface="Wingdings" pitchFamily="2" charset="2"/>
              </a:rPr>
              <a:t>     -  adaptation</a:t>
            </a:r>
          </a:p>
          <a:p>
            <a:r>
              <a:rPr lang="en-US" sz="5400" dirty="0" smtClean="0">
                <a:sym typeface="Wingdings" pitchFamily="2" charset="2"/>
              </a:rPr>
              <a:t>     -  noise</a:t>
            </a:r>
          </a:p>
          <a:p>
            <a:r>
              <a:rPr lang="en-US" sz="5400" dirty="0" smtClean="0">
                <a:sym typeface="Wingdings" pitchFamily="2" charset="2"/>
              </a:rPr>
              <a:t>     -  dendrites/synapses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229710" y="6355597"/>
            <a:ext cx="689323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Computer exercises: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Python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Biological Modeling of Neural Networks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4529" y="3984026"/>
            <a:ext cx="4823756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Lecture today: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Chapter 1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Chapter 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4252" y="2093495"/>
            <a:ext cx="1051762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http://neuronaldynamics.epfl.ch/</a:t>
            </a:r>
            <a:endParaRPr lang="en-US" dirty="0"/>
          </a:p>
        </p:txBody>
      </p:sp>
      <p:pic>
        <p:nvPicPr>
          <p:cNvPr id="168962" name="Picture 2" descr="http://neuronaldynamics.epfl.ch/img/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2564" y="3454640"/>
            <a:ext cx="3718594" cy="52947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9784" y="10782404"/>
            <a:ext cx="91995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Videos (for today: ‘week 1’):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84160" y="3121241"/>
            <a:ext cx="3317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784" y="6678668"/>
            <a:ext cx="1343508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Exercises today: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-Install PYTHON for Computer Exercises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-Exercise 3, on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– week1/Exercise 3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0278517" y="1797050"/>
            <a:ext cx="10923421" cy="10355263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1857434" y="4211053"/>
            <a:ext cx="38827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Homework!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07815" y="7930631"/>
          <a:ext cx="8755524" cy="189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0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15" y="7930631"/>
                        <a:ext cx="8755524" cy="1893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126986" y="6121847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126986" y="1784147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2126987" y="3314438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2126987" y="3187853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50117" y="1438144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82528" y="1784147"/>
          <a:ext cx="1695586" cy="16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1" name="Equation" r:id="rId6" imgW="304560" imgH="393480" progId="Equation.3">
                  <p:embed/>
                </p:oleObj>
              </mc:Choice>
              <mc:Fallback>
                <p:oleObj name="Equation" r:id="rId6" imgW="30456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8" y="1784147"/>
                        <a:ext cx="1695586" cy="163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742674" y="3058453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883068" y="615841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7264400" y="6886243"/>
          <a:ext cx="1063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2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6886243"/>
                        <a:ext cx="1063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4" y="236483"/>
            <a:ext cx="11866097" cy="1218992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910" y="0"/>
            <a:ext cx="7162800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210" y="6511159"/>
            <a:ext cx="8682254" cy="50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18" y="224589"/>
            <a:ext cx="1870786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Summary of Section 1.5.</a:t>
            </a:r>
          </a:p>
          <a:p>
            <a:r>
              <a:rPr lang="en-US" sz="4800" dirty="0" smtClean="0"/>
              <a:t>The exponential integrate-and-fire (EIF) model  is an excellent model of spike initiation in neurons. [ - And better than the QIF which is ‘too symmetric’]. </a:t>
            </a:r>
          </a:p>
          <a:p>
            <a:r>
              <a:rPr lang="en-US" sz="4800" dirty="0" smtClean="0"/>
              <a:t>The quality of a neuron model can be measured by predicting spikes for new input that was used to optimize the model parameters. Further improvements of generalized integrate-and-fire models are possible and involve (</a:t>
            </a:r>
            <a:r>
              <a:rPr lang="en-US" sz="4800" dirty="0" err="1" smtClean="0"/>
              <a:t>i</a:t>
            </a:r>
            <a:r>
              <a:rPr lang="en-US" sz="4800" dirty="0" smtClean="0"/>
              <a:t>) noise in the spike generation process and (ii) adaptation.</a:t>
            </a:r>
          </a:p>
          <a:p>
            <a:endParaRPr lang="en-US" sz="4800" dirty="0" smtClean="0"/>
          </a:p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301036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First week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27" y="1395663"/>
            <a:ext cx="17061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Reading</a:t>
            </a:r>
            <a:r>
              <a:rPr lang="en-US" sz="4000" dirty="0" smtClean="0"/>
              <a:t>: W. Gerstner, W.M.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R. </a:t>
            </a:r>
            <a:r>
              <a:rPr lang="en-US" sz="4000" dirty="0" err="1" smtClean="0"/>
              <a:t>Naud</a:t>
            </a:r>
            <a:r>
              <a:rPr lang="en-US" sz="4000" dirty="0" smtClean="0"/>
              <a:t> and L. </a:t>
            </a:r>
            <a:r>
              <a:rPr lang="en-US" sz="4000" dirty="0" err="1" smtClean="0"/>
              <a:t>Paninski</a:t>
            </a:r>
            <a:r>
              <a:rPr lang="en-US" sz="4000" dirty="0" smtClean="0"/>
              <a:t>,</a:t>
            </a:r>
          </a:p>
          <a:p>
            <a:r>
              <a:rPr lang="en-US" sz="4000" i="1" dirty="0" smtClean="0"/>
              <a:t>Neuronal Dynamics: from single neurons to networks and </a:t>
            </a:r>
          </a:p>
          <a:p>
            <a:r>
              <a:rPr lang="en-US" sz="4000" i="1" dirty="0" smtClean="0"/>
              <a:t>models of cognition.</a:t>
            </a:r>
            <a:r>
              <a:rPr lang="en-US" sz="4000" dirty="0" smtClean="0"/>
              <a:t> Chapter 1</a:t>
            </a:r>
            <a:r>
              <a:rPr lang="en-US" sz="4000" i="1" dirty="0" smtClean="0"/>
              <a:t>: Introduction</a:t>
            </a:r>
            <a:r>
              <a:rPr lang="en-US" sz="4000" dirty="0" smtClean="0"/>
              <a:t>.  Cambridge Univ. Press,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1" y="4057789"/>
            <a:ext cx="2117444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Selected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references</a:t>
            </a:r>
            <a:r>
              <a:rPr lang="fr-FR" sz="4000" b="1" dirty="0" smtClean="0"/>
              <a:t> to </a:t>
            </a:r>
            <a:r>
              <a:rPr lang="fr-FR" sz="4000" b="1" dirty="0" err="1" smtClean="0"/>
              <a:t>linear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nonlinear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integrate</a:t>
            </a:r>
            <a:r>
              <a:rPr lang="fr-FR" sz="4000" b="1" dirty="0" smtClean="0"/>
              <a:t>-and-</a:t>
            </a:r>
            <a:r>
              <a:rPr lang="fr-FR" sz="4000" b="1" dirty="0" err="1" smtClean="0"/>
              <a:t>fire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models</a:t>
            </a:r>
            <a:endParaRPr lang="fr-FR" sz="4000" b="1" dirty="0" smtClean="0"/>
          </a:p>
          <a:p>
            <a:r>
              <a:rPr lang="fr-FR" sz="4000" dirty="0" smtClean="0"/>
              <a:t>- Lapicque, L. (1907). </a:t>
            </a:r>
            <a:r>
              <a:rPr lang="fr-FR" sz="4000" i="1" dirty="0" smtClean="0"/>
              <a:t>Recherches quantitatives sur l'excitation </a:t>
            </a:r>
            <a:r>
              <a:rPr lang="fr-FR" sz="4000" i="1" dirty="0" err="1" smtClean="0"/>
              <a:t>electrique</a:t>
            </a:r>
            <a:r>
              <a:rPr lang="fr-FR" sz="4000" i="1" dirty="0" smtClean="0"/>
              <a:t> des nerfs </a:t>
            </a:r>
            <a:r>
              <a:rPr lang="fr-FR" sz="4000" i="1" dirty="0" err="1" smtClean="0"/>
              <a:t>traitee</a:t>
            </a:r>
            <a:r>
              <a:rPr lang="fr-FR" sz="4000" i="1" dirty="0" smtClean="0"/>
              <a:t> comme une </a:t>
            </a:r>
            <a:r>
              <a:rPr lang="en-US" sz="4000" i="1" dirty="0" smtClean="0"/>
              <a:t>polarization.</a:t>
            </a:r>
            <a:r>
              <a:rPr lang="en-US" sz="4000" dirty="0" smtClean="0"/>
              <a:t> J. Physiol. </a:t>
            </a:r>
            <a:r>
              <a:rPr lang="en-US" sz="4000" dirty="0" err="1" smtClean="0"/>
              <a:t>Pathol</a:t>
            </a:r>
            <a:r>
              <a:rPr lang="en-US" sz="4000" dirty="0" smtClean="0"/>
              <a:t>. Gen., 9:620-635.</a:t>
            </a:r>
          </a:p>
          <a:p>
            <a:pPr>
              <a:buFontTx/>
              <a:buChar char="-"/>
            </a:pPr>
            <a:r>
              <a:rPr lang="en-US" sz="4000" dirty="0" smtClean="0"/>
              <a:t>Stein, R. B. (1965). A theoretical analysis of neuronal variability. </a:t>
            </a:r>
            <a:r>
              <a:rPr lang="en-US" sz="4000" dirty="0" err="1" smtClean="0"/>
              <a:t>Biophys</a:t>
            </a:r>
            <a:r>
              <a:rPr lang="en-US" sz="4000" dirty="0" smtClean="0"/>
              <a:t>. J., 5:173-194.</a:t>
            </a:r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Ermentrout</a:t>
            </a:r>
            <a:r>
              <a:rPr lang="en-US" sz="4000" dirty="0" smtClean="0"/>
              <a:t>, G. B. (1996). </a:t>
            </a:r>
            <a:r>
              <a:rPr lang="en-US" sz="4000" i="1" dirty="0" smtClean="0"/>
              <a:t>Type I membranes, phase resetting curves, and synchrony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Neural Computation, 8(5):979-1001.</a:t>
            </a:r>
          </a:p>
          <a:p>
            <a:pPr>
              <a:buFontTx/>
              <a:buChar char="-"/>
            </a:pPr>
            <a:r>
              <a:rPr lang="en-US" sz="4000" dirty="0" err="1" smtClean="0"/>
              <a:t>Fourcaud-Trocme</a:t>
            </a:r>
            <a:r>
              <a:rPr lang="en-US" sz="4000" dirty="0" smtClean="0"/>
              <a:t>, N., Hansel, D., van </a:t>
            </a:r>
            <a:r>
              <a:rPr lang="en-US" sz="4000" dirty="0" err="1" smtClean="0"/>
              <a:t>Vreeswijk</a:t>
            </a:r>
            <a:r>
              <a:rPr lang="en-US" sz="4000" dirty="0" smtClean="0"/>
              <a:t>, C., and Brunel, N. (2003). </a:t>
            </a:r>
            <a:r>
              <a:rPr lang="en-US" sz="4000" i="1" dirty="0" smtClean="0"/>
              <a:t>How spike generation mechanisms determine the neuronal response to fluctuating input. </a:t>
            </a:r>
          </a:p>
          <a:p>
            <a:r>
              <a:rPr lang="en-US" sz="4000" dirty="0" smtClean="0"/>
              <a:t>J. Neuroscience, 23:11628-11640.</a:t>
            </a:r>
          </a:p>
          <a:p>
            <a:pPr>
              <a:buFontTx/>
              <a:buChar char="-"/>
            </a:pPr>
            <a:r>
              <a:rPr lang="en-US" sz="4000" dirty="0" err="1" smtClean="0"/>
              <a:t>Badel</a:t>
            </a:r>
            <a:r>
              <a:rPr lang="en-US" sz="4000" dirty="0" smtClean="0"/>
              <a:t>, L., </a:t>
            </a:r>
            <a:r>
              <a:rPr lang="en-US" sz="4000" dirty="0" err="1" smtClean="0"/>
              <a:t>Lefort</a:t>
            </a:r>
            <a:r>
              <a:rPr lang="en-US" sz="4000" dirty="0" smtClean="0"/>
              <a:t>, S., Berger, T., Petersen, C., Gerstner, W., and Richardson, M. </a:t>
            </a:r>
            <a:r>
              <a:rPr lang="en-US" sz="4000" smtClean="0"/>
              <a:t>(2008). </a:t>
            </a:r>
            <a:r>
              <a:rPr lang="en-US" sz="4000" dirty="0" smtClean="0"/>
              <a:t>Biological Cybernetics,  99(4-5):361-370.</a:t>
            </a:r>
          </a:p>
          <a:p>
            <a:r>
              <a:rPr lang="en-US" sz="4000" dirty="0" smtClean="0"/>
              <a:t>- Latham, P. E., Richmond, B., Nelson, P., and Nirenberg, S. (2000). </a:t>
            </a:r>
            <a:r>
              <a:rPr lang="en-US" sz="4000" i="1" dirty="0" smtClean="0"/>
              <a:t>Intrinsic dynamics in neuronal networks. I. Theory.</a:t>
            </a:r>
            <a:r>
              <a:rPr lang="en-US" sz="4000" dirty="0" smtClean="0"/>
              <a:t> J. Neurophysiology, 83:808-827.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First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week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3332" y="3581400"/>
            <a:ext cx="17724724" cy="71711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THE END (of main lecture)</a:t>
            </a:r>
          </a:p>
          <a:p>
            <a:endParaRPr lang="en-US" sz="11500" dirty="0" smtClean="0">
              <a:solidFill>
                <a:srgbClr val="FF0000"/>
              </a:solidFill>
            </a:endParaRPr>
          </a:p>
          <a:p>
            <a:r>
              <a:rPr lang="en-US" sz="11500" dirty="0" smtClean="0">
                <a:solidFill>
                  <a:srgbClr val="FF0000"/>
                </a:solidFill>
              </a:rPr>
              <a:t> MATH DETOUR SLIDES</a:t>
            </a:r>
          </a:p>
          <a:p>
            <a:r>
              <a:rPr lang="en-US" sz="11500" dirty="0">
                <a:solidFill>
                  <a:srgbClr val="FF0000"/>
                </a:solidFill>
              </a:rPr>
              <a:t> </a:t>
            </a:r>
            <a:r>
              <a:rPr lang="en-US" sz="11500" dirty="0" smtClean="0">
                <a:solidFill>
                  <a:srgbClr val="FF0000"/>
                </a:solidFill>
              </a:rPr>
              <a:t> (for online VIDEO)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Detour</a:t>
            </a:r>
            <a:r>
              <a:rPr lang="fr-CH" sz="4400" dirty="0" smtClean="0">
                <a:latin typeface="Arial Narrow" pitchFamily="34" charset="0"/>
              </a:rPr>
              <a:t>: solution of 1-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linear</a:t>
            </a:r>
            <a:r>
              <a:rPr lang="fr-CH" sz="4400" dirty="0" smtClean="0">
                <a:latin typeface="Arial Narrow" pitchFamily="34" charset="0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     </a:t>
            </a:r>
            <a:r>
              <a:rPr lang="fr-CH" sz="4400" dirty="0" err="1" smtClean="0">
                <a:latin typeface="Arial Narrow" pitchFamily="34" charset="0"/>
              </a:rPr>
              <a:t>differential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683033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Detour/Linear differential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16260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5" y="5390146"/>
            <a:ext cx="9577137" cy="1371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462084" y="3270329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9"/>
          <p:cNvGrpSpPr/>
          <p:nvPr/>
        </p:nvGrpSpPr>
        <p:grpSpPr>
          <a:xfrm>
            <a:off x="13382410" y="4066683"/>
            <a:ext cx="7576600" cy="6029773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38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9378" y="3847256"/>
                          <a:ext cx="1162050" cy="1220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39" name="Equation" r:id="rId6" imgW="1688760" imgH="393480" progId="Equation.3">
                    <p:embed/>
                  </p:oleObj>
                </mc:Choice>
                <mc:Fallback>
                  <p:oleObj name="Equation" r:id="rId6" imgW="16887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75" y="8884468"/>
                          <a:ext cx="8863746" cy="1893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340" name="Equation" r:id="rId8" imgW="279360" imgH="203040" progId="Equation.DSMT4">
                      <p:embed/>
                    </p:oleObj>
                  </mc:Choice>
                  <mc:Fallback>
                    <p:oleObj name="Equation" r:id="rId8" imgW="279360" imgH="20304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4064701" y="1745903"/>
                            <a:ext cx="1408780" cy="61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Linear Differential Eq.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495219"/>
          <a:ext cx="7338444" cy="194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1" name="Equation" r:id="rId10" imgW="1688760" imgH="393480" progId="Equation.3">
                  <p:embed/>
                </p:oleObj>
              </mc:Choice>
              <mc:Fallback>
                <p:oleObj name="Equation" r:id="rId10" imgW="1688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840" y="1495219"/>
                        <a:ext cx="7338444" cy="1942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2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3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Linear Differential Eq.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25785" cy="3105145"/>
            <a:chOff x="0" y="4402301"/>
            <a:chExt cx="576237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4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778202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5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8202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1024762" y="4578587"/>
            <a:ext cx="1013903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</a:t>
            </a:r>
            <a:r>
              <a:rPr lang="fr-CH" sz="6800" i="1" dirty="0" err="1" smtClean="0"/>
              <a:t>step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2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3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Step current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25785" cy="3105145"/>
            <a:chOff x="0" y="4402301"/>
            <a:chExt cx="576237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4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50391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85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0391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stCxn id="53" idx="0"/>
          </p:cNvCxnSpPr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412354" y="7567939"/>
            <a:ext cx="4434607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1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476616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2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616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Short pulse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34131" cy="3105145"/>
            <a:chOff x="0" y="4402301"/>
            <a:chExt cx="577494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10" y="5986408"/>
              <a:ext cx="1200037" cy="157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5043254" y="7228285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3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98517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4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8517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12354" y="7567939"/>
            <a:ext cx="434614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829447" y="7551898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821425" y="8506396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92367" y="1797050"/>
          <a:ext cx="77803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5" name="Equation" r:id="rId12" imgW="1790640" imgH="279360" progId="Equation.DSMT4">
                  <p:embed/>
                </p:oleObj>
              </mc:Choice>
              <mc:Fallback>
                <p:oleObj name="Equation" r:id="rId12" imgW="17906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67" y="1797050"/>
                        <a:ext cx="778033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4106525" y="8359775"/>
          <a:ext cx="6111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6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525" y="8359775"/>
                        <a:ext cx="61118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97827" y="3726156"/>
            <a:ext cx="41713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pulse: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6428" y="3711317"/>
          <a:ext cx="3200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7" name="Equation" r:id="rId16" imgW="736560" imgH="228600" progId="Equation.DSMT4">
                  <p:embed/>
                </p:oleObj>
              </mc:Choice>
              <mc:Fallback>
                <p:oleObj name="Equation" r:id="rId16" imgW="7365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428" y="3711317"/>
                        <a:ext cx="32004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53557" y="5561920"/>
          <a:ext cx="11588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8"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557" y="5561920"/>
                        <a:ext cx="1158875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 flipH="1">
            <a:off x="12696019" y="6113121"/>
            <a:ext cx="240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5502481" y="7135813"/>
          <a:ext cx="46545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39" name="Equation" r:id="rId20" imgW="1066680" imgH="228600" progId="Equation.DSMT4">
                  <p:embed/>
                </p:oleObj>
              </mc:Choice>
              <mc:Fallback>
                <p:oleObj name="Equation" r:id="rId20" imgW="10666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2481" y="7135813"/>
                        <a:ext cx="46545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697827" y="5264232"/>
            <a:ext cx="781147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short</a:t>
            </a:r>
          </a:p>
          <a:p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r>
              <a:rPr lang="fr-CH" sz="6800" i="1" dirty="0" smtClean="0"/>
              <a:t> pulse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0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476616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1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616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Short pulse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34131" cy="3105145"/>
            <a:chOff x="0" y="4402301"/>
            <a:chExt cx="577494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10" y="5986408"/>
              <a:ext cx="1200037" cy="157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5043254" y="7228285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2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98517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3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8517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12354" y="7567939"/>
            <a:ext cx="434614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829447" y="7551898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821425" y="8506396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92367" y="1797050"/>
          <a:ext cx="778033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4" name="Equation" r:id="rId12" imgW="1790640" imgH="279360" progId="Equation.DSMT4">
                  <p:embed/>
                </p:oleObj>
              </mc:Choice>
              <mc:Fallback>
                <p:oleObj name="Equation" r:id="rId12" imgW="17906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67" y="1797050"/>
                        <a:ext cx="778033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4106525" y="8359775"/>
          <a:ext cx="6111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5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6525" y="8359775"/>
                        <a:ext cx="61118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97827" y="3726156"/>
            <a:ext cx="41713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pulse: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6428" y="3711317"/>
          <a:ext cx="3200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6" name="Equation" r:id="rId16" imgW="736560" imgH="228600" progId="Equation.DSMT4">
                  <p:embed/>
                </p:oleObj>
              </mc:Choice>
              <mc:Fallback>
                <p:oleObj name="Equation" r:id="rId16" imgW="7365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428" y="3711317"/>
                        <a:ext cx="32004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53557" y="5561920"/>
          <a:ext cx="115887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7"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557" y="5561920"/>
                        <a:ext cx="1158875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 flipH="1">
            <a:off x="12696019" y="6113121"/>
            <a:ext cx="240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861300" y="9826625"/>
          <a:ext cx="596106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8" name="Equation" r:id="rId20" imgW="1371600" imgH="393480" progId="Equation.DSMT4">
                  <p:embed/>
                </p:oleObj>
              </mc:Choice>
              <mc:Fallback>
                <p:oleObj name="Equation" r:id="rId20" imgW="137160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9826625"/>
                        <a:ext cx="5961063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5502481" y="7135813"/>
          <a:ext cx="46545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09" name="Equation" r:id="rId22" imgW="1066680" imgH="228600" progId="Equation.DSMT4">
                  <p:embed/>
                </p:oleObj>
              </mc:Choice>
              <mc:Fallback>
                <p:oleObj name="Equation" r:id="rId22" imgW="10666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2481" y="7135813"/>
                        <a:ext cx="46545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4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5738" y="6866253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5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797" y="3267845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6" name="Equation" r:id="rId8" imgW="1688760" imgH="393480" progId="Equation.3">
                  <p:embed/>
                </p:oleObj>
              </mc:Choice>
              <mc:Fallback>
                <p:oleObj name="Equation" r:id="rId8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922580" y="8089900"/>
          <a:ext cx="3889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7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2580" y="8089900"/>
                        <a:ext cx="3889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74738" y="2081213"/>
          <a:ext cx="59610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8" name="Equation" r:id="rId12" imgW="1371600" imgH="393480" progId="Equation.DSMT4">
                  <p:embed/>
                </p:oleObj>
              </mc:Choice>
              <mc:Fallback>
                <p:oleObj name="Equation" r:id="rId12" imgW="13716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081213"/>
                        <a:ext cx="59610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188" y="9483725"/>
          <a:ext cx="84423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49" name="Equation" r:id="rId14" imgW="1942920" imgH="457200" progId="Equation.DSMT4">
                  <p:embed/>
                </p:oleObj>
              </mc:Choice>
              <mc:Fallback>
                <p:oleObj name="Equation" r:id="rId14" imgW="194292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9483725"/>
                        <a:ext cx="84423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9107" y="1600707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9107" y="4025067"/>
            <a:ext cx="52261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pulses: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-1500000">
            <a:off x="7010412" y="6393384"/>
            <a:ext cx="893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Impulse response function,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Green’s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Greens function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8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964486" y="2129339"/>
          <a:ext cx="524192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9" name="Equation" r:id="rId6" imgW="1206360" imgH="393480" progId="Equation.DSMT4">
                  <p:embed/>
                </p:oleObj>
              </mc:Choice>
              <mc:Fallback>
                <p:oleObj name="Equation" r:id="rId6" imgW="12063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486" y="2129339"/>
                        <a:ext cx="5241925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188" y="9483725"/>
          <a:ext cx="84423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0" name="Equation" r:id="rId8" imgW="1942920" imgH="457200" progId="Equation.DSMT4">
                  <p:embed/>
                </p:oleObj>
              </mc:Choice>
              <mc:Fallback>
                <p:oleObj name="Equation" r:id="rId8" imgW="194292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9483725"/>
                        <a:ext cx="84423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9107" y="1600707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9107" y="4025067"/>
            <a:ext cx="52261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pulses: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-1500000">
            <a:off x="1681588" y="4927227"/>
            <a:ext cx="893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Impulse response function,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Green’s function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9529378" y="4072439"/>
          <a:ext cx="120300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1" name="Equation" r:id="rId10" imgW="2768400" imgH="495000" progId="Equation.DSMT4">
                  <p:embed/>
                </p:oleObj>
              </mc:Choice>
              <mc:Fallback>
                <p:oleObj name="Equation" r:id="rId10" imgW="27684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9378" y="4072439"/>
                        <a:ext cx="12030075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2740391" y="11616012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12740391" y="10084842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1279640" y="9959828"/>
          <a:ext cx="1220281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2" name="Equation" r:id="rId12" imgW="279360" imgH="203040" progId="Equation.DSMT4">
                  <p:embed/>
                </p:oleObj>
              </mc:Choice>
              <mc:Fallback>
                <p:oleObj name="Equation" r:id="rId12" imgW="27936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9640" y="9959828"/>
                        <a:ext cx="1220281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4"/>
          <p:cNvGrpSpPr/>
          <p:nvPr/>
        </p:nvGrpSpPr>
        <p:grpSpPr>
          <a:xfrm>
            <a:off x="12696019" y="6721459"/>
            <a:ext cx="7985192" cy="3136682"/>
            <a:chOff x="13683257" y="5212060"/>
            <a:chExt cx="7192517" cy="155250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0967699" y="6361420"/>
          <a:ext cx="121929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3" name="Equation" r:id="rId14" imgW="279360" imgH="203040" progId="Equation.DSMT4">
                  <p:embed/>
                </p:oleObj>
              </mc:Choice>
              <mc:Fallback>
                <p:oleObj name="Equation" r:id="rId14" imgW="2793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7699" y="6361420"/>
                        <a:ext cx="121929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14216256" y="11047266"/>
            <a:ext cx="0" cy="568746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7" name="Equation" r:id="rId4" imgW="1688760" imgH="393480" progId="Equation.3">
                  <p:embed/>
                </p:oleObj>
              </mc:Choice>
              <mc:Fallback>
                <p:oleObj name="Equation" r:id="rId4" imgW="16887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1495425"/>
                        <a:ext cx="733901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380913" y="7543548"/>
          <a:ext cx="46910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8" name="Equation" r:id="rId6" imgW="1079280" imgH="393480" progId="Equation.DSMT4">
                  <p:embed/>
                </p:oleObj>
              </mc:Choice>
              <mc:Fallback>
                <p:oleObj name="Equation" r:id="rId6" imgW="1079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7543548"/>
                        <a:ext cx="46910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380913" y="4458201"/>
          <a:ext cx="82772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9" name="Equation" r:id="rId8" imgW="1904760" imgH="457200" progId="Equation.DSMT4">
                  <p:embed/>
                </p:oleObj>
              </mc:Choice>
              <mc:Fallback>
                <p:oleObj name="Equation" r:id="rId8" imgW="19047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0913" y="4458201"/>
                        <a:ext cx="82772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0913" y="6890359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380913" y="3952878"/>
            <a:ext cx="4738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98" y="9486648"/>
            <a:ext cx="10233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you need to know the solutions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linear differential equations!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1626" y="3997413"/>
            <a:ext cx="921758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If you don’t feel at ease yet,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spend </a:t>
            </a:r>
            <a:r>
              <a:rPr lang="en-US" b="1" i="1" dirty="0" smtClean="0">
                <a:solidFill>
                  <a:srgbClr val="FF0000"/>
                </a:solidFill>
              </a:rPr>
              <a:t>10 minutes </a:t>
            </a:r>
            <a:r>
              <a:rPr lang="en-US" i="1" dirty="0" smtClean="0">
                <a:solidFill>
                  <a:srgbClr val="FF0000"/>
                </a:solidFill>
              </a:rPr>
              <a:t>on these</a:t>
            </a:r>
          </a:p>
          <a:p>
            <a:r>
              <a:rPr lang="en-US" i="1" smtClean="0">
                <a:solidFill>
                  <a:srgbClr val="FF0000"/>
                </a:solidFill>
              </a:rPr>
              <a:t>mathematical exercises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And quiz 2 in week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of 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5674" y="3859589"/>
            <a:ext cx="1525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1mm</a:t>
            </a: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08295" y="1083722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69215</TotalTime>
  <Words>3735</Words>
  <Application>Microsoft Office PowerPoint</Application>
  <PresentationFormat>Custom</PresentationFormat>
  <Paragraphs>831</Paragraphs>
  <Slides>89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3" baseType="lpstr">
      <vt:lpstr>Arial Unicode MS</vt:lpstr>
      <vt:lpstr>ＭＳ Ｐゴシック</vt:lpstr>
      <vt:lpstr>Arial</vt:lpstr>
      <vt:lpstr>Arial Narrow</vt:lpstr>
      <vt:lpstr>Calibri</vt:lpstr>
      <vt:lpstr>Cambria Math</vt:lpstr>
      <vt:lpstr>HelveticaNeueLT Pro 55 Roman</vt:lpstr>
      <vt:lpstr>Impact</vt:lpstr>
      <vt:lpstr>Symbol</vt:lpstr>
      <vt:lpstr>Times New Roman</vt:lpstr>
      <vt:lpstr>Verdana</vt:lpstr>
      <vt:lpstr>Wingdings</vt:lpstr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Biological Modeling of Neural Networks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PowerPoint Presentation</vt:lpstr>
      <vt:lpstr>PowerPoint Presentation</vt:lpstr>
      <vt:lpstr>Biological Modeling of Neural Networks – Quiz 1.1</vt:lpstr>
      <vt:lpstr>PowerPoint Presentation</vt:lpstr>
      <vt:lpstr>PowerPoint Presentation</vt:lpstr>
      <vt:lpstr>Biological Modeling of Neural Networks</vt:lpstr>
      <vt:lpstr>Neuronal Dynamics – 1.2. The passive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Neuronal Dynamics – 1.4. Generalized Integrate-and Fire</vt:lpstr>
      <vt:lpstr>Neuronal Dynamics – 1.4. Leaky Integrate-and Fire revisited</vt:lpstr>
      <vt:lpstr>PowerPoint Presentation</vt:lpstr>
      <vt:lpstr>Neuronal Dynamics – 1.4. Nonlinear Integrate-and Fire</vt:lpstr>
      <vt:lpstr>Neuronal Dynamics – 1.4. Nonlinear Integrate-and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Modeling of Neural Networks</vt:lpstr>
      <vt:lpstr>Neuronal Dynamics – 1.5.How good are integrate-and-fire models?</vt:lpstr>
      <vt:lpstr>Neuronal Dynamics – 1.5.How good are integrate-and-fire models?</vt:lpstr>
      <vt:lpstr>Neuronal Dynamics – 1.5.How good are integrate-and-fire models?</vt:lpstr>
      <vt:lpstr>PowerPoint Presentation</vt:lpstr>
      <vt:lpstr>Neuronal Dynamics – 1.5.How good are integrate-and-fire models?</vt:lpstr>
      <vt:lpstr>Neuronal Dynamics – 1.5.How good are integrate-and-fire models?</vt:lpstr>
      <vt:lpstr>Neuronal Dynamics – 1.5.How good are integrate-and-fire models?</vt:lpstr>
      <vt:lpstr>Biological Modeling of Neural Networks</vt:lpstr>
      <vt:lpstr>Biological Modeling of Neural Networks – week1/Exercise 3</vt:lpstr>
      <vt:lpstr>PowerPoint Presentation</vt:lpstr>
      <vt:lpstr>PowerPoint Presentation</vt:lpstr>
      <vt:lpstr>First week – References and Suggested Reading</vt:lpstr>
      <vt:lpstr>PowerPoint Presentation</vt:lpstr>
      <vt:lpstr>Neuronal Dynamics: Computational Neuroscience of Single Neurons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Bonvin;Wulfram Gerstner</dc:creator>
  <cp:lastModifiedBy>Wulfram Gerstner</cp:lastModifiedBy>
  <cp:revision>1173</cp:revision>
  <cp:lastPrinted>2013-05-07T08:05:56Z</cp:lastPrinted>
  <dcterms:created xsi:type="dcterms:W3CDTF">2011-05-09T14:50:50Z</dcterms:created>
  <dcterms:modified xsi:type="dcterms:W3CDTF">2020-02-14T17:10:38Z</dcterms:modified>
</cp:coreProperties>
</file>