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563" r:id="rId2"/>
    <p:sldId id="533" r:id="rId3"/>
    <p:sldId id="535" r:id="rId4"/>
    <p:sldId id="536" r:id="rId5"/>
    <p:sldId id="537" r:id="rId6"/>
    <p:sldId id="538" r:id="rId7"/>
    <p:sldId id="539" r:id="rId8"/>
    <p:sldId id="540" r:id="rId9"/>
    <p:sldId id="541" r:id="rId10"/>
    <p:sldId id="542" r:id="rId11"/>
    <p:sldId id="543" r:id="rId12"/>
    <p:sldId id="525" r:id="rId13"/>
    <p:sldId id="526" r:id="rId14"/>
    <p:sldId id="527" r:id="rId15"/>
    <p:sldId id="528" r:id="rId16"/>
    <p:sldId id="529" r:id="rId17"/>
    <p:sldId id="530" r:id="rId18"/>
    <p:sldId id="555" r:id="rId19"/>
    <p:sldId id="531" r:id="rId20"/>
    <p:sldId id="518" r:id="rId21"/>
    <p:sldId id="519" r:id="rId22"/>
    <p:sldId id="520" r:id="rId23"/>
    <p:sldId id="521" r:id="rId24"/>
    <p:sldId id="522" r:id="rId25"/>
    <p:sldId id="523" r:id="rId26"/>
    <p:sldId id="560" r:id="rId27"/>
    <p:sldId id="524" r:id="rId28"/>
    <p:sldId id="562" r:id="rId29"/>
    <p:sldId id="561" r:id="rId30"/>
    <p:sldId id="564" r:id="rId31"/>
    <p:sldId id="499" r:id="rId32"/>
    <p:sldId id="500" r:id="rId33"/>
    <p:sldId id="501" r:id="rId34"/>
    <p:sldId id="502" r:id="rId35"/>
    <p:sldId id="503" r:id="rId36"/>
    <p:sldId id="504" r:id="rId37"/>
    <p:sldId id="506" r:id="rId38"/>
    <p:sldId id="507" r:id="rId39"/>
    <p:sldId id="508" r:id="rId40"/>
    <p:sldId id="509" r:id="rId41"/>
    <p:sldId id="510" r:id="rId42"/>
    <p:sldId id="511" r:id="rId43"/>
    <p:sldId id="512" r:id="rId44"/>
    <p:sldId id="513" r:id="rId45"/>
    <p:sldId id="514" r:id="rId46"/>
    <p:sldId id="515" r:id="rId47"/>
    <p:sldId id="516" r:id="rId48"/>
    <p:sldId id="411" r:id="rId49"/>
    <p:sldId id="494" r:id="rId50"/>
    <p:sldId id="487" r:id="rId51"/>
    <p:sldId id="489" r:id="rId52"/>
    <p:sldId id="495" r:id="rId53"/>
    <p:sldId id="549" r:id="rId54"/>
    <p:sldId id="550" r:id="rId55"/>
    <p:sldId id="551" r:id="rId56"/>
  </p:sldIdLst>
  <p:sldSz cx="21607463" cy="12152313"/>
  <p:notesSz cx="6858000" cy="9144000"/>
  <p:defaultTextStyle>
    <a:defPPr>
      <a:defRPr lang="fr-FR"/>
    </a:defPPr>
    <a:lvl1pPr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079500" indent="-6223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159000" indent="-12446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3240088" indent="-18684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4319588" indent="-24907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8">
          <p15:clr>
            <a:srgbClr val="A4A3A4"/>
          </p15:clr>
        </p15:guide>
        <p15:guide id="2" pos="68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BE2"/>
    <a:srgbClr val="87D4F7"/>
    <a:srgbClr val="3550FE"/>
    <a:srgbClr val="0076FF"/>
    <a:srgbClr val="C30000"/>
    <a:srgbClr val="0049FF"/>
    <a:srgbClr val="E346FF"/>
    <a:srgbClr val="AE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9" autoAdjust="0"/>
    <p:restoredTop sz="77874" autoAdjust="0"/>
  </p:normalViewPr>
  <p:slideViewPr>
    <p:cSldViewPr snapToGrid="0" snapToObjects="1">
      <p:cViewPr varScale="1">
        <p:scale>
          <a:sx n="54" d="100"/>
          <a:sy n="54" d="100"/>
        </p:scale>
        <p:origin x="874" y="86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7.wmf"/><Relationship Id="rId7" Type="http://schemas.openxmlformats.org/officeDocument/2006/relationships/image" Target="../media/image22.wmf"/><Relationship Id="rId2" Type="http://schemas.openxmlformats.org/officeDocument/2006/relationships/image" Target="../media/image20.wmf"/><Relationship Id="rId1" Type="http://schemas.openxmlformats.org/officeDocument/2006/relationships/image" Target="../media/image41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19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19.wmf"/><Relationship Id="rId7" Type="http://schemas.openxmlformats.org/officeDocument/2006/relationships/image" Target="../media/image42.wmf"/><Relationship Id="rId2" Type="http://schemas.openxmlformats.org/officeDocument/2006/relationships/image" Target="../media/image17.wmf"/><Relationship Id="rId1" Type="http://schemas.openxmlformats.org/officeDocument/2006/relationships/image" Target="../media/image41.wmf"/><Relationship Id="rId6" Type="http://schemas.openxmlformats.org/officeDocument/2006/relationships/image" Target="../media/image20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19.wmf"/><Relationship Id="rId7" Type="http://schemas.openxmlformats.org/officeDocument/2006/relationships/image" Target="../media/image42.wmf"/><Relationship Id="rId2" Type="http://schemas.openxmlformats.org/officeDocument/2006/relationships/image" Target="../media/image17.wmf"/><Relationship Id="rId1" Type="http://schemas.openxmlformats.org/officeDocument/2006/relationships/image" Target="../media/image41.wmf"/><Relationship Id="rId6" Type="http://schemas.openxmlformats.org/officeDocument/2006/relationships/image" Target="../media/image20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wmf"/><Relationship Id="rId1" Type="http://schemas.openxmlformats.org/officeDocument/2006/relationships/image" Target="../media/image5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image" Target="../media/image53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30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8.wmf"/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1.png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ED38CE-B7FF-41BF-9500-CEA2940B906C}" type="datetimeFigureOut">
              <a:rPr lang="fr-FR"/>
              <a:pPr>
                <a:defRPr/>
              </a:pPr>
              <a:t>21/02/2020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3DFED-6B98-4188-846F-160B8DB02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60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AAF0B-5226-4044-84AE-4C4A53D6F843}" type="datetimeFigureOut">
              <a:rPr lang="fr-FR"/>
              <a:pPr>
                <a:defRPr/>
              </a:pPr>
              <a:t>21/02/2020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90E4C-ABD9-406D-9257-D1132C217B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222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95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90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400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95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1361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1633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1905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2177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37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10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92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75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12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3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13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63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14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241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1A4C5-EC7E-4634-9431-0E1221A1BCAC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74123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0FE0D-DB65-43B5-BB5F-D67487C6345E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61294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0FE0D-DB65-43B5-BB5F-D67487C6345E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19582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F5905-ACB1-4961-8B27-340FAF031B8C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00832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1A4C5-EC7E-4634-9431-0E1221A1BCAC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9532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In 2015 and </a:t>
            </a:r>
            <a:r>
              <a:rPr lang="fr-FR" dirty="0" err="1" smtClean="0">
                <a:ea typeface="ＭＳ Ｐゴシック" pitchFamily="34" charset="-128"/>
              </a:rPr>
              <a:t>earlier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years</a:t>
            </a:r>
            <a:r>
              <a:rPr lang="fr-FR" dirty="0" smtClean="0">
                <a:ea typeface="ＭＳ Ｐゴシック" pitchFamily="34" charset="-128"/>
              </a:rPr>
              <a:t>:</a:t>
            </a:r>
          </a:p>
          <a:p>
            <a:r>
              <a:rPr lang="fr-FR" dirty="0" smtClean="0">
                <a:ea typeface="ＭＳ Ｐゴシック" pitchFamily="34" charset="-128"/>
              </a:rPr>
              <a:t>1st </a:t>
            </a:r>
            <a:r>
              <a:rPr lang="fr-FR" dirty="0" err="1" smtClean="0">
                <a:ea typeface="ＭＳ Ｐゴシック" pitchFamily="34" charset="-128"/>
              </a:rPr>
              <a:t>hour</a:t>
            </a:r>
            <a:r>
              <a:rPr lang="fr-FR" dirty="0" smtClean="0">
                <a:ea typeface="ＭＳ Ｐゴシック" pitchFamily="34" charset="-128"/>
              </a:rPr>
              <a:t>: The first quiz </a:t>
            </a:r>
            <a:r>
              <a:rPr lang="fr-FR" dirty="0" err="1" smtClean="0">
                <a:ea typeface="ＭＳ Ｐゴシック" pitchFamily="34" charset="-128"/>
              </a:rPr>
              <a:t>comes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after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less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than</a:t>
            </a:r>
            <a:r>
              <a:rPr lang="fr-FR" baseline="0" dirty="0" smtClean="0">
                <a:ea typeface="ＭＳ Ｐゴシック" pitchFamily="34" charset="-128"/>
              </a:rPr>
              <a:t> 10 minutes (</a:t>
            </a:r>
            <a:r>
              <a:rPr lang="fr-FR" baseline="0" dirty="0" err="1" smtClean="0">
                <a:ea typeface="ＭＳ Ｐゴシック" pitchFamily="34" charset="-128"/>
              </a:rPr>
              <a:t>Cell</a:t>
            </a:r>
            <a:r>
              <a:rPr lang="fr-FR" baseline="0" dirty="0" smtClean="0">
                <a:ea typeface="ＭＳ Ｐゴシック" pitchFamily="34" charset="-128"/>
              </a:rPr>
              <a:t> membrane, ion </a:t>
            </a:r>
            <a:r>
              <a:rPr lang="fr-FR" baseline="0" dirty="0" err="1" smtClean="0">
                <a:ea typeface="ＭＳ Ｐゴシック" pitchFamily="34" charset="-128"/>
              </a:rPr>
              <a:t>channel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etc</a:t>
            </a:r>
            <a:r>
              <a:rPr lang="fr-FR" baseline="0" dirty="0" smtClean="0">
                <a:ea typeface="ＭＳ Ｐゴシック" pitchFamily="34" charset="-128"/>
              </a:rPr>
              <a:t>)</a:t>
            </a:r>
          </a:p>
          <a:p>
            <a:r>
              <a:rPr lang="fr-FR" b="1" baseline="0" dirty="0" smtClean="0">
                <a:ea typeface="ＭＳ Ｐゴシック" pitchFamily="34" charset="-128"/>
              </a:rPr>
              <a:t>The first </a:t>
            </a:r>
            <a:r>
              <a:rPr lang="fr-FR" b="1" baseline="0" dirty="0" err="1" smtClean="0">
                <a:ea typeface="ＭＳ Ｐゴシック" pitchFamily="34" charset="-128"/>
              </a:rPr>
              <a:t>exercises</a:t>
            </a:r>
            <a:r>
              <a:rPr lang="fr-FR" b="1" baseline="0" dirty="0" smtClean="0">
                <a:ea typeface="ＭＳ Ｐゴシック" pitchFamily="34" charset="-128"/>
              </a:rPr>
              <a:t> </a:t>
            </a:r>
            <a:r>
              <a:rPr lang="fr-FR" b="1" baseline="0" dirty="0" err="1" smtClean="0">
                <a:ea typeface="ＭＳ Ｐゴシック" pitchFamily="34" charset="-128"/>
              </a:rPr>
              <a:t>at</a:t>
            </a:r>
            <a:r>
              <a:rPr lang="fr-FR" b="1" baseline="0" dirty="0" smtClean="0">
                <a:ea typeface="ＭＳ Ｐゴシック" pitchFamily="34" charset="-128"/>
              </a:rPr>
              <a:t> 9:35 </a:t>
            </a:r>
            <a:r>
              <a:rPr lang="fr-FR" b="1" baseline="0" dirty="0" err="1" smtClean="0">
                <a:ea typeface="ＭＳ Ｐゴシック" pitchFamily="34" charset="-128"/>
              </a:rPr>
              <a:t>until</a:t>
            </a:r>
            <a:r>
              <a:rPr lang="fr-FR" b="1" baseline="0" dirty="0" smtClean="0">
                <a:ea typeface="ＭＳ Ｐゴシック" pitchFamily="34" charset="-128"/>
              </a:rPr>
              <a:t> 9:45.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HH model </a:t>
            </a:r>
            <a:r>
              <a:rPr lang="fr-FR" baseline="0" dirty="0" err="1" smtClean="0">
                <a:ea typeface="ＭＳ Ｐゴシック" pitchFamily="34" charset="-128"/>
              </a:rPr>
              <a:t>until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current</a:t>
            </a:r>
            <a:r>
              <a:rPr lang="fr-FR" baseline="0" dirty="0" smtClean="0">
                <a:ea typeface="ＭＳ Ｐゴシック" pitchFamily="34" charset="-128"/>
              </a:rPr>
              <a:t> conservation </a:t>
            </a:r>
            <a:r>
              <a:rPr lang="fr-FR" baseline="0" dirty="0" err="1" smtClean="0">
                <a:ea typeface="ＭＳ Ｐゴシック" pitchFamily="34" charset="-128"/>
              </a:rPr>
              <a:t>equation</a:t>
            </a:r>
            <a:r>
              <a:rPr lang="fr-FR" baseline="0" dirty="0" smtClean="0">
                <a:ea typeface="ＭＳ Ｐゴシック" pitchFamily="34" charset="-128"/>
              </a:rPr>
              <a:t>.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break.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2</a:t>
            </a:r>
            <a:r>
              <a:rPr lang="fr-FR" baseline="30000" dirty="0" smtClean="0">
                <a:ea typeface="ＭＳ Ｐゴシック" pitchFamily="34" charset="-128"/>
              </a:rPr>
              <a:t>nd</a:t>
            </a:r>
            <a:r>
              <a:rPr lang="fr-FR" baseline="0" dirty="0" smtClean="0">
                <a:ea typeface="ＭＳ Ｐゴシック" pitchFamily="34" charset="-128"/>
              </a:rPr>
              <a:t> lecture: </a:t>
            </a:r>
            <a:r>
              <a:rPr lang="fr-FR" baseline="0" dirty="0" err="1" smtClean="0">
                <a:ea typeface="ＭＳ Ｐゴシック" pitchFamily="34" charset="-128"/>
              </a:rPr>
              <a:t>gating</a:t>
            </a:r>
            <a:r>
              <a:rPr lang="fr-FR" baseline="0" dirty="0" smtClean="0">
                <a:ea typeface="ＭＳ Ｐゴシック" pitchFamily="34" charset="-128"/>
              </a:rPr>
              <a:t> variables;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2 </a:t>
            </a:r>
            <a:r>
              <a:rPr lang="fr-FR" baseline="0" dirty="0" err="1" smtClean="0">
                <a:ea typeface="ＭＳ Ｐゴシック" pitchFamily="34" charset="-128"/>
              </a:rPr>
              <a:t>starts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10:30</a:t>
            </a:r>
          </a:p>
          <a:p>
            <a:r>
              <a:rPr lang="fr-FR" b="1" baseline="0" dirty="0" smtClean="0">
                <a:ea typeface="ＭＳ Ｐゴシック" pitchFamily="34" charset="-128"/>
              </a:rPr>
              <a:t>3rd lecture: </a:t>
            </a:r>
            <a:r>
              <a:rPr lang="fr-FR" b="1" baseline="0" dirty="0" err="1" smtClean="0">
                <a:ea typeface="ＭＳ Ｐゴシック" pitchFamily="34" charset="-128"/>
              </a:rPr>
              <a:t>exercise</a:t>
            </a:r>
            <a:r>
              <a:rPr lang="fr-FR" b="1" baseline="0" dirty="0" smtClean="0">
                <a:ea typeface="ＭＳ Ｐゴシック" pitchFamily="34" charset="-128"/>
              </a:rPr>
              <a:t> 3 </a:t>
            </a:r>
            <a:r>
              <a:rPr lang="fr-FR" b="1" baseline="0" dirty="0" err="1" smtClean="0">
                <a:ea typeface="ＭＳ Ｐゴシック" pitchFamily="34" charset="-128"/>
              </a:rPr>
              <a:t>from</a:t>
            </a:r>
            <a:r>
              <a:rPr lang="fr-FR" b="1" baseline="0" dirty="0" smtClean="0">
                <a:ea typeface="ＭＳ Ｐゴシック" pitchFamily="34" charset="-128"/>
              </a:rPr>
              <a:t> 11:33-11:48, finish at 12:00: In 2019 I </a:t>
            </a:r>
            <a:r>
              <a:rPr lang="fr-FR" b="1" baseline="0" dirty="0" err="1" smtClean="0">
                <a:ea typeface="ＭＳ Ｐゴシック" pitchFamily="34" charset="-128"/>
              </a:rPr>
              <a:t>lost</a:t>
            </a:r>
            <a:r>
              <a:rPr lang="fr-FR" b="1" baseline="0" dirty="0" smtClean="0">
                <a:ea typeface="ＭＳ Ｐゴシック" pitchFamily="34" charset="-128"/>
              </a:rPr>
              <a:t> time at the </a:t>
            </a:r>
            <a:r>
              <a:rPr lang="fr-FR" b="1" baseline="0" dirty="0" err="1" smtClean="0">
                <a:ea typeface="ＭＳ Ｐゴシック" pitchFamily="34" charset="-128"/>
              </a:rPr>
              <a:t>beginning</a:t>
            </a:r>
            <a:r>
              <a:rPr lang="fr-FR" b="1" baseline="0" dirty="0" smtClean="0">
                <a:ea typeface="ＭＳ Ｐゴシック" pitchFamily="34" charset="-128"/>
              </a:rPr>
              <a:t> of lecture 3 </a:t>
            </a:r>
            <a:r>
              <a:rPr lang="fr-FR" b="1" baseline="0" dirty="0" err="1" smtClean="0">
                <a:ea typeface="ＭＳ Ｐゴシック" pitchFamily="34" charset="-128"/>
              </a:rPr>
              <a:t>with</a:t>
            </a:r>
            <a:r>
              <a:rPr lang="fr-FR" b="1" baseline="0" dirty="0" smtClean="0">
                <a:ea typeface="ＭＳ Ｐゴシック" pitchFamily="34" charset="-128"/>
              </a:rPr>
              <a:t> </a:t>
            </a:r>
            <a:r>
              <a:rPr lang="fr-FR" b="1" baseline="0" dirty="0" err="1" smtClean="0">
                <a:ea typeface="ＭＳ Ｐゴシック" pitchFamily="34" charset="-128"/>
              </a:rPr>
              <a:t>threshold</a:t>
            </a:r>
            <a:r>
              <a:rPr lang="fr-FR" b="1" baseline="0" dirty="0" smtClean="0">
                <a:ea typeface="ＭＳ Ｐゴシック" pitchFamily="34" charset="-128"/>
              </a:rPr>
              <a:t> and </a:t>
            </a:r>
            <a:r>
              <a:rPr lang="fr-FR" b="1" baseline="0" dirty="0" err="1" smtClean="0">
                <a:ea typeface="ＭＳ Ｐゴシック" pitchFamily="34" charset="-128"/>
              </a:rPr>
              <a:t>refractoriness</a:t>
            </a:r>
            <a:r>
              <a:rPr lang="fr-FR" b="1" baseline="0" dirty="0" smtClean="0">
                <a:ea typeface="ＭＳ Ｐゴシック" pitchFamily="34" charset="-128"/>
              </a:rPr>
              <a:t> and </a:t>
            </a:r>
            <a:r>
              <a:rPr lang="fr-FR" b="1" baseline="0" dirty="0" err="1" smtClean="0">
                <a:ea typeface="ＭＳ Ｐゴシック" pitchFamily="34" charset="-128"/>
              </a:rPr>
              <a:t>then</a:t>
            </a:r>
            <a:r>
              <a:rPr lang="fr-FR" b="1" baseline="0" dirty="0" smtClean="0">
                <a:ea typeface="ＭＳ Ｐゴシック" pitchFamily="34" charset="-128"/>
              </a:rPr>
              <a:t> the timing </a:t>
            </a:r>
            <a:r>
              <a:rPr lang="fr-FR" b="1" baseline="0" dirty="0" err="1" smtClean="0">
                <a:ea typeface="ＭＳ Ｐゴシック" pitchFamily="34" charset="-128"/>
              </a:rPr>
              <a:t>did</a:t>
            </a:r>
            <a:r>
              <a:rPr lang="fr-FR" b="1" baseline="0" dirty="0" smtClean="0">
                <a:ea typeface="ＭＳ Ｐゴシック" pitchFamily="34" charset="-128"/>
              </a:rPr>
              <a:t> not </a:t>
            </a:r>
            <a:r>
              <a:rPr lang="fr-FR" b="1" baseline="0" dirty="0" err="1" smtClean="0">
                <a:ea typeface="ＭＳ Ｐゴシック" pitchFamily="34" charset="-128"/>
              </a:rPr>
              <a:t>work</a:t>
            </a:r>
            <a:r>
              <a:rPr lang="fr-FR" b="1" baseline="0" dirty="0" smtClean="0">
                <a:ea typeface="ＭＳ Ｐゴシック" pitchFamily="34" charset="-128"/>
              </a:rPr>
              <a:t> out.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(</a:t>
            </a:r>
            <a:r>
              <a:rPr lang="fr-FR" baseline="0" dirty="0" err="1" smtClean="0">
                <a:ea typeface="ＭＳ Ｐゴシック" pitchFamily="34" charset="-128"/>
              </a:rPr>
              <a:t>Detailed</a:t>
            </a:r>
            <a:r>
              <a:rPr lang="fr-FR" baseline="0" dirty="0" smtClean="0">
                <a:ea typeface="ＭＳ Ｐゴシック" pitchFamily="34" charset="-128"/>
              </a:rPr>
              <a:t> multi-</a:t>
            </a:r>
            <a:r>
              <a:rPr lang="fr-FR" baseline="0" dirty="0" err="1" smtClean="0">
                <a:ea typeface="ＭＳ Ｐゴシック" pitchFamily="34" charset="-128"/>
              </a:rPr>
              <a:t>compartment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biophysical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models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shifted</a:t>
            </a:r>
            <a:r>
              <a:rPr lang="fr-FR" baseline="0" dirty="0" smtClean="0">
                <a:ea typeface="ＭＳ Ｐゴシック" pitchFamily="34" charset="-128"/>
              </a:rPr>
              <a:t> to </a:t>
            </a:r>
            <a:r>
              <a:rPr lang="fr-FR" baseline="0" dirty="0" err="1" smtClean="0">
                <a:ea typeface="ＭＳ Ｐゴシック" pitchFamily="34" charset="-128"/>
              </a:rPr>
              <a:t>later</a:t>
            </a:r>
            <a:r>
              <a:rPr lang="fr-FR" baseline="0" dirty="0" smtClean="0">
                <a:ea typeface="ＭＳ Ｐゴシック" pitchFamily="34" charset="-128"/>
              </a:rPr>
              <a:t> session/Toledo-Rodrigues slides </a:t>
            </a:r>
            <a:r>
              <a:rPr lang="fr-FR" baseline="0" dirty="0" err="1" smtClean="0">
                <a:ea typeface="ＭＳ Ｐゴシック" pitchFamily="34" charset="-128"/>
              </a:rPr>
              <a:t>also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shifted</a:t>
            </a:r>
            <a:r>
              <a:rPr lang="fr-FR" baseline="0" dirty="0" smtClean="0">
                <a:ea typeface="ＭＳ Ｐゴシック" pitchFamily="34" charset="-128"/>
              </a:rPr>
              <a:t> to </a:t>
            </a:r>
            <a:r>
              <a:rPr lang="fr-FR" baseline="0" dirty="0" err="1" smtClean="0">
                <a:ea typeface="ＭＳ Ｐゴシック" pitchFamily="34" charset="-128"/>
              </a:rPr>
              <a:t>later</a:t>
            </a:r>
            <a:r>
              <a:rPr lang="fr-FR" baseline="0" dirty="0" smtClean="0">
                <a:ea typeface="ＭＳ Ｐゴシック" pitchFamily="34" charset="-128"/>
              </a:rPr>
              <a:t> session)</a:t>
            </a:r>
          </a:p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>
                <a:ea typeface="ＭＳ Ｐゴシック" pitchFamily="34" charset="-128"/>
              </a:rPr>
              <a:t>Exceptionally</a:t>
            </a:r>
            <a:r>
              <a:rPr lang="fr-FR" baseline="0" dirty="0" smtClean="0">
                <a:ea typeface="ＭＳ Ｐゴシック" pitchFamily="34" charset="-128"/>
              </a:rPr>
              <a:t> for 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smtClean="0">
                <a:ea typeface="ＭＳ Ｐゴシック" pitchFamily="34" charset="-128"/>
              </a:rPr>
              <a:t>2016 and 2020: </a:t>
            </a:r>
            <a:r>
              <a:rPr lang="fr-FR" dirty="0" smtClean="0">
                <a:ea typeface="ＭＳ Ｐゴシック" pitchFamily="34" charset="-128"/>
              </a:rPr>
              <a:t>I </a:t>
            </a:r>
            <a:r>
              <a:rPr lang="fr-FR" dirty="0" err="1" smtClean="0">
                <a:ea typeface="ＭＳ Ｐゴシック" pitchFamily="34" charset="-128"/>
              </a:rPr>
              <a:t>moved</a:t>
            </a:r>
            <a:r>
              <a:rPr lang="fr-FR" dirty="0" smtClean="0">
                <a:ea typeface="ＭＳ Ｐゴシック" pitchFamily="34" charset="-128"/>
              </a:rPr>
              <a:t> all </a:t>
            </a:r>
            <a:r>
              <a:rPr lang="fr-FR" dirty="0" err="1" smtClean="0">
                <a:ea typeface="ＭＳ Ｐゴシック" pitchFamily="34" charset="-128"/>
              </a:rPr>
              <a:t>exercises</a:t>
            </a:r>
            <a:r>
              <a:rPr lang="fr-FR" dirty="0" smtClean="0">
                <a:ea typeface="ＭＳ Ｐゴシック" pitchFamily="34" charset="-128"/>
              </a:rPr>
              <a:t> to the second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hour</a:t>
            </a:r>
            <a:r>
              <a:rPr lang="fr-FR" baseline="0" dirty="0" smtClean="0">
                <a:ea typeface="ＭＳ Ｐゴシック" pitchFamily="34" charset="-128"/>
              </a:rPr>
              <a:t> 10:15-11:00 </a:t>
            </a:r>
            <a:r>
              <a:rPr lang="fr-FR" baseline="0" dirty="0" err="1" smtClean="0">
                <a:ea typeface="ＭＳ Ｐゴシック" pitchFamily="34" charset="-128"/>
              </a:rPr>
              <a:t>because</a:t>
            </a:r>
            <a:r>
              <a:rPr lang="fr-FR" baseline="0" dirty="0" smtClean="0">
                <a:ea typeface="ＭＳ Ｐゴシック" pitchFamily="34" charset="-128"/>
              </a:rPr>
              <a:t> I </a:t>
            </a:r>
            <a:r>
              <a:rPr lang="fr-FR" baseline="0" dirty="0" err="1" smtClean="0">
                <a:ea typeface="ＭＳ Ｐゴシック" pitchFamily="34" charset="-128"/>
              </a:rPr>
              <a:t>had</a:t>
            </a:r>
            <a:r>
              <a:rPr lang="fr-FR" baseline="0" dirty="0" smtClean="0">
                <a:ea typeface="ＭＳ Ｐゴシック" pitchFamily="34" charset="-128"/>
              </a:rPr>
              <a:t> to attend a lecture. This </a:t>
            </a:r>
            <a:r>
              <a:rPr lang="fr-FR" baseline="0" dirty="0" err="1" smtClean="0">
                <a:ea typeface="ＭＳ Ｐゴシック" pitchFamily="34" charset="-128"/>
              </a:rPr>
              <a:t>worked</a:t>
            </a:r>
            <a:r>
              <a:rPr lang="fr-FR" baseline="0" dirty="0" smtClean="0">
                <a:ea typeface="ＭＳ Ｐゴシック" pitchFamily="34" charset="-128"/>
              </a:rPr>
              <a:t> as </a:t>
            </a:r>
            <a:r>
              <a:rPr lang="fr-FR" baseline="0" dirty="0" err="1" smtClean="0">
                <a:ea typeface="ＭＳ Ｐゴシック" pitchFamily="34" charset="-128"/>
              </a:rPr>
              <a:t>well</a:t>
            </a:r>
            <a:r>
              <a:rPr lang="fr-FR" baseline="0" dirty="0" smtClean="0">
                <a:ea typeface="ＭＳ Ｐゴシック" pitchFamily="34" charset="-128"/>
              </a:rPr>
              <a:t>. (Old location of </a:t>
            </a:r>
            <a:r>
              <a:rPr lang="fr-FR" baseline="0" dirty="0" err="1" smtClean="0">
                <a:ea typeface="ＭＳ Ｐゴシック" pitchFamily="34" charset="-128"/>
              </a:rPr>
              <a:t>exercises</a:t>
            </a:r>
            <a:r>
              <a:rPr lang="fr-FR" baseline="0" dirty="0" smtClean="0">
                <a:ea typeface="ＭＳ Ｐゴシック" pitchFamily="34" charset="-128"/>
              </a:rPr>
              <a:t> as </a:t>
            </a:r>
            <a:r>
              <a:rPr lang="fr-FR" baseline="0" dirty="0" err="1" smtClean="0">
                <a:ea typeface="ＭＳ Ｐゴシック" pitchFamily="34" charset="-128"/>
              </a:rPr>
              <a:t>hidden</a:t>
            </a:r>
            <a:r>
              <a:rPr lang="fr-FR" baseline="0" dirty="0" smtClean="0">
                <a:ea typeface="ＭＳ Ｐゴシック" pitchFamily="34" charset="-128"/>
              </a:rPr>
              <a:t> slides!)</a:t>
            </a:r>
            <a:endParaRPr lang="fr-FR" dirty="0" smtClean="0">
              <a:ea typeface="ＭＳ Ｐゴシック" pitchFamily="34" charset="-128"/>
            </a:endParaRPr>
          </a:p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162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20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06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21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776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18253-466E-4840-A5AE-ACDD1D032302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462784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18253-466E-4840-A5AE-ACDD1D032302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798032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18253-466E-4840-A5AE-ACDD1D032302}" type="slidenum">
              <a:rPr lang="fr-FR" smtClean="0"/>
              <a:pPr/>
              <a:t>24</a:t>
            </a:fld>
            <a:endParaRPr 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922107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7080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F5905-ACB1-4961-8B27-340FAF031B8C}" type="slidenum">
              <a:rPr lang="fr-FR" smtClean="0"/>
              <a:pPr/>
              <a:t>26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027351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27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130803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F5905-ACB1-4961-8B27-340FAF031B8C}" type="slidenum">
              <a:rPr lang="fr-FR" smtClean="0"/>
              <a:pPr/>
              <a:t>28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823370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31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67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3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5673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48D79-2E20-4418-BC2D-9C563E5E20A7}" type="slidenum">
              <a:rPr lang="fr-FR" smtClean="0"/>
              <a:pPr/>
              <a:t>32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415072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48D79-2E20-4418-BC2D-9C563E5E20A7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420023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3CF3C-9E68-4B4F-84D1-E26E75D4E1DC}" type="slidenum">
              <a:rPr lang="fr-FR" smtClean="0"/>
              <a:pPr/>
              <a:t>34</a:t>
            </a:fld>
            <a:endParaRPr lang="fr-F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964679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ADF890-0F80-487A-B5A4-9A57B70AD6E1}" type="slidenum">
              <a:rPr lang="fr-FR" smtClean="0"/>
              <a:pPr/>
              <a:t>35</a:t>
            </a:fld>
            <a:endParaRPr lang="fr-F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582226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BE4EE-0EC7-4881-92EC-F91FCB75AEDD}" type="slidenum">
              <a:rPr lang="fr-FR" smtClean="0"/>
              <a:pPr/>
              <a:t>36</a:t>
            </a:fld>
            <a:endParaRPr lang="fr-F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59666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BE4EE-0EC7-4881-92EC-F91FCB75AEDD}" type="slidenum">
              <a:rPr lang="fr-FR" smtClean="0"/>
              <a:pPr/>
              <a:t>37</a:t>
            </a:fld>
            <a:endParaRPr lang="fr-F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996906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BE4EE-0EC7-4881-92EC-F91FCB75AEDD}" type="slidenum">
              <a:rPr lang="fr-FR" smtClean="0"/>
              <a:pPr/>
              <a:t>38</a:t>
            </a:fld>
            <a:endParaRPr lang="fr-F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230168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39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463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E9376-CAD2-456F-AB0E-25A480893F5B}" type="slidenum">
              <a:rPr lang="fr-FR" smtClean="0"/>
              <a:pPr/>
              <a:t>40</a:t>
            </a:fld>
            <a:endParaRPr lang="fr-F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754776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CB4BA6-1D0B-4903-840D-7A9E2AE5F15A}" type="slidenum">
              <a:rPr lang="fr-FR" smtClean="0"/>
              <a:pPr/>
              <a:t>41</a:t>
            </a:fld>
            <a:endParaRPr lang="fr-F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85946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4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5558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AF027-C009-44DA-8E3F-C099E6832F71}" type="slidenum">
              <a:rPr lang="fr-FR" smtClean="0"/>
              <a:pPr/>
              <a:t>42</a:t>
            </a:fld>
            <a:endParaRPr lang="fr-F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592361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83920E-A122-42A6-B7B3-ED64C43B8AE5}" type="slidenum">
              <a:rPr lang="fr-FR" smtClean="0"/>
              <a:pPr/>
              <a:t>43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132645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21FA06-ABA3-4FAC-A15E-96ACED678FBD}" type="slidenum">
              <a:rPr lang="fr-FR" smtClean="0"/>
              <a:pPr/>
              <a:t>44</a:t>
            </a:fld>
            <a:endParaRPr lang="fr-F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194876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8057ED-2995-466D-9DB9-E4A869F3B022}" type="slidenum">
              <a:rPr lang="fr-FR" smtClean="0"/>
              <a:pPr/>
              <a:t>45</a:t>
            </a:fld>
            <a:endParaRPr lang="fr-F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390223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F5905-ACB1-4961-8B27-340FAF031B8C}" type="slidenum">
              <a:rPr lang="fr-FR" smtClean="0"/>
              <a:pPr/>
              <a:t>47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144442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48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1456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48D79-2E20-4418-BC2D-9C563E5E20A7}" type="slidenum">
              <a:rPr lang="fr-FR" smtClean="0"/>
              <a:pPr/>
              <a:t>49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82712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48D79-2E20-4418-BC2D-9C563E5E20A7}" type="slidenum">
              <a:rPr lang="fr-FR" smtClean="0"/>
              <a:pPr/>
              <a:t>50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653590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D56F8F-D053-47BB-9544-1E8BD1D48A33}" type="slidenum">
              <a:rPr lang="fr-FR" smtClean="0"/>
              <a:pPr/>
              <a:t>51</a:t>
            </a:fld>
            <a:endParaRPr lang="fr-F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20307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48D79-2E20-4418-BC2D-9C563E5E20A7}" type="slidenum">
              <a:rPr lang="fr-FR" smtClean="0"/>
              <a:pPr/>
              <a:t>52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deserved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nobel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prize</a:t>
            </a:r>
            <a:r>
              <a:rPr lang="fr-FR" baseline="0" dirty="0" smtClean="0"/>
              <a:t>!</a:t>
            </a:r>
          </a:p>
          <a:p>
            <a:r>
              <a:rPr lang="fr-FR" baseline="0" dirty="0" err="1" smtClean="0"/>
              <a:t>Still</a:t>
            </a:r>
            <a:r>
              <a:rPr lang="fr-FR" baseline="0" dirty="0" smtClean="0"/>
              <a:t> in use </a:t>
            </a:r>
            <a:r>
              <a:rPr lang="fr-FR" baseline="0" dirty="0" err="1" smtClean="0"/>
              <a:t>today</a:t>
            </a:r>
            <a:r>
              <a:rPr lang="fr-FR" baseline="0" dirty="0" smtClean="0"/>
              <a:t>, over 50 </a:t>
            </a:r>
            <a:r>
              <a:rPr lang="fr-FR" baseline="0" dirty="0" err="1" smtClean="0"/>
              <a:t>years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later</a:t>
            </a:r>
            <a:r>
              <a:rPr lang="fr-FR" baseline="0" dirty="0" smtClean="0"/>
              <a:t>,  the basis of </a:t>
            </a:r>
            <a:r>
              <a:rPr lang="fr-FR" baseline="0" dirty="0" err="1" smtClean="0"/>
              <a:t>many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big</a:t>
            </a:r>
            <a:r>
              <a:rPr lang="fr-FR" baseline="0" dirty="0" smtClean="0"/>
              <a:t> simulation </a:t>
            </a:r>
            <a:r>
              <a:rPr lang="fr-FR" baseline="0" dirty="0" err="1" smtClean="0"/>
              <a:t>projects</a:t>
            </a:r>
            <a:r>
              <a:rPr lang="fr-FR" baseline="0" dirty="0" smtClean="0"/>
              <a:t>,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06928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854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F5905-ACB1-4961-8B27-340FAF031B8C}" type="slidenum">
              <a:rPr lang="fr-FR" smtClean="0"/>
              <a:pPr/>
              <a:t>53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426199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55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670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6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5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7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7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8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098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9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6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579563"/>
            <a:ext cx="2112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</p:spPr>
        <p:txBody>
          <a:bodyPr vert="horz"/>
          <a:lstStyle>
            <a:lvl1pPr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0" y="11072108"/>
            <a:ext cx="6842363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fld id="{C1FFC524-F062-458A-AA3B-E5D734620D6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157C989-9683-4E93-85AD-6E8DADA6FB43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49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B6EBC08-FAE3-4A34-B1F6-5261134B6DF6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1CC1C1A-7A90-44FD-A370-136E498F11FE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8" name="Rectangle 7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AE3ADD7F-FEC2-47ED-8F59-7EBA958F93FD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4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01E3E9F-5ABA-40FE-AF79-C325AF3393E1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8447918" y="1165851"/>
            <a:ext cx="12211615" cy="9463373"/>
          </a:xfrm>
          <a:prstGeom prst="rect">
            <a:avLst/>
          </a:prstGeom>
        </p:spPr>
        <p:txBody>
          <a:bodyPr lIns="0" tIns="0" rIns="0" bIns="0"/>
          <a:lstStyle>
            <a:lvl1pPr marL="1080272" indent="-518871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47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2100529" indent="-348749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 marL="2265571" indent="-263688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2800" b="0" i="0">
                <a:solidFill>
                  <a:srgbClr val="000000"/>
                </a:solidFill>
                <a:latin typeface="Arial Narrow"/>
                <a:cs typeface="Arial Narrow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5700" b="0" i="0" spc="236">
                <a:latin typeface="Impact"/>
                <a:cs typeface="Impac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F6F8D0E-813B-4B9D-B824-22D92184D584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1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B7E070D-A864-437B-B7D4-F263214A491C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3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11" r:id="rId9"/>
    <p:sldLayoutId id="2147484720" r:id="rId10"/>
  </p:sldLayoutIdLst>
  <p:timing>
    <p:tnLst>
      <p:par>
        <p:cTn id="1" dur="indefinite" restart="never" nodeType="tmRoot"/>
      </p:par>
    </p:tnLst>
  </p:timing>
  <p:txStyles>
    <p:titleStyle>
      <a:lvl1pPr algn="l" defTabSz="10795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272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6pPr>
      <a:lvl7pPr marL="2160544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7pPr>
      <a:lvl8pPr marL="3240816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8pPr>
      <a:lvl9pPr marL="4321089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95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113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35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1002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53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1497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1769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2041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2313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272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544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816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1089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1361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1633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05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2177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10" Type="http://schemas.openxmlformats.org/officeDocument/2006/relationships/image" Target="../media/image10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image" Target="../media/image11.png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image" Target="../media/image11.png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25.bin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23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8.wmf"/><Relationship Id="rId5" Type="http://schemas.openxmlformats.org/officeDocument/2006/relationships/image" Target="../media/image11.png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28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1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2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45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44.bin"/><Relationship Id="rId20" Type="http://schemas.openxmlformats.org/officeDocument/2006/relationships/image" Target="../media/image44.png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19.wmf"/><Relationship Id="rId5" Type="http://schemas.openxmlformats.org/officeDocument/2006/relationships/image" Target="../media/image41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4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53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52.bin"/><Relationship Id="rId20" Type="http://schemas.openxmlformats.org/officeDocument/2006/relationships/image" Target="../media/image47.png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22.wmf"/><Relationship Id="rId5" Type="http://schemas.openxmlformats.org/officeDocument/2006/relationships/image" Target="../media/image41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43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51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61.bin"/><Relationship Id="rId3" Type="http://schemas.openxmlformats.org/officeDocument/2006/relationships/notesSlide" Target="../notesSlides/notesSlide35.xml"/><Relationship Id="rId21" Type="http://schemas.openxmlformats.org/officeDocument/2006/relationships/oleObject" Target="../embeddings/oleObject62.bin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60.bin"/><Relationship Id="rId20" Type="http://schemas.openxmlformats.org/officeDocument/2006/relationships/image" Target="../media/image47.png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22.wmf"/><Relationship Id="rId5" Type="http://schemas.openxmlformats.org/officeDocument/2006/relationships/image" Target="../media/image41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43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59.bin"/><Relationship Id="rId22" Type="http://schemas.openxmlformats.org/officeDocument/2006/relationships/image" Target="../media/image4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51.png"/><Relationship Id="rId4" Type="http://schemas.openxmlformats.org/officeDocument/2006/relationships/oleObject" Target="../embeddings/oleObject64.bin"/><Relationship Id="rId9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2.png"/><Relationship Id="rId4" Type="http://schemas.openxmlformats.org/officeDocument/2006/relationships/oleObject" Target="../embeddings/oleObject6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53.png"/><Relationship Id="rId4" Type="http://schemas.openxmlformats.org/officeDocument/2006/relationships/oleObject" Target="../embeddings/oleObject6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70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71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61.wmf"/><Relationship Id="rId18" Type="http://schemas.openxmlformats.org/officeDocument/2006/relationships/oleObject" Target="../embeddings/oleObject80.bin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63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79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76.bin"/><Relationship Id="rId19" Type="http://schemas.openxmlformats.org/officeDocument/2006/relationships/image" Target="../media/image64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78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Biological Modeling of Neural Networks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69244" y="3951925"/>
            <a:ext cx="923258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 at 9h15</a:t>
            </a:r>
          </a:p>
          <a:p>
            <a:endParaRPr lang="en-US" dirty="0"/>
          </a:p>
          <a:p>
            <a:r>
              <a:rPr lang="en-US" dirty="0" smtClean="0"/>
              <a:t>Location: Room IN-M 200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0218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2. 1. Biophysics of neurons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3145021" y="9359354"/>
            <a:ext cx="825899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Hodgkin-Huxley model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     </a:t>
            </a:r>
            <a:r>
              <a:rPr lang="en-US" sz="4000" i="1" dirty="0" err="1" smtClean="0">
                <a:solidFill>
                  <a:srgbClr val="FF0000"/>
                </a:solidFill>
                <a:sym typeface="Wingdings" pitchFamily="2" charset="2"/>
              </a:rPr>
              <a:t>Hodgkin&amp;Huxley</a:t>
            </a:r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(1952)</a:t>
            </a:r>
          </a:p>
          <a:p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        Nobel Prize 1963</a:t>
            </a:r>
            <a:endParaRPr lang="en-US" sz="4000" i="1" dirty="0">
              <a:solidFill>
                <a:srgbClr val="FF0000"/>
              </a:solidFill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11900487" y="2351262"/>
            <a:ext cx="8673513" cy="6816173"/>
            <a:chOff x="4385726" y="1539652"/>
            <a:chExt cx="17590658" cy="10297144"/>
          </a:xfrm>
        </p:grpSpPr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13199378" y="3847256"/>
            <a:ext cx="1162050" cy="1220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594" name="Equation" r:id="rId4" imgW="164880" imgH="228600" progId="Equation.DSMT4">
                    <p:embed/>
                  </p:oleObj>
                </mc:Choice>
                <mc:Fallback>
                  <p:oleObj name="Equation" r:id="rId4" imgW="164880" imgH="228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99378" y="3847256"/>
                          <a:ext cx="1162050" cy="1220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53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520685" cy="1485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340636" cy="12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14324105" y="8725293"/>
            <a:ext cx="4893779" cy="2304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595" name="Equation" r:id="rId6" imgW="698400" imgH="393480" progId="Equation.DSMT4">
                    <p:embed/>
                  </p:oleObj>
                </mc:Choice>
                <mc:Fallback>
                  <p:oleObj name="Equation" r:id="rId6" imgW="698400" imgH="39348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24105" y="8725293"/>
                          <a:ext cx="4893779" cy="23046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oup 54"/>
            <p:cNvGrpSpPr/>
            <p:nvPr/>
          </p:nvGrpSpPr>
          <p:grpSpPr>
            <a:xfrm flipH="1">
              <a:off x="9949889" y="3124902"/>
              <a:ext cx="1701439" cy="1485282"/>
              <a:chOff x="3276600" y="1371600"/>
              <a:chExt cx="1066800" cy="838200"/>
            </a:xfrm>
          </p:grpSpPr>
          <p:sp>
            <p:nvSpPr>
              <p:cNvPr id="51" name="Line 12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13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990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5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9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0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1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2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34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5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6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7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9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0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1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4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45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6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7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8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9" name="Rounded Rectangle 48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 flipV="1">
                <a:off x="5060965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19" name="Rounded Rectangle 18"/>
            <p:cNvSpPr/>
            <p:nvPr/>
          </p:nvSpPr>
          <p:spPr bwMode="auto">
            <a:xfrm>
              <a:off x="7915855" y="1539652"/>
              <a:ext cx="7704856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2164326" y="7660331"/>
              <a:ext cx="9812058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aphicFrame>
        <p:nvGraphicFramePr>
          <p:cNvPr id="59" name="Object 2"/>
          <p:cNvGraphicFramePr>
            <a:graphicFrameLocks noChangeAspect="1"/>
          </p:cNvGraphicFramePr>
          <p:nvPr/>
        </p:nvGraphicFramePr>
        <p:xfrm>
          <a:off x="14150802" y="7308596"/>
          <a:ext cx="515649" cy="714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96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0802" y="7308596"/>
                        <a:ext cx="515649" cy="714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Arrow Connector 59"/>
          <p:cNvCxnSpPr/>
          <p:nvPr/>
        </p:nvCxnSpPr>
        <p:spPr>
          <a:xfrm flipV="1">
            <a:off x="13317263" y="7308596"/>
            <a:ext cx="554819" cy="477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2"/>
          <p:cNvGraphicFramePr>
            <a:graphicFrameLocks noChangeAspect="1"/>
          </p:cNvGraphicFramePr>
          <p:nvPr/>
        </p:nvGraphicFramePr>
        <p:xfrm>
          <a:off x="13952538" y="4190873"/>
          <a:ext cx="9699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97" name="Equation" r:id="rId9" imgW="279360" imgH="203040" progId="Equation.DSMT4">
                  <p:embed/>
                </p:oleObj>
              </mc:Choice>
              <mc:Fallback>
                <p:oleObj name="Equation" r:id="rId9" imgW="27936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2538" y="4190873"/>
                        <a:ext cx="969962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Week 2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Quiz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568" y="1797050"/>
            <a:ext cx="10299031" cy="415498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In a natural situation, the electrical  potential inside a neuron is </a:t>
            </a:r>
          </a:p>
          <a:p>
            <a:r>
              <a:rPr lang="en-US" sz="4400" dirty="0" smtClean="0"/>
              <a:t>   [ ] the same as outside</a:t>
            </a:r>
          </a:p>
          <a:p>
            <a:r>
              <a:rPr lang="en-US" sz="4400" dirty="0" smtClean="0"/>
              <a:t>   [ ] is different by 50-100 microvolt</a:t>
            </a:r>
          </a:p>
          <a:p>
            <a:r>
              <a:rPr lang="en-US" sz="4400" dirty="0" smtClean="0"/>
              <a:t>   [ ] is different by 50-100 </a:t>
            </a:r>
            <a:r>
              <a:rPr lang="en-US" sz="4400" dirty="0" err="1" smtClean="0"/>
              <a:t>millivolt</a:t>
            </a:r>
            <a:r>
              <a:rPr lang="en-US" sz="4400" dirty="0" smtClean="0"/>
              <a:t> </a:t>
            </a:r>
          </a:p>
          <a:p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0828418" y="6519924"/>
            <a:ext cx="10299032" cy="280076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If a channel is open, ions can</a:t>
            </a:r>
          </a:p>
          <a:p>
            <a:r>
              <a:rPr lang="en-US" sz="4400" dirty="0" smtClean="0"/>
              <a:t>   [ ] flow from the surround into the cell</a:t>
            </a:r>
          </a:p>
          <a:p>
            <a:r>
              <a:rPr lang="en-US" sz="4400" dirty="0" smtClean="0"/>
              <a:t>   [ ] flow from inside the cell into the      </a:t>
            </a:r>
          </a:p>
          <a:p>
            <a:r>
              <a:rPr lang="en-US" sz="4400" dirty="0" smtClean="0"/>
              <a:t>       surrounding liquid </a:t>
            </a:r>
          </a:p>
        </p:txBody>
      </p:sp>
      <p:sp>
        <p:nvSpPr>
          <p:cNvPr id="7" name="Rectangle 61"/>
          <p:cNvSpPr>
            <a:spLocks noChangeArrowheads="1"/>
          </p:cNvSpPr>
          <p:nvPr/>
        </p:nvSpPr>
        <p:spPr bwMode="auto">
          <a:xfrm>
            <a:off x="0" y="1532357"/>
            <a:ext cx="21559453" cy="9914439"/>
          </a:xfrm>
          <a:prstGeom prst="rect">
            <a:avLst/>
          </a:prstGeom>
          <a:solidFill>
            <a:srgbClr val="FF66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10828419" y="1797050"/>
            <a:ext cx="10299031" cy="415498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Neurons and cells</a:t>
            </a:r>
          </a:p>
          <a:p>
            <a:r>
              <a:rPr lang="en-US" sz="4400" dirty="0" smtClean="0"/>
              <a:t>   [ ] Neurons are special cells because they are surrounded by a membrane</a:t>
            </a:r>
          </a:p>
          <a:p>
            <a:r>
              <a:rPr lang="en-US" sz="4400" dirty="0" smtClean="0"/>
              <a:t>   [ ] Neurons are just like other cells surrounded by a membrane</a:t>
            </a:r>
          </a:p>
          <a:p>
            <a:r>
              <a:rPr lang="en-US" sz="4400" dirty="0" smtClean="0"/>
              <a:t>  [ ]  Neurons are not cells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216568" y="6519924"/>
            <a:ext cx="10299032" cy="280076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Ion channels are </a:t>
            </a:r>
          </a:p>
          <a:p>
            <a:r>
              <a:rPr lang="en-US" sz="4400" dirty="0" smtClean="0"/>
              <a:t>   [ ] located in the cell membrane</a:t>
            </a:r>
          </a:p>
          <a:p>
            <a:r>
              <a:rPr lang="en-US" sz="4400" dirty="0" smtClean="0"/>
              <a:t>   [ ] special proteins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[ ] can switch from open to closed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09679" y="9865897"/>
            <a:ext cx="872226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Multiple answers possible!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2 – Biophysical modeling: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The Hodgkin-Huxley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732547"/>
            <a:ext cx="10422104" cy="90646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Biophysic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Reversal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Nernst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equation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Hodgin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-Huxley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in the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Hodgkin-Huxley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Detailed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biophysical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 - the zoo of ion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channels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2 – part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2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Reversal potential and Nernst equation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10872537" y="2723000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79" y="4138847"/>
            <a:ext cx="9773651" cy="13475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52500" y="3382963"/>
            <a:ext cx="9250363" cy="29210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endParaRPr dirty="0">
              <a:latin typeface="Impact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 2.2.   Resting potential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2729107" y="4403558"/>
            <a:ext cx="7562056" cy="649705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3989449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7230331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7770477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529596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7230331" y="7867635"/>
            <a:ext cx="0" cy="14852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7770477" y="786763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7050282" y="7327532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7050282" y="7867635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249792" y="6652403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5609890" y="6922455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8538799" y="6979933"/>
            <a:ext cx="180049" cy="135026"/>
          </a:xfrm>
          <a:prstGeom prst="ellipse">
            <a:avLst/>
          </a:prstGeom>
          <a:solidFill>
            <a:srgbClr val="87D4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5969988" y="8137686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9210869" y="6475975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6150037" y="921789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8" name="Oval 29"/>
          <p:cNvSpPr>
            <a:spLocks noChangeArrowheads="1"/>
          </p:cNvSpPr>
          <p:nvPr/>
        </p:nvSpPr>
        <p:spPr bwMode="auto">
          <a:xfrm>
            <a:off x="6510135" y="8677789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6330086" y="638235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" name="Oval 31"/>
          <p:cNvSpPr>
            <a:spLocks noChangeArrowheads="1"/>
          </p:cNvSpPr>
          <p:nvPr/>
        </p:nvSpPr>
        <p:spPr bwMode="auto">
          <a:xfrm>
            <a:off x="5609890" y="8407738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4" name="Oval 32"/>
          <p:cNvSpPr>
            <a:spLocks noChangeArrowheads="1"/>
          </p:cNvSpPr>
          <p:nvPr/>
        </p:nvSpPr>
        <p:spPr bwMode="auto">
          <a:xfrm>
            <a:off x="5609890" y="7597583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5" name="Oval 33"/>
          <p:cNvSpPr>
            <a:spLocks noChangeArrowheads="1"/>
          </p:cNvSpPr>
          <p:nvPr/>
        </p:nvSpPr>
        <p:spPr bwMode="auto">
          <a:xfrm>
            <a:off x="4889694" y="8812815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6" name="Oval 34"/>
          <p:cNvSpPr>
            <a:spLocks noChangeArrowheads="1"/>
          </p:cNvSpPr>
          <p:nvPr/>
        </p:nvSpPr>
        <p:spPr bwMode="auto">
          <a:xfrm>
            <a:off x="6330086" y="8137686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8670722" y="8812815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8" name="Oval 36"/>
          <p:cNvSpPr>
            <a:spLocks noChangeArrowheads="1"/>
          </p:cNvSpPr>
          <p:nvPr/>
        </p:nvSpPr>
        <p:spPr bwMode="auto">
          <a:xfrm>
            <a:off x="8310624" y="7732609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8006794" y="8812815"/>
            <a:ext cx="1579000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Ca</a:t>
            </a:r>
            <a:r>
              <a:rPr lang="en-US" baseline="30000">
                <a:solidFill>
                  <a:srgbClr val="FF6600"/>
                </a:solidFill>
              </a:rPr>
              <a:t>2+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8093065" y="6112301"/>
            <a:ext cx="160945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Text Box 41"/>
          <p:cNvSpPr txBox="1">
            <a:spLocks noChangeArrowheads="1"/>
          </p:cNvSpPr>
          <p:nvPr/>
        </p:nvSpPr>
        <p:spPr bwMode="auto">
          <a:xfrm>
            <a:off x="4529597" y="7867635"/>
            <a:ext cx="1107717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K</a:t>
            </a:r>
            <a:r>
              <a:rPr lang="en-US" baseline="30000">
                <a:solidFill>
                  <a:srgbClr val="FF6600"/>
                </a:solidFill>
              </a:rPr>
              <a:t>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2" name="Line 42"/>
          <p:cNvSpPr>
            <a:spLocks noChangeShapeType="1"/>
          </p:cNvSpPr>
          <p:nvPr/>
        </p:nvSpPr>
        <p:spPr bwMode="auto">
          <a:xfrm>
            <a:off x="6150037" y="5842249"/>
            <a:ext cx="1980539" cy="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 type="triangle" w="med" len="med"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5789939" y="4768352"/>
            <a:ext cx="2242643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-70mV</a:t>
            </a:r>
          </a:p>
        </p:txBody>
      </p:sp>
      <p:sp>
        <p:nvSpPr>
          <p:cNvPr id="54" name="Oval 44"/>
          <p:cNvSpPr>
            <a:spLocks noChangeArrowheads="1"/>
          </p:cNvSpPr>
          <p:nvPr/>
        </p:nvSpPr>
        <p:spPr bwMode="auto">
          <a:xfrm>
            <a:off x="4889694" y="7597583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5" name="Text Box 45"/>
          <p:cNvSpPr txBox="1">
            <a:spLocks noChangeArrowheads="1"/>
          </p:cNvSpPr>
          <p:nvPr/>
        </p:nvSpPr>
        <p:spPr bwMode="auto">
          <a:xfrm>
            <a:off x="4349547" y="9243210"/>
            <a:ext cx="4623872" cy="110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5900" b="1" dirty="0"/>
              <a:t>Ions/proteins</a:t>
            </a:r>
            <a:endParaRPr lang="en-US" dirty="0"/>
          </a:p>
        </p:txBody>
      </p:sp>
      <p:sp>
        <p:nvSpPr>
          <p:cNvPr id="60" name="TextBox 47"/>
          <p:cNvSpPr txBox="1">
            <a:spLocks noChangeArrowheads="1"/>
          </p:cNvSpPr>
          <p:nvPr/>
        </p:nvSpPr>
        <p:spPr bwMode="auto">
          <a:xfrm>
            <a:off x="306847" y="1409855"/>
            <a:ext cx="4222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Cell surrounded by membrane</a:t>
            </a:r>
          </a:p>
          <a:p>
            <a:r>
              <a:rPr lang="en-US" dirty="0"/>
              <a:t>Membrane contains</a:t>
            </a:r>
          </a:p>
          <a:p>
            <a:r>
              <a:rPr lang="en-US" dirty="0"/>
              <a:t>    -  ion channels</a:t>
            </a:r>
          </a:p>
          <a:p>
            <a:r>
              <a:rPr lang="en-US" dirty="0"/>
              <a:t>    -  ion pumps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020927" y="2493645"/>
            <a:ext cx="819647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Resting potential  -70mV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ym typeface="Wingdings" pitchFamily="2" charset="2"/>
              </a:rPr>
              <a:t> how does it arise?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1020927" y="4967383"/>
            <a:ext cx="872867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Ions flow through channel </a:t>
            </a:r>
          </a:p>
          <a:p>
            <a:r>
              <a:rPr lang="en-US" dirty="0" smtClean="0">
                <a:sym typeface="Wingdings" pitchFamily="2" charset="2"/>
              </a:rPr>
              <a:t>      in which direction?</a:t>
            </a:r>
            <a:endParaRPr lang="en-US" dirty="0"/>
          </a:p>
        </p:txBody>
      </p:sp>
      <p:sp>
        <p:nvSpPr>
          <p:cNvPr id="59" name="Freeform 58"/>
          <p:cNvSpPr/>
          <p:nvPr/>
        </p:nvSpPr>
        <p:spPr>
          <a:xfrm>
            <a:off x="6424863" y="7399421"/>
            <a:ext cx="2430379" cy="425116"/>
          </a:xfrm>
          <a:custGeom>
            <a:avLst/>
            <a:gdLst>
              <a:gd name="connsiteX0" fmla="*/ 2430379 w 2430379"/>
              <a:gd name="connsiteY0" fmla="*/ 60158 h 425116"/>
              <a:gd name="connsiteX1" fmla="*/ 1900990 w 2430379"/>
              <a:gd name="connsiteY1" fmla="*/ 60158 h 425116"/>
              <a:gd name="connsiteX2" fmla="*/ 1227221 w 2430379"/>
              <a:gd name="connsiteY2" fmla="*/ 421105 h 425116"/>
              <a:gd name="connsiteX3" fmla="*/ 0 w 2430379"/>
              <a:gd name="connsiteY3" fmla="*/ 84221 h 42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379" h="425116">
                <a:moveTo>
                  <a:pt x="2430379" y="60158"/>
                </a:moveTo>
                <a:cubicBezTo>
                  <a:pt x="2265947" y="30079"/>
                  <a:pt x="2101516" y="0"/>
                  <a:pt x="1900990" y="60158"/>
                </a:cubicBezTo>
                <a:cubicBezTo>
                  <a:pt x="1700464" y="120316"/>
                  <a:pt x="1544053" y="417095"/>
                  <a:pt x="1227221" y="421105"/>
                </a:cubicBezTo>
                <a:cubicBezTo>
                  <a:pt x="910389" y="425116"/>
                  <a:pt x="455194" y="254668"/>
                  <a:pt x="0" y="84221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31579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1173327" y="7512695"/>
            <a:ext cx="1023068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Neuron emits action potentials </a:t>
            </a:r>
          </a:p>
          <a:p>
            <a:r>
              <a:rPr lang="en-US" dirty="0" smtClean="0">
                <a:sym typeface="Wingdings" pitchFamily="2" charset="2"/>
              </a:rPr>
              <a:t>      why?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val 65"/>
          <p:cNvSpPr/>
          <p:nvPr/>
        </p:nvSpPr>
        <p:spPr>
          <a:xfrm>
            <a:off x="10708108" y="1819881"/>
            <a:ext cx="9480884" cy="292056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2. 2. Resting potential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1020927" y="2493645"/>
            <a:ext cx="819647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Resting potential  -70mV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ym typeface="Wingdings" pitchFamily="2" charset="2"/>
              </a:rPr>
              <a:t> how does it arise?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1020927" y="4967383"/>
            <a:ext cx="872867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Ions flow through channel </a:t>
            </a:r>
          </a:p>
          <a:p>
            <a:r>
              <a:rPr lang="en-US" dirty="0" smtClean="0">
                <a:sym typeface="Wingdings" pitchFamily="2" charset="2"/>
              </a:rPr>
              <a:t>      in which direction?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1173327" y="7512695"/>
            <a:ext cx="1023068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Neuron emits action potentials </a:t>
            </a:r>
          </a:p>
          <a:p>
            <a:r>
              <a:rPr lang="en-US" dirty="0" smtClean="0">
                <a:sym typeface="Wingdings" pitchFamily="2" charset="2"/>
              </a:rPr>
              <a:t>      why?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3145021" y="9359354"/>
            <a:ext cx="825899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Hodgkin-Huxley model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     </a:t>
            </a:r>
            <a:r>
              <a:rPr lang="en-US" sz="4000" i="1" dirty="0" err="1" smtClean="0">
                <a:solidFill>
                  <a:srgbClr val="FF0000"/>
                </a:solidFill>
                <a:sym typeface="Wingdings" pitchFamily="2" charset="2"/>
              </a:rPr>
              <a:t>Hodgkin&amp;Huxley</a:t>
            </a:r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(1952)</a:t>
            </a:r>
          </a:p>
          <a:p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        Nobel Prize 1963</a:t>
            </a:r>
            <a:endParaRPr lang="en-US" sz="4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28679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933" y="1755334"/>
            <a:ext cx="6305928" cy="4320822"/>
            <a:chOff x="720" y="624"/>
            <a:chExt cx="1681" cy="1536"/>
          </a:xfrm>
        </p:grpSpPr>
        <p:graphicFrame>
          <p:nvGraphicFramePr>
            <p:cNvPr id="2051" name="Object 5"/>
            <p:cNvGraphicFramePr>
              <a:graphicFrameLocks noChangeAspect="1"/>
            </p:cNvGraphicFramePr>
            <p:nvPr/>
          </p:nvGraphicFramePr>
          <p:xfrm>
            <a:off x="864" y="672"/>
            <a:ext cx="1440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426" name="Photo Editor Photo" r:id="rId4" imgW="5304762" imgH="5304762" progId="">
                    <p:embed/>
                  </p:oleObj>
                </mc:Choice>
                <mc:Fallback>
                  <p:oleObj name="Photo Editor Photo" r:id="rId4" imgW="5304762" imgH="5304762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672"/>
                          <a:ext cx="1440" cy="1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20" y="624"/>
              <a:ext cx="336" cy="1296"/>
              <a:chOff x="720" y="624"/>
              <a:chExt cx="336" cy="1296"/>
            </a:xfrm>
          </p:grpSpPr>
          <p:sp>
            <p:nvSpPr>
              <p:cNvPr id="2110" name="Rectangle 7"/>
              <p:cNvSpPr>
                <a:spLocks noChangeArrowheads="1"/>
              </p:cNvSpPr>
              <p:nvPr/>
            </p:nvSpPr>
            <p:spPr bwMode="auto">
              <a:xfrm>
                <a:off x="864" y="672"/>
                <a:ext cx="192" cy="1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1" name="Text Box 8"/>
              <p:cNvSpPr txBox="1">
                <a:spLocks noChangeArrowheads="1"/>
              </p:cNvSpPr>
              <p:nvPr/>
            </p:nvSpPr>
            <p:spPr bwMode="auto">
              <a:xfrm>
                <a:off x="720" y="624"/>
                <a:ext cx="26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100</a:t>
                </a:r>
                <a:endParaRPr lang="en-US" dirty="0"/>
              </a:p>
            </p:txBody>
          </p:sp>
          <p:sp>
            <p:nvSpPr>
              <p:cNvPr id="2112" name="Text Box 9"/>
              <p:cNvSpPr txBox="1">
                <a:spLocks noChangeArrowheads="1"/>
              </p:cNvSpPr>
              <p:nvPr/>
            </p:nvSpPr>
            <p:spPr bwMode="auto">
              <a:xfrm>
                <a:off x="768" y="1200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mV</a:t>
                </a:r>
                <a:endParaRPr lang="en-US" dirty="0"/>
              </a:p>
            </p:txBody>
          </p:sp>
          <p:sp>
            <p:nvSpPr>
              <p:cNvPr id="2113" name="Text Box 10"/>
              <p:cNvSpPr txBox="1">
                <a:spLocks noChangeArrowheads="1"/>
              </p:cNvSpPr>
              <p:nvPr/>
            </p:nvSpPr>
            <p:spPr bwMode="auto">
              <a:xfrm>
                <a:off x="912" y="1632"/>
                <a:ext cx="121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0</a:t>
                </a:r>
                <a:endParaRPr lang="en-US" dirty="0"/>
              </a:p>
            </p:txBody>
          </p:sp>
        </p:grpSp>
        <p:sp>
          <p:nvSpPr>
            <p:cNvPr id="2101" name="Rectangle 11"/>
            <p:cNvSpPr>
              <a:spLocks noChangeArrowheads="1"/>
            </p:cNvSpPr>
            <p:nvPr/>
          </p:nvSpPr>
          <p:spPr bwMode="auto">
            <a:xfrm>
              <a:off x="1056" y="1920"/>
              <a:ext cx="124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344" y="1872"/>
              <a:ext cx="672" cy="192"/>
              <a:chOff x="1344" y="1872"/>
              <a:chExt cx="672" cy="192"/>
            </a:xfrm>
          </p:grpSpPr>
          <p:sp>
            <p:nvSpPr>
              <p:cNvPr id="2104" name="Line 13"/>
              <p:cNvSpPr>
                <a:spLocks noChangeShapeType="1"/>
              </p:cNvSpPr>
              <p:nvPr/>
            </p:nvSpPr>
            <p:spPr bwMode="auto">
              <a:xfrm flipV="1">
                <a:off x="134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5" name="Line 14"/>
              <p:cNvSpPr>
                <a:spLocks noChangeShapeType="1"/>
              </p:cNvSpPr>
              <p:nvPr/>
            </p:nvSpPr>
            <p:spPr bwMode="auto">
              <a:xfrm flipV="1">
                <a:off x="158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6" name="Line 15"/>
              <p:cNvSpPr>
                <a:spLocks noChangeShapeType="1"/>
              </p:cNvSpPr>
              <p:nvPr/>
            </p:nvSpPr>
            <p:spPr bwMode="auto">
              <a:xfrm flipV="1">
                <a:off x="168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7" name="Line 16"/>
              <p:cNvSpPr>
                <a:spLocks noChangeShapeType="1"/>
              </p:cNvSpPr>
              <p:nvPr/>
            </p:nvSpPr>
            <p:spPr bwMode="auto">
              <a:xfrm flipV="1">
                <a:off x="177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8" name="Line 17"/>
              <p:cNvSpPr>
                <a:spLocks noChangeShapeType="1"/>
              </p:cNvSpPr>
              <p:nvPr/>
            </p:nvSpPr>
            <p:spPr bwMode="auto">
              <a:xfrm flipV="1">
                <a:off x="192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9" name="Line 18"/>
              <p:cNvSpPr>
                <a:spLocks noChangeShapeType="1"/>
              </p:cNvSpPr>
              <p:nvPr/>
            </p:nvSpPr>
            <p:spPr bwMode="auto">
              <a:xfrm flipV="1">
                <a:off x="201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3" name="Text Box 19"/>
            <p:cNvSpPr txBox="1">
              <a:spLocks noChangeArrowheads="1"/>
            </p:cNvSpPr>
            <p:nvPr/>
          </p:nvSpPr>
          <p:spPr bwMode="auto">
            <a:xfrm>
              <a:off x="2352" y="720"/>
              <a:ext cx="4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3800" dirty="0"/>
            </a:p>
          </p:txBody>
        </p:sp>
      </p:grpSp>
      <p:sp>
        <p:nvSpPr>
          <p:cNvPr id="2055" name="Line 39"/>
          <p:cNvSpPr>
            <a:spLocks noChangeShapeType="1"/>
          </p:cNvSpPr>
          <p:nvPr/>
        </p:nvSpPr>
        <p:spPr bwMode="auto">
          <a:xfrm>
            <a:off x="11884105" y="3038078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6" name="Line 40"/>
          <p:cNvSpPr>
            <a:spLocks noChangeShapeType="1"/>
          </p:cNvSpPr>
          <p:nvPr/>
        </p:nvSpPr>
        <p:spPr bwMode="auto">
          <a:xfrm>
            <a:off x="17285970" y="3038078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7" name="Line 41"/>
          <p:cNvSpPr>
            <a:spLocks noChangeShapeType="1"/>
          </p:cNvSpPr>
          <p:nvPr/>
        </p:nvSpPr>
        <p:spPr bwMode="auto">
          <a:xfrm>
            <a:off x="14044851" y="3038078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8" name="Line 42"/>
          <p:cNvSpPr>
            <a:spLocks noChangeShapeType="1"/>
          </p:cNvSpPr>
          <p:nvPr/>
        </p:nvSpPr>
        <p:spPr bwMode="auto">
          <a:xfrm>
            <a:off x="15485349" y="3038078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9" name="Oval 43"/>
          <p:cNvSpPr>
            <a:spLocks noChangeArrowheads="1"/>
          </p:cNvSpPr>
          <p:nvPr/>
        </p:nvSpPr>
        <p:spPr bwMode="auto">
          <a:xfrm>
            <a:off x="16565722" y="2768027"/>
            <a:ext cx="720249" cy="5401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0" name="Oval 44"/>
          <p:cNvSpPr>
            <a:spLocks noChangeArrowheads="1"/>
          </p:cNvSpPr>
          <p:nvPr/>
        </p:nvSpPr>
        <p:spPr bwMode="auto">
          <a:xfrm>
            <a:off x="13684727" y="3173104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2" name="Oval 46"/>
          <p:cNvSpPr>
            <a:spLocks noChangeArrowheads="1"/>
          </p:cNvSpPr>
          <p:nvPr/>
        </p:nvSpPr>
        <p:spPr bwMode="auto">
          <a:xfrm>
            <a:off x="15125224" y="263300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3" name="Oval 47"/>
          <p:cNvSpPr>
            <a:spLocks noChangeArrowheads="1"/>
          </p:cNvSpPr>
          <p:nvPr/>
        </p:nvSpPr>
        <p:spPr bwMode="auto">
          <a:xfrm>
            <a:off x="12784416" y="2497975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5" name="Oval 49"/>
          <p:cNvSpPr>
            <a:spLocks noChangeArrowheads="1"/>
          </p:cNvSpPr>
          <p:nvPr/>
        </p:nvSpPr>
        <p:spPr bwMode="auto">
          <a:xfrm>
            <a:off x="16205597" y="2497975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6" name="Oval 50"/>
          <p:cNvSpPr>
            <a:spLocks noChangeArrowheads="1"/>
          </p:cNvSpPr>
          <p:nvPr/>
        </p:nvSpPr>
        <p:spPr bwMode="auto">
          <a:xfrm>
            <a:off x="13504664" y="3713207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7" name="Oval 51"/>
          <p:cNvSpPr>
            <a:spLocks noChangeArrowheads="1"/>
          </p:cNvSpPr>
          <p:nvPr/>
        </p:nvSpPr>
        <p:spPr bwMode="auto">
          <a:xfrm>
            <a:off x="16565722" y="3848232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8" name="Oval 52"/>
          <p:cNvSpPr>
            <a:spLocks noChangeArrowheads="1"/>
          </p:cNvSpPr>
          <p:nvPr/>
        </p:nvSpPr>
        <p:spPr bwMode="auto">
          <a:xfrm>
            <a:off x="19086592" y="2092898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9" name="Oval 53"/>
          <p:cNvSpPr>
            <a:spLocks noChangeArrowheads="1"/>
          </p:cNvSpPr>
          <p:nvPr/>
        </p:nvSpPr>
        <p:spPr bwMode="auto">
          <a:xfrm>
            <a:off x="17466033" y="168782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0" name="Oval 54"/>
          <p:cNvSpPr>
            <a:spLocks noChangeArrowheads="1"/>
          </p:cNvSpPr>
          <p:nvPr/>
        </p:nvSpPr>
        <p:spPr bwMode="auto">
          <a:xfrm>
            <a:off x="14224913" y="3308130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1" name="Oval 55"/>
          <p:cNvSpPr>
            <a:spLocks noChangeArrowheads="1"/>
          </p:cNvSpPr>
          <p:nvPr/>
        </p:nvSpPr>
        <p:spPr bwMode="auto">
          <a:xfrm>
            <a:off x="12784416" y="344315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2" name="Oval 56"/>
          <p:cNvSpPr>
            <a:spLocks noChangeArrowheads="1"/>
          </p:cNvSpPr>
          <p:nvPr/>
        </p:nvSpPr>
        <p:spPr bwMode="auto">
          <a:xfrm>
            <a:off x="15485349" y="398325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3" name="Oval 57"/>
          <p:cNvSpPr>
            <a:spLocks noChangeArrowheads="1"/>
          </p:cNvSpPr>
          <p:nvPr/>
        </p:nvSpPr>
        <p:spPr bwMode="auto">
          <a:xfrm>
            <a:off x="14585038" y="3173104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4" name="Oval 58"/>
          <p:cNvSpPr>
            <a:spLocks noChangeArrowheads="1"/>
          </p:cNvSpPr>
          <p:nvPr/>
        </p:nvSpPr>
        <p:spPr bwMode="auto">
          <a:xfrm>
            <a:off x="16565722" y="3308130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6" name="Oval 60"/>
          <p:cNvSpPr>
            <a:spLocks noChangeArrowheads="1"/>
          </p:cNvSpPr>
          <p:nvPr/>
        </p:nvSpPr>
        <p:spPr bwMode="auto">
          <a:xfrm>
            <a:off x="18006219" y="344315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7" name="Oval 61"/>
          <p:cNvSpPr>
            <a:spLocks noChangeArrowheads="1"/>
          </p:cNvSpPr>
          <p:nvPr/>
        </p:nvSpPr>
        <p:spPr bwMode="auto">
          <a:xfrm>
            <a:off x="19266655" y="3713207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8" name="Oval 62"/>
          <p:cNvSpPr>
            <a:spLocks noChangeArrowheads="1"/>
          </p:cNvSpPr>
          <p:nvPr/>
        </p:nvSpPr>
        <p:spPr bwMode="auto">
          <a:xfrm>
            <a:off x="14404975" y="398325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9" name="Text Box 63"/>
          <p:cNvSpPr txBox="1">
            <a:spLocks noChangeArrowheads="1"/>
          </p:cNvSpPr>
          <p:nvPr/>
        </p:nvSpPr>
        <p:spPr bwMode="auto">
          <a:xfrm>
            <a:off x="18546406" y="1012694"/>
            <a:ext cx="166397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inside</a:t>
            </a:r>
          </a:p>
        </p:txBody>
      </p:sp>
      <p:sp>
        <p:nvSpPr>
          <p:cNvPr id="2080" name="Text Box 64"/>
          <p:cNvSpPr txBox="1">
            <a:spLocks noChangeArrowheads="1"/>
          </p:cNvSpPr>
          <p:nvPr/>
        </p:nvSpPr>
        <p:spPr bwMode="auto">
          <a:xfrm>
            <a:off x="18726468" y="3983259"/>
            <a:ext cx="196053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outside</a:t>
            </a:r>
          </a:p>
        </p:txBody>
      </p:sp>
      <p:sp>
        <p:nvSpPr>
          <p:cNvPr id="2081" name="Text Box 65"/>
          <p:cNvSpPr txBox="1">
            <a:spLocks noChangeArrowheads="1"/>
          </p:cNvSpPr>
          <p:nvPr/>
        </p:nvSpPr>
        <p:spPr bwMode="auto">
          <a:xfrm>
            <a:off x="19409204" y="1890361"/>
            <a:ext cx="9859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Ka</a:t>
            </a:r>
          </a:p>
        </p:txBody>
      </p:sp>
      <p:sp>
        <p:nvSpPr>
          <p:cNvPr id="2082" name="Text Box 66"/>
          <p:cNvSpPr txBox="1">
            <a:spLocks noChangeArrowheads="1"/>
          </p:cNvSpPr>
          <p:nvPr/>
        </p:nvSpPr>
        <p:spPr bwMode="auto">
          <a:xfrm>
            <a:off x="19446717" y="3443156"/>
            <a:ext cx="101315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Na</a:t>
            </a:r>
          </a:p>
        </p:txBody>
      </p:sp>
      <p:sp>
        <p:nvSpPr>
          <p:cNvPr id="2083" name="Text Box 67"/>
          <p:cNvSpPr txBox="1">
            <a:spLocks noChangeArrowheads="1"/>
          </p:cNvSpPr>
          <p:nvPr/>
        </p:nvSpPr>
        <p:spPr bwMode="auto">
          <a:xfrm>
            <a:off x="12064167" y="4253310"/>
            <a:ext cx="315156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channels</a:t>
            </a:r>
          </a:p>
        </p:txBody>
      </p:sp>
      <p:sp>
        <p:nvSpPr>
          <p:cNvPr id="2084" name="Text Box 68"/>
          <p:cNvSpPr txBox="1">
            <a:spLocks noChangeArrowheads="1"/>
          </p:cNvSpPr>
          <p:nvPr/>
        </p:nvSpPr>
        <p:spPr bwMode="auto">
          <a:xfrm>
            <a:off x="15988022" y="4320823"/>
            <a:ext cx="241899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pump</a:t>
            </a:r>
          </a:p>
        </p:txBody>
      </p:sp>
      <p:sp>
        <p:nvSpPr>
          <p:cNvPr id="2085" name="Line 69"/>
          <p:cNvSpPr>
            <a:spLocks noChangeShapeType="1"/>
          </p:cNvSpPr>
          <p:nvPr/>
        </p:nvSpPr>
        <p:spPr bwMode="auto">
          <a:xfrm flipH="1" flipV="1">
            <a:off x="13864789" y="3038078"/>
            <a:ext cx="180062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6" name="Line 70"/>
          <p:cNvSpPr>
            <a:spLocks noChangeShapeType="1"/>
          </p:cNvSpPr>
          <p:nvPr/>
        </p:nvSpPr>
        <p:spPr bwMode="auto">
          <a:xfrm flipV="1">
            <a:off x="14585037" y="3038078"/>
            <a:ext cx="720249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7" name="Line 71"/>
          <p:cNvSpPr>
            <a:spLocks noChangeShapeType="1"/>
          </p:cNvSpPr>
          <p:nvPr/>
        </p:nvSpPr>
        <p:spPr bwMode="auto">
          <a:xfrm flipH="1" flipV="1">
            <a:off x="16925846" y="3173104"/>
            <a:ext cx="720249" cy="108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8" name="Rectangle 72"/>
          <p:cNvSpPr>
            <a:spLocks noChangeArrowheads="1"/>
          </p:cNvSpPr>
          <p:nvPr/>
        </p:nvSpPr>
        <p:spPr bwMode="auto">
          <a:xfrm>
            <a:off x="0" y="1215231"/>
            <a:ext cx="9003110" cy="5266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b="1"/>
          </a:p>
        </p:txBody>
      </p:sp>
      <p:sp>
        <p:nvSpPr>
          <p:cNvPr id="2089" name="Oval 108"/>
          <p:cNvSpPr>
            <a:spLocks noChangeArrowheads="1"/>
          </p:cNvSpPr>
          <p:nvPr/>
        </p:nvSpPr>
        <p:spPr bwMode="auto">
          <a:xfrm>
            <a:off x="13504664" y="276802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90" name="Oval 109"/>
          <p:cNvSpPr>
            <a:spLocks noChangeArrowheads="1"/>
          </p:cNvSpPr>
          <p:nvPr/>
        </p:nvSpPr>
        <p:spPr bwMode="auto">
          <a:xfrm>
            <a:off x="13864789" y="276802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91" name="Oval 110"/>
          <p:cNvSpPr>
            <a:spLocks noChangeArrowheads="1"/>
          </p:cNvSpPr>
          <p:nvPr/>
        </p:nvSpPr>
        <p:spPr bwMode="auto">
          <a:xfrm>
            <a:off x="15125224" y="276802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92" name="Oval 111"/>
          <p:cNvSpPr>
            <a:spLocks noChangeArrowheads="1"/>
          </p:cNvSpPr>
          <p:nvPr/>
        </p:nvSpPr>
        <p:spPr bwMode="auto">
          <a:xfrm>
            <a:off x="15305286" y="276802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pic>
        <p:nvPicPr>
          <p:cNvPr id="859264" name="Picture 128" descr="nernst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4074" y="5693584"/>
            <a:ext cx="14281657" cy="540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9265" name="Rectangle 129"/>
          <p:cNvSpPr>
            <a:spLocks noChangeArrowheads="1"/>
          </p:cNvSpPr>
          <p:nvPr/>
        </p:nvSpPr>
        <p:spPr bwMode="auto">
          <a:xfrm>
            <a:off x="7305422" y="5949572"/>
            <a:ext cx="11572748" cy="62027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  <p:graphicFrame>
        <p:nvGraphicFramePr>
          <p:cNvPr id="859267" name="Object 131"/>
          <p:cNvGraphicFramePr>
            <a:graphicFrameLocks noChangeAspect="1"/>
          </p:cNvGraphicFramePr>
          <p:nvPr/>
        </p:nvGraphicFramePr>
        <p:xfrm>
          <a:off x="2599226" y="3578181"/>
          <a:ext cx="4561576" cy="1561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27" name="Equation" r:id="rId7" imgW="469800" imgH="215640" progId="Equation.3">
                  <p:embed/>
                </p:oleObj>
              </mc:Choice>
              <mc:Fallback>
                <p:oleObj name="Equation" r:id="rId7" imgW="469800" imgH="215640" progId="Equation.3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9226" y="3578181"/>
                        <a:ext cx="4561576" cy="15612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9268" name="Text Box 132"/>
          <p:cNvSpPr txBox="1">
            <a:spLocks noChangeArrowheads="1"/>
          </p:cNvSpPr>
          <p:nvPr/>
        </p:nvSpPr>
        <p:spPr bwMode="auto">
          <a:xfrm>
            <a:off x="1568043" y="2841166"/>
            <a:ext cx="270753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err="1" smtClean="0"/>
              <a:t>density</a:t>
            </a:r>
            <a:endParaRPr lang="fr-FR" dirty="0"/>
          </a:p>
        </p:txBody>
      </p:sp>
      <p:sp>
        <p:nvSpPr>
          <p:cNvPr id="859273" name="Text Box 137"/>
          <p:cNvSpPr txBox="1">
            <a:spLocks noChangeArrowheads="1"/>
          </p:cNvSpPr>
          <p:nvPr/>
        </p:nvSpPr>
        <p:spPr bwMode="auto">
          <a:xfrm>
            <a:off x="8352400" y="7619827"/>
            <a:ext cx="8393384" cy="1241234"/>
          </a:xfrm>
          <a:prstGeom prst="rect">
            <a:avLst/>
          </a:prstGeom>
          <a:solidFill>
            <a:srgbClr val="0076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i="1" dirty="0" err="1" smtClean="0"/>
              <a:t>Mathetical</a:t>
            </a:r>
            <a:r>
              <a:rPr lang="fr-CH" sz="6800" i="1" dirty="0" smtClean="0"/>
              <a:t> </a:t>
            </a:r>
            <a:r>
              <a:rPr lang="fr-CH" sz="6800" i="1" dirty="0" err="1" smtClean="0"/>
              <a:t>derivation</a:t>
            </a:r>
            <a:endParaRPr lang="fr-FR" sz="6800" i="1" dirty="0"/>
          </a:p>
        </p:txBody>
      </p:sp>
      <p:sp>
        <p:nvSpPr>
          <p:cNvPr id="67" name="Text Box 136"/>
          <p:cNvSpPr txBox="1">
            <a:spLocks noChangeArrowheads="1"/>
          </p:cNvSpPr>
          <p:nvPr/>
        </p:nvSpPr>
        <p:spPr bwMode="auto">
          <a:xfrm>
            <a:off x="7160802" y="5032879"/>
            <a:ext cx="13526199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 dirty="0"/>
              <a:t>Ion </a:t>
            </a:r>
            <a:r>
              <a:rPr lang="fr-CH" b="1" dirty="0" err="1"/>
              <a:t>pump</a:t>
            </a:r>
            <a:r>
              <a:rPr lang="fr-CH" b="1" dirty="0"/>
              <a:t> </a:t>
            </a:r>
            <a:r>
              <a:rPr lang="fr-CH" b="1" dirty="0">
                <a:sym typeface="Wingdings" pitchFamily="2" charset="2"/>
              </a:rPr>
              <a:t> </a:t>
            </a:r>
            <a:r>
              <a:rPr lang="fr-CH" b="1" dirty="0"/>
              <a:t>Concentration </a:t>
            </a:r>
            <a:r>
              <a:rPr lang="fr-CH" b="1" dirty="0" err="1"/>
              <a:t>difference</a:t>
            </a:r>
            <a:endParaRPr lang="fr-FR" b="1" dirty="0"/>
          </a:p>
        </p:txBody>
      </p:sp>
      <p:sp>
        <p:nvSpPr>
          <p:cNvPr id="66" name="Title 3"/>
          <p:cNvSpPr txBox="1">
            <a:spLocks/>
          </p:cNvSpPr>
          <p:nvPr/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2. 2.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Reversal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potential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43039" y="5464824"/>
            <a:ext cx="1486304" cy="969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   E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19446717" y="1890361"/>
            <a:ext cx="1013158" cy="77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K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268" grpId="0"/>
      <p:bldP spid="859273" grpId="0" animBg="1"/>
      <p:bldP spid="67" grpId="0" animBg="1"/>
      <p:bldP spid="63" grpId="0" animBg="1"/>
      <p:bldP spid="6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933" y="1755334"/>
            <a:ext cx="6305928" cy="4320822"/>
            <a:chOff x="720" y="624"/>
            <a:chExt cx="1681" cy="1536"/>
          </a:xfrm>
        </p:grpSpPr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864" y="672"/>
            <a:ext cx="1440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452" name="Photo Editor Photo" r:id="rId4" imgW="5304762" imgH="5304762" progId="">
                    <p:embed/>
                  </p:oleObj>
                </mc:Choice>
                <mc:Fallback>
                  <p:oleObj name="Photo Editor Photo" r:id="rId4" imgW="5304762" imgH="5304762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672"/>
                          <a:ext cx="1440" cy="1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20" y="624"/>
              <a:ext cx="336" cy="1296"/>
              <a:chOff x="720" y="624"/>
              <a:chExt cx="336" cy="1296"/>
            </a:xfrm>
          </p:grpSpPr>
          <p:sp>
            <p:nvSpPr>
              <p:cNvPr id="3133" name="Rectangle 7"/>
              <p:cNvSpPr>
                <a:spLocks noChangeArrowheads="1"/>
              </p:cNvSpPr>
              <p:nvPr/>
            </p:nvSpPr>
            <p:spPr bwMode="auto">
              <a:xfrm>
                <a:off x="864" y="672"/>
                <a:ext cx="192" cy="1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4" name="Text Box 8"/>
              <p:cNvSpPr txBox="1">
                <a:spLocks noChangeArrowheads="1"/>
              </p:cNvSpPr>
              <p:nvPr/>
            </p:nvSpPr>
            <p:spPr bwMode="auto">
              <a:xfrm>
                <a:off x="720" y="624"/>
                <a:ext cx="26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100</a:t>
                </a:r>
                <a:endParaRPr lang="en-US" dirty="0"/>
              </a:p>
            </p:txBody>
          </p:sp>
          <p:sp>
            <p:nvSpPr>
              <p:cNvPr id="3135" name="Text Box 9"/>
              <p:cNvSpPr txBox="1">
                <a:spLocks noChangeArrowheads="1"/>
              </p:cNvSpPr>
              <p:nvPr/>
            </p:nvSpPr>
            <p:spPr bwMode="auto">
              <a:xfrm>
                <a:off x="768" y="1200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mV</a:t>
                </a:r>
                <a:endParaRPr lang="en-US" dirty="0"/>
              </a:p>
            </p:txBody>
          </p:sp>
          <p:sp>
            <p:nvSpPr>
              <p:cNvPr id="3136" name="Text Box 10"/>
              <p:cNvSpPr txBox="1">
                <a:spLocks noChangeArrowheads="1"/>
              </p:cNvSpPr>
              <p:nvPr/>
            </p:nvSpPr>
            <p:spPr bwMode="auto">
              <a:xfrm>
                <a:off x="912" y="1632"/>
                <a:ext cx="121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0</a:t>
                </a:r>
                <a:endParaRPr lang="en-US" dirty="0"/>
              </a:p>
            </p:txBody>
          </p:sp>
        </p:grpSp>
        <p:sp>
          <p:nvSpPr>
            <p:cNvPr id="3124" name="Rectangle 11"/>
            <p:cNvSpPr>
              <a:spLocks noChangeArrowheads="1"/>
            </p:cNvSpPr>
            <p:nvPr/>
          </p:nvSpPr>
          <p:spPr bwMode="auto">
            <a:xfrm>
              <a:off x="1056" y="1920"/>
              <a:ext cx="124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344" y="1872"/>
              <a:ext cx="672" cy="192"/>
              <a:chOff x="1344" y="1872"/>
              <a:chExt cx="672" cy="192"/>
            </a:xfrm>
          </p:grpSpPr>
          <p:sp>
            <p:nvSpPr>
              <p:cNvPr id="3127" name="Line 13"/>
              <p:cNvSpPr>
                <a:spLocks noChangeShapeType="1"/>
              </p:cNvSpPr>
              <p:nvPr/>
            </p:nvSpPr>
            <p:spPr bwMode="auto">
              <a:xfrm flipV="1">
                <a:off x="134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" name="Line 14"/>
              <p:cNvSpPr>
                <a:spLocks noChangeShapeType="1"/>
              </p:cNvSpPr>
              <p:nvPr/>
            </p:nvSpPr>
            <p:spPr bwMode="auto">
              <a:xfrm flipV="1">
                <a:off x="158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" name="Line 15"/>
              <p:cNvSpPr>
                <a:spLocks noChangeShapeType="1"/>
              </p:cNvSpPr>
              <p:nvPr/>
            </p:nvSpPr>
            <p:spPr bwMode="auto">
              <a:xfrm flipV="1">
                <a:off x="168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0" name="Line 16"/>
              <p:cNvSpPr>
                <a:spLocks noChangeShapeType="1"/>
              </p:cNvSpPr>
              <p:nvPr/>
            </p:nvSpPr>
            <p:spPr bwMode="auto">
              <a:xfrm flipV="1">
                <a:off x="177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1" name="Line 17"/>
              <p:cNvSpPr>
                <a:spLocks noChangeShapeType="1"/>
              </p:cNvSpPr>
              <p:nvPr/>
            </p:nvSpPr>
            <p:spPr bwMode="auto">
              <a:xfrm flipV="1">
                <a:off x="192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2" name="Line 18"/>
              <p:cNvSpPr>
                <a:spLocks noChangeShapeType="1"/>
              </p:cNvSpPr>
              <p:nvPr/>
            </p:nvSpPr>
            <p:spPr bwMode="auto">
              <a:xfrm flipV="1">
                <a:off x="201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26" name="Text Box 19"/>
            <p:cNvSpPr txBox="1">
              <a:spLocks noChangeArrowheads="1"/>
            </p:cNvSpPr>
            <p:nvPr/>
          </p:nvSpPr>
          <p:spPr bwMode="auto">
            <a:xfrm>
              <a:off x="2352" y="720"/>
              <a:ext cx="4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3800" dirty="0"/>
            </a:p>
          </p:txBody>
        </p:sp>
      </p:grpSp>
      <p:sp>
        <p:nvSpPr>
          <p:cNvPr id="3081" name="Line 20"/>
          <p:cNvSpPr>
            <a:spLocks noChangeShapeType="1"/>
          </p:cNvSpPr>
          <p:nvPr/>
        </p:nvSpPr>
        <p:spPr bwMode="auto">
          <a:xfrm>
            <a:off x="11884105" y="3381269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2" name="Line 21"/>
          <p:cNvSpPr>
            <a:spLocks noChangeShapeType="1"/>
          </p:cNvSpPr>
          <p:nvPr/>
        </p:nvSpPr>
        <p:spPr bwMode="auto">
          <a:xfrm>
            <a:off x="17285970" y="3381269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3" name="Line 22"/>
          <p:cNvSpPr>
            <a:spLocks noChangeShapeType="1"/>
          </p:cNvSpPr>
          <p:nvPr/>
        </p:nvSpPr>
        <p:spPr bwMode="auto">
          <a:xfrm>
            <a:off x="14044851" y="3381269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4" name="Line 23"/>
          <p:cNvSpPr>
            <a:spLocks noChangeShapeType="1"/>
          </p:cNvSpPr>
          <p:nvPr/>
        </p:nvSpPr>
        <p:spPr bwMode="auto">
          <a:xfrm>
            <a:off x="15485349" y="3381269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5" name="Oval 24"/>
          <p:cNvSpPr>
            <a:spLocks noChangeArrowheads="1"/>
          </p:cNvSpPr>
          <p:nvPr/>
        </p:nvSpPr>
        <p:spPr bwMode="auto">
          <a:xfrm>
            <a:off x="16565722" y="3111217"/>
            <a:ext cx="720249" cy="5401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6" name="Oval 25"/>
          <p:cNvSpPr>
            <a:spLocks noChangeArrowheads="1"/>
          </p:cNvSpPr>
          <p:nvPr/>
        </p:nvSpPr>
        <p:spPr bwMode="auto">
          <a:xfrm>
            <a:off x="13684727" y="3516294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7" name="Oval 26"/>
          <p:cNvSpPr>
            <a:spLocks noChangeArrowheads="1"/>
          </p:cNvSpPr>
          <p:nvPr/>
        </p:nvSpPr>
        <p:spPr bwMode="auto">
          <a:xfrm>
            <a:off x="14765100" y="230106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8" name="Oval 27"/>
          <p:cNvSpPr>
            <a:spLocks noChangeArrowheads="1"/>
          </p:cNvSpPr>
          <p:nvPr/>
        </p:nvSpPr>
        <p:spPr bwMode="auto">
          <a:xfrm>
            <a:off x="15125224" y="297619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9" name="Oval 28"/>
          <p:cNvSpPr>
            <a:spLocks noChangeArrowheads="1"/>
          </p:cNvSpPr>
          <p:nvPr/>
        </p:nvSpPr>
        <p:spPr bwMode="auto">
          <a:xfrm>
            <a:off x="12784416" y="2841166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0" name="Oval 29"/>
          <p:cNvSpPr>
            <a:spLocks noChangeArrowheads="1"/>
          </p:cNvSpPr>
          <p:nvPr/>
        </p:nvSpPr>
        <p:spPr bwMode="auto">
          <a:xfrm>
            <a:off x="15665411" y="2706140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1" name="Oval 30"/>
          <p:cNvSpPr>
            <a:spLocks noChangeArrowheads="1"/>
          </p:cNvSpPr>
          <p:nvPr/>
        </p:nvSpPr>
        <p:spPr bwMode="auto">
          <a:xfrm>
            <a:off x="16205597" y="2841166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2" name="Oval 31"/>
          <p:cNvSpPr>
            <a:spLocks noChangeArrowheads="1"/>
          </p:cNvSpPr>
          <p:nvPr/>
        </p:nvSpPr>
        <p:spPr bwMode="auto">
          <a:xfrm>
            <a:off x="13504664" y="4056397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3" name="Oval 32"/>
          <p:cNvSpPr>
            <a:spLocks noChangeArrowheads="1"/>
          </p:cNvSpPr>
          <p:nvPr/>
        </p:nvSpPr>
        <p:spPr bwMode="auto">
          <a:xfrm>
            <a:off x="16565722" y="419142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4" name="Oval 33"/>
          <p:cNvSpPr>
            <a:spLocks noChangeArrowheads="1"/>
          </p:cNvSpPr>
          <p:nvPr/>
        </p:nvSpPr>
        <p:spPr bwMode="auto">
          <a:xfrm>
            <a:off x="19086592" y="2436089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5" name="Oval 34"/>
          <p:cNvSpPr>
            <a:spLocks noChangeArrowheads="1"/>
          </p:cNvSpPr>
          <p:nvPr/>
        </p:nvSpPr>
        <p:spPr bwMode="auto">
          <a:xfrm>
            <a:off x="17466033" y="203101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6" name="Oval 35"/>
          <p:cNvSpPr>
            <a:spLocks noChangeArrowheads="1"/>
          </p:cNvSpPr>
          <p:nvPr/>
        </p:nvSpPr>
        <p:spPr bwMode="auto">
          <a:xfrm>
            <a:off x="14224913" y="3651320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7" name="Oval 36"/>
          <p:cNvSpPr>
            <a:spLocks noChangeArrowheads="1"/>
          </p:cNvSpPr>
          <p:nvPr/>
        </p:nvSpPr>
        <p:spPr bwMode="auto">
          <a:xfrm>
            <a:off x="12784416" y="378634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8" name="Oval 37"/>
          <p:cNvSpPr>
            <a:spLocks noChangeArrowheads="1"/>
          </p:cNvSpPr>
          <p:nvPr/>
        </p:nvSpPr>
        <p:spPr bwMode="auto">
          <a:xfrm>
            <a:off x="15485349" y="432644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9" name="Oval 38"/>
          <p:cNvSpPr>
            <a:spLocks noChangeArrowheads="1"/>
          </p:cNvSpPr>
          <p:nvPr/>
        </p:nvSpPr>
        <p:spPr bwMode="auto">
          <a:xfrm>
            <a:off x="14585038" y="3516294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0" name="Oval 39"/>
          <p:cNvSpPr>
            <a:spLocks noChangeArrowheads="1"/>
          </p:cNvSpPr>
          <p:nvPr/>
        </p:nvSpPr>
        <p:spPr bwMode="auto">
          <a:xfrm>
            <a:off x="16565722" y="3651320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1" name="Oval 40"/>
          <p:cNvSpPr>
            <a:spLocks noChangeArrowheads="1"/>
          </p:cNvSpPr>
          <p:nvPr/>
        </p:nvSpPr>
        <p:spPr bwMode="auto">
          <a:xfrm>
            <a:off x="16025535" y="2166037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2" name="Oval 41"/>
          <p:cNvSpPr>
            <a:spLocks noChangeArrowheads="1"/>
          </p:cNvSpPr>
          <p:nvPr/>
        </p:nvSpPr>
        <p:spPr bwMode="auto">
          <a:xfrm>
            <a:off x="18006219" y="378634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3" name="Oval 42"/>
          <p:cNvSpPr>
            <a:spLocks noChangeArrowheads="1"/>
          </p:cNvSpPr>
          <p:nvPr/>
        </p:nvSpPr>
        <p:spPr bwMode="auto">
          <a:xfrm>
            <a:off x="19266655" y="4056397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4" name="Oval 43"/>
          <p:cNvSpPr>
            <a:spLocks noChangeArrowheads="1"/>
          </p:cNvSpPr>
          <p:nvPr/>
        </p:nvSpPr>
        <p:spPr bwMode="auto">
          <a:xfrm>
            <a:off x="14404975" y="432644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5" name="Text Box 44"/>
          <p:cNvSpPr txBox="1">
            <a:spLocks noChangeArrowheads="1"/>
          </p:cNvSpPr>
          <p:nvPr/>
        </p:nvSpPr>
        <p:spPr bwMode="auto">
          <a:xfrm>
            <a:off x="18546406" y="1355884"/>
            <a:ext cx="166397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inside</a:t>
            </a:r>
          </a:p>
        </p:txBody>
      </p:sp>
      <p:sp>
        <p:nvSpPr>
          <p:cNvPr id="3106" name="Text Box 45"/>
          <p:cNvSpPr txBox="1">
            <a:spLocks noChangeArrowheads="1"/>
          </p:cNvSpPr>
          <p:nvPr/>
        </p:nvSpPr>
        <p:spPr bwMode="auto">
          <a:xfrm>
            <a:off x="18726468" y="4326449"/>
            <a:ext cx="196053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outside</a:t>
            </a:r>
          </a:p>
        </p:txBody>
      </p:sp>
      <p:sp>
        <p:nvSpPr>
          <p:cNvPr id="3107" name="Text Box 46"/>
          <p:cNvSpPr txBox="1">
            <a:spLocks noChangeArrowheads="1"/>
          </p:cNvSpPr>
          <p:nvPr/>
        </p:nvSpPr>
        <p:spPr bwMode="auto">
          <a:xfrm>
            <a:off x="19409204" y="2233551"/>
            <a:ext cx="9859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Ka</a:t>
            </a:r>
          </a:p>
        </p:txBody>
      </p:sp>
      <p:sp>
        <p:nvSpPr>
          <p:cNvPr id="3108" name="Text Box 47"/>
          <p:cNvSpPr txBox="1">
            <a:spLocks noChangeArrowheads="1"/>
          </p:cNvSpPr>
          <p:nvPr/>
        </p:nvSpPr>
        <p:spPr bwMode="auto">
          <a:xfrm>
            <a:off x="19446717" y="3786347"/>
            <a:ext cx="101315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Na</a:t>
            </a:r>
          </a:p>
        </p:txBody>
      </p:sp>
      <p:sp>
        <p:nvSpPr>
          <p:cNvPr id="3109" name="Text Box 48"/>
          <p:cNvSpPr txBox="1">
            <a:spLocks noChangeArrowheads="1"/>
          </p:cNvSpPr>
          <p:nvPr/>
        </p:nvSpPr>
        <p:spPr bwMode="auto">
          <a:xfrm>
            <a:off x="12064167" y="4596501"/>
            <a:ext cx="315156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channels</a:t>
            </a:r>
          </a:p>
        </p:txBody>
      </p:sp>
      <p:sp>
        <p:nvSpPr>
          <p:cNvPr id="3110" name="Text Box 49"/>
          <p:cNvSpPr txBox="1">
            <a:spLocks noChangeArrowheads="1"/>
          </p:cNvSpPr>
          <p:nvPr/>
        </p:nvSpPr>
        <p:spPr bwMode="auto">
          <a:xfrm>
            <a:off x="15988022" y="4664014"/>
            <a:ext cx="241899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pump</a:t>
            </a:r>
          </a:p>
        </p:txBody>
      </p:sp>
      <p:sp>
        <p:nvSpPr>
          <p:cNvPr id="3111" name="Line 50"/>
          <p:cNvSpPr>
            <a:spLocks noChangeShapeType="1"/>
          </p:cNvSpPr>
          <p:nvPr/>
        </p:nvSpPr>
        <p:spPr bwMode="auto">
          <a:xfrm flipH="1" flipV="1">
            <a:off x="13864789" y="3381269"/>
            <a:ext cx="180062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2" name="Line 51"/>
          <p:cNvSpPr>
            <a:spLocks noChangeShapeType="1"/>
          </p:cNvSpPr>
          <p:nvPr/>
        </p:nvSpPr>
        <p:spPr bwMode="auto">
          <a:xfrm flipV="1">
            <a:off x="14585037" y="3381269"/>
            <a:ext cx="720249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3" name="Line 52"/>
          <p:cNvSpPr>
            <a:spLocks noChangeShapeType="1"/>
          </p:cNvSpPr>
          <p:nvPr/>
        </p:nvSpPr>
        <p:spPr bwMode="auto">
          <a:xfrm flipH="1" flipV="1">
            <a:off x="16925846" y="3516294"/>
            <a:ext cx="720249" cy="108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4" name="Rectangle 53"/>
          <p:cNvSpPr>
            <a:spLocks noChangeArrowheads="1"/>
          </p:cNvSpPr>
          <p:nvPr/>
        </p:nvSpPr>
        <p:spPr bwMode="auto">
          <a:xfrm>
            <a:off x="0" y="1215231"/>
            <a:ext cx="9003110" cy="5266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b="1"/>
          </a:p>
        </p:txBody>
      </p:sp>
      <p:sp>
        <p:nvSpPr>
          <p:cNvPr id="3115" name="Oval 54"/>
          <p:cNvSpPr>
            <a:spLocks noChangeArrowheads="1"/>
          </p:cNvSpPr>
          <p:nvPr/>
        </p:nvSpPr>
        <p:spPr bwMode="auto">
          <a:xfrm>
            <a:off x="13504664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6" name="Oval 55"/>
          <p:cNvSpPr>
            <a:spLocks noChangeArrowheads="1"/>
          </p:cNvSpPr>
          <p:nvPr/>
        </p:nvSpPr>
        <p:spPr bwMode="auto">
          <a:xfrm>
            <a:off x="13864789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7" name="Oval 56"/>
          <p:cNvSpPr>
            <a:spLocks noChangeArrowheads="1"/>
          </p:cNvSpPr>
          <p:nvPr/>
        </p:nvSpPr>
        <p:spPr bwMode="auto">
          <a:xfrm>
            <a:off x="15125224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8" name="Oval 57"/>
          <p:cNvSpPr>
            <a:spLocks noChangeArrowheads="1"/>
          </p:cNvSpPr>
          <p:nvPr/>
        </p:nvSpPr>
        <p:spPr bwMode="auto">
          <a:xfrm>
            <a:off x="15305286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pic>
        <p:nvPicPr>
          <p:cNvPr id="3119" name="Picture 58" descr="nernst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395727" y="958062"/>
            <a:ext cx="12598216" cy="511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Oval 52"/>
          <p:cNvSpPr>
            <a:spLocks noChangeArrowheads="1"/>
          </p:cNvSpPr>
          <p:nvPr/>
        </p:nvSpPr>
        <p:spPr bwMode="auto">
          <a:xfrm>
            <a:off x="19086592" y="2092898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6" name="Oval 53"/>
          <p:cNvSpPr>
            <a:spLocks noChangeArrowheads="1"/>
          </p:cNvSpPr>
          <p:nvPr/>
        </p:nvSpPr>
        <p:spPr bwMode="auto">
          <a:xfrm>
            <a:off x="17466033" y="168782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8" name="Title 3"/>
          <p:cNvSpPr txBox="1">
            <a:spLocks/>
          </p:cNvSpPr>
          <p:nvPr/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2. 2.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Nernst equation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59267" name="Objec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321865"/>
              </p:ext>
            </p:extLst>
          </p:nvPr>
        </p:nvGraphicFramePr>
        <p:xfrm>
          <a:off x="7501692" y="1520806"/>
          <a:ext cx="3842227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53" name="Equation" r:id="rId7" imgW="469800" imgH="215640" progId="Equation.3">
                  <p:embed/>
                </p:oleObj>
              </mc:Choice>
              <mc:Fallback>
                <p:oleObj name="Equation" r:id="rId7" imgW="469800" imgH="215640" progId="Equation.3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692" y="1520806"/>
                        <a:ext cx="3842227" cy="1560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/>
          <p:nvPr/>
        </p:nvSpPr>
        <p:spPr>
          <a:xfrm>
            <a:off x="19446717" y="2227243"/>
            <a:ext cx="1013158" cy="77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K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933" y="1755334"/>
            <a:ext cx="6305928" cy="4320822"/>
            <a:chOff x="720" y="624"/>
            <a:chExt cx="1681" cy="1536"/>
          </a:xfrm>
        </p:grpSpPr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864" y="672"/>
            <a:ext cx="1440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76" name="Photo Editor Photo" r:id="rId4" imgW="5304762" imgH="5304762" progId="">
                    <p:embed/>
                  </p:oleObj>
                </mc:Choice>
                <mc:Fallback>
                  <p:oleObj name="Photo Editor Photo" r:id="rId4" imgW="5304762" imgH="5304762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672"/>
                          <a:ext cx="1440" cy="1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20" y="624"/>
              <a:ext cx="336" cy="1296"/>
              <a:chOff x="720" y="624"/>
              <a:chExt cx="336" cy="1296"/>
            </a:xfrm>
          </p:grpSpPr>
          <p:sp>
            <p:nvSpPr>
              <p:cNvPr id="3133" name="Rectangle 7"/>
              <p:cNvSpPr>
                <a:spLocks noChangeArrowheads="1"/>
              </p:cNvSpPr>
              <p:nvPr/>
            </p:nvSpPr>
            <p:spPr bwMode="auto">
              <a:xfrm>
                <a:off x="864" y="672"/>
                <a:ext cx="192" cy="1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4" name="Text Box 8"/>
              <p:cNvSpPr txBox="1">
                <a:spLocks noChangeArrowheads="1"/>
              </p:cNvSpPr>
              <p:nvPr/>
            </p:nvSpPr>
            <p:spPr bwMode="auto">
              <a:xfrm>
                <a:off x="720" y="624"/>
                <a:ext cx="26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100</a:t>
                </a:r>
                <a:endParaRPr lang="en-US" dirty="0"/>
              </a:p>
            </p:txBody>
          </p:sp>
          <p:sp>
            <p:nvSpPr>
              <p:cNvPr id="3135" name="Text Box 9"/>
              <p:cNvSpPr txBox="1">
                <a:spLocks noChangeArrowheads="1"/>
              </p:cNvSpPr>
              <p:nvPr/>
            </p:nvSpPr>
            <p:spPr bwMode="auto">
              <a:xfrm>
                <a:off x="768" y="1200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mV</a:t>
                </a:r>
                <a:endParaRPr lang="en-US" dirty="0"/>
              </a:p>
            </p:txBody>
          </p:sp>
          <p:sp>
            <p:nvSpPr>
              <p:cNvPr id="3136" name="Text Box 10"/>
              <p:cNvSpPr txBox="1">
                <a:spLocks noChangeArrowheads="1"/>
              </p:cNvSpPr>
              <p:nvPr/>
            </p:nvSpPr>
            <p:spPr bwMode="auto">
              <a:xfrm>
                <a:off x="912" y="1632"/>
                <a:ext cx="121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0</a:t>
                </a:r>
                <a:endParaRPr lang="en-US" dirty="0"/>
              </a:p>
            </p:txBody>
          </p:sp>
        </p:grpSp>
        <p:sp>
          <p:nvSpPr>
            <p:cNvPr id="3124" name="Rectangle 11"/>
            <p:cNvSpPr>
              <a:spLocks noChangeArrowheads="1"/>
            </p:cNvSpPr>
            <p:nvPr/>
          </p:nvSpPr>
          <p:spPr bwMode="auto">
            <a:xfrm>
              <a:off x="1056" y="1920"/>
              <a:ext cx="124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344" y="1872"/>
              <a:ext cx="672" cy="192"/>
              <a:chOff x="1344" y="1872"/>
              <a:chExt cx="672" cy="192"/>
            </a:xfrm>
          </p:grpSpPr>
          <p:sp>
            <p:nvSpPr>
              <p:cNvPr id="3127" name="Line 13"/>
              <p:cNvSpPr>
                <a:spLocks noChangeShapeType="1"/>
              </p:cNvSpPr>
              <p:nvPr/>
            </p:nvSpPr>
            <p:spPr bwMode="auto">
              <a:xfrm flipV="1">
                <a:off x="134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" name="Line 14"/>
              <p:cNvSpPr>
                <a:spLocks noChangeShapeType="1"/>
              </p:cNvSpPr>
              <p:nvPr/>
            </p:nvSpPr>
            <p:spPr bwMode="auto">
              <a:xfrm flipV="1">
                <a:off x="158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" name="Line 15"/>
              <p:cNvSpPr>
                <a:spLocks noChangeShapeType="1"/>
              </p:cNvSpPr>
              <p:nvPr/>
            </p:nvSpPr>
            <p:spPr bwMode="auto">
              <a:xfrm flipV="1">
                <a:off x="168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0" name="Line 16"/>
              <p:cNvSpPr>
                <a:spLocks noChangeShapeType="1"/>
              </p:cNvSpPr>
              <p:nvPr/>
            </p:nvSpPr>
            <p:spPr bwMode="auto">
              <a:xfrm flipV="1">
                <a:off x="177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1" name="Line 17"/>
              <p:cNvSpPr>
                <a:spLocks noChangeShapeType="1"/>
              </p:cNvSpPr>
              <p:nvPr/>
            </p:nvSpPr>
            <p:spPr bwMode="auto">
              <a:xfrm flipV="1">
                <a:off x="192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2" name="Line 18"/>
              <p:cNvSpPr>
                <a:spLocks noChangeShapeType="1"/>
              </p:cNvSpPr>
              <p:nvPr/>
            </p:nvSpPr>
            <p:spPr bwMode="auto">
              <a:xfrm flipV="1">
                <a:off x="201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26" name="Text Box 19"/>
            <p:cNvSpPr txBox="1">
              <a:spLocks noChangeArrowheads="1"/>
            </p:cNvSpPr>
            <p:nvPr/>
          </p:nvSpPr>
          <p:spPr bwMode="auto">
            <a:xfrm>
              <a:off x="2352" y="720"/>
              <a:ext cx="4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3800" dirty="0"/>
            </a:p>
          </p:txBody>
        </p:sp>
      </p:grpSp>
      <p:sp>
        <p:nvSpPr>
          <p:cNvPr id="3081" name="Line 20"/>
          <p:cNvSpPr>
            <a:spLocks noChangeShapeType="1"/>
          </p:cNvSpPr>
          <p:nvPr/>
        </p:nvSpPr>
        <p:spPr bwMode="auto">
          <a:xfrm>
            <a:off x="11884105" y="3381269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2" name="Line 21"/>
          <p:cNvSpPr>
            <a:spLocks noChangeShapeType="1"/>
          </p:cNvSpPr>
          <p:nvPr/>
        </p:nvSpPr>
        <p:spPr bwMode="auto">
          <a:xfrm>
            <a:off x="17285970" y="3381269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3" name="Line 22"/>
          <p:cNvSpPr>
            <a:spLocks noChangeShapeType="1"/>
          </p:cNvSpPr>
          <p:nvPr/>
        </p:nvSpPr>
        <p:spPr bwMode="auto">
          <a:xfrm>
            <a:off x="14044851" y="3381269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4" name="Line 23"/>
          <p:cNvSpPr>
            <a:spLocks noChangeShapeType="1"/>
          </p:cNvSpPr>
          <p:nvPr/>
        </p:nvSpPr>
        <p:spPr bwMode="auto">
          <a:xfrm>
            <a:off x="15485349" y="3381269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5" name="Oval 24"/>
          <p:cNvSpPr>
            <a:spLocks noChangeArrowheads="1"/>
          </p:cNvSpPr>
          <p:nvPr/>
        </p:nvSpPr>
        <p:spPr bwMode="auto">
          <a:xfrm>
            <a:off x="16565722" y="3111217"/>
            <a:ext cx="720249" cy="5401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6" name="Oval 25"/>
          <p:cNvSpPr>
            <a:spLocks noChangeArrowheads="1"/>
          </p:cNvSpPr>
          <p:nvPr/>
        </p:nvSpPr>
        <p:spPr bwMode="auto">
          <a:xfrm>
            <a:off x="13684727" y="3516294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7" name="Oval 26"/>
          <p:cNvSpPr>
            <a:spLocks noChangeArrowheads="1"/>
          </p:cNvSpPr>
          <p:nvPr/>
        </p:nvSpPr>
        <p:spPr bwMode="auto">
          <a:xfrm>
            <a:off x="14765100" y="230106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8" name="Oval 27"/>
          <p:cNvSpPr>
            <a:spLocks noChangeArrowheads="1"/>
          </p:cNvSpPr>
          <p:nvPr/>
        </p:nvSpPr>
        <p:spPr bwMode="auto">
          <a:xfrm>
            <a:off x="15125224" y="297619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9" name="Oval 28"/>
          <p:cNvSpPr>
            <a:spLocks noChangeArrowheads="1"/>
          </p:cNvSpPr>
          <p:nvPr/>
        </p:nvSpPr>
        <p:spPr bwMode="auto">
          <a:xfrm>
            <a:off x="12784416" y="2841166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0" name="Oval 29"/>
          <p:cNvSpPr>
            <a:spLocks noChangeArrowheads="1"/>
          </p:cNvSpPr>
          <p:nvPr/>
        </p:nvSpPr>
        <p:spPr bwMode="auto">
          <a:xfrm>
            <a:off x="15665411" y="2706140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1" name="Oval 30"/>
          <p:cNvSpPr>
            <a:spLocks noChangeArrowheads="1"/>
          </p:cNvSpPr>
          <p:nvPr/>
        </p:nvSpPr>
        <p:spPr bwMode="auto">
          <a:xfrm>
            <a:off x="16205597" y="2841166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2" name="Oval 31"/>
          <p:cNvSpPr>
            <a:spLocks noChangeArrowheads="1"/>
          </p:cNvSpPr>
          <p:nvPr/>
        </p:nvSpPr>
        <p:spPr bwMode="auto">
          <a:xfrm>
            <a:off x="13504664" y="4056397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3" name="Oval 32"/>
          <p:cNvSpPr>
            <a:spLocks noChangeArrowheads="1"/>
          </p:cNvSpPr>
          <p:nvPr/>
        </p:nvSpPr>
        <p:spPr bwMode="auto">
          <a:xfrm>
            <a:off x="16565722" y="419142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4" name="Oval 33"/>
          <p:cNvSpPr>
            <a:spLocks noChangeArrowheads="1"/>
          </p:cNvSpPr>
          <p:nvPr/>
        </p:nvSpPr>
        <p:spPr bwMode="auto">
          <a:xfrm>
            <a:off x="19086592" y="2436089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5" name="Oval 34"/>
          <p:cNvSpPr>
            <a:spLocks noChangeArrowheads="1"/>
          </p:cNvSpPr>
          <p:nvPr/>
        </p:nvSpPr>
        <p:spPr bwMode="auto">
          <a:xfrm>
            <a:off x="17466033" y="203101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6" name="Oval 35"/>
          <p:cNvSpPr>
            <a:spLocks noChangeArrowheads="1"/>
          </p:cNvSpPr>
          <p:nvPr/>
        </p:nvSpPr>
        <p:spPr bwMode="auto">
          <a:xfrm>
            <a:off x="14224913" y="3651320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7" name="Oval 36"/>
          <p:cNvSpPr>
            <a:spLocks noChangeArrowheads="1"/>
          </p:cNvSpPr>
          <p:nvPr/>
        </p:nvSpPr>
        <p:spPr bwMode="auto">
          <a:xfrm>
            <a:off x="12784416" y="378634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8" name="Oval 37"/>
          <p:cNvSpPr>
            <a:spLocks noChangeArrowheads="1"/>
          </p:cNvSpPr>
          <p:nvPr/>
        </p:nvSpPr>
        <p:spPr bwMode="auto">
          <a:xfrm>
            <a:off x="15485349" y="432644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9" name="Oval 38"/>
          <p:cNvSpPr>
            <a:spLocks noChangeArrowheads="1"/>
          </p:cNvSpPr>
          <p:nvPr/>
        </p:nvSpPr>
        <p:spPr bwMode="auto">
          <a:xfrm>
            <a:off x="14585038" y="3516294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0" name="Oval 39"/>
          <p:cNvSpPr>
            <a:spLocks noChangeArrowheads="1"/>
          </p:cNvSpPr>
          <p:nvPr/>
        </p:nvSpPr>
        <p:spPr bwMode="auto">
          <a:xfrm>
            <a:off x="16565722" y="3651320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1" name="Oval 40"/>
          <p:cNvSpPr>
            <a:spLocks noChangeArrowheads="1"/>
          </p:cNvSpPr>
          <p:nvPr/>
        </p:nvSpPr>
        <p:spPr bwMode="auto">
          <a:xfrm>
            <a:off x="16025535" y="2166037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2" name="Oval 41"/>
          <p:cNvSpPr>
            <a:spLocks noChangeArrowheads="1"/>
          </p:cNvSpPr>
          <p:nvPr/>
        </p:nvSpPr>
        <p:spPr bwMode="auto">
          <a:xfrm>
            <a:off x="18006219" y="378634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3" name="Oval 42"/>
          <p:cNvSpPr>
            <a:spLocks noChangeArrowheads="1"/>
          </p:cNvSpPr>
          <p:nvPr/>
        </p:nvSpPr>
        <p:spPr bwMode="auto">
          <a:xfrm>
            <a:off x="19266655" y="4056397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4" name="Oval 43"/>
          <p:cNvSpPr>
            <a:spLocks noChangeArrowheads="1"/>
          </p:cNvSpPr>
          <p:nvPr/>
        </p:nvSpPr>
        <p:spPr bwMode="auto">
          <a:xfrm>
            <a:off x="14404975" y="432644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5" name="Text Box 44"/>
          <p:cNvSpPr txBox="1">
            <a:spLocks noChangeArrowheads="1"/>
          </p:cNvSpPr>
          <p:nvPr/>
        </p:nvSpPr>
        <p:spPr bwMode="auto">
          <a:xfrm>
            <a:off x="18546406" y="1355884"/>
            <a:ext cx="166397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inside</a:t>
            </a:r>
          </a:p>
        </p:txBody>
      </p:sp>
      <p:sp>
        <p:nvSpPr>
          <p:cNvPr id="3106" name="Text Box 45"/>
          <p:cNvSpPr txBox="1">
            <a:spLocks noChangeArrowheads="1"/>
          </p:cNvSpPr>
          <p:nvPr/>
        </p:nvSpPr>
        <p:spPr bwMode="auto">
          <a:xfrm>
            <a:off x="18726468" y="4326449"/>
            <a:ext cx="196053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outside</a:t>
            </a:r>
          </a:p>
        </p:txBody>
      </p:sp>
      <p:sp>
        <p:nvSpPr>
          <p:cNvPr id="3107" name="Text Box 46"/>
          <p:cNvSpPr txBox="1">
            <a:spLocks noChangeArrowheads="1"/>
          </p:cNvSpPr>
          <p:nvPr/>
        </p:nvSpPr>
        <p:spPr bwMode="auto">
          <a:xfrm>
            <a:off x="19409204" y="2233551"/>
            <a:ext cx="9859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Ka</a:t>
            </a:r>
          </a:p>
        </p:txBody>
      </p:sp>
      <p:sp>
        <p:nvSpPr>
          <p:cNvPr id="3108" name="Text Box 47"/>
          <p:cNvSpPr txBox="1">
            <a:spLocks noChangeArrowheads="1"/>
          </p:cNvSpPr>
          <p:nvPr/>
        </p:nvSpPr>
        <p:spPr bwMode="auto">
          <a:xfrm>
            <a:off x="19446717" y="3786347"/>
            <a:ext cx="101315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Na</a:t>
            </a:r>
          </a:p>
        </p:txBody>
      </p:sp>
      <p:sp>
        <p:nvSpPr>
          <p:cNvPr id="3109" name="Text Box 48"/>
          <p:cNvSpPr txBox="1">
            <a:spLocks noChangeArrowheads="1"/>
          </p:cNvSpPr>
          <p:nvPr/>
        </p:nvSpPr>
        <p:spPr bwMode="auto">
          <a:xfrm>
            <a:off x="12064167" y="4596501"/>
            <a:ext cx="315156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channels</a:t>
            </a:r>
          </a:p>
        </p:txBody>
      </p:sp>
      <p:sp>
        <p:nvSpPr>
          <p:cNvPr id="3110" name="Text Box 49"/>
          <p:cNvSpPr txBox="1">
            <a:spLocks noChangeArrowheads="1"/>
          </p:cNvSpPr>
          <p:nvPr/>
        </p:nvSpPr>
        <p:spPr bwMode="auto">
          <a:xfrm>
            <a:off x="15988022" y="4664014"/>
            <a:ext cx="241899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pump</a:t>
            </a:r>
          </a:p>
        </p:txBody>
      </p:sp>
      <p:sp>
        <p:nvSpPr>
          <p:cNvPr id="3111" name="Line 50"/>
          <p:cNvSpPr>
            <a:spLocks noChangeShapeType="1"/>
          </p:cNvSpPr>
          <p:nvPr/>
        </p:nvSpPr>
        <p:spPr bwMode="auto">
          <a:xfrm flipH="1" flipV="1">
            <a:off x="13864789" y="3381269"/>
            <a:ext cx="180062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2" name="Line 51"/>
          <p:cNvSpPr>
            <a:spLocks noChangeShapeType="1"/>
          </p:cNvSpPr>
          <p:nvPr/>
        </p:nvSpPr>
        <p:spPr bwMode="auto">
          <a:xfrm flipV="1">
            <a:off x="14585037" y="3381269"/>
            <a:ext cx="720249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3" name="Line 52"/>
          <p:cNvSpPr>
            <a:spLocks noChangeShapeType="1"/>
          </p:cNvSpPr>
          <p:nvPr/>
        </p:nvSpPr>
        <p:spPr bwMode="auto">
          <a:xfrm flipH="1" flipV="1">
            <a:off x="16925846" y="3516294"/>
            <a:ext cx="720249" cy="108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4" name="Rectangle 53"/>
          <p:cNvSpPr>
            <a:spLocks noChangeArrowheads="1"/>
          </p:cNvSpPr>
          <p:nvPr/>
        </p:nvSpPr>
        <p:spPr bwMode="auto">
          <a:xfrm>
            <a:off x="0" y="1215231"/>
            <a:ext cx="9003110" cy="5266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b="1"/>
          </a:p>
        </p:txBody>
      </p:sp>
      <p:sp>
        <p:nvSpPr>
          <p:cNvPr id="3115" name="Oval 54"/>
          <p:cNvSpPr>
            <a:spLocks noChangeArrowheads="1"/>
          </p:cNvSpPr>
          <p:nvPr/>
        </p:nvSpPr>
        <p:spPr bwMode="auto">
          <a:xfrm>
            <a:off x="13504664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6" name="Oval 55"/>
          <p:cNvSpPr>
            <a:spLocks noChangeArrowheads="1"/>
          </p:cNvSpPr>
          <p:nvPr/>
        </p:nvSpPr>
        <p:spPr bwMode="auto">
          <a:xfrm>
            <a:off x="13864789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7" name="Oval 56"/>
          <p:cNvSpPr>
            <a:spLocks noChangeArrowheads="1"/>
          </p:cNvSpPr>
          <p:nvPr/>
        </p:nvSpPr>
        <p:spPr bwMode="auto">
          <a:xfrm>
            <a:off x="15125224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8" name="Oval 57"/>
          <p:cNvSpPr>
            <a:spLocks noChangeArrowheads="1"/>
          </p:cNvSpPr>
          <p:nvPr/>
        </p:nvSpPr>
        <p:spPr bwMode="auto">
          <a:xfrm>
            <a:off x="15305286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pic>
        <p:nvPicPr>
          <p:cNvPr id="3119" name="Picture 58" descr="nernst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395727" y="958062"/>
            <a:ext cx="12598216" cy="511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2" name="Text Box 62"/>
          <p:cNvSpPr txBox="1">
            <a:spLocks noChangeArrowheads="1"/>
          </p:cNvSpPr>
          <p:nvPr/>
        </p:nvSpPr>
        <p:spPr bwMode="auto">
          <a:xfrm>
            <a:off x="10466115" y="8354716"/>
            <a:ext cx="6549931" cy="111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000" dirty="0"/>
              <a:t>Reversal </a:t>
            </a:r>
            <a:r>
              <a:rPr lang="fr-CH" sz="6000" dirty="0" err="1"/>
              <a:t>potential</a:t>
            </a:r>
            <a:endParaRPr lang="fr-FR" sz="6000" dirty="0"/>
          </a:p>
        </p:txBody>
      </p:sp>
      <p:graphicFrame>
        <p:nvGraphicFramePr>
          <p:cNvPr id="1050691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522741"/>
              </p:ext>
            </p:extLst>
          </p:nvPr>
        </p:nvGraphicFramePr>
        <p:xfrm>
          <a:off x="10244138" y="5557838"/>
          <a:ext cx="10721060" cy="302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77" name="Equation" r:id="rId7" imgW="1587240" imgH="419040" progId="Equation.DSMT4">
                  <p:embed/>
                </p:oleObj>
              </mc:Choice>
              <mc:Fallback>
                <p:oleObj name="Equation" r:id="rId7" imgW="1587240" imgH="41904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4138" y="5557838"/>
                        <a:ext cx="10721060" cy="3027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Oval 52"/>
          <p:cNvSpPr>
            <a:spLocks noChangeArrowheads="1"/>
          </p:cNvSpPr>
          <p:nvPr/>
        </p:nvSpPr>
        <p:spPr bwMode="auto">
          <a:xfrm>
            <a:off x="19086592" y="2092898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6" name="Oval 53"/>
          <p:cNvSpPr>
            <a:spLocks noChangeArrowheads="1"/>
          </p:cNvSpPr>
          <p:nvPr/>
        </p:nvSpPr>
        <p:spPr bwMode="auto">
          <a:xfrm>
            <a:off x="17466033" y="168782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8" name="Title 3"/>
          <p:cNvSpPr txBox="1">
            <a:spLocks/>
          </p:cNvSpPr>
          <p:nvPr/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2. 2.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Nernst equation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 Box 136"/>
          <p:cNvSpPr txBox="1">
            <a:spLocks noChangeArrowheads="1"/>
          </p:cNvSpPr>
          <p:nvPr/>
        </p:nvSpPr>
        <p:spPr bwMode="auto">
          <a:xfrm>
            <a:off x="4188834" y="9492067"/>
            <a:ext cx="16498167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/>
              <a:t>Concentration difference </a:t>
            </a:r>
            <a:r>
              <a:rPr lang="fr-CH" b="1">
                <a:sym typeface="Wingdings" pitchFamily="2" charset="2"/>
              </a:rPr>
              <a:t></a:t>
            </a:r>
            <a:r>
              <a:rPr lang="fr-CH" b="1"/>
              <a:t> voltage difference</a:t>
            </a:r>
            <a:endParaRPr lang="fr-FR" b="1"/>
          </a:p>
        </p:txBody>
      </p:sp>
      <p:sp>
        <p:nvSpPr>
          <p:cNvPr id="67" name="Rectangle 66"/>
          <p:cNvSpPr/>
          <p:nvPr/>
        </p:nvSpPr>
        <p:spPr>
          <a:xfrm>
            <a:off x="19446717" y="2251306"/>
            <a:ext cx="1013158" cy="77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K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23556" name="Rectangle 46"/>
          <p:cNvSpPr>
            <a:spLocks noChangeArrowheads="1"/>
          </p:cNvSpPr>
          <p:nvPr/>
        </p:nvSpPr>
        <p:spPr bwMode="auto">
          <a:xfrm>
            <a:off x="0" y="1604546"/>
            <a:ext cx="21559453" cy="10547767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r>
              <a:rPr lang="fr-FR" dirty="0" smtClean="0"/>
              <a:t>                      </a:t>
            </a:r>
            <a:endParaRPr lang="fr-FR" dirty="0"/>
          </a:p>
        </p:txBody>
      </p:sp>
      <p:pic>
        <p:nvPicPr>
          <p:cNvPr id="23557" name="Picture 104" descr="nernst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455" y="6882063"/>
            <a:ext cx="10393749" cy="474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105"/>
          <p:cNvSpPr txBox="1">
            <a:spLocks noChangeArrowheads="1"/>
          </p:cNvSpPr>
          <p:nvPr/>
        </p:nvSpPr>
        <p:spPr bwMode="auto">
          <a:xfrm>
            <a:off x="1155400" y="2242043"/>
            <a:ext cx="6452147" cy="110273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/>
              <a:t>Reversal </a:t>
            </a:r>
            <a:r>
              <a:rPr lang="fr-CH" sz="5900" dirty="0" err="1"/>
              <a:t>potential</a:t>
            </a:r>
            <a:endParaRPr lang="fr-FR" sz="59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3"/>
          <p:cNvSpPr txBox="1">
            <a:spLocks/>
          </p:cNvSpPr>
          <p:nvPr/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Exercise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1.1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Reversal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potential of ion channels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1050691" name="Object 67"/>
          <p:cNvGraphicFramePr>
            <a:graphicFrameLocks noChangeAspect="1"/>
          </p:cNvGraphicFramePr>
          <p:nvPr/>
        </p:nvGraphicFramePr>
        <p:xfrm>
          <a:off x="704009" y="3544888"/>
          <a:ext cx="9113753" cy="2758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11" name="Equation" r:id="rId5" imgW="1612800" imgH="419040" progId="Equation.DSMT4">
                  <p:embed/>
                </p:oleObj>
              </mc:Choice>
              <mc:Fallback>
                <p:oleObj name="Equation" r:id="rId5" imgW="1612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09" y="3544888"/>
                        <a:ext cx="9113753" cy="27583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376777" y="1541125"/>
            <a:ext cx="10230686" cy="79868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the reversal potential</a:t>
            </a:r>
          </a:p>
          <a:p>
            <a:r>
              <a:rPr lang="en-US" dirty="0" smtClean="0"/>
              <a:t>for  Sodium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Postassium</a:t>
            </a:r>
            <a:endParaRPr lang="en-US" dirty="0" smtClean="0"/>
          </a:p>
          <a:p>
            <a:r>
              <a:rPr lang="en-US" dirty="0" smtClean="0"/>
              <a:t>       Calcium</a:t>
            </a:r>
          </a:p>
          <a:p>
            <a:r>
              <a:rPr lang="en-US" dirty="0" smtClean="0"/>
              <a:t>given the concentrations</a:t>
            </a:r>
          </a:p>
          <a:p>
            <a:endParaRPr lang="en-US" dirty="0" smtClean="0"/>
          </a:p>
          <a:p>
            <a:r>
              <a:rPr lang="en-US" dirty="0" smtClean="0"/>
              <a:t>What happens if you change</a:t>
            </a:r>
          </a:p>
          <a:p>
            <a:r>
              <a:rPr lang="en-US" dirty="0" smtClean="0"/>
              <a:t>the temperature T from 37</a:t>
            </a:r>
          </a:p>
          <a:p>
            <a:r>
              <a:rPr lang="en-US" dirty="0" smtClean="0"/>
              <a:t>to 18.5 degree?</a:t>
            </a:r>
            <a:endParaRPr lang="en-US" dirty="0"/>
          </a:p>
        </p:txBody>
      </p:sp>
      <p:sp>
        <p:nvSpPr>
          <p:cNvPr id="10" name="Text Box 105"/>
          <p:cNvSpPr txBox="1">
            <a:spLocks noChangeArrowheads="1"/>
          </p:cNvSpPr>
          <p:nvPr/>
        </p:nvSpPr>
        <p:spPr bwMode="auto">
          <a:xfrm>
            <a:off x="11982659" y="9569127"/>
            <a:ext cx="8394986" cy="2226119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600" i="1" dirty="0" smtClean="0">
                <a:solidFill>
                  <a:srgbClr val="FF0000"/>
                </a:solidFill>
              </a:rPr>
              <a:t>Start </a:t>
            </a:r>
            <a:r>
              <a:rPr lang="fr-CH" sz="6600" i="1" dirty="0" err="1" smtClean="0">
                <a:solidFill>
                  <a:srgbClr val="FF0000"/>
                </a:solidFill>
              </a:rPr>
              <a:t>exercise</a:t>
            </a:r>
            <a:r>
              <a:rPr lang="fr-CH" sz="6600" i="1" dirty="0" smtClean="0">
                <a:solidFill>
                  <a:srgbClr val="FF0000"/>
                </a:solidFill>
              </a:rPr>
              <a:t> </a:t>
            </a:r>
            <a:r>
              <a:rPr lang="fr-CH" sz="6600" i="1" dirty="0" err="1" smtClean="0">
                <a:solidFill>
                  <a:srgbClr val="FF0000"/>
                </a:solidFill>
              </a:rPr>
              <a:t>at</a:t>
            </a:r>
            <a:r>
              <a:rPr lang="fr-CH" sz="6600" i="1" dirty="0" smtClean="0">
                <a:solidFill>
                  <a:srgbClr val="FF0000"/>
                </a:solidFill>
              </a:rPr>
              <a:t> 9:35</a:t>
            </a:r>
          </a:p>
          <a:p>
            <a:r>
              <a:rPr lang="fr-CH" sz="6600" i="1" dirty="0" err="1" smtClean="0">
                <a:solidFill>
                  <a:srgbClr val="FF0000"/>
                </a:solidFill>
              </a:rPr>
              <a:t>Next</a:t>
            </a:r>
            <a:r>
              <a:rPr lang="fr-CH" sz="6600" i="1" dirty="0" smtClean="0">
                <a:solidFill>
                  <a:srgbClr val="FF0000"/>
                </a:solidFill>
              </a:rPr>
              <a:t> Lecture 9:45</a:t>
            </a:r>
            <a:endParaRPr lang="fr-FR" sz="6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Line 39"/>
          <p:cNvSpPr>
            <a:spLocks noChangeShapeType="1"/>
          </p:cNvSpPr>
          <p:nvPr/>
        </p:nvSpPr>
        <p:spPr bwMode="auto">
          <a:xfrm>
            <a:off x="11884105" y="3038078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6" name="Line 40"/>
          <p:cNvSpPr>
            <a:spLocks noChangeShapeType="1"/>
          </p:cNvSpPr>
          <p:nvPr/>
        </p:nvSpPr>
        <p:spPr bwMode="auto">
          <a:xfrm>
            <a:off x="17285970" y="3038078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7" name="Line 41"/>
          <p:cNvSpPr>
            <a:spLocks noChangeShapeType="1"/>
          </p:cNvSpPr>
          <p:nvPr/>
        </p:nvSpPr>
        <p:spPr bwMode="auto">
          <a:xfrm>
            <a:off x="14044851" y="3038078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8" name="Line 42"/>
          <p:cNvSpPr>
            <a:spLocks noChangeShapeType="1"/>
          </p:cNvSpPr>
          <p:nvPr/>
        </p:nvSpPr>
        <p:spPr bwMode="auto">
          <a:xfrm>
            <a:off x="15485349" y="3038078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9" name="Oval 43"/>
          <p:cNvSpPr>
            <a:spLocks noChangeArrowheads="1"/>
          </p:cNvSpPr>
          <p:nvPr/>
        </p:nvSpPr>
        <p:spPr bwMode="auto">
          <a:xfrm>
            <a:off x="16565722" y="2768027"/>
            <a:ext cx="720249" cy="5401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0" name="Oval 44"/>
          <p:cNvSpPr>
            <a:spLocks noChangeArrowheads="1"/>
          </p:cNvSpPr>
          <p:nvPr/>
        </p:nvSpPr>
        <p:spPr bwMode="auto">
          <a:xfrm>
            <a:off x="13684727" y="3173104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2" name="Oval 46"/>
          <p:cNvSpPr>
            <a:spLocks noChangeArrowheads="1"/>
          </p:cNvSpPr>
          <p:nvPr/>
        </p:nvSpPr>
        <p:spPr bwMode="auto">
          <a:xfrm>
            <a:off x="15125224" y="263300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3" name="Oval 47"/>
          <p:cNvSpPr>
            <a:spLocks noChangeArrowheads="1"/>
          </p:cNvSpPr>
          <p:nvPr/>
        </p:nvSpPr>
        <p:spPr bwMode="auto">
          <a:xfrm>
            <a:off x="12784416" y="2497975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5" name="Oval 49"/>
          <p:cNvSpPr>
            <a:spLocks noChangeArrowheads="1"/>
          </p:cNvSpPr>
          <p:nvPr/>
        </p:nvSpPr>
        <p:spPr bwMode="auto">
          <a:xfrm>
            <a:off x="16205597" y="2497975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6" name="Oval 50"/>
          <p:cNvSpPr>
            <a:spLocks noChangeArrowheads="1"/>
          </p:cNvSpPr>
          <p:nvPr/>
        </p:nvSpPr>
        <p:spPr bwMode="auto">
          <a:xfrm>
            <a:off x="13504664" y="3713207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7" name="Oval 51"/>
          <p:cNvSpPr>
            <a:spLocks noChangeArrowheads="1"/>
          </p:cNvSpPr>
          <p:nvPr/>
        </p:nvSpPr>
        <p:spPr bwMode="auto">
          <a:xfrm>
            <a:off x="16565722" y="3848232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8" name="Oval 52"/>
          <p:cNvSpPr>
            <a:spLocks noChangeArrowheads="1"/>
          </p:cNvSpPr>
          <p:nvPr/>
        </p:nvSpPr>
        <p:spPr bwMode="auto">
          <a:xfrm>
            <a:off x="19086592" y="2092898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9" name="Oval 53"/>
          <p:cNvSpPr>
            <a:spLocks noChangeArrowheads="1"/>
          </p:cNvSpPr>
          <p:nvPr/>
        </p:nvSpPr>
        <p:spPr bwMode="auto">
          <a:xfrm>
            <a:off x="17466033" y="168782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0" name="Oval 54"/>
          <p:cNvSpPr>
            <a:spLocks noChangeArrowheads="1"/>
          </p:cNvSpPr>
          <p:nvPr/>
        </p:nvSpPr>
        <p:spPr bwMode="auto">
          <a:xfrm>
            <a:off x="14224913" y="3308130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1" name="Oval 55"/>
          <p:cNvSpPr>
            <a:spLocks noChangeArrowheads="1"/>
          </p:cNvSpPr>
          <p:nvPr/>
        </p:nvSpPr>
        <p:spPr bwMode="auto">
          <a:xfrm>
            <a:off x="12784416" y="344315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2" name="Oval 56"/>
          <p:cNvSpPr>
            <a:spLocks noChangeArrowheads="1"/>
          </p:cNvSpPr>
          <p:nvPr/>
        </p:nvSpPr>
        <p:spPr bwMode="auto">
          <a:xfrm>
            <a:off x="15485349" y="398325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3" name="Oval 57"/>
          <p:cNvSpPr>
            <a:spLocks noChangeArrowheads="1"/>
          </p:cNvSpPr>
          <p:nvPr/>
        </p:nvSpPr>
        <p:spPr bwMode="auto">
          <a:xfrm>
            <a:off x="14585038" y="3173104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4" name="Oval 58"/>
          <p:cNvSpPr>
            <a:spLocks noChangeArrowheads="1"/>
          </p:cNvSpPr>
          <p:nvPr/>
        </p:nvSpPr>
        <p:spPr bwMode="auto">
          <a:xfrm>
            <a:off x="16565722" y="3308130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6" name="Oval 60"/>
          <p:cNvSpPr>
            <a:spLocks noChangeArrowheads="1"/>
          </p:cNvSpPr>
          <p:nvPr/>
        </p:nvSpPr>
        <p:spPr bwMode="auto">
          <a:xfrm>
            <a:off x="18006219" y="344315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7" name="Oval 61"/>
          <p:cNvSpPr>
            <a:spLocks noChangeArrowheads="1"/>
          </p:cNvSpPr>
          <p:nvPr/>
        </p:nvSpPr>
        <p:spPr bwMode="auto">
          <a:xfrm>
            <a:off x="19266655" y="3713207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8" name="Oval 62"/>
          <p:cNvSpPr>
            <a:spLocks noChangeArrowheads="1"/>
          </p:cNvSpPr>
          <p:nvPr/>
        </p:nvSpPr>
        <p:spPr bwMode="auto">
          <a:xfrm>
            <a:off x="14404975" y="398325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9" name="Text Box 63"/>
          <p:cNvSpPr txBox="1">
            <a:spLocks noChangeArrowheads="1"/>
          </p:cNvSpPr>
          <p:nvPr/>
        </p:nvSpPr>
        <p:spPr bwMode="auto">
          <a:xfrm>
            <a:off x="18546406" y="1012694"/>
            <a:ext cx="166397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inside</a:t>
            </a:r>
          </a:p>
        </p:txBody>
      </p:sp>
      <p:sp>
        <p:nvSpPr>
          <p:cNvPr id="2080" name="Text Box 64"/>
          <p:cNvSpPr txBox="1">
            <a:spLocks noChangeArrowheads="1"/>
          </p:cNvSpPr>
          <p:nvPr/>
        </p:nvSpPr>
        <p:spPr bwMode="auto">
          <a:xfrm>
            <a:off x="18726468" y="3983259"/>
            <a:ext cx="196053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outside</a:t>
            </a:r>
          </a:p>
        </p:txBody>
      </p:sp>
      <p:sp>
        <p:nvSpPr>
          <p:cNvPr id="2081" name="Text Box 65"/>
          <p:cNvSpPr txBox="1">
            <a:spLocks noChangeArrowheads="1"/>
          </p:cNvSpPr>
          <p:nvPr/>
        </p:nvSpPr>
        <p:spPr bwMode="auto">
          <a:xfrm>
            <a:off x="19409204" y="1890361"/>
            <a:ext cx="9859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Ka</a:t>
            </a:r>
          </a:p>
        </p:txBody>
      </p:sp>
      <p:sp>
        <p:nvSpPr>
          <p:cNvPr id="2082" name="Text Box 66"/>
          <p:cNvSpPr txBox="1">
            <a:spLocks noChangeArrowheads="1"/>
          </p:cNvSpPr>
          <p:nvPr/>
        </p:nvSpPr>
        <p:spPr bwMode="auto">
          <a:xfrm>
            <a:off x="19446717" y="3443156"/>
            <a:ext cx="101315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Na</a:t>
            </a:r>
          </a:p>
        </p:txBody>
      </p:sp>
      <p:sp>
        <p:nvSpPr>
          <p:cNvPr id="2083" name="Text Box 67"/>
          <p:cNvSpPr txBox="1">
            <a:spLocks noChangeArrowheads="1"/>
          </p:cNvSpPr>
          <p:nvPr/>
        </p:nvSpPr>
        <p:spPr bwMode="auto">
          <a:xfrm>
            <a:off x="12064167" y="4253310"/>
            <a:ext cx="315156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channels</a:t>
            </a:r>
          </a:p>
        </p:txBody>
      </p:sp>
      <p:sp>
        <p:nvSpPr>
          <p:cNvPr id="2084" name="Text Box 68"/>
          <p:cNvSpPr txBox="1">
            <a:spLocks noChangeArrowheads="1"/>
          </p:cNvSpPr>
          <p:nvPr/>
        </p:nvSpPr>
        <p:spPr bwMode="auto">
          <a:xfrm>
            <a:off x="15988022" y="4320823"/>
            <a:ext cx="241899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pump</a:t>
            </a:r>
          </a:p>
        </p:txBody>
      </p:sp>
      <p:sp>
        <p:nvSpPr>
          <p:cNvPr id="2085" name="Line 69"/>
          <p:cNvSpPr>
            <a:spLocks noChangeShapeType="1"/>
          </p:cNvSpPr>
          <p:nvPr/>
        </p:nvSpPr>
        <p:spPr bwMode="auto">
          <a:xfrm flipH="1" flipV="1">
            <a:off x="13864789" y="3038078"/>
            <a:ext cx="180062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6" name="Line 70"/>
          <p:cNvSpPr>
            <a:spLocks noChangeShapeType="1"/>
          </p:cNvSpPr>
          <p:nvPr/>
        </p:nvSpPr>
        <p:spPr bwMode="auto">
          <a:xfrm flipV="1">
            <a:off x="14585037" y="3038078"/>
            <a:ext cx="720249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7" name="Line 71"/>
          <p:cNvSpPr>
            <a:spLocks noChangeShapeType="1"/>
          </p:cNvSpPr>
          <p:nvPr/>
        </p:nvSpPr>
        <p:spPr bwMode="auto">
          <a:xfrm flipH="1" flipV="1">
            <a:off x="16925846" y="3173104"/>
            <a:ext cx="720249" cy="108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8" name="Rectangle 72"/>
          <p:cNvSpPr>
            <a:spLocks noChangeArrowheads="1"/>
          </p:cNvSpPr>
          <p:nvPr/>
        </p:nvSpPr>
        <p:spPr bwMode="auto">
          <a:xfrm>
            <a:off x="0" y="1215231"/>
            <a:ext cx="9003110" cy="5266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b="1"/>
          </a:p>
        </p:txBody>
      </p:sp>
      <p:sp>
        <p:nvSpPr>
          <p:cNvPr id="2089" name="Oval 108"/>
          <p:cNvSpPr>
            <a:spLocks noChangeArrowheads="1"/>
          </p:cNvSpPr>
          <p:nvPr/>
        </p:nvSpPr>
        <p:spPr bwMode="auto">
          <a:xfrm>
            <a:off x="13504664" y="276802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90" name="Oval 109"/>
          <p:cNvSpPr>
            <a:spLocks noChangeArrowheads="1"/>
          </p:cNvSpPr>
          <p:nvPr/>
        </p:nvSpPr>
        <p:spPr bwMode="auto">
          <a:xfrm>
            <a:off x="13864789" y="276802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91" name="Oval 110"/>
          <p:cNvSpPr>
            <a:spLocks noChangeArrowheads="1"/>
          </p:cNvSpPr>
          <p:nvPr/>
        </p:nvSpPr>
        <p:spPr bwMode="auto">
          <a:xfrm>
            <a:off x="15125224" y="276802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92" name="Oval 111"/>
          <p:cNvSpPr>
            <a:spLocks noChangeArrowheads="1"/>
          </p:cNvSpPr>
          <p:nvPr/>
        </p:nvSpPr>
        <p:spPr bwMode="auto">
          <a:xfrm>
            <a:off x="15305286" y="276802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59271" name="Text Box 135"/>
          <p:cNvSpPr txBox="1">
            <a:spLocks noChangeArrowheads="1"/>
          </p:cNvSpPr>
          <p:nvPr/>
        </p:nvSpPr>
        <p:spPr bwMode="auto">
          <a:xfrm>
            <a:off x="16055378" y="8398042"/>
            <a:ext cx="4703271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/>
              <a:t>Reversal </a:t>
            </a:r>
            <a:r>
              <a:rPr lang="fr-CH" sz="4200" dirty="0" err="1"/>
              <a:t>potential</a:t>
            </a:r>
            <a:endParaRPr lang="fr-FR" sz="4200" dirty="0"/>
          </a:p>
        </p:txBody>
      </p:sp>
      <p:sp>
        <p:nvSpPr>
          <p:cNvPr id="66" name="Title 3"/>
          <p:cNvSpPr txBox="1">
            <a:spLocks/>
          </p:cNvSpPr>
          <p:nvPr/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2. 2.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Reversal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potential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 Box 136"/>
          <p:cNvSpPr txBox="1">
            <a:spLocks noChangeArrowheads="1"/>
          </p:cNvSpPr>
          <p:nvPr/>
        </p:nvSpPr>
        <p:spPr bwMode="auto">
          <a:xfrm>
            <a:off x="10171364" y="5173380"/>
            <a:ext cx="10627970" cy="8719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400" b="1" dirty="0"/>
              <a:t>Ion </a:t>
            </a:r>
            <a:r>
              <a:rPr lang="fr-CH" sz="4400" b="1" dirty="0" err="1"/>
              <a:t>pump</a:t>
            </a:r>
            <a:r>
              <a:rPr lang="fr-CH" sz="4400" b="1" dirty="0"/>
              <a:t> </a:t>
            </a:r>
            <a:r>
              <a:rPr lang="fr-CH" sz="4400" b="1" dirty="0" smtClean="0">
                <a:sym typeface="Wingdings" pitchFamily="2" charset="2"/>
              </a:rPr>
              <a:t> </a:t>
            </a:r>
            <a:r>
              <a:rPr lang="fr-CH" sz="4400" b="1" dirty="0"/>
              <a:t>Concentration </a:t>
            </a:r>
            <a:r>
              <a:rPr lang="fr-CH" sz="4400" b="1" dirty="0" err="1"/>
              <a:t>difference</a:t>
            </a:r>
            <a:endParaRPr lang="fr-FR" sz="4400" b="1" dirty="0"/>
          </a:p>
        </p:txBody>
      </p:sp>
      <p:sp>
        <p:nvSpPr>
          <p:cNvPr id="859272" name="Text Box 136"/>
          <p:cNvSpPr txBox="1">
            <a:spLocks noChangeArrowheads="1"/>
          </p:cNvSpPr>
          <p:nvPr/>
        </p:nvSpPr>
        <p:spPr bwMode="auto">
          <a:xfrm>
            <a:off x="10658411" y="6590491"/>
            <a:ext cx="9736700" cy="81034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000" b="1" dirty="0">
                <a:latin typeface="Arial Narrow" pitchFamily="34" charset="0"/>
              </a:rPr>
              <a:t>Concentration </a:t>
            </a:r>
            <a:r>
              <a:rPr lang="fr-CH" sz="4000" b="1" dirty="0" err="1">
                <a:latin typeface="Arial Narrow" pitchFamily="34" charset="0"/>
              </a:rPr>
              <a:t>difference</a:t>
            </a:r>
            <a:r>
              <a:rPr lang="fr-CH" sz="4000" b="1" dirty="0">
                <a:latin typeface="Arial Narrow" pitchFamily="34" charset="0"/>
              </a:rPr>
              <a:t> </a:t>
            </a:r>
            <a:r>
              <a:rPr lang="fr-CH" sz="4000" b="1" dirty="0">
                <a:latin typeface="Arial Narrow" pitchFamily="34" charset="0"/>
                <a:sym typeface="Wingdings" pitchFamily="2" charset="2"/>
              </a:rPr>
              <a:t></a:t>
            </a:r>
            <a:r>
              <a:rPr lang="fr-CH" sz="4000" b="1" dirty="0">
                <a:latin typeface="Arial Narrow" pitchFamily="34" charset="0"/>
              </a:rPr>
              <a:t> voltage </a:t>
            </a:r>
            <a:r>
              <a:rPr lang="fr-CH" sz="4000" b="1" dirty="0" err="1">
                <a:latin typeface="Arial Narrow" pitchFamily="34" charset="0"/>
              </a:rPr>
              <a:t>difference</a:t>
            </a:r>
            <a:endParaRPr lang="fr-FR" sz="4000" b="1" dirty="0">
              <a:latin typeface="Arial Narrow" pitchFamily="34" charset="0"/>
            </a:endParaRPr>
          </a:p>
        </p:txBody>
      </p:sp>
      <p:sp>
        <p:nvSpPr>
          <p:cNvPr id="65" name="Text Box 135"/>
          <p:cNvSpPr txBox="1">
            <a:spLocks noChangeArrowheads="1"/>
          </p:cNvSpPr>
          <p:nvPr/>
        </p:nvSpPr>
        <p:spPr bwMode="auto">
          <a:xfrm>
            <a:off x="16096063" y="9939170"/>
            <a:ext cx="4193516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smtClean="0"/>
              <a:t>Nernst </a:t>
            </a:r>
            <a:r>
              <a:rPr lang="fr-CH" sz="4200" dirty="0" err="1" smtClean="0"/>
              <a:t>equation</a:t>
            </a:r>
            <a:endParaRPr lang="fr-FR" sz="4200" dirty="0"/>
          </a:p>
        </p:txBody>
      </p:sp>
      <p:sp>
        <p:nvSpPr>
          <p:cNvPr id="43" name="Rectangle 42"/>
          <p:cNvSpPr/>
          <p:nvPr/>
        </p:nvSpPr>
        <p:spPr>
          <a:xfrm>
            <a:off x="19446717" y="1890361"/>
            <a:ext cx="1013158" cy="77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K</a:t>
            </a:r>
            <a:endParaRPr lang="en-US" sz="4400" dirty="0">
              <a:solidFill>
                <a:schemeClr val="tx1"/>
              </a:solidFill>
            </a:endParaRPr>
          </a:p>
        </p:txBody>
      </p:sp>
      <p:graphicFrame>
        <p:nvGraphicFramePr>
          <p:cNvPr id="44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478683"/>
              </p:ext>
            </p:extLst>
          </p:nvPr>
        </p:nvGraphicFramePr>
        <p:xfrm>
          <a:off x="3258327" y="8400547"/>
          <a:ext cx="10721060" cy="302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29" name="Equation" r:id="rId4" imgW="1587240" imgH="419040" progId="Equation.DSMT4">
                  <p:embed/>
                </p:oleObj>
              </mc:Choice>
              <mc:Fallback>
                <p:oleObj name="Equation" r:id="rId4" imgW="1587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8327" y="8400547"/>
                        <a:ext cx="10721060" cy="3027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271" grpId="0"/>
      <p:bldP spid="859272" grpId="0" animBg="1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003" y="523332"/>
            <a:ext cx="15148347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453603" y="2804847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2 – Biophysical modeling: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The Hodgkin-Huxley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823752" y="5197384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732547"/>
            <a:ext cx="10422104" cy="90646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Biophysic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Reversal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Nernst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equation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Hodgin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-Huxley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in the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Hodgkin-Huxley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Detailed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biophysical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 - the zoo of ion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channels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498179" y="2310059"/>
            <a:ext cx="9773651" cy="16504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7915736"/>
            <a:ext cx="7853368" cy="258532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</a:t>
            </a:r>
            <a:r>
              <a:rPr lang="en-US" sz="5400" i="1" dirty="0"/>
              <a:t>2</a:t>
            </a:r>
            <a:r>
              <a:rPr lang="en-US" sz="5400" dirty="0" smtClean="0"/>
              <a:t>:</a:t>
            </a:r>
          </a:p>
          <a:p>
            <a:r>
              <a:rPr lang="en-US" sz="5400" dirty="0" smtClean="0"/>
              <a:t>NEURONAL DYNAMICS</a:t>
            </a:r>
          </a:p>
          <a:p>
            <a:r>
              <a:rPr lang="en-US" sz="5400" dirty="0"/>
              <a:t>-</a:t>
            </a:r>
            <a:r>
              <a:rPr lang="en-US" sz="5400" dirty="0" smtClean="0"/>
              <a:t> Ch. </a:t>
            </a:r>
            <a:r>
              <a:rPr lang="en-US" sz="5400" dirty="0"/>
              <a:t>2</a:t>
            </a:r>
            <a:r>
              <a:rPr lang="en-US" sz="5400" dirty="0" smtClean="0"/>
              <a:t> </a:t>
            </a:r>
            <a:r>
              <a:rPr lang="en-US" sz="4400" dirty="0" smtClean="0"/>
              <a:t>(without 2.3.2 - 2.3.5)</a:t>
            </a:r>
          </a:p>
        </p:txBody>
      </p:sp>
      <p:pic>
        <p:nvPicPr>
          <p:cNvPr id="13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3052" y="8205952"/>
            <a:ext cx="2678166" cy="381335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407575" y="11304070"/>
            <a:ext cx="48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Cambridge Univ. Press</a:t>
            </a:r>
            <a:endParaRPr lang="fr-C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Dynamics: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sz="5400" dirty="0" smtClean="0">
                <a:latin typeface="Impact" charset="0"/>
                <a:cs typeface="Impact" charset="0"/>
              </a:rPr>
              <a:t>Computational Neuroscience</a:t>
            </a:r>
            <a:br>
              <a:rPr lang="en-US" sz="5400" dirty="0" smtClean="0">
                <a:latin typeface="Impact" charset="0"/>
                <a:cs typeface="Impact" charset="0"/>
              </a:rPr>
            </a:br>
            <a:r>
              <a:rPr lang="en-US" sz="5400" dirty="0" smtClean="0">
                <a:latin typeface="Impact" charset="0"/>
                <a:cs typeface="Impact" charset="0"/>
              </a:rPr>
              <a:t>of Single Neurons</a:t>
            </a: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2 – Biophysical modeling: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The Hodgkin-Huxley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732547"/>
            <a:ext cx="10422104" cy="90646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Biophysic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Reversal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Nernst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equation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Hodgkin-Huxley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in the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Hodgkin-Huxley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Detailed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biophysical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 - the zoo of ion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channels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2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3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Hodgkin-Huxley Model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10872537" y="4046465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79" y="5606715"/>
            <a:ext cx="9773651" cy="79407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0868526" y="2723000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2. 3. Hodgkin-Huxley Model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61" name="Oval 25"/>
          <p:cNvSpPr>
            <a:spLocks noChangeArrowheads="1"/>
          </p:cNvSpPr>
          <p:nvPr/>
        </p:nvSpPr>
        <p:spPr bwMode="auto">
          <a:xfrm>
            <a:off x="9371027" y="13357667"/>
            <a:ext cx="180049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2" name="Text Box 38"/>
          <p:cNvSpPr txBox="1">
            <a:spLocks noChangeArrowheads="1"/>
          </p:cNvSpPr>
          <p:nvPr/>
        </p:nvSpPr>
        <p:spPr bwMode="auto">
          <a:xfrm>
            <a:off x="8973419" y="12682539"/>
            <a:ext cx="160945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3145021" y="9359354"/>
            <a:ext cx="825899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Hodgkin-Huxley model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     </a:t>
            </a:r>
            <a:r>
              <a:rPr lang="en-US" sz="4000" i="1" dirty="0" err="1" smtClean="0">
                <a:solidFill>
                  <a:srgbClr val="FF0000"/>
                </a:solidFill>
                <a:sym typeface="Wingdings" pitchFamily="2" charset="2"/>
              </a:rPr>
              <a:t>Hodgkin&amp;Huxley</a:t>
            </a:r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(1952)</a:t>
            </a:r>
          </a:p>
          <a:p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        Nobel Prize 1963</a:t>
            </a:r>
            <a:endParaRPr lang="en-US" sz="4000" i="1" dirty="0">
              <a:solidFill>
                <a:srgbClr val="FF0000"/>
              </a:solidFill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11900487" y="2351262"/>
            <a:ext cx="8673513" cy="6816173"/>
            <a:chOff x="4385726" y="1539652"/>
            <a:chExt cx="17590658" cy="1029714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53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14324105" y="8725293"/>
            <a:ext cx="4893779" cy="2304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54" name="Equation" r:id="rId4" imgW="698400" imgH="393480" progId="Equation.DSMT4">
                    <p:embed/>
                  </p:oleObj>
                </mc:Choice>
                <mc:Fallback>
                  <p:oleObj name="Equation" r:id="rId4" imgW="698400" imgH="39348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24105" y="8725293"/>
                          <a:ext cx="4893779" cy="23046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oup 54"/>
            <p:cNvGrpSpPr/>
            <p:nvPr/>
          </p:nvGrpSpPr>
          <p:grpSpPr>
            <a:xfrm flipH="1">
              <a:off x="11023530" y="3088550"/>
              <a:ext cx="1701439" cy="1485284"/>
              <a:chOff x="2603432" y="1351085"/>
              <a:chExt cx="1066801" cy="838201"/>
            </a:xfrm>
          </p:grpSpPr>
          <p:sp>
            <p:nvSpPr>
              <p:cNvPr id="51" name="Line 12"/>
              <p:cNvSpPr>
                <a:spLocks noChangeShapeType="1"/>
              </p:cNvSpPr>
              <p:nvPr/>
            </p:nvSpPr>
            <p:spPr bwMode="auto">
              <a:xfrm flipH="1" flipV="1">
                <a:off x="2603432" y="1351086"/>
                <a:ext cx="1066801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13"/>
              <p:cNvSpPr>
                <a:spLocks noChangeShapeType="1"/>
              </p:cNvSpPr>
              <p:nvPr/>
            </p:nvSpPr>
            <p:spPr bwMode="auto">
              <a:xfrm flipH="1" flipV="1">
                <a:off x="2603434" y="1351085"/>
                <a:ext cx="990601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5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9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0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1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2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34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5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6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7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9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0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1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4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45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6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7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8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9" name="Rounded Rectangle 48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 flipV="1">
                <a:off x="5060965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19" name="Rounded Rectangle 18"/>
            <p:cNvSpPr/>
            <p:nvPr/>
          </p:nvSpPr>
          <p:spPr bwMode="auto">
            <a:xfrm>
              <a:off x="7915855" y="1539652"/>
              <a:ext cx="7704857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2164326" y="7660331"/>
              <a:ext cx="9812058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aphicFrame>
        <p:nvGraphicFramePr>
          <p:cNvPr id="59" name="Object 2"/>
          <p:cNvGraphicFramePr>
            <a:graphicFrameLocks noChangeAspect="1"/>
          </p:cNvGraphicFramePr>
          <p:nvPr/>
        </p:nvGraphicFramePr>
        <p:xfrm>
          <a:off x="14150802" y="7308596"/>
          <a:ext cx="515649" cy="714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5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0802" y="7308596"/>
                        <a:ext cx="515649" cy="714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Arrow Connector 59"/>
          <p:cNvCxnSpPr/>
          <p:nvPr/>
        </p:nvCxnSpPr>
        <p:spPr>
          <a:xfrm flipV="1">
            <a:off x="13317263" y="7308596"/>
            <a:ext cx="554819" cy="477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2"/>
          <p:cNvGraphicFramePr>
            <a:graphicFrameLocks noChangeAspect="1"/>
          </p:cNvGraphicFramePr>
          <p:nvPr/>
        </p:nvGraphicFramePr>
        <p:xfrm>
          <a:off x="14169105" y="4132845"/>
          <a:ext cx="969962" cy="72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6" name="Equation" r:id="rId8" imgW="279360" imgH="203040" progId="Equation.DSMT4">
                  <p:embed/>
                </p:oleObj>
              </mc:Choice>
              <mc:Fallback>
                <p:oleObj name="Equation" r:id="rId8" imgW="27936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9105" y="4132845"/>
                        <a:ext cx="969962" cy="729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17841819" y="1797050"/>
            <a:ext cx="356219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giant axon</a:t>
            </a:r>
          </a:p>
          <a:p>
            <a:r>
              <a:rPr lang="en-US" dirty="0" smtClean="0"/>
              <a:t>of squid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4114" name="Line 39"/>
          <p:cNvSpPr>
            <a:spLocks noChangeShapeType="1"/>
          </p:cNvSpPr>
          <p:nvPr/>
        </p:nvSpPr>
        <p:spPr bwMode="auto">
          <a:xfrm>
            <a:off x="11884105" y="3602926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5" name="Line 40"/>
          <p:cNvSpPr>
            <a:spLocks noChangeShapeType="1"/>
          </p:cNvSpPr>
          <p:nvPr/>
        </p:nvSpPr>
        <p:spPr bwMode="auto">
          <a:xfrm>
            <a:off x="17285970" y="3602926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6" name="Line 41"/>
          <p:cNvSpPr>
            <a:spLocks noChangeShapeType="1"/>
          </p:cNvSpPr>
          <p:nvPr/>
        </p:nvSpPr>
        <p:spPr bwMode="auto">
          <a:xfrm>
            <a:off x="14044851" y="3602926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7" name="Line 42"/>
          <p:cNvSpPr>
            <a:spLocks noChangeShapeType="1"/>
          </p:cNvSpPr>
          <p:nvPr/>
        </p:nvSpPr>
        <p:spPr bwMode="auto">
          <a:xfrm>
            <a:off x="15485349" y="3602926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8" name="Oval 43"/>
          <p:cNvSpPr>
            <a:spLocks noChangeArrowheads="1"/>
          </p:cNvSpPr>
          <p:nvPr/>
        </p:nvSpPr>
        <p:spPr bwMode="auto">
          <a:xfrm>
            <a:off x="16565722" y="3332875"/>
            <a:ext cx="720249" cy="5401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9" name="Oval 44"/>
          <p:cNvSpPr>
            <a:spLocks noChangeArrowheads="1"/>
          </p:cNvSpPr>
          <p:nvPr/>
        </p:nvSpPr>
        <p:spPr bwMode="auto">
          <a:xfrm>
            <a:off x="13684727" y="3737952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0" name="Oval 45"/>
          <p:cNvSpPr>
            <a:spLocks noChangeArrowheads="1"/>
          </p:cNvSpPr>
          <p:nvPr/>
        </p:nvSpPr>
        <p:spPr bwMode="auto">
          <a:xfrm>
            <a:off x="14765100" y="252272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1" name="Oval 46"/>
          <p:cNvSpPr>
            <a:spLocks noChangeArrowheads="1"/>
          </p:cNvSpPr>
          <p:nvPr/>
        </p:nvSpPr>
        <p:spPr bwMode="auto">
          <a:xfrm>
            <a:off x="15125224" y="3197849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2" name="Oval 47"/>
          <p:cNvSpPr>
            <a:spLocks noChangeArrowheads="1"/>
          </p:cNvSpPr>
          <p:nvPr/>
        </p:nvSpPr>
        <p:spPr bwMode="auto">
          <a:xfrm>
            <a:off x="12784416" y="306282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3" name="Oval 48"/>
          <p:cNvSpPr>
            <a:spLocks noChangeArrowheads="1"/>
          </p:cNvSpPr>
          <p:nvPr/>
        </p:nvSpPr>
        <p:spPr bwMode="auto">
          <a:xfrm>
            <a:off x="15665411" y="2927798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4" name="Oval 49"/>
          <p:cNvSpPr>
            <a:spLocks noChangeArrowheads="1"/>
          </p:cNvSpPr>
          <p:nvPr/>
        </p:nvSpPr>
        <p:spPr bwMode="auto">
          <a:xfrm>
            <a:off x="16205597" y="306282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5" name="Oval 50"/>
          <p:cNvSpPr>
            <a:spLocks noChangeArrowheads="1"/>
          </p:cNvSpPr>
          <p:nvPr/>
        </p:nvSpPr>
        <p:spPr bwMode="auto">
          <a:xfrm>
            <a:off x="13504664" y="4278055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6" name="Oval 51"/>
          <p:cNvSpPr>
            <a:spLocks noChangeArrowheads="1"/>
          </p:cNvSpPr>
          <p:nvPr/>
        </p:nvSpPr>
        <p:spPr bwMode="auto">
          <a:xfrm>
            <a:off x="16565722" y="4413080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7" name="Oval 52"/>
          <p:cNvSpPr>
            <a:spLocks noChangeArrowheads="1"/>
          </p:cNvSpPr>
          <p:nvPr/>
        </p:nvSpPr>
        <p:spPr bwMode="auto">
          <a:xfrm>
            <a:off x="19086592" y="2657746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8" name="Oval 53"/>
          <p:cNvSpPr>
            <a:spLocks noChangeArrowheads="1"/>
          </p:cNvSpPr>
          <p:nvPr/>
        </p:nvSpPr>
        <p:spPr bwMode="auto">
          <a:xfrm>
            <a:off x="17466033" y="2252669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9" name="Oval 54"/>
          <p:cNvSpPr>
            <a:spLocks noChangeArrowheads="1"/>
          </p:cNvSpPr>
          <p:nvPr/>
        </p:nvSpPr>
        <p:spPr bwMode="auto">
          <a:xfrm>
            <a:off x="14224913" y="387297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0" name="Oval 55"/>
          <p:cNvSpPr>
            <a:spLocks noChangeArrowheads="1"/>
          </p:cNvSpPr>
          <p:nvPr/>
        </p:nvSpPr>
        <p:spPr bwMode="auto">
          <a:xfrm>
            <a:off x="12784416" y="4008003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1" name="Oval 56"/>
          <p:cNvSpPr>
            <a:spLocks noChangeArrowheads="1"/>
          </p:cNvSpPr>
          <p:nvPr/>
        </p:nvSpPr>
        <p:spPr bwMode="auto">
          <a:xfrm>
            <a:off x="15485349" y="454810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2" name="Oval 57"/>
          <p:cNvSpPr>
            <a:spLocks noChangeArrowheads="1"/>
          </p:cNvSpPr>
          <p:nvPr/>
        </p:nvSpPr>
        <p:spPr bwMode="auto">
          <a:xfrm>
            <a:off x="14585038" y="3737952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3" name="Oval 58"/>
          <p:cNvSpPr>
            <a:spLocks noChangeArrowheads="1"/>
          </p:cNvSpPr>
          <p:nvPr/>
        </p:nvSpPr>
        <p:spPr bwMode="auto">
          <a:xfrm>
            <a:off x="16565722" y="387297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4" name="Oval 59"/>
          <p:cNvSpPr>
            <a:spLocks noChangeArrowheads="1"/>
          </p:cNvSpPr>
          <p:nvPr/>
        </p:nvSpPr>
        <p:spPr bwMode="auto">
          <a:xfrm>
            <a:off x="16025535" y="238769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5" name="Oval 60"/>
          <p:cNvSpPr>
            <a:spLocks noChangeArrowheads="1"/>
          </p:cNvSpPr>
          <p:nvPr/>
        </p:nvSpPr>
        <p:spPr bwMode="auto">
          <a:xfrm>
            <a:off x="18006219" y="4008003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6" name="Oval 61"/>
          <p:cNvSpPr>
            <a:spLocks noChangeArrowheads="1"/>
          </p:cNvSpPr>
          <p:nvPr/>
        </p:nvSpPr>
        <p:spPr bwMode="auto">
          <a:xfrm>
            <a:off x="19266655" y="427805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7" name="Oval 62"/>
          <p:cNvSpPr>
            <a:spLocks noChangeArrowheads="1"/>
          </p:cNvSpPr>
          <p:nvPr/>
        </p:nvSpPr>
        <p:spPr bwMode="auto">
          <a:xfrm>
            <a:off x="14404975" y="454810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8" name="Text Box 63"/>
          <p:cNvSpPr txBox="1">
            <a:spLocks noChangeArrowheads="1"/>
          </p:cNvSpPr>
          <p:nvPr/>
        </p:nvSpPr>
        <p:spPr bwMode="auto">
          <a:xfrm>
            <a:off x="18546406" y="1577542"/>
            <a:ext cx="166397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inside</a:t>
            </a:r>
          </a:p>
        </p:txBody>
      </p:sp>
      <p:sp>
        <p:nvSpPr>
          <p:cNvPr id="4139" name="Text Box 64"/>
          <p:cNvSpPr txBox="1">
            <a:spLocks noChangeArrowheads="1"/>
          </p:cNvSpPr>
          <p:nvPr/>
        </p:nvSpPr>
        <p:spPr bwMode="auto">
          <a:xfrm>
            <a:off x="18726468" y="4548107"/>
            <a:ext cx="196053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outside</a:t>
            </a:r>
          </a:p>
        </p:txBody>
      </p:sp>
      <p:sp>
        <p:nvSpPr>
          <p:cNvPr id="4140" name="Text Box 65"/>
          <p:cNvSpPr txBox="1">
            <a:spLocks noChangeArrowheads="1"/>
          </p:cNvSpPr>
          <p:nvPr/>
        </p:nvSpPr>
        <p:spPr bwMode="auto">
          <a:xfrm>
            <a:off x="19409204" y="2455209"/>
            <a:ext cx="9859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Ka</a:t>
            </a:r>
          </a:p>
        </p:txBody>
      </p:sp>
      <p:sp>
        <p:nvSpPr>
          <p:cNvPr id="4141" name="Text Box 66"/>
          <p:cNvSpPr txBox="1">
            <a:spLocks noChangeArrowheads="1"/>
          </p:cNvSpPr>
          <p:nvPr/>
        </p:nvSpPr>
        <p:spPr bwMode="auto">
          <a:xfrm>
            <a:off x="19446717" y="4008004"/>
            <a:ext cx="101315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Na</a:t>
            </a:r>
          </a:p>
        </p:txBody>
      </p:sp>
      <p:sp>
        <p:nvSpPr>
          <p:cNvPr id="4142" name="Text Box 67"/>
          <p:cNvSpPr txBox="1">
            <a:spLocks noChangeArrowheads="1"/>
          </p:cNvSpPr>
          <p:nvPr/>
        </p:nvSpPr>
        <p:spPr bwMode="auto">
          <a:xfrm>
            <a:off x="12064167" y="4818159"/>
            <a:ext cx="315156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channels</a:t>
            </a:r>
          </a:p>
        </p:txBody>
      </p:sp>
      <p:sp>
        <p:nvSpPr>
          <p:cNvPr id="4143" name="Text Box 68"/>
          <p:cNvSpPr txBox="1">
            <a:spLocks noChangeArrowheads="1"/>
          </p:cNvSpPr>
          <p:nvPr/>
        </p:nvSpPr>
        <p:spPr bwMode="auto">
          <a:xfrm>
            <a:off x="15988022" y="4885671"/>
            <a:ext cx="241899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pump</a:t>
            </a:r>
          </a:p>
        </p:txBody>
      </p:sp>
      <p:sp>
        <p:nvSpPr>
          <p:cNvPr id="4144" name="Line 69"/>
          <p:cNvSpPr>
            <a:spLocks noChangeShapeType="1"/>
          </p:cNvSpPr>
          <p:nvPr/>
        </p:nvSpPr>
        <p:spPr bwMode="auto">
          <a:xfrm flipH="1" flipV="1">
            <a:off x="13864789" y="3602926"/>
            <a:ext cx="180062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45" name="Line 70"/>
          <p:cNvSpPr>
            <a:spLocks noChangeShapeType="1"/>
          </p:cNvSpPr>
          <p:nvPr/>
        </p:nvSpPr>
        <p:spPr bwMode="auto">
          <a:xfrm flipV="1">
            <a:off x="14585037" y="3602926"/>
            <a:ext cx="720249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46" name="Line 71"/>
          <p:cNvSpPr>
            <a:spLocks noChangeShapeType="1"/>
          </p:cNvSpPr>
          <p:nvPr/>
        </p:nvSpPr>
        <p:spPr bwMode="auto">
          <a:xfrm flipH="1" flipV="1">
            <a:off x="16925846" y="3737952"/>
            <a:ext cx="720249" cy="108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1204167" y="1712566"/>
            <a:ext cx="7536352" cy="3645694"/>
            <a:chOff x="321" y="720"/>
            <a:chExt cx="2009" cy="1296"/>
          </a:xfrm>
        </p:grpSpPr>
        <p:sp>
          <p:nvSpPr>
            <p:cNvPr id="4165" name="Line 74"/>
            <p:cNvSpPr>
              <a:spLocks noChangeShapeType="1"/>
            </p:cNvSpPr>
            <p:nvPr/>
          </p:nvSpPr>
          <p:spPr bwMode="auto">
            <a:xfrm>
              <a:off x="576" y="14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6" name="Line 75"/>
            <p:cNvSpPr>
              <a:spLocks noChangeShapeType="1"/>
            </p:cNvSpPr>
            <p:nvPr/>
          </p:nvSpPr>
          <p:spPr bwMode="auto">
            <a:xfrm>
              <a:off x="576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" name="Rectangle 76"/>
            <p:cNvSpPr>
              <a:spLocks noChangeArrowheads="1"/>
            </p:cNvSpPr>
            <p:nvPr/>
          </p:nvSpPr>
          <p:spPr bwMode="auto">
            <a:xfrm>
              <a:off x="1248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8" name="Rectangle 77"/>
            <p:cNvSpPr>
              <a:spLocks noChangeArrowheads="1"/>
            </p:cNvSpPr>
            <p:nvPr/>
          </p:nvSpPr>
          <p:spPr bwMode="auto">
            <a:xfrm>
              <a:off x="1584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9" name="Rectangle 78"/>
            <p:cNvSpPr>
              <a:spLocks noChangeArrowheads="1"/>
            </p:cNvSpPr>
            <p:nvPr/>
          </p:nvSpPr>
          <p:spPr bwMode="auto">
            <a:xfrm>
              <a:off x="2016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0" name="Line 79"/>
            <p:cNvSpPr>
              <a:spLocks noChangeShapeType="1"/>
            </p:cNvSpPr>
            <p:nvPr/>
          </p:nvSpPr>
          <p:spPr bwMode="auto">
            <a:xfrm>
              <a:off x="672" y="110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1" name="Line 80"/>
            <p:cNvSpPr>
              <a:spLocks noChangeShapeType="1"/>
            </p:cNvSpPr>
            <p:nvPr/>
          </p:nvSpPr>
          <p:spPr bwMode="auto">
            <a:xfrm>
              <a:off x="672" y="201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2" name="Line 81"/>
            <p:cNvSpPr>
              <a:spLocks noChangeShapeType="1"/>
            </p:cNvSpPr>
            <p:nvPr/>
          </p:nvSpPr>
          <p:spPr bwMode="auto">
            <a:xfrm>
              <a:off x="672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3" name="Line 82"/>
            <p:cNvSpPr>
              <a:spLocks noChangeShapeType="1"/>
            </p:cNvSpPr>
            <p:nvPr/>
          </p:nvSpPr>
          <p:spPr bwMode="auto">
            <a:xfrm>
              <a:off x="672" y="15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4" name="Line 83"/>
            <p:cNvSpPr>
              <a:spLocks noChangeShapeType="1"/>
            </p:cNvSpPr>
            <p:nvPr/>
          </p:nvSpPr>
          <p:spPr bwMode="auto">
            <a:xfrm>
              <a:off x="1200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5" name="Line 84"/>
            <p:cNvSpPr>
              <a:spLocks noChangeShapeType="1"/>
            </p:cNvSpPr>
            <p:nvPr/>
          </p:nvSpPr>
          <p:spPr bwMode="auto">
            <a:xfrm>
              <a:off x="1248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6" name="Line 85"/>
            <p:cNvSpPr>
              <a:spLocks noChangeShapeType="1"/>
            </p:cNvSpPr>
            <p:nvPr/>
          </p:nvSpPr>
          <p:spPr bwMode="auto">
            <a:xfrm>
              <a:off x="1968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7" name="Line 86"/>
            <p:cNvSpPr>
              <a:spLocks noChangeShapeType="1"/>
            </p:cNvSpPr>
            <p:nvPr/>
          </p:nvSpPr>
          <p:spPr bwMode="auto">
            <a:xfrm>
              <a:off x="2016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87"/>
            <p:cNvGrpSpPr>
              <a:grpSpLocks/>
            </p:cNvGrpSpPr>
            <p:nvPr/>
          </p:nvGrpSpPr>
          <p:grpSpPr bwMode="auto">
            <a:xfrm flipV="1">
              <a:off x="1536" y="1824"/>
              <a:ext cx="192" cy="48"/>
              <a:chOff x="2064" y="1920"/>
              <a:chExt cx="192" cy="48"/>
            </a:xfrm>
          </p:grpSpPr>
          <p:sp>
            <p:nvSpPr>
              <p:cNvPr id="4197" name="Line 88"/>
              <p:cNvSpPr>
                <a:spLocks noChangeShapeType="1"/>
              </p:cNvSpPr>
              <p:nvPr/>
            </p:nvSpPr>
            <p:spPr bwMode="auto">
              <a:xfrm flipV="1">
                <a:off x="2064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" name="Line 89"/>
              <p:cNvSpPr>
                <a:spLocks noChangeShapeType="1"/>
              </p:cNvSpPr>
              <p:nvPr/>
            </p:nvSpPr>
            <p:spPr bwMode="auto">
              <a:xfrm flipV="1">
                <a:off x="2112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79" name="Line 90"/>
            <p:cNvSpPr>
              <a:spLocks noChangeShapeType="1"/>
            </p:cNvSpPr>
            <p:nvPr/>
          </p:nvSpPr>
          <p:spPr bwMode="auto">
            <a:xfrm flipV="1">
              <a:off x="1296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0" name="Line 91"/>
            <p:cNvSpPr>
              <a:spLocks noChangeShapeType="1"/>
            </p:cNvSpPr>
            <p:nvPr/>
          </p:nvSpPr>
          <p:spPr bwMode="auto">
            <a:xfrm flipV="1">
              <a:off x="1632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1" name="Line 92"/>
            <p:cNvSpPr>
              <a:spLocks noChangeShapeType="1"/>
            </p:cNvSpPr>
            <p:nvPr/>
          </p:nvSpPr>
          <p:spPr bwMode="auto">
            <a:xfrm flipV="1">
              <a:off x="2064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2" name="Line 93"/>
            <p:cNvSpPr>
              <a:spLocks noChangeShapeType="1"/>
            </p:cNvSpPr>
            <p:nvPr/>
          </p:nvSpPr>
          <p:spPr bwMode="auto">
            <a:xfrm>
              <a:off x="129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3" name="Line 94"/>
            <p:cNvSpPr>
              <a:spLocks noChangeShapeType="1"/>
            </p:cNvSpPr>
            <p:nvPr/>
          </p:nvSpPr>
          <p:spPr bwMode="auto">
            <a:xfrm>
              <a:off x="1632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4" name="Line 95"/>
            <p:cNvSpPr>
              <a:spLocks noChangeShapeType="1"/>
            </p:cNvSpPr>
            <p:nvPr/>
          </p:nvSpPr>
          <p:spPr bwMode="auto">
            <a:xfrm>
              <a:off x="2064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5" name="Line 96"/>
            <p:cNvSpPr>
              <a:spLocks noChangeShapeType="1"/>
            </p:cNvSpPr>
            <p:nvPr/>
          </p:nvSpPr>
          <p:spPr bwMode="auto">
            <a:xfrm>
              <a:off x="206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6" name="Line 97"/>
            <p:cNvSpPr>
              <a:spLocks noChangeShapeType="1"/>
            </p:cNvSpPr>
            <p:nvPr/>
          </p:nvSpPr>
          <p:spPr bwMode="auto">
            <a:xfrm>
              <a:off x="1632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7" name="Line 98"/>
            <p:cNvSpPr>
              <a:spLocks noChangeShapeType="1"/>
            </p:cNvSpPr>
            <p:nvPr/>
          </p:nvSpPr>
          <p:spPr bwMode="auto">
            <a:xfrm>
              <a:off x="129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" name="Line 99"/>
            <p:cNvSpPr>
              <a:spLocks noChangeShapeType="1"/>
            </p:cNvSpPr>
            <p:nvPr/>
          </p:nvSpPr>
          <p:spPr bwMode="auto">
            <a:xfrm flipV="1">
              <a:off x="1200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9" name="Line 100"/>
            <p:cNvSpPr>
              <a:spLocks noChangeShapeType="1"/>
            </p:cNvSpPr>
            <p:nvPr/>
          </p:nvSpPr>
          <p:spPr bwMode="auto">
            <a:xfrm flipV="1">
              <a:off x="1552" y="1431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0" name="Text Box 101"/>
            <p:cNvSpPr txBox="1">
              <a:spLocks noChangeArrowheads="1"/>
            </p:cNvSpPr>
            <p:nvPr/>
          </p:nvSpPr>
          <p:spPr bwMode="auto">
            <a:xfrm>
              <a:off x="321" y="1344"/>
              <a:ext cx="19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</a:t>
              </a:r>
            </a:p>
          </p:txBody>
        </p:sp>
        <p:sp>
          <p:nvSpPr>
            <p:cNvPr id="4191" name="Text Box 102"/>
            <p:cNvSpPr txBox="1">
              <a:spLocks noChangeArrowheads="1"/>
            </p:cNvSpPr>
            <p:nvPr/>
          </p:nvSpPr>
          <p:spPr bwMode="auto">
            <a:xfrm>
              <a:off x="2104" y="1344"/>
              <a:ext cx="22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 smtClean="0"/>
                <a:t>R</a:t>
              </a:r>
              <a:r>
                <a:rPr lang="en-US" b="1" i="1" baseline="-25000" dirty="0" err="1" smtClean="0"/>
                <a:t>l</a:t>
              </a:r>
              <a:endParaRPr lang="en-US" b="1" i="1" dirty="0"/>
            </a:p>
          </p:txBody>
        </p:sp>
        <p:sp>
          <p:nvSpPr>
            <p:cNvPr id="4192" name="Text Box 103"/>
            <p:cNvSpPr txBox="1">
              <a:spLocks noChangeArrowheads="1"/>
            </p:cNvSpPr>
            <p:nvPr/>
          </p:nvSpPr>
          <p:spPr bwMode="auto">
            <a:xfrm>
              <a:off x="960" y="1344"/>
              <a:ext cx="28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smtClean="0"/>
                <a:t>R</a:t>
              </a:r>
              <a:r>
                <a:rPr lang="en-US" b="1" i="1" baseline="-25000" dirty="0" smtClean="0"/>
                <a:t>K</a:t>
              </a:r>
              <a:endParaRPr lang="en-US" b="1" i="1" dirty="0"/>
            </a:p>
          </p:txBody>
        </p:sp>
        <p:sp>
          <p:nvSpPr>
            <p:cNvPr id="4193" name="Text Box 104"/>
            <p:cNvSpPr txBox="1">
              <a:spLocks noChangeArrowheads="1"/>
            </p:cNvSpPr>
            <p:nvPr/>
          </p:nvSpPr>
          <p:spPr bwMode="auto">
            <a:xfrm>
              <a:off x="1680" y="1392"/>
              <a:ext cx="35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 smtClean="0"/>
                <a:t>R</a:t>
              </a:r>
              <a:r>
                <a:rPr lang="en-US" b="1" i="1" baseline="-25000" dirty="0" err="1" smtClean="0"/>
                <a:t>Na</a:t>
              </a:r>
              <a:endParaRPr lang="en-US" b="1" i="1" dirty="0"/>
            </a:p>
          </p:txBody>
        </p:sp>
        <p:sp>
          <p:nvSpPr>
            <p:cNvPr id="4194" name="Line 105"/>
            <p:cNvSpPr>
              <a:spLocks noChangeShapeType="1"/>
            </p:cNvSpPr>
            <p:nvPr/>
          </p:nvSpPr>
          <p:spPr bwMode="auto">
            <a:xfrm>
              <a:off x="1536" y="768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5" name="Line 106"/>
            <p:cNvSpPr>
              <a:spLocks noChangeShapeType="1"/>
            </p:cNvSpPr>
            <p:nvPr/>
          </p:nvSpPr>
          <p:spPr bwMode="auto">
            <a:xfrm>
              <a:off x="1440" y="7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6" name="Text Box 107"/>
            <p:cNvSpPr txBox="1">
              <a:spLocks noChangeArrowheads="1"/>
            </p:cNvSpPr>
            <p:nvPr/>
          </p:nvSpPr>
          <p:spPr bwMode="auto">
            <a:xfrm>
              <a:off x="1532" y="768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I</a:t>
              </a:r>
              <a:endParaRPr lang="en-US" b="1" i="1"/>
            </a:p>
          </p:txBody>
        </p:sp>
      </p:grpSp>
      <p:sp>
        <p:nvSpPr>
          <p:cNvPr id="4149" name="Oval 108"/>
          <p:cNvSpPr>
            <a:spLocks noChangeArrowheads="1"/>
          </p:cNvSpPr>
          <p:nvPr/>
        </p:nvSpPr>
        <p:spPr bwMode="auto">
          <a:xfrm>
            <a:off x="13504664" y="333287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50" name="Oval 109"/>
          <p:cNvSpPr>
            <a:spLocks noChangeArrowheads="1"/>
          </p:cNvSpPr>
          <p:nvPr/>
        </p:nvSpPr>
        <p:spPr bwMode="auto">
          <a:xfrm>
            <a:off x="13864789" y="333287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51" name="Oval 110"/>
          <p:cNvSpPr>
            <a:spLocks noChangeArrowheads="1"/>
          </p:cNvSpPr>
          <p:nvPr/>
        </p:nvSpPr>
        <p:spPr bwMode="auto">
          <a:xfrm>
            <a:off x="15125224" y="333287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52" name="Oval 111"/>
          <p:cNvSpPr>
            <a:spLocks noChangeArrowheads="1"/>
          </p:cNvSpPr>
          <p:nvPr/>
        </p:nvSpPr>
        <p:spPr bwMode="auto">
          <a:xfrm>
            <a:off x="15305286" y="333287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06363" name="Text Box 123"/>
          <p:cNvSpPr txBox="1">
            <a:spLocks noChangeArrowheads="1"/>
          </p:cNvSpPr>
          <p:nvPr/>
        </p:nvSpPr>
        <p:spPr bwMode="auto">
          <a:xfrm>
            <a:off x="9546713" y="7096957"/>
            <a:ext cx="5578511" cy="2287675"/>
          </a:xfrm>
          <a:prstGeom prst="rect">
            <a:avLst/>
          </a:prstGeom>
          <a:solidFill>
            <a:srgbClr val="29ABE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i="1" dirty="0" err="1" smtClean="0"/>
              <a:t>Mathematical</a:t>
            </a:r>
            <a:endParaRPr lang="fr-CH" sz="6800" i="1" dirty="0" smtClean="0"/>
          </a:p>
          <a:p>
            <a:r>
              <a:rPr lang="fr-CH" sz="6800" i="1" dirty="0" err="1" smtClean="0"/>
              <a:t>derivation</a:t>
            </a:r>
            <a:endParaRPr lang="fr-FR" sz="6800" i="1" dirty="0"/>
          </a:p>
        </p:txBody>
      </p:sp>
      <p:sp>
        <p:nvSpPr>
          <p:cNvPr id="4155" name="Text Box 109"/>
          <p:cNvSpPr txBox="1">
            <a:spLocks noChangeArrowheads="1"/>
          </p:cNvSpPr>
          <p:nvPr/>
        </p:nvSpPr>
        <p:spPr bwMode="auto">
          <a:xfrm>
            <a:off x="7922736" y="1278498"/>
            <a:ext cx="667028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Hodgkin and Huxley, 1952</a:t>
            </a:r>
          </a:p>
        </p:txBody>
      </p:sp>
      <p:sp>
        <p:nvSpPr>
          <p:cNvPr id="12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2.3.   Hodgkin-Huxley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36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1204167" y="1712566"/>
            <a:ext cx="7536352" cy="3645694"/>
            <a:chOff x="321" y="720"/>
            <a:chExt cx="2009" cy="1296"/>
          </a:xfrm>
        </p:grpSpPr>
        <p:sp>
          <p:nvSpPr>
            <p:cNvPr id="4165" name="Line 74"/>
            <p:cNvSpPr>
              <a:spLocks noChangeShapeType="1"/>
            </p:cNvSpPr>
            <p:nvPr/>
          </p:nvSpPr>
          <p:spPr bwMode="auto">
            <a:xfrm>
              <a:off x="576" y="14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6" name="Line 75"/>
            <p:cNvSpPr>
              <a:spLocks noChangeShapeType="1"/>
            </p:cNvSpPr>
            <p:nvPr/>
          </p:nvSpPr>
          <p:spPr bwMode="auto">
            <a:xfrm>
              <a:off x="576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" name="Rectangle 76"/>
            <p:cNvSpPr>
              <a:spLocks noChangeArrowheads="1"/>
            </p:cNvSpPr>
            <p:nvPr/>
          </p:nvSpPr>
          <p:spPr bwMode="auto">
            <a:xfrm>
              <a:off x="1248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8" name="Rectangle 77"/>
            <p:cNvSpPr>
              <a:spLocks noChangeArrowheads="1"/>
            </p:cNvSpPr>
            <p:nvPr/>
          </p:nvSpPr>
          <p:spPr bwMode="auto">
            <a:xfrm>
              <a:off x="1584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9" name="Rectangle 78"/>
            <p:cNvSpPr>
              <a:spLocks noChangeArrowheads="1"/>
            </p:cNvSpPr>
            <p:nvPr/>
          </p:nvSpPr>
          <p:spPr bwMode="auto">
            <a:xfrm>
              <a:off x="2016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0" name="Line 79"/>
            <p:cNvSpPr>
              <a:spLocks noChangeShapeType="1"/>
            </p:cNvSpPr>
            <p:nvPr/>
          </p:nvSpPr>
          <p:spPr bwMode="auto">
            <a:xfrm>
              <a:off x="672" y="110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1" name="Line 80"/>
            <p:cNvSpPr>
              <a:spLocks noChangeShapeType="1"/>
            </p:cNvSpPr>
            <p:nvPr/>
          </p:nvSpPr>
          <p:spPr bwMode="auto">
            <a:xfrm>
              <a:off x="672" y="201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2" name="Line 81"/>
            <p:cNvSpPr>
              <a:spLocks noChangeShapeType="1"/>
            </p:cNvSpPr>
            <p:nvPr/>
          </p:nvSpPr>
          <p:spPr bwMode="auto">
            <a:xfrm>
              <a:off x="672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3" name="Line 82"/>
            <p:cNvSpPr>
              <a:spLocks noChangeShapeType="1"/>
            </p:cNvSpPr>
            <p:nvPr/>
          </p:nvSpPr>
          <p:spPr bwMode="auto">
            <a:xfrm>
              <a:off x="672" y="15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4" name="Line 83"/>
            <p:cNvSpPr>
              <a:spLocks noChangeShapeType="1"/>
            </p:cNvSpPr>
            <p:nvPr/>
          </p:nvSpPr>
          <p:spPr bwMode="auto">
            <a:xfrm>
              <a:off x="1200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5" name="Line 84"/>
            <p:cNvSpPr>
              <a:spLocks noChangeShapeType="1"/>
            </p:cNvSpPr>
            <p:nvPr/>
          </p:nvSpPr>
          <p:spPr bwMode="auto">
            <a:xfrm>
              <a:off x="1248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6" name="Line 85"/>
            <p:cNvSpPr>
              <a:spLocks noChangeShapeType="1"/>
            </p:cNvSpPr>
            <p:nvPr/>
          </p:nvSpPr>
          <p:spPr bwMode="auto">
            <a:xfrm>
              <a:off x="1968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7" name="Line 86"/>
            <p:cNvSpPr>
              <a:spLocks noChangeShapeType="1"/>
            </p:cNvSpPr>
            <p:nvPr/>
          </p:nvSpPr>
          <p:spPr bwMode="auto">
            <a:xfrm>
              <a:off x="2016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87"/>
            <p:cNvGrpSpPr>
              <a:grpSpLocks/>
            </p:cNvGrpSpPr>
            <p:nvPr/>
          </p:nvGrpSpPr>
          <p:grpSpPr bwMode="auto">
            <a:xfrm flipV="1">
              <a:off x="1536" y="1824"/>
              <a:ext cx="192" cy="48"/>
              <a:chOff x="2064" y="1920"/>
              <a:chExt cx="192" cy="48"/>
            </a:xfrm>
          </p:grpSpPr>
          <p:sp>
            <p:nvSpPr>
              <p:cNvPr id="4197" name="Line 88"/>
              <p:cNvSpPr>
                <a:spLocks noChangeShapeType="1"/>
              </p:cNvSpPr>
              <p:nvPr/>
            </p:nvSpPr>
            <p:spPr bwMode="auto">
              <a:xfrm flipV="1">
                <a:off x="2064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" name="Line 89"/>
              <p:cNvSpPr>
                <a:spLocks noChangeShapeType="1"/>
              </p:cNvSpPr>
              <p:nvPr/>
            </p:nvSpPr>
            <p:spPr bwMode="auto">
              <a:xfrm flipV="1">
                <a:off x="2112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79" name="Line 90"/>
            <p:cNvSpPr>
              <a:spLocks noChangeShapeType="1"/>
            </p:cNvSpPr>
            <p:nvPr/>
          </p:nvSpPr>
          <p:spPr bwMode="auto">
            <a:xfrm flipV="1">
              <a:off x="1296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0" name="Line 91"/>
            <p:cNvSpPr>
              <a:spLocks noChangeShapeType="1"/>
            </p:cNvSpPr>
            <p:nvPr/>
          </p:nvSpPr>
          <p:spPr bwMode="auto">
            <a:xfrm flipV="1">
              <a:off x="1632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1" name="Line 92"/>
            <p:cNvSpPr>
              <a:spLocks noChangeShapeType="1"/>
            </p:cNvSpPr>
            <p:nvPr/>
          </p:nvSpPr>
          <p:spPr bwMode="auto">
            <a:xfrm flipV="1">
              <a:off x="2064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2" name="Line 93"/>
            <p:cNvSpPr>
              <a:spLocks noChangeShapeType="1"/>
            </p:cNvSpPr>
            <p:nvPr/>
          </p:nvSpPr>
          <p:spPr bwMode="auto">
            <a:xfrm>
              <a:off x="129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3" name="Line 94"/>
            <p:cNvSpPr>
              <a:spLocks noChangeShapeType="1"/>
            </p:cNvSpPr>
            <p:nvPr/>
          </p:nvSpPr>
          <p:spPr bwMode="auto">
            <a:xfrm>
              <a:off x="1632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4" name="Line 95"/>
            <p:cNvSpPr>
              <a:spLocks noChangeShapeType="1"/>
            </p:cNvSpPr>
            <p:nvPr/>
          </p:nvSpPr>
          <p:spPr bwMode="auto">
            <a:xfrm>
              <a:off x="2064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5" name="Line 96"/>
            <p:cNvSpPr>
              <a:spLocks noChangeShapeType="1"/>
            </p:cNvSpPr>
            <p:nvPr/>
          </p:nvSpPr>
          <p:spPr bwMode="auto">
            <a:xfrm>
              <a:off x="206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6" name="Line 97"/>
            <p:cNvSpPr>
              <a:spLocks noChangeShapeType="1"/>
            </p:cNvSpPr>
            <p:nvPr/>
          </p:nvSpPr>
          <p:spPr bwMode="auto">
            <a:xfrm>
              <a:off x="1632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7" name="Line 98"/>
            <p:cNvSpPr>
              <a:spLocks noChangeShapeType="1"/>
            </p:cNvSpPr>
            <p:nvPr/>
          </p:nvSpPr>
          <p:spPr bwMode="auto">
            <a:xfrm>
              <a:off x="129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" name="Line 99"/>
            <p:cNvSpPr>
              <a:spLocks noChangeShapeType="1"/>
            </p:cNvSpPr>
            <p:nvPr/>
          </p:nvSpPr>
          <p:spPr bwMode="auto">
            <a:xfrm flipV="1">
              <a:off x="1200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9" name="Line 100"/>
            <p:cNvSpPr>
              <a:spLocks noChangeShapeType="1"/>
            </p:cNvSpPr>
            <p:nvPr/>
          </p:nvSpPr>
          <p:spPr bwMode="auto">
            <a:xfrm flipV="1">
              <a:off x="1584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0" name="Text Box 101"/>
            <p:cNvSpPr txBox="1">
              <a:spLocks noChangeArrowheads="1"/>
            </p:cNvSpPr>
            <p:nvPr/>
          </p:nvSpPr>
          <p:spPr bwMode="auto">
            <a:xfrm>
              <a:off x="321" y="1344"/>
              <a:ext cx="19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</a:t>
              </a:r>
            </a:p>
          </p:txBody>
        </p:sp>
        <p:sp>
          <p:nvSpPr>
            <p:cNvPr id="4191" name="Text Box 102"/>
            <p:cNvSpPr txBox="1">
              <a:spLocks noChangeArrowheads="1"/>
            </p:cNvSpPr>
            <p:nvPr/>
          </p:nvSpPr>
          <p:spPr bwMode="auto">
            <a:xfrm>
              <a:off x="2104" y="1344"/>
              <a:ext cx="22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 smtClean="0"/>
                <a:t>R</a:t>
              </a:r>
              <a:r>
                <a:rPr lang="en-US" b="1" i="1" baseline="-25000" dirty="0" err="1" smtClean="0"/>
                <a:t>l</a:t>
              </a:r>
              <a:endParaRPr lang="en-US" b="1" i="1" dirty="0"/>
            </a:p>
          </p:txBody>
        </p:sp>
        <p:sp>
          <p:nvSpPr>
            <p:cNvPr id="4192" name="Text Box 103"/>
            <p:cNvSpPr txBox="1">
              <a:spLocks noChangeArrowheads="1"/>
            </p:cNvSpPr>
            <p:nvPr/>
          </p:nvSpPr>
          <p:spPr bwMode="auto">
            <a:xfrm>
              <a:off x="960" y="1344"/>
              <a:ext cx="28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smtClean="0"/>
                <a:t>R</a:t>
              </a:r>
              <a:r>
                <a:rPr lang="en-US" b="1" i="1" baseline="-25000" dirty="0" smtClean="0"/>
                <a:t>K</a:t>
              </a:r>
              <a:endParaRPr lang="en-US" b="1" i="1" dirty="0"/>
            </a:p>
          </p:txBody>
        </p:sp>
        <p:sp>
          <p:nvSpPr>
            <p:cNvPr id="4193" name="Text Box 104"/>
            <p:cNvSpPr txBox="1">
              <a:spLocks noChangeArrowheads="1"/>
            </p:cNvSpPr>
            <p:nvPr/>
          </p:nvSpPr>
          <p:spPr bwMode="auto">
            <a:xfrm>
              <a:off x="1680" y="1392"/>
              <a:ext cx="35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 smtClean="0"/>
                <a:t>R</a:t>
              </a:r>
              <a:r>
                <a:rPr lang="en-US" b="1" i="1" baseline="-25000" dirty="0" err="1" smtClean="0"/>
                <a:t>Na</a:t>
              </a:r>
              <a:endParaRPr lang="en-US" b="1" i="1" dirty="0"/>
            </a:p>
          </p:txBody>
        </p:sp>
        <p:sp>
          <p:nvSpPr>
            <p:cNvPr id="4194" name="Line 105"/>
            <p:cNvSpPr>
              <a:spLocks noChangeShapeType="1"/>
            </p:cNvSpPr>
            <p:nvPr/>
          </p:nvSpPr>
          <p:spPr bwMode="auto">
            <a:xfrm>
              <a:off x="1536" y="768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5" name="Line 106"/>
            <p:cNvSpPr>
              <a:spLocks noChangeShapeType="1"/>
            </p:cNvSpPr>
            <p:nvPr/>
          </p:nvSpPr>
          <p:spPr bwMode="auto">
            <a:xfrm>
              <a:off x="1440" y="7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6" name="Text Box 107"/>
            <p:cNvSpPr txBox="1">
              <a:spLocks noChangeArrowheads="1"/>
            </p:cNvSpPr>
            <p:nvPr/>
          </p:nvSpPr>
          <p:spPr bwMode="auto">
            <a:xfrm>
              <a:off x="1532" y="768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I</a:t>
              </a:r>
              <a:endParaRPr lang="en-US" b="1" i="1"/>
            </a:p>
          </p:txBody>
        </p:sp>
      </p:grpSp>
      <p:sp>
        <p:nvSpPr>
          <p:cNvPr id="12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2.3.   Hodgkin-Huxley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933" y="1683145"/>
            <a:ext cx="6305928" cy="4320822"/>
            <a:chOff x="720" y="624"/>
            <a:chExt cx="1681" cy="1536"/>
          </a:xfrm>
        </p:grpSpPr>
        <p:graphicFrame>
          <p:nvGraphicFramePr>
            <p:cNvPr id="4106" name="Object 5"/>
            <p:cNvGraphicFramePr>
              <a:graphicFrameLocks noChangeAspect="1"/>
            </p:cNvGraphicFramePr>
            <p:nvPr/>
          </p:nvGraphicFramePr>
          <p:xfrm>
            <a:off x="864" y="672"/>
            <a:ext cx="1440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531" name="Photo Editor Photo" r:id="rId4" imgW="5304762" imgH="5304762" progId="">
                    <p:embed/>
                  </p:oleObj>
                </mc:Choice>
                <mc:Fallback>
                  <p:oleObj name="Photo Editor Photo" r:id="rId4" imgW="5304762" imgH="5304762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672"/>
                          <a:ext cx="1440" cy="1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20" y="624"/>
              <a:ext cx="336" cy="1296"/>
              <a:chOff x="720" y="624"/>
              <a:chExt cx="336" cy="1296"/>
            </a:xfrm>
          </p:grpSpPr>
          <p:sp>
            <p:nvSpPr>
              <p:cNvPr id="4217" name="Rectangle 7"/>
              <p:cNvSpPr>
                <a:spLocks noChangeArrowheads="1"/>
              </p:cNvSpPr>
              <p:nvPr/>
            </p:nvSpPr>
            <p:spPr bwMode="auto">
              <a:xfrm>
                <a:off x="864" y="672"/>
                <a:ext cx="192" cy="1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8" name="Text Box 8"/>
              <p:cNvSpPr txBox="1">
                <a:spLocks noChangeArrowheads="1"/>
              </p:cNvSpPr>
              <p:nvPr/>
            </p:nvSpPr>
            <p:spPr bwMode="auto">
              <a:xfrm>
                <a:off x="720" y="624"/>
                <a:ext cx="26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100</a:t>
                </a:r>
                <a:endParaRPr lang="en-US" dirty="0"/>
              </a:p>
            </p:txBody>
          </p:sp>
          <p:sp>
            <p:nvSpPr>
              <p:cNvPr id="4219" name="Text Box 9"/>
              <p:cNvSpPr txBox="1">
                <a:spLocks noChangeArrowheads="1"/>
              </p:cNvSpPr>
              <p:nvPr/>
            </p:nvSpPr>
            <p:spPr bwMode="auto">
              <a:xfrm>
                <a:off x="768" y="1200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mV</a:t>
                </a:r>
                <a:endParaRPr lang="en-US" dirty="0"/>
              </a:p>
            </p:txBody>
          </p:sp>
          <p:sp>
            <p:nvSpPr>
              <p:cNvPr id="4220" name="Text Box 10"/>
              <p:cNvSpPr txBox="1">
                <a:spLocks noChangeArrowheads="1"/>
              </p:cNvSpPr>
              <p:nvPr/>
            </p:nvSpPr>
            <p:spPr bwMode="auto">
              <a:xfrm>
                <a:off x="912" y="1632"/>
                <a:ext cx="121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0</a:t>
                </a:r>
                <a:endParaRPr lang="en-US" dirty="0"/>
              </a:p>
            </p:txBody>
          </p:sp>
        </p:grpSp>
        <p:sp>
          <p:nvSpPr>
            <p:cNvPr id="4208" name="Rectangle 11"/>
            <p:cNvSpPr>
              <a:spLocks noChangeArrowheads="1"/>
            </p:cNvSpPr>
            <p:nvPr/>
          </p:nvSpPr>
          <p:spPr bwMode="auto">
            <a:xfrm>
              <a:off x="1056" y="1920"/>
              <a:ext cx="124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344" y="1872"/>
              <a:ext cx="672" cy="192"/>
              <a:chOff x="1344" y="1872"/>
              <a:chExt cx="672" cy="192"/>
            </a:xfrm>
          </p:grpSpPr>
          <p:sp>
            <p:nvSpPr>
              <p:cNvPr id="4211" name="Line 13"/>
              <p:cNvSpPr>
                <a:spLocks noChangeShapeType="1"/>
              </p:cNvSpPr>
              <p:nvPr/>
            </p:nvSpPr>
            <p:spPr bwMode="auto">
              <a:xfrm flipV="1">
                <a:off x="134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2" name="Line 14"/>
              <p:cNvSpPr>
                <a:spLocks noChangeShapeType="1"/>
              </p:cNvSpPr>
              <p:nvPr/>
            </p:nvSpPr>
            <p:spPr bwMode="auto">
              <a:xfrm flipV="1">
                <a:off x="158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3" name="Line 15"/>
              <p:cNvSpPr>
                <a:spLocks noChangeShapeType="1"/>
              </p:cNvSpPr>
              <p:nvPr/>
            </p:nvSpPr>
            <p:spPr bwMode="auto">
              <a:xfrm flipV="1">
                <a:off x="168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4" name="Line 16"/>
              <p:cNvSpPr>
                <a:spLocks noChangeShapeType="1"/>
              </p:cNvSpPr>
              <p:nvPr/>
            </p:nvSpPr>
            <p:spPr bwMode="auto">
              <a:xfrm flipV="1">
                <a:off x="177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5" name="Line 17"/>
              <p:cNvSpPr>
                <a:spLocks noChangeShapeType="1"/>
              </p:cNvSpPr>
              <p:nvPr/>
            </p:nvSpPr>
            <p:spPr bwMode="auto">
              <a:xfrm flipV="1">
                <a:off x="192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6" name="Line 18"/>
              <p:cNvSpPr>
                <a:spLocks noChangeShapeType="1"/>
              </p:cNvSpPr>
              <p:nvPr/>
            </p:nvSpPr>
            <p:spPr bwMode="auto">
              <a:xfrm flipV="1">
                <a:off x="201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10" name="Text Box 19"/>
            <p:cNvSpPr txBox="1">
              <a:spLocks noChangeArrowheads="1"/>
            </p:cNvSpPr>
            <p:nvPr/>
          </p:nvSpPr>
          <p:spPr bwMode="auto">
            <a:xfrm>
              <a:off x="2352" y="720"/>
              <a:ext cx="4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3800" dirty="0"/>
            </a:p>
          </p:txBody>
        </p:sp>
      </p:grpSp>
      <p:graphicFrame>
        <p:nvGraphicFramePr>
          <p:cNvPr id="906260" name="Object 20"/>
          <p:cNvGraphicFramePr>
            <a:graphicFrameLocks noChangeAspect="1"/>
          </p:cNvGraphicFramePr>
          <p:nvPr/>
        </p:nvGraphicFramePr>
        <p:xfrm>
          <a:off x="1275442" y="6744516"/>
          <a:ext cx="13849782" cy="15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32" name="Equation" r:id="rId6" imgW="3187440" imgH="355320" progId="Equation.3">
                  <p:embed/>
                </p:oleObj>
              </mc:Choice>
              <mc:Fallback>
                <p:oleObj name="Equation" r:id="rId6" imgW="3187440" imgH="35532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5442" y="6744516"/>
                        <a:ext cx="13849782" cy="15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626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116579"/>
              </p:ext>
            </p:extLst>
          </p:nvPr>
        </p:nvGraphicFramePr>
        <p:xfrm>
          <a:off x="1482111" y="9806321"/>
          <a:ext cx="5075237" cy="1825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33" name="Equation" r:id="rId8" imgW="1130040" imgH="431640" progId="Equation.3">
                  <p:embed/>
                </p:oleObj>
              </mc:Choice>
              <mc:Fallback>
                <p:oleObj name="Equation" r:id="rId8" imgW="1130040" imgH="4316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111" y="9806321"/>
                        <a:ext cx="5075237" cy="18256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626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732931"/>
              </p:ext>
            </p:extLst>
          </p:nvPr>
        </p:nvGraphicFramePr>
        <p:xfrm>
          <a:off x="1454448" y="9820176"/>
          <a:ext cx="5221708" cy="1825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34" name="Equation" r:id="rId10" imgW="1041120" imgH="431640" progId="Equation.3">
                  <p:embed/>
                </p:oleObj>
              </mc:Choice>
              <mc:Fallback>
                <p:oleObj name="Equation" r:id="rId10" imgW="1041120" imgH="4316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448" y="9820176"/>
                        <a:ext cx="5221708" cy="18256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626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012694"/>
              </p:ext>
            </p:extLst>
          </p:nvPr>
        </p:nvGraphicFramePr>
        <p:xfrm>
          <a:off x="1454448" y="8213041"/>
          <a:ext cx="5837016" cy="1825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35" name="Equation" r:id="rId12" imgW="1028520" imgH="431640" progId="Equation.3">
                  <p:embed/>
                </p:oleObj>
              </mc:Choice>
              <mc:Fallback>
                <p:oleObj name="Equation" r:id="rId12" imgW="1028520" imgH="4316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448" y="8213041"/>
                        <a:ext cx="5837016" cy="18256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3145051" y="5548974"/>
            <a:ext cx="1973182" cy="1350257"/>
            <a:chOff x="4848" y="2112"/>
            <a:chExt cx="526" cy="480"/>
          </a:xfrm>
        </p:grpSpPr>
        <p:sp>
          <p:nvSpPr>
            <p:cNvPr id="4205" name="Line 25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" name="Text Box 26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1163857" y="5855594"/>
            <a:ext cx="2340807" cy="1350257"/>
            <a:chOff x="4032" y="2352"/>
            <a:chExt cx="912" cy="480"/>
          </a:xfrm>
        </p:grpSpPr>
        <p:graphicFrame>
          <p:nvGraphicFramePr>
            <p:cNvPr id="4103" name="Object 36"/>
            <p:cNvGraphicFramePr>
              <a:graphicFrameLocks noChangeAspect="1"/>
            </p:cNvGraphicFramePr>
            <p:nvPr/>
          </p:nvGraphicFramePr>
          <p:xfrm>
            <a:off x="4416" y="2352"/>
            <a:ext cx="401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536" name="Equation" r:id="rId14" imgW="266400" imgH="228600" progId="Equation.3">
                    <p:embed/>
                  </p:oleObj>
                </mc:Choice>
                <mc:Fallback>
                  <p:oleObj name="Equation" r:id="rId14" imgW="266400" imgH="22860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352"/>
                          <a:ext cx="401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9" name="Freeform 37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" name="Freeform 38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4" name="Line 39"/>
          <p:cNvSpPr>
            <a:spLocks noChangeShapeType="1"/>
          </p:cNvSpPr>
          <p:nvPr/>
        </p:nvSpPr>
        <p:spPr bwMode="auto">
          <a:xfrm>
            <a:off x="11884105" y="3602926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5" name="Line 40"/>
          <p:cNvSpPr>
            <a:spLocks noChangeShapeType="1"/>
          </p:cNvSpPr>
          <p:nvPr/>
        </p:nvSpPr>
        <p:spPr bwMode="auto">
          <a:xfrm>
            <a:off x="17285970" y="3602926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6" name="Line 41"/>
          <p:cNvSpPr>
            <a:spLocks noChangeShapeType="1"/>
          </p:cNvSpPr>
          <p:nvPr/>
        </p:nvSpPr>
        <p:spPr bwMode="auto">
          <a:xfrm>
            <a:off x="14044851" y="3602926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7" name="Line 42"/>
          <p:cNvSpPr>
            <a:spLocks noChangeShapeType="1"/>
          </p:cNvSpPr>
          <p:nvPr/>
        </p:nvSpPr>
        <p:spPr bwMode="auto">
          <a:xfrm>
            <a:off x="15485349" y="3602926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8" name="Oval 43"/>
          <p:cNvSpPr>
            <a:spLocks noChangeArrowheads="1"/>
          </p:cNvSpPr>
          <p:nvPr/>
        </p:nvSpPr>
        <p:spPr bwMode="auto">
          <a:xfrm>
            <a:off x="16565722" y="3332875"/>
            <a:ext cx="720249" cy="5401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9" name="Oval 44"/>
          <p:cNvSpPr>
            <a:spLocks noChangeArrowheads="1"/>
          </p:cNvSpPr>
          <p:nvPr/>
        </p:nvSpPr>
        <p:spPr bwMode="auto">
          <a:xfrm>
            <a:off x="13684727" y="3737952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0" name="Oval 45"/>
          <p:cNvSpPr>
            <a:spLocks noChangeArrowheads="1"/>
          </p:cNvSpPr>
          <p:nvPr/>
        </p:nvSpPr>
        <p:spPr bwMode="auto">
          <a:xfrm>
            <a:off x="14765100" y="252272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1" name="Oval 46"/>
          <p:cNvSpPr>
            <a:spLocks noChangeArrowheads="1"/>
          </p:cNvSpPr>
          <p:nvPr/>
        </p:nvSpPr>
        <p:spPr bwMode="auto">
          <a:xfrm>
            <a:off x="15125224" y="3197849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2" name="Oval 47"/>
          <p:cNvSpPr>
            <a:spLocks noChangeArrowheads="1"/>
          </p:cNvSpPr>
          <p:nvPr/>
        </p:nvSpPr>
        <p:spPr bwMode="auto">
          <a:xfrm>
            <a:off x="12784416" y="306282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3" name="Oval 48"/>
          <p:cNvSpPr>
            <a:spLocks noChangeArrowheads="1"/>
          </p:cNvSpPr>
          <p:nvPr/>
        </p:nvSpPr>
        <p:spPr bwMode="auto">
          <a:xfrm>
            <a:off x="15665411" y="2927798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4" name="Oval 49"/>
          <p:cNvSpPr>
            <a:spLocks noChangeArrowheads="1"/>
          </p:cNvSpPr>
          <p:nvPr/>
        </p:nvSpPr>
        <p:spPr bwMode="auto">
          <a:xfrm>
            <a:off x="16205597" y="306282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5" name="Oval 50"/>
          <p:cNvSpPr>
            <a:spLocks noChangeArrowheads="1"/>
          </p:cNvSpPr>
          <p:nvPr/>
        </p:nvSpPr>
        <p:spPr bwMode="auto">
          <a:xfrm>
            <a:off x="13504664" y="4278055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6" name="Oval 51"/>
          <p:cNvSpPr>
            <a:spLocks noChangeArrowheads="1"/>
          </p:cNvSpPr>
          <p:nvPr/>
        </p:nvSpPr>
        <p:spPr bwMode="auto">
          <a:xfrm>
            <a:off x="16565722" y="4413080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7" name="Oval 52"/>
          <p:cNvSpPr>
            <a:spLocks noChangeArrowheads="1"/>
          </p:cNvSpPr>
          <p:nvPr/>
        </p:nvSpPr>
        <p:spPr bwMode="auto">
          <a:xfrm>
            <a:off x="19086592" y="2657746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8" name="Oval 53"/>
          <p:cNvSpPr>
            <a:spLocks noChangeArrowheads="1"/>
          </p:cNvSpPr>
          <p:nvPr/>
        </p:nvSpPr>
        <p:spPr bwMode="auto">
          <a:xfrm>
            <a:off x="17466033" y="2252669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9" name="Oval 54"/>
          <p:cNvSpPr>
            <a:spLocks noChangeArrowheads="1"/>
          </p:cNvSpPr>
          <p:nvPr/>
        </p:nvSpPr>
        <p:spPr bwMode="auto">
          <a:xfrm>
            <a:off x="14224913" y="387297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0" name="Oval 55"/>
          <p:cNvSpPr>
            <a:spLocks noChangeArrowheads="1"/>
          </p:cNvSpPr>
          <p:nvPr/>
        </p:nvSpPr>
        <p:spPr bwMode="auto">
          <a:xfrm>
            <a:off x="12784416" y="4008003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1" name="Oval 56"/>
          <p:cNvSpPr>
            <a:spLocks noChangeArrowheads="1"/>
          </p:cNvSpPr>
          <p:nvPr/>
        </p:nvSpPr>
        <p:spPr bwMode="auto">
          <a:xfrm>
            <a:off x="15485349" y="454810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2" name="Oval 57"/>
          <p:cNvSpPr>
            <a:spLocks noChangeArrowheads="1"/>
          </p:cNvSpPr>
          <p:nvPr/>
        </p:nvSpPr>
        <p:spPr bwMode="auto">
          <a:xfrm>
            <a:off x="14585038" y="3737952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3" name="Oval 58"/>
          <p:cNvSpPr>
            <a:spLocks noChangeArrowheads="1"/>
          </p:cNvSpPr>
          <p:nvPr/>
        </p:nvSpPr>
        <p:spPr bwMode="auto">
          <a:xfrm>
            <a:off x="16565722" y="387297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4" name="Oval 59"/>
          <p:cNvSpPr>
            <a:spLocks noChangeArrowheads="1"/>
          </p:cNvSpPr>
          <p:nvPr/>
        </p:nvSpPr>
        <p:spPr bwMode="auto">
          <a:xfrm>
            <a:off x="16025535" y="238769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5" name="Oval 60"/>
          <p:cNvSpPr>
            <a:spLocks noChangeArrowheads="1"/>
          </p:cNvSpPr>
          <p:nvPr/>
        </p:nvSpPr>
        <p:spPr bwMode="auto">
          <a:xfrm>
            <a:off x="18006219" y="4008003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6" name="Oval 61"/>
          <p:cNvSpPr>
            <a:spLocks noChangeArrowheads="1"/>
          </p:cNvSpPr>
          <p:nvPr/>
        </p:nvSpPr>
        <p:spPr bwMode="auto">
          <a:xfrm>
            <a:off x="19266655" y="427805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7" name="Oval 62"/>
          <p:cNvSpPr>
            <a:spLocks noChangeArrowheads="1"/>
          </p:cNvSpPr>
          <p:nvPr/>
        </p:nvSpPr>
        <p:spPr bwMode="auto">
          <a:xfrm>
            <a:off x="14404975" y="454810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8" name="Text Box 63"/>
          <p:cNvSpPr txBox="1">
            <a:spLocks noChangeArrowheads="1"/>
          </p:cNvSpPr>
          <p:nvPr/>
        </p:nvSpPr>
        <p:spPr bwMode="auto">
          <a:xfrm>
            <a:off x="18546406" y="1577542"/>
            <a:ext cx="166397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inside</a:t>
            </a:r>
          </a:p>
        </p:txBody>
      </p:sp>
      <p:sp>
        <p:nvSpPr>
          <p:cNvPr id="4139" name="Text Box 64"/>
          <p:cNvSpPr txBox="1">
            <a:spLocks noChangeArrowheads="1"/>
          </p:cNvSpPr>
          <p:nvPr/>
        </p:nvSpPr>
        <p:spPr bwMode="auto">
          <a:xfrm>
            <a:off x="18726468" y="4548107"/>
            <a:ext cx="196053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outside</a:t>
            </a:r>
          </a:p>
        </p:txBody>
      </p:sp>
      <p:sp>
        <p:nvSpPr>
          <p:cNvPr id="4140" name="Text Box 65"/>
          <p:cNvSpPr txBox="1">
            <a:spLocks noChangeArrowheads="1"/>
          </p:cNvSpPr>
          <p:nvPr/>
        </p:nvSpPr>
        <p:spPr bwMode="auto">
          <a:xfrm>
            <a:off x="19409204" y="2455209"/>
            <a:ext cx="9859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Ka</a:t>
            </a:r>
          </a:p>
        </p:txBody>
      </p:sp>
      <p:sp>
        <p:nvSpPr>
          <p:cNvPr id="4141" name="Text Box 66"/>
          <p:cNvSpPr txBox="1">
            <a:spLocks noChangeArrowheads="1"/>
          </p:cNvSpPr>
          <p:nvPr/>
        </p:nvSpPr>
        <p:spPr bwMode="auto">
          <a:xfrm>
            <a:off x="19446717" y="4008004"/>
            <a:ext cx="101315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Na</a:t>
            </a:r>
          </a:p>
        </p:txBody>
      </p:sp>
      <p:sp>
        <p:nvSpPr>
          <p:cNvPr id="4142" name="Text Box 67"/>
          <p:cNvSpPr txBox="1">
            <a:spLocks noChangeArrowheads="1"/>
          </p:cNvSpPr>
          <p:nvPr/>
        </p:nvSpPr>
        <p:spPr bwMode="auto">
          <a:xfrm>
            <a:off x="12064167" y="4818159"/>
            <a:ext cx="315156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channels</a:t>
            </a:r>
          </a:p>
        </p:txBody>
      </p:sp>
      <p:sp>
        <p:nvSpPr>
          <p:cNvPr id="4143" name="Text Box 68"/>
          <p:cNvSpPr txBox="1">
            <a:spLocks noChangeArrowheads="1"/>
          </p:cNvSpPr>
          <p:nvPr/>
        </p:nvSpPr>
        <p:spPr bwMode="auto">
          <a:xfrm>
            <a:off x="15988022" y="4885671"/>
            <a:ext cx="241899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pump</a:t>
            </a:r>
          </a:p>
        </p:txBody>
      </p:sp>
      <p:sp>
        <p:nvSpPr>
          <p:cNvPr id="4144" name="Line 69"/>
          <p:cNvSpPr>
            <a:spLocks noChangeShapeType="1"/>
          </p:cNvSpPr>
          <p:nvPr/>
        </p:nvSpPr>
        <p:spPr bwMode="auto">
          <a:xfrm flipH="1" flipV="1">
            <a:off x="13864789" y="3602926"/>
            <a:ext cx="180062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45" name="Line 70"/>
          <p:cNvSpPr>
            <a:spLocks noChangeShapeType="1"/>
          </p:cNvSpPr>
          <p:nvPr/>
        </p:nvSpPr>
        <p:spPr bwMode="auto">
          <a:xfrm flipV="1">
            <a:off x="14585037" y="3602926"/>
            <a:ext cx="720249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46" name="Line 71"/>
          <p:cNvSpPr>
            <a:spLocks noChangeShapeType="1"/>
          </p:cNvSpPr>
          <p:nvPr/>
        </p:nvSpPr>
        <p:spPr bwMode="auto">
          <a:xfrm flipH="1" flipV="1">
            <a:off x="16925846" y="3737952"/>
            <a:ext cx="720249" cy="108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47" name="Rectangle 72"/>
          <p:cNvSpPr>
            <a:spLocks noChangeArrowheads="1"/>
          </p:cNvSpPr>
          <p:nvPr/>
        </p:nvSpPr>
        <p:spPr bwMode="auto">
          <a:xfrm>
            <a:off x="1080372" y="1755333"/>
            <a:ext cx="7922737" cy="47258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b="1"/>
          </a:p>
        </p:txBody>
      </p: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1204167" y="1712566"/>
            <a:ext cx="7453823" cy="3645694"/>
            <a:chOff x="321" y="720"/>
            <a:chExt cx="1987" cy="1296"/>
          </a:xfrm>
        </p:grpSpPr>
        <p:sp>
          <p:nvSpPr>
            <p:cNvPr id="4165" name="Line 74"/>
            <p:cNvSpPr>
              <a:spLocks noChangeShapeType="1"/>
            </p:cNvSpPr>
            <p:nvPr/>
          </p:nvSpPr>
          <p:spPr bwMode="auto">
            <a:xfrm>
              <a:off x="576" y="14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6" name="Line 75"/>
            <p:cNvSpPr>
              <a:spLocks noChangeShapeType="1"/>
            </p:cNvSpPr>
            <p:nvPr/>
          </p:nvSpPr>
          <p:spPr bwMode="auto">
            <a:xfrm>
              <a:off x="576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" name="Rectangle 76"/>
            <p:cNvSpPr>
              <a:spLocks noChangeArrowheads="1"/>
            </p:cNvSpPr>
            <p:nvPr/>
          </p:nvSpPr>
          <p:spPr bwMode="auto">
            <a:xfrm>
              <a:off x="1248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8" name="Rectangle 77"/>
            <p:cNvSpPr>
              <a:spLocks noChangeArrowheads="1"/>
            </p:cNvSpPr>
            <p:nvPr/>
          </p:nvSpPr>
          <p:spPr bwMode="auto">
            <a:xfrm>
              <a:off x="1584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9" name="Rectangle 78"/>
            <p:cNvSpPr>
              <a:spLocks noChangeArrowheads="1"/>
            </p:cNvSpPr>
            <p:nvPr/>
          </p:nvSpPr>
          <p:spPr bwMode="auto">
            <a:xfrm>
              <a:off x="2016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0" name="Line 79"/>
            <p:cNvSpPr>
              <a:spLocks noChangeShapeType="1"/>
            </p:cNvSpPr>
            <p:nvPr/>
          </p:nvSpPr>
          <p:spPr bwMode="auto">
            <a:xfrm>
              <a:off x="672" y="110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1" name="Line 80"/>
            <p:cNvSpPr>
              <a:spLocks noChangeShapeType="1"/>
            </p:cNvSpPr>
            <p:nvPr/>
          </p:nvSpPr>
          <p:spPr bwMode="auto">
            <a:xfrm>
              <a:off x="672" y="201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2" name="Line 81"/>
            <p:cNvSpPr>
              <a:spLocks noChangeShapeType="1"/>
            </p:cNvSpPr>
            <p:nvPr/>
          </p:nvSpPr>
          <p:spPr bwMode="auto">
            <a:xfrm>
              <a:off x="672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3" name="Line 82"/>
            <p:cNvSpPr>
              <a:spLocks noChangeShapeType="1"/>
            </p:cNvSpPr>
            <p:nvPr/>
          </p:nvSpPr>
          <p:spPr bwMode="auto">
            <a:xfrm>
              <a:off x="672" y="15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4" name="Line 83"/>
            <p:cNvSpPr>
              <a:spLocks noChangeShapeType="1"/>
            </p:cNvSpPr>
            <p:nvPr/>
          </p:nvSpPr>
          <p:spPr bwMode="auto">
            <a:xfrm>
              <a:off x="1200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5" name="Line 84"/>
            <p:cNvSpPr>
              <a:spLocks noChangeShapeType="1"/>
            </p:cNvSpPr>
            <p:nvPr/>
          </p:nvSpPr>
          <p:spPr bwMode="auto">
            <a:xfrm>
              <a:off x="1248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6" name="Line 85"/>
            <p:cNvSpPr>
              <a:spLocks noChangeShapeType="1"/>
            </p:cNvSpPr>
            <p:nvPr/>
          </p:nvSpPr>
          <p:spPr bwMode="auto">
            <a:xfrm>
              <a:off x="1968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7" name="Line 86"/>
            <p:cNvSpPr>
              <a:spLocks noChangeShapeType="1"/>
            </p:cNvSpPr>
            <p:nvPr/>
          </p:nvSpPr>
          <p:spPr bwMode="auto">
            <a:xfrm>
              <a:off x="2016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87"/>
            <p:cNvGrpSpPr>
              <a:grpSpLocks/>
            </p:cNvGrpSpPr>
            <p:nvPr/>
          </p:nvGrpSpPr>
          <p:grpSpPr bwMode="auto">
            <a:xfrm flipV="1">
              <a:off x="1536" y="1824"/>
              <a:ext cx="192" cy="48"/>
              <a:chOff x="2064" y="1920"/>
              <a:chExt cx="192" cy="48"/>
            </a:xfrm>
          </p:grpSpPr>
          <p:sp>
            <p:nvSpPr>
              <p:cNvPr id="4197" name="Line 88"/>
              <p:cNvSpPr>
                <a:spLocks noChangeShapeType="1"/>
              </p:cNvSpPr>
              <p:nvPr/>
            </p:nvSpPr>
            <p:spPr bwMode="auto">
              <a:xfrm flipV="1">
                <a:off x="2064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" name="Line 89"/>
              <p:cNvSpPr>
                <a:spLocks noChangeShapeType="1"/>
              </p:cNvSpPr>
              <p:nvPr/>
            </p:nvSpPr>
            <p:spPr bwMode="auto">
              <a:xfrm flipV="1">
                <a:off x="2112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79" name="Line 90"/>
            <p:cNvSpPr>
              <a:spLocks noChangeShapeType="1"/>
            </p:cNvSpPr>
            <p:nvPr/>
          </p:nvSpPr>
          <p:spPr bwMode="auto">
            <a:xfrm flipV="1">
              <a:off x="1296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0" name="Line 91"/>
            <p:cNvSpPr>
              <a:spLocks noChangeShapeType="1"/>
            </p:cNvSpPr>
            <p:nvPr/>
          </p:nvSpPr>
          <p:spPr bwMode="auto">
            <a:xfrm flipV="1">
              <a:off x="1632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1" name="Line 92"/>
            <p:cNvSpPr>
              <a:spLocks noChangeShapeType="1"/>
            </p:cNvSpPr>
            <p:nvPr/>
          </p:nvSpPr>
          <p:spPr bwMode="auto">
            <a:xfrm flipV="1">
              <a:off x="2064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2" name="Line 93"/>
            <p:cNvSpPr>
              <a:spLocks noChangeShapeType="1"/>
            </p:cNvSpPr>
            <p:nvPr/>
          </p:nvSpPr>
          <p:spPr bwMode="auto">
            <a:xfrm>
              <a:off x="129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3" name="Line 94"/>
            <p:cNvSpPr>
              <a:spLocks noChangeShapeType="1"/>
            </p:cNvSpPr>
            <p:nvPr/>
          </p:nvSpPr>
          <p:spPr bwMode="auto">
            <a:xfrm>
              <a:off x="1632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4" name="Line 95"/>
            <p:cNvSpPr>
              <a:spLocks noChangeShapeType="1"/>
            </p:cNvSpPr>
            <p:nvPr/>
          </p:nvSpPr>
          <p:spPr bwMode="auto">
            <a:xfrm>
              <a:off x="2064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5" name="Line 96"/>
            <p:cNvSpPr>
              <a:spLocks noChangeShapeType="1"/>
            </p:cNvSpPr>
            <p:nvPr/>
          </p:nvSpPr>
          <p:spPr bwMode="auto">
            <a:xfrm>
              <a:off x="206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6" name="Line 97"/>
            <p:cNvSpPr>
              <a:spLocks noChangeShapeType="1"/>
            </p:cNvSpPr>
            <p:nvPr/>
          </p:nvSpPr>
          <p:spPr bwMode="auto">
            <a:xfrm>
              <a:off x="1632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7" name="Line 98"/>
            <p:cNvSpPr>
              <a:spLocks noChangeShapeType="1"/>
            </p:cNvSpPr>
            <p:nvPr/>
          </p:nvSpPr>
          <p:spPr bwMode="auto">
            <a:xfrm>
              <a:off x="129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" name="Line 99"/>
            <p:cNvSpPr>
              <a:spLocks noChangeShapeType="1"/>
            </p:cNvSpPr>
            <p:nvPr/>
          </p:nvSpPr>
          <p:spPr bwMode="auto">
            <a:xfrm flipV="1">
              <a:off x="1200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9" name="Line 100"/>
            <p:cNvSpPr>
              <a:spLocks noChangeShapeType="1"/>
            </p:cNvSpPr>
            <p:nvPr/>
          </p:nvSpPr>
          <p:spPr bwMode="auto">
            <a:xfrm flipV="1">
              <a:off x="1584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0" name="Text Box 101"/>
            <p:cNvSpPr txBox="1">
              <a:spLocks noChangeArrowheads="1"/>
            </p:cNvSpPr>
            <p:nvPr/>
          </p:nvSpPr>
          <p:spPr bwMode="auto">
            <a:xfrm>
              <a:off x="321" y="1344"/>
              <a:ext cx="19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</a:t>
              </a:r>
            </a:p>
          </p:txBody>
        </p:sp>
        <p:sp>
          <p:nvSpPr>
            <p:cNvPr id="4191" name="Text Box 102"/>
            <p:cNvSpPr txBox="1">
              <a:spLocks noChangeArrowheads="1"/>
            </p:cNvSpPr>
            <p:nvPr/>
          </p:nvSpPr>
          <p:spPr bwMode="auto">
            <a:xfrm>
              <a:off x="2104" y="1344"/>
              <a:ext cx="20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 smtClean="0"/>
                <a:t>g</a:t>
              </a:r>
              <a:r>
                <a:rPr lang="en-US" b="1" i="1" baseline="-25000" dirty="0" err="1" smtClean="0"/>
                <a:t>l</a:t>
              </a:r>
              <a:endParaRPr lang="en-US" b="1" i="1" dirty="0"/>
            </a:p>
          </p:txBody>
        </p:sp>
        <p:sp>
          <p:nvSpPr>
            <p:cNvPr id="4192" name="Text Box 103"/>
            <p:cNvSpPr txBox="1">
              <a:spLocks noChangeArrowheads="1"/>
            </p:cNvSpPr>
            <p:nvPr/>
          </p:nvSpPr>
          <p:spPr bwMode="auto">
            <a:xfrm>
              <a:off x="960" y="1344"/>
              <a:ext cx="26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 smtClean="0"/>
                <a:t>g</a:t>
              </a:r>
              <a:r>
                <a:rPr lang="en-US" b="1" i="1" baseline="-25000" dirty="0" err="1" smtClean="0"/>
                <a:t>K</a:t>
              </a:r>
              <a:endParaRPr lang="en-US" b="1" i="1" dirty="0"/>
            </a:p>
          </p:txBody>
        </p:sp>
        <p:sp>
          <p:nvSpPr>
            <p:cNvPr id="4193" name="Text Box 104"/>
            <p:cNvSpPr txBox="1">
              <a:spLocks noChangeArrowheads="1"/>
            </p:cNvSpPr>
            <p:nvPr/>
          </p:nvSpPr>
          <p:spPr bwMode="auto">
            <a:xfrm>
              <a:off x="1680" y="1392"/>
              <a:ext cx="33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 smtClean="0"/>
                <a:t>g</a:t>
              </a:r>
              <a:r>
                <a:rPr lang="en-US" b="1" i="1" baseline="-25000" dirty="0" err="1" smtClean="0"/>
                <a:t>Na</a:t>
              </a:r>
              <a:endParaRPr lang="en-US" b="1" i="1" dirty="0"/>
            </a:p>
          </p:txBody>
        </p:sp>
        <p:sp>
          <p:nvSpPr>
            <p:cNvPr id="4194" name="Line 105"/>
            <p:cNvSpPr>
              <a:spLocks noChangeShapeType="1"/>
            </p:cNvSpPr>
            <p:nvPr/>
          </p:nvSpPr>
          <p:spPr bwMode="auto">
            <a:xfrm>
              <a:off x="1536" y="768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5" name="Line 106"/>
            <p:cNvSpPr>
              <a:spLocks noChangeShapeType="1"/>
            </p:cNvSpPr>
            <p:nvPr/>
          </p:nvSpPr>
          <p:spPr bwMode="auto">
            <a:xfrm>
              <a:off x="1440" y="7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6" name="Text Box 107"/>
            <p:cNvSpPr txBox="1">
              <a:spLocks noChangeArrowheads="1"/>
            </p:cNvSpPr>
            <p:nvPr/>
          </p:nvSpPr>
          <p:spPr bwMode="auto">
            <a:xfrm>
              <a:off x="1532" y="768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I</a:t>
              </a:r>
              <a:endParaRPr lang="en-US" b="1" i="1"/>
            </a:p>
          </p:txBody>
        </p:sp>
      </p:grpSp>
      <p:sp>
        <p:nvSpPr>
          <p:cNvPr id="4149" name="Oval 108"/>
          <p:cNvSpPr>
            <a:spLocks noChangeArrowheads="1"/>
          </p:cNvSpPr>
          <p:nvPr/>
        </p:nvSpPr>
        <p:spPr bwMode="auto">
          <a:xfrm>
            <a:off x="13504664" y="333287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50" name="Oval 109"/>
          <p:cNvSpPr>
            <a:spLocks noChangeArrowheads="1"/>
          </p:cNvSpPr>
          <p:nvPr/>
        </p:nvSpPr>
        <p:spPr bwMode="auto">
          <a:xfrm>
            <a:off x="13864789" y="333287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51" name="Oval 110"/>
          <p:cNvSpPr>
            <a:spLocks noChangeArrowheads="1"/>
          </p:cNvSpPr>
          <p:nvPr/>
        </p:nvSpPr>
        <p:spPr bwMode="auto">
          <a:xfrm>
            <a:off x="15125224" y="333287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52" name="Oval 111"/>
          <p:cNvSpPr>
            <a:spLocks noChangeArrowheads="1"/>
          </p:cNvSpPr>
          <p:nvPr/>
        </p:nvSpPr>
        <p:spPr bwMode="auto">
          <a:xfrm>
            <a:off x="15305286" y="333287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9" name="Group 112"/>
          <p:cNvGrpSpPr>
            <a:grpSpLocks/>
          </p:cNvGrpSpPr>
          <p:nvPr/>
        </p:nvGrpSpPr>
        <p:grpSpPr bwMode="auto">
          <a:xfrm>
            <a:off x="9723359" y="8421084"/>
            <a:ext cx="10372332" cy="3147786"/>
            <a:chOff x="2592" y="3216"/>
            <a:chExt cx="2765" cy="1119"/>
          </a:xfrm>
        </p:grpSpPr>
        <p:sp>
          <p:nvSpPr>
            <p:cNvPr id="4156" name="Rectangle 113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7" name="Rectangle 114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8" name="Line 115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9" name="Line 116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0" name="Text Box 117"/>
            <p:cNvSpPr txBox="1">
              <a:spLocks noChangeArrowheads="1"/>
            </p:cNvSpPr>
            <p:nvPr/>
          </p:nvSpPr>
          <p:spPr bwMode="auto">
            <a:xfrm>
              <a:off x="3638" y="403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4161" name="Text Box 118"/>
            <p:cNvSpPr txBox="1">
              <a:spLocks noChangeArrowheads="1"/>
            </p:cNvSpPr>
            <p:nvPr/>
          </p:nvSpPr>
          <p:spPr bwMode="auto">
            <a:xfrm>
              <a:off x="5228" y="407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4162" name="Freeform 119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3" name="Text Box 120"/>
            <p:cNvSpPr txBox="1">
              <a:spLocks noChangeArrowheads="1"/>
            </p:cNvSpPr>
            <p:nvPr/>
          </p:nvSpPr>
          <p:spPr bwMode="auto">
            <a:xfrm>
              <a:off x="3312" y="3264"/>
              <a:ext cx="35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chemeClr val="accent2"/>
                  </a:solidFill>
                </a:rPr>
                <a:t>n</a:t>
              </a:r>
              <a:r>
                <a:rPr lang="en-US" sz="4200" baseline="-25000" dirty="0">
                  <a:solidFill>
                    <a:schemeClr val="accent2"/>
                  </a:solidFill>
                </a:rPr>
                <a:t>0</a:t>
              </a:r>
              <a:r>
                <a:rPr lang="en-US" sz="4200" dirty="0">
                  <a:solidFill>
                    <a:schemeClr val="accent2"/>
                  </a:solidFill>
                </a:rPr>
                <a:t>(u)</a:t>
              </a:r>
              <a:endParaRPr lang="en-US" sz="5900" dirty="0">
                <a:solidFill>
                  <a:schemeClr val="accent2"/>
                </a:solidFill>
              </a:endParaRPr>
            </a:p>
          </p:txBody>
        </p:sp>
        <p:sp>
          <p:nvSpPr>
            <p:cNvPr id="4164" name="Freeform 121"/>
            <p:cNvSpPr>
              <a:spLocks/>
            </p:cNvSpPr>
            <p:nvPr/>
          </p:nvSpPr>
          <p:spPr bwMode="auto">
            <a:xfrm>
              <a:off x="4080" y="3657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2" name="Object 122"/>
            <p:cNvGraphicFramePr>
              <a:graphicFrameLocks noChangeAspect="1"/>
            </p:cNvGraphicFramePr>
            <p:nvPr/>
          </p:nvGraphicFramePr>
          <p:xfrm>
            <a:off x="4725" y="3542"/>
            <a:ext cx="370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537" name="Equation" r:id="rId16" imgW="330120" imgH="190440" progId="Equation.3">
                    <p:embed/>
                  </p:oleObj>
                </mc:Choice>
                <mc:Fallback>
                  <p:oleObj name="Equation" r:id="rId16" imgW="330120" imgH="190440" progId="Equation.3">
                    <p:embed/>
                    <p:pic>
                      <p:nvPicPr>
                        <p:cNvPr id="0" name="Object 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5" y="3542"/>
                          <a:ext cx="370" cy="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55" name="Text Box 109"/>
          <p:cNvSpPr txBox="1">
            <a:spLocks noChangeArrowheads="1"/>
          </p:cNvSpPr>
          <p:nvPr/>
        </p:nvSpPr>
        <p:spPr bwMode="auto">
          <a:xfrm>
            <a:off x="7922736" y="1278498"/>
            <a:ext cx="667028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Hodgkin and Huxley, 1952</a:t>
            </a:r>
          </a:p>
        </p:txBody>
      </p:sp>
      <p:sp>
        <p:nvSpPr>
          <p:cNvPr id="12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2.3.   Hodgkin-Huxley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-215313" y="131579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3192173" y="5990621"/>
            <a:ext cx="3976555" cy="1350257"/>
            <a:chOff x="960" y="2352"/>
            <a:chExt cx="1440" cy="480"/>
          </a:xfrm>
        </p:grpSpPr>
        <p:graphicFrame>
          <p:nvGraphicFramePr>
            <p:cNvPr id="4105" name="Object 28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538" name="Equation" r:id="rId18" imgW="228600" imgH="228600" progId="Equation.3">
                    <p:embed/>
                  </p:oleObj>
                </mc:Choice>
                <mc:Fallback>
                  <p:oleObj name="Equation" r:id="rId18" imgW="228600" imgH="22860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352"/>
                          <a:ext cx="346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3" name="Freeform 29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" name="Freeform 30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7605815" y="5990621"/>
            <a:ext cx="3294796" cy="1350257"/>
            <a:chOff x="2592" y="2352"/>
            <a:chExt cx="1296" cy="480"/>
          </a:xfrm>
        </p:grpSpPr>
        <p:graphicFrame>
          <p:nvGraphicFramePr>
            <p:cNvPr id="4104" name="Object 32"/>
            <p:cNvGraphicFramePr>
              <a:graphicFrameLocks noChangeAspect="1"/>
            </p:cNvGraphicFramePr>
            <p:nvPr/>
          </p:nvGraphicFramePr>
          <p:xfrm>
            <a:off x="2976" y="2352"/>
            <a:ext cx="288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539" name="Equation" r:id="rId20" imgW="190440" imgH="215640" progId="Equation.3">
                    <p:embed/>
                  </p:oleObj>
                </mc:Choice>
                <mc:Fallback>
                  <p:oleObj name="Equation" r:id="rId20" imgW="190440" imgH="215640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2352"/>
                          <a:ext cx="288" cy="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1" name="Freeform 33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" name="Freeform 34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5123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83834"/>
              </p:ext>
            </p:extLst>
          </p:nvPr>
        </p:nvGraphicFramePr>
        <p:xfrm>
          <a:off x="11014388" y="9808612"/>
          <a:ext cx="4250218" cy="1611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60" name="Equation" r:id="rId4" imgW="863280" imgH="380880" progId="Equation.3">
                  <p:embed/>
                </p:oleObj>
              </mc:Choice>
              <mc:Fallback>
                <p:oleObj name="Equation" r:id="rId4" imgW="863280" imgH="38088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4388" y="9808612"/>
                        <a:ext cx="4250218" cy="1611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10565564" y="4416466"/>
            <a:ext cx="10372332" cy="3147786"/>
            <a:chOff x="2592" y="3216"/>
            <a:chExt cx="2765" cy="1119"/>
          </a:xfrm>
        </p:grpSpPr>
        <p:sp>
          <p:nvSpPr>
            <p:cNvPr id="5133" name="Rectangle 64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Rectangle 65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Line 66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Line 67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Text Box 68"/>
            <p:cNvSpPr txBox="1">
              <a:spLocks noChangeArrowheads="1"/>
            </p:cNvSpPr>
            <p:nvPr/>
          </p:nvSpPr>
          <p:spPr bwMode="auto">
            <a:xfrm>
              <a:off x="3638" y="403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5138" name="Text Box 69"/>
            <p:cNvSpPr txBox="1">
              <a:spLocks noChangeArrowheads="1"/>
            </p:cNvSpPr>
            <p:nvPr/>
          </p:nvSpPr>
          <p:spPr bwMode="auto">
            <a:xfrm>
              <a:off x="5228" y="407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5139" name="Freeform 70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Text Box 71"/>
            <p:cNvSpPr txBox="1">
              <a:spLocks noChangeArrowheads="1"/>
            </p:cNvSpPr>
            <p:nvPr/>
          </p:nvSpPr>
          <p:spPr bwMode="auto">
            <a:xfrm>
              <a:off x="3312" y="3384"/>
              <a:ext cx="326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chemeClr val="accent2"/>
                  </a:solidFill>
                </a:rPr>
                <a:t>r</a:t>
              </a:r>
              <a:r>
                <a:rPr lang="en-US" sz="4200" baseline="-25000" dirty="0">
                  <a:solidFill>
                    <a:schemeClr val="accent2"/>
                  </a:solidFill>
                </a:rPr>
                <a:t>0</a:t>
              </a:r>
              <a:r>
                <a:rPr lang="en-US" sz="4200" dirty="0">
                  <a:solidFill>
                    <a:schemeClr val="accent2"/>
                  </a:solidFill>
                </a:rPr>
                <a:t>(u)</a:t>
              </a:r>
              <a:endParaRPr lang="en-US" sz="5900" dirty="0">
                <a:solidFill>
                  <a:schemeClr val="accent2"/>
                </a:solidFill>
              </a:endParaRPr>
            </a:p>
          </p:txBody>
        </p:sp>
        <p:sp>
          <p:nvSpPr>
            <p:cNvPr id="5141" name="Freeform 72"/>
            <p:cNvSpPr>
              <a:spLocks/>
            </p:cNvSpPr>
            <p:nvPr/>
          </p:nvSpPr>
          <p:spPr bwMode="auto">
            <a:xfrm>
              <a:off x="4080" y="3657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24" name="Object 73"/>
            <p:cNvGraphicFramePr>
              <a:graphicFrameLocks noChangeAspect="1"/>
            </p:cNvGraphicFramePr>
            <p:nvPr/>
          </p:nvGraphicFramePr>
          <p:xfrm>
            <a:off x="4732" y="3542"/>
            <a:ext cx="356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461" name="Equation" r:id="rId6" imgW="317160" imgH="190440" progId="Equation.3">
                    <p:embed/>
                  </p:oleObj>
                </mc:Choice>
                <mc:Fallback>
                  <p:oleObj name="Equation" r:id="rId6" imgW="317160" imgH="190440" progId="Equation.3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2" y="3542"/>
                          <a:ext cx="356" cy="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2.3.  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Ion channel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2037" name="Object 47"/>
          <p:cNvGraphicFramePr>
            <a:graphicFrameLocks noChangeAspect="1"/>
          </p:cNvGraphicFramePr>
          <p:nvPr/>
        </p:nvGraphicFramePr>
        <p:xfrm>
          <a:off x="10898188" y="1635125"/>
          <a:ext cx="8732837" cy="213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62" name="Equation" r:id="rId8" imgW="1473120" imgH="419040" progId="Equation.DSMT4">
                  <p:embed/>
                </p:oleObj>
              </mc:Choice>
              <mc:Fallback>
                <p:oleObj name="Equation" r:id="rId8" imgW="147312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8188" y="1635125"/>
                        <a:ext cx="8732837" cy="213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38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986023"/>
              </p:ext>
            </p:extLst>
          </p:nvPr>
        </p:nvGraphicFramePr>
        <p:xfrm>
          <a:off x="16327555" y="9584862"/>
          <a:ext cx="3913936" cy="180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63" name="Equation" r:id="rId10" imgW="1002960" imgH="431640" progId="Equation.DSMT4">
                  <p:embed/>
                </p:oleObj>
              </mc:Choice>
              <mc:Fallback>
                <p:oleObj name="Equation" r:id="rId10" imgW="100296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27555" y="9584862"/>
                        <a:ext cx="3913936" cy="18015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050588"/>
              </p:ext>
            </p:extLst>
          </p:nvPr>
        </p:nvGraphicFramePr>
        <p:xfrm>
          <a:off x="10418004" y="7797774"/>
          <a:ext cx="9110663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64" name="Equation" r:id="rId12" imgW="1536480" imgH="241200" progId="Equation.3">
                  <p:embed/>
                </p:oleObj>
              </mc:Choice>
              <mc:Fallback>
                <p:oleObj name="Equation" r:id="rId12" imgW="1536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8004" y="7797774"/>
                        <a:ext cx="9110663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23556" name="Rectangle 46"/>
          <p:cNvSpPr>
            <a:spLocks noChangeArrowheads="1"/>
          </p:cNvSpPr>
          <p:nvPr/>
        </p:nvSpPr>
        <p:spPr bwMode="auto">
          <a:xfrm>
            <a:off x="0" y="1604546"/>
            <a:ext cx="21559453" cy="10547767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r>
              <a:rPr lang="fr-FR" dirty="0" smtClean="0"/>
              <a:t>                      </a:t>
            </a:r>
            <a:endParaRPr lang="fr-FR" dirty="0"/>
          </a:p>
        </p:txBody>
      </p:sp>
      <p:pic>
        <p:nvPicPr>
          <p:cNvPr id="23557" name="Picture 104" descr="nernst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455" y="6882063"/>
            <a:ext cx="10393749" cy="474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105"/>
          <p:cNvSpPr txBox="1">
            <a:spLocks noChangeArrowheads="1"/>
          </p:cNvSpPr>
          <p:nvPr/>
        </p:nvSpPr>
        <p:spPr bwMode="auto">
          <a:xfrm>
            <a:off x="1155400" y="2242043"/>
            <a:ext cx="6452147" cy="110273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/>
              <a:t>Reversal </a:t>
            </a:r>
            <a:r>
              <a:rPr lang="fr-CH" sz="5900" dirty="0" err="1"/>
              <a:t>potential</a:t>
            </a:r>
            <a:endParaRPr lang="fr-FR" sz="59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3"/>
          <p:cNvSpPr txBox="1">
            <a:spLocks/>
          </p:cNvSpPr>
          <p:nvPr/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Exercise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1.1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Reversal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potential of ion channels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1050691" name="Object 67"/>
          <p:cNvGraphicFramePr>
            <a:graphicFrameLocks noChangeAspect="1"/>
          </p:cNvGraphicFramePr>
          <p:nvPr/>
        </p:nvGraphicFramePr>
        <p:xfrm>
          <a:off x="704009" y="3544888"/>
          <a:ext cx="9113753" cy="2758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47" name="Equation" r:id="rId5" imgW="1612800" imgH="419040" progId="Equation.DSMT4">
                  <p:embed/>
                </p:oleObj>
              </mc:Choice>
              <mc:Fallback>
                <p:oleObj name="Equation" r:id="rId5" imgW="1612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09" y="3544888"/>
                        <a:ext cx="9113753" cy="27583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376777" y="1541125"/>
            <a:ext cx="10230686" cy="79868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the reversal potential</a:t>
            </a:r>
          </a:p>
          <a:p>
            <a:r>
              <a:rPr lang="en-US" dirty="0" smtClean="0"/>
              <a:t>for  Sodium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Postassium</a:t>
            </a:r>
            <a:endParaRPr lang="en-US" dirty="0" smtClean="0"/>
          </a:p>
          <a:p>
            <a:r>
              <a:rPr lang="en-US" dirty="0" smtClean="0"/>
              <a:t>       Calcium</a:t>
            </a:r>
          </a:p>
          <a:p>
            <a:r>
              <a:rPr lang="en-US" dirty="0" smtClean="0"/>
              <a:t>given the concentrations</a:t>
            </a:r>
          </a:p>
          <a:p>
            <a:endParaRPr lang="en-US" dirty="0" smtClean="0"/>
          </a:p>
          <a:p>
            <a:r>
              <a:rPr lang="en-US" dirty="0" smtClean="0"/>
              <a:t>What happens if you change</a:t>
            </a:r>
          </a:p>
          <a:p>
            <a:r>
              <a:rPr lang="en-US" dirty="0" smtClean="0"/>
              <a:t>the temperature T from 37</a:t>
            </a:r>
          </a:p>
          <a:p>
            <a:r>
              <a:rPr lang="en-US" dirty="0" smtClean="0"/>
              <a:t>to 18.5 degree?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0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127" name="Rectangle 46"/>
          <p:cNvSpPr>
            <a:spLocks noChangeArrowheads="1"/>
          </p:cNvSpPr>
          <p:nvPr/>
        </p:nvSpPr>
        <p:spPr bwMode="auto">
          <a:xfrm>
            <a:off x="0" y="1415145"/>
            <a:ext cx="15244763" cy="10355263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dirty="0"/>
          </a:p>
        </p:txBody>
      </p:sp>
      <p:graphicFrame>
        <p:nvGraphicFramePr>
          <p:cNvPr id="5122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262136"/>
              </p:ext>
            </p:extLst>
          </p:nvPr>
        </p:nvGraphicFramePr>
        <p:xfrm>
          <a:off x="444273" y="5956210"/>
          <a:ext cx="12196763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38" name="Equation" r:id="rId4" imgW="2057400" imgH="393480" progId="Equation.3">
                  <p:embed/>
                </p:oleObj>
              </mc:Choice>
              <mc:Fallback>
                <p:oleObj name="Equation" r:id="rId4" imgW="2057400" imgH="39348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273" y="5956210"/>
                        <a:ext cx="12196763" cy="200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838339"/>
              </p:ext>
            </p:extLst>
          </p:nvPr>
        </p:nvGraphicFramePr>
        <p:xfrm>
          <a:off x="1377069" y="8188054"/>
          <a:ext cx="4899192" cy="1611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39" name="Equation" r:id="rId6" imgW="863280" imgH="380880" progId="Equation.3">
                  <p:embed/>
                </p:oleObj>
              </mc:Choice>
              <mc:Fallback>
                <p:oleObj name="Equation" r:id="rId6" imgW="863280" imgH="38088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069" y="8188054"/>
                        <a:ext cx="4899192" cy="16118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1320800" y="2788990"/>
            <a:ext cx="10372332" cy="3378455"/>
            <a:chOff x="2592" y="3134"/>
            <a:chExt cx="2765" cy="1201"/>
          </a:xfrm>
        </p:grpSpPr>
        <p:sp>
          <p:nvSpPr>
            <p:cNvPr id="5133" name="Rectangle 64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Rectangle 65"/>
            <p:cNvSpPr>
              <a:spLocks noChangeArrowheads="1"/>
            </p:cNvSpPr>
            <p:nvPr/>
          </p:nvSpPr>
          <p:spPr bwMode="auto">
            <a:xfrm>
              <a:off x="4157" y="3134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Line 66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Line 67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Text Box 68"/>
            <p:cNvSpPr txBox="1">
              <a:spLocks noChangeArrowheads="1"/>
            </p:cNvSpPr>
            <p:nvPr/>
          </p:nvSpPr>
          <p:spPr bwMode="auto">
            <a:xfrm>
              <a:off x="3638" y="403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5138" name="Text Box 69"/>
            <p:cNvSpPr txBox="1">
              <a:spLocks noChangeArrowheads="1"/>
            </p:cNvSpPr>
            <p:nvPr/>
          </p:nvSpPr>
          <p:spPr bwMode="auto">
            <a:xfrm>
              <a:off x="5228" y="407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5140" name="Text Box 71"/>
            <p:cNvSpPr txBox="1">
              <a:spLocks noChangeArrowheads="1"/>
            </p:cNvSpPr>
            <p:nvPr/>
          </p:nvSpPr>
          <p:spPr bwMode="auto">
            <a:xfrm>
              <a:off x="3312" y="3384"/>
              <a:ext cx="326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chemeClr val="accent2"/>
                  </a:solidFill>
                </a:rPr>
                <a:t>r</a:t>
              </a:r>
              <a:r>
                <a:rPr lang="en-US" sz="4200" baseline="-25000" dirty="0">
                  <a:solidFill>
                    <a:schemeClr val="accent2"/>
                  </a:solidFill>
                </a:rPr>
                <a:t>0</a:t>
              </a:r>
              <a:r>
                <a:rPr lang="en-US" sz="4200" dirty="0">
                  <a:solidFill>
                    <a:schemeClr val="accent2"/>
                  </a:solidFill>
                </a:rPr>
                <a:t>(u)</a:t>
              </a:r>
              <a:endParaRPr lang="en-US" sz="5900" dirty="0">
                <a:solidFill>
                  <a:schemeClr val="accent2"/>
                </a:solidFill>
              </a:endParaRPr>
            </a:p>
          </p:txBody>
        </p:sp>
        <p:graphicFrame>
          <p:nvGraphicFramePr>
            <p:cNvPr id="5124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9482140"/>
                </p:ext>
              </p:extLst>
            </p:nvPr>
          </p:nvGraphicFramePr>
          <p:xfrm>
            <a:off x="4790" y="3430"/>
            <a:ext cx="485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440" name="Equation" r:id="rId8" imgW="317160" imgH="190440" progId="Equation.3">
                    <p:embed/>
                  </p:oleObj>
                </mc:Choice>
                <mc:Fallback>
                  <p:oleObj name="Equation" r:id="rId8" imgW="317160" imgH="190440" progId="Equation.3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0" y="3430"/>
                          <a:ext cx="485" cy="3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2" name="Line 75"/>
            <p:cNvSpPr>
              <a:spLocks noChangeShapeType="1"/>
            </p:cNvSpPr>
            <p:nvPr/>
          </p:nvSpPr>
          <p:spPr bwMode="auto">
            <a:xfrm>
              <a:off x="2607" y="3996"/>
              <a:ext cx="31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76"/>
            <p:cNvSpPr>
              <a:spLocks noChangeShapeType="1"/>
            </p:cNvSpPr>
            <p:nvPr/>
          </p:nvSpPr>
          <p:spPr bwMode="auto">
            <a:xfrm>
              <a:off x="3469" y="3249"/>
              <a:ext cx="31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77"/>
            <p:cNvSpPr>
              <a:spLocks noChangeShapeType="1"/>
            </p:cNvSpPr>
            <p:nvPr/>
          </p:nvSpPr>
          <p:spPr bwMode="auto">
            <a:xfrm flipV="1">
              <a:off x="2925" y="3249"/>
              <a:ext cx="545" cy="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78"/>
            <p:cNvSpPr>
              <a:spLocks noChangeShapeType="1"/>
            </p:cNvSpPr>
            <p:nvPr/>
          </p:nvSpPr>
          <p:spPr bwMode="auto">
            <a:xfrm>
              <a:off x="4059" y="3838"/>
              <a:ext cx="3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79"/>
            <p:cNvSpPr>
              <a:spLocks noChangeShapeType="1"/>
            </p:cNvSpPr>
            <p:nvPr/>
          </p:nvSpPr>
          <p:spPr bwMode="auto">
            <a:xfrm>
              <a:off x="4785" y="3838"/>
              <a:ext cx="49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80"/>
            <p:cNvSpPr>
              <a:spLocks noChangeShapeType="1"/>
            </p:cNvSpPr>
            <p:nvPr/>
          </p:nvSpPr>
          <p:spPr bwMode="auto">
            <a:xfrm>
              <a:off x="4525" y="3430"/>
              <a:ext cx="20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Line 81"/>
            <p:cNvSpPr>
              <a:spLocks noChangeShapeType="1"/>
            </p:cNvSpPr>
            <p:nvPr/>
          </p:nvSpPr>
          <p:spPr bwMode="auto">
            <a:xfrm flipH="1">
              <a:off x="4422" y="3430"/>
              <a:ext cx="103" cy="4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82"/>
            <p:cNvSpPr>
              <a:spLocks noChangeShapeType="1"/>
            </p:cNvSpPr>
            <p:nvPr/>
          </p:nvSpPr>
          <p:spPr bwMode="auto">
            <a:xfrm>
              <a:off x="4732" y="3430"/>
              <a:ext cx="53" cy="4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Exercise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2 and 1.2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NOW!!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- 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Ion channel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Box 106"/>
          <p:cNvSpPr txBox="1">
            <a:spLocks noChangeArrowheads="1"/>
          </p:cNvSpPr>
          <p:nvPr/>
        </p:nvSpPr>
        <p:spPr bwMode="auto">
          <a:xfrm>
            <a:off x="21949528" y="6864343"/>
            <a:ext cx="4876656" cy="452431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800" b="1" dirty="0" err="1" smtClean="0"/>
              <a:t>Exercises</a:t>
            </a:r>
            <a:endParaRPr lang="fr-FR" sz="4800" b="1" dirty="0" smtClean="0"/>
          </a:p>
          <a:p>
            <a:r>
              <a:rPr lang="fr-FR" sz="4800" b="1" dirty="0" smtClean="0"/>
              <a:t>2 NOW!</a:t>
            </a:r>
          </a:p>
          <a:p>
            <a:r>
              <a:rPr lang="fr-FR" sz="4800" b="1" dirty="0" smtClean="0"/>
              <a:t>If </a:t>
            </a:r>
            <a:r>
              <a:rPr lang="fr-FR" sz="4800" b="1" dirty="0" err="1" smtClean="0"/>
              <a:t>finished</a:t>
            </a:r>
            <a:r>
              <a:rPr lang="fr-FR" sz="4800" b="1" dirty="0" smtClean="0"/>
              <a:t>, </a:t>
            </a:r>
            <a:r>
              <a:rPr lang="fr-FR" sz="4800" b="1" dirty="0" err="1" smtClean="0"/>
              <a:t>start</a:t>
            </a:r>
            <a:endParaRPr lang="fr-FR" sz="4800" b="1" dirty="0" smtClean="0"/>
          </a:p>
          <a:p>
            <a:r>
              <a:rPr lang="fr-FR" sz="4800" b="1" dirty="0" err="1" smtClean="0"/>
              <a:t>Exercise</a:t>
            </a:r>
            <a:r>
              <a:rPr lang="fr-FR" sz="4800" b="1" dirty="0" smtClean="0"/>
              <a:t> 3.</a:t>
            </a:r>
          </a:p>
          <a:p>
            <a:r>
              <a:rPr lang="fr-FR" sz="4800" b="1" dirty="0" err="1" smtClean="0"/>
              <a:t>Next</a:t>
            </a:r>
            <a:r>
              <a:rPr lang="fr-FR" sz="4800" b="1" dirty="0" smtClean="0"/>
              <a:t> lecture</a:t>
            </a:r>
          </a:p>
          <a:p>
            <a:r>
              <a:rPr lang="fr-FR" sz="4800" b="1" dirty="0" smtClean="0"/>
              <a:t>At 10:52</a:t>
            </a:r>
            <a:endParaRPr lang="fr-FR" sz="4800" b="1" dirty="0"/>
          </a:p>
        </p:txBody>
      </p:sp>
      <p:sp>
        <p:nvSpPr>
          <p:cNvPr id="27" name="Text Box 106"/>
          <p:cNvSpPr txBox="1">
            <a:spLocks noChangeArrowheads="1"/>
          </p:cNvSpPr>
          <p:nvPr/>
        </p:nvSpPr>
        <p:spPr bwMode="auto">
          <a:xfrm>
            <a:off x="16147463" y="4249882"/>
            <a:ext cx="4876656" cy="452431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800" b="1" dirty="0" err="1" smtClean="0"/>
              <a:t>Exercises</a:t>
            </a:r>
            <a:endParaRPr lang="fr-FR" sz="4800" b="1" dirty="0" smtClean="0"/>
          </a:p>
          <a:p>
            <a:r>
              <a:rPr lang="fr-FR" sz="4800" b="1" dirty="0" smtClean="0"/>
              <a:t>1+2 </a:t>
            </a:r>
            <a:r>
              <a:rPr lang="fr-FR" sz="4800" b="1" dirty="0" smtClean="0"/>
              <a:t>NOW!</a:t>
            </a:r>
          </a:p>
          <a:p>
            <a:r>
              <a:rPr lang="fr-FR" sz="4800" b="1" dirty="0" smtClean="0"/>
              <a:t>If </a:t>
            </a:r>
            <a:r>
              <a:rPr lang="fr-FR" sz="4800" b="1" dirty="0" err="1" smtClean="0"/>
              <a:t>finished</a:t>
            </a:r>
            <a:r>
              <a:rPr lang="fr-FR" sz="4800" b="1" dirty="0" smtClean="0"/>
              <a:t>, </a:t>
            </a:r>
            <a:r>
              <a:rPr lang="fr-FR" sz="4800" b="1" dirty="0" err="1" smtClean="0"/>
              <a:t>start</a:t>
            </a:r>
            <a:endParaRPr lang="fr-FR" sz="4800" b="1" dirty="0" smtClean="0"/>
          </a:p>
          <a:p>
            <a:r>
              <a:rPr lang="fr-FR" sz="4800" b="1" dirty="0" err="1" smtClean="0"/>
              <a:t>Exercise</a:t>
            </a:r>
            <a:r>
              <a:rPr lang="fr-FR" sz="4800" b="1" dirty="0" smtClean="0"/>
              <a:t> 3.</a:t>
            </a:r>
          </a:p>
          <a:p>
            <a:r>
              <a:rPr lang="fr-FR" sz="4800" b="1" dirty="0" err="1" smtClean="0"/>
              <a:t>Next</a:t>
            </a:r>
            <a:r>
              <a:rPr lang="fr-FR" sz="4800" b="1" dirty="0" smtClean="0"/>
              <a:t> lecture</a:t>
            </a:r>
          </a:p>
          <a:p>
            <a:r>
              <a:rPr lang="fr-FR" sz="4800" b="1" dirty="0" smtClean="0"/>
              <a:t>At </a:t>
            </a:r>
            <a:r>
              <a:rPr lang="fr-FR" sz="4800" b="1" dirty="0" smtClean="0"/>
              <a:t>11:15</a:t>
            </a:r>
            <a:endParaRPr lang="fr-F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23556" name="Rectangle 46"/>
          <p:cNvSpPr>
            <a:spLocks noChangeArrowheads="1"/>
          </p:cNvSpPr>
          <p:nvPr/>
        </p:nvSpPr>
        <p:spPr bwMode="auto">
          <a:xfrm>
            <a:off x="697827" y="1339853"/>
            <a:ext cx="20525879" cy="10749107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r>
              <a:rPr lang="fr-FR" dirty="0" smtClean="0"/>
              <a:t>                      </a:t>
            </a:r>
            <a:endParaRPr lang="fr-F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3"/>
          <p:cNvSpPr txBox="1">
            <a:spLocks/>
          </p:cNvSpPr>
          <p:nvPr/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Exercise 3.1-3.3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Hodgkin-Huxley  – ion channel dynamics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3153808" y="5202928"/>
          <a:ext cx="7760545" cy="1653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74" name="Equation" r:id="rId4" imgW="1562040" imgH="355320" progId="Equation.3">
                  <p:embed/>
                </p:oleObj>
              </mc:Choice>
              <mc:Fallback>
                <p:oleObj name="Equation" r:id="rId4" imgW="15620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53808" y="5202928"/>
                        <a:ext cx="7760545" cy="16534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677527" y="6399213"/>
            <a:ext cx="1269111" cy="1451658"/>
            <a:chOff x="4848" y="2112"/>
            <a:chExt cx="604" cy="480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4848" y="2112"/>
              <a:ext cx="6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6689461" y="2052637"/>
            <a:ext cx="3740150" cy="2233613"/>
            <a:chOff x="3168" y="672"/>
            <a:chExt cx="2356" cy="1407"/>
          </a:xfrm>
        </p:grpSpPr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316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460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3744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4128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>
              <a:off x="3648" y="1296"/>
              <a:ext cx="144" cy="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3984" y="1344"/>
              <a:ext cx="1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9"/>
            <p:cNvSpPr>
              <a:spLocks noChangeArrowheads="1"/>
            </p:cNvSpPr>
            <p:nvPr/>
          </p:nvSpPr>
          <p:spPr bwMode="auto">
            <a:xfrm>
              <a:off x="4416" y="129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30"/>
            <p:cNvSpPr>
              <a:spLocks noChangeArrowheads="1"/>
            </p:cNvSpPr>
            <p:nvPr/>
          </p:nvSpPr>
          <p:spPr bwMode="auto">
            <a:xfrm>
              <a:off x="3648" y="14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1"/>
            <p:cNvSpPr>
              <a:spLocks noChangeArrowheads="1"/>
            </p:cNvSpPr>
            <p:nvPr/>
          </p:nvSpPr>
          <p:spPr bwMode="auto">
            <a:xfrm>
              <a:off x="3936" y="10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2"/>
            <p:cNvSpPr>
              <a:spLocks noChangeArrowheads="1"/>
            </p:cNvSpPr>
            <p:nvPr/>
          </p:nvSpPr>
          <p:spPr bwMode="auto">
            <a:xfrm>
              <a:off x="403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3"/>
            <p:cNvSpPr>
              <a:spLocks noChangeArrowheads="1"/>
            </p:cNvSpPr>
            <p:nvPr/>
          </p:nvSpPr>
          <p:spPr bwMode="auto">
            <a:xfrm>
              <a:off x="3408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4"/>
            <p:cNvSpPr>
              <a:spLocks noChangeArrowheads="1"/>
            </p:cNvSpPr>
            <p:nvPr/>
          </p:nvSpPr>
          <p:spPr bwMode="auto">
            <a:xfrm>
              <a:off x="4176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5"/>
            <p:cNvSpPr>
              <a:spLocks noChangeArrowheads="1"/>
            </p:cNvSpPr>
            <p:nvPr/>
          </p:nvSpPr>
          <p:spPr bwMode="auto">
            <a:xfrm>
              <a:off x="4320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6"/>
            <p:cNvSpPr>
              <a:spLocks noChangeArrowheads="1"/>
            </p:cNvSpPr>
            <p:nvPr/>
          </p:nvSpPr>
          <p:spPr bwMode="auto">
            <a:xfrm>
              <a:off x="3600" y="16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7"/>
            <p:cNvSpPr>
              <a:spLocks noChangeArrowheads="1"/>
            </p:cNvSpPr>
            <p:nvPr/>
          </p:nvSpPr>
          <p:spPr bwMode="auto">
            <a:xfrm>
              <a:off x="4416" y="16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8"/>
            <p:cNvSpPr>
              <a:spLocks noChangeArrowheads="1"/>
            </p:cNvSpPr>
            <p:nvPr/>
          </p:nvSpPr>
          <p:spPr bwMode="auto">
            <a:xfrm>
              <a:off x="5088" y="10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9"/>
            <p:cNvSpPr>
              <a:spLocks noChangeArrowheads="1"/>
            </p:cNvSpPr>
            <p:nvPr/>
          </p:nvSpPr>
          <p:spPr bwMode="auto">
            <a:xfrm>
              <a:off x="4656" y="9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40"/>
            <p:cNvSpPr>
              <a:spLocks noChangeArrowheads="1"/>
            </p:cNvSpPr>
            <p:nvPr/>
          </p:nvSpPr>
          <p:spPr bwMode="auto">
            <a:xfrm>
              <a:off x="3792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41"/>
            <p:cNvSpPr>
              <a:spLocks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42"/>
            <p:cNvSpPr>
              <a:spLocks noChangeArrowheads="1"/>
            </p:cNvSpPr>
            <p:nvPr/>
          </p:nvSpPr>
          <p:spPr bwMode="auto">
            <a:xfrm>
              <a:off x="4128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43"/>
            <p:cNvSpPr>
              <a:spLocks noChangeArrowheads="1"/>
            </p:cNvSpPr>
            <p:nvPr/>
          </p:nvSpPr>
          <p:spPr bwMode="auto">
            <a:xfrm>
              <a:off x="3888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44"/>
            <p:cNvSpPr>
              <a:spLocks noChangeArrowheads="1"/>
            </p:cNvSpPr>
            <p:nvPr/>
          </p:nvSpPr>
          <p:spPr bwMode="auto">
            <a:xfrm>
              <a:off x="4416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45"/>
            <p:cNvSpPr>
              <a:spLocks noChangeArrowheads="1"/>
            </p:cNvSpPr>
            <p:nvPr/>
          </p:nvSpPr>
          <p:spPr bwMode="auto">
            <a:xfrm>
              <a:off x="4272" y="9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46"/>
            <p:cNvSpPr>
              <a:spLocks noChangeArrowheads="1"/>
            </p:cNvSpPr>
            <p:nvPr/>
          </p:nvSpPr>
          <p:spPr bwMode="auto">
            <a:xfrm>
              <a:off x="4800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47"/>
            <p:cNvSpPr>
              <a:spLocks noChangeArrowheads="1"/>
            </p:cNvSpPr>
            <p:nvPr/>
          </p:nvSpPr>
          <p:spPr bwMode="auto">
            <a:xfrm>
              <a:off x="5136" y="16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48"/>
            <p:cNvSpPr>
              <a:spLocks noChangeArrowheads="1"/>
            </p:cNvSpPr>
            <p:nvPr/>
          </p:nvSpPr>
          <p:spPr bwMode="auto">
            <a:xfrm>
              <a:off x="3840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49"/>
            <p:cNvSpPr txBox="1">
              <a:spLocks noChangeArrowheads="1"/>
            </p:cNvSpPr>
            <p:nvPr/>
          </p:nvSpPr>
          <p:spPr bwMode="auto">
            <a:xfrm>
              <a:off x="4944" y="672"/>
              <a:ext cx="4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inside</a:t>
              </a:r>
            </a:p>
          </p:txBody>
        </p:sp>
        <p:sp>
          <p:nvSpPr>
            <p:cNvPr id="42" name="Text Box 50"/>
            <p:cNvSpPr txBox="1">
              <a:spLocks noChangeArrowheads="1"/>
            </p:cNvSpPr>
            <p:nvPr/>
          </p:nvSpPr>
          <p:spPr bwMode="auto">
            <a:xfrm>
              <a:off x="4992" y="1728"/>
              <a:ext cx="5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outside</a:t>
              </a:r>
            </a:p>
          </p:txBody>
        </p:sp>
        <p:sp>
          <p:nvSpPr>
            <p:cNvPr id="43" name="Text Box 51"/>
            <p:cNvSpPr txBox="1">
              <a:spLocks noChangeArrowheads="1"/>
            </p:cNvSpPr>
            <p:nvPr/>
          </p:nvSpPr>
          <p:spPr bwMode="auto">
            <a:xfrm>
              <a:off x="5174" y="984"/>
              <a:ext cx="2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Ka</a:t>
              </a:r>
            </a:p>
          </p:txBody>
        </p:sp>
        <p:sp>
          <p:nvSpPr>
            <p:cNvPr id="44" name="Text Box 52"/>
            <p:cNvSpPr txBox="1">
              <a:spLocks noChangeArrowheads="1"/>
            </p:cNvSpPr>
            <p:nvPr/>
          </p:nvSpPr>
          <p:spPr bwMode="auto">
            <a:xfrm>
              <a:off x="5184" y="1536"/>
              <a:ext cx="2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Na</a:t>
              </a:r>
            </a:p>
          </p:txBody>
        </p:sp>
        <p:sp>
          <p:nvSpPr>
            <p:cNvPr id="45" name="Text Box 53"/>
            <p:cNvSpPr txBox="1">
              <a:spLocks noChangeArrowheads="1"/>
            </p:cNvSpPr>
            <p:nvPr/>
          </p:nvSpPr>
          <p:spPr bwMode="auto">
            <a:xfrm>
              <a:off x="3216" y="1824"/>
              <a:ext cx="8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Ion channels</a:t>
              </a:r>
            </a:p>
          </p:txBody>
        </p:sp>
        <p:sp>
          <p:nvSpPr>
            <p:cNvPr id="46" name="Text Box 54"/>
            <p:cNvSpPr txBox="1">
              <a:spLocks noChangeArrowheads="1"/>
            </p:cNvSpPr>
            <p:nvPr/>
          </p:nvSpPr>
          <p:spPr bwMode="auto">
            <a:xfrm>
              <a:off x="4262" y="1848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Ion pump</a:t>
              </a:r>
            </a:p>
          </p:txBody>
        </p:sp>
        <p:sp>
          <p:nvSpPr>
            <p:cNvPr id="47" name="Line 55"/>
            <p:cNvSpPr>
              <a:spLocks noChangeShapeType="1"/>
            </p:cNvSpPr>
            <p:nvPr/>
          </p:nvSpPr>
          <p:spPr bwMode="auto">
            <a:xfrm flipH="1" flipV="1">
              <a:off x="3696" y="1392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56"/>
            <p:cNvSpPr>
              <a:spLocks noChangeShapeType="1"/>
            </p:cNvSpPr>
            <p:nvPr/>
          </p:nvSpPr>
          <p:spPr bwMode="auto">
            <a:xfrm flipV="1">
              <a:off x="3888" y="139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57"/>
            <p:cNvSpPr>
              <a:spLocks noChangeShapeType="1"/>
            </p:cNvSpPr>
            <p:nvPr/>
          </p:nvSpPr>
          <p:spPr bwMode="auto">
            <a:xfrm flipH="1" flipV="1">
              <a:off x="4512" y="1440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2596449" y="4182426"/>
            <a:ext cx="5062237" cy="3005655"/>
            <a:chOff x="321" y="598"/>
            <a:chExt cx="1839" cy="1418"/>
          </a:xfrm>
        </p:grpSpPr>
        <p:sp>
          <p:nvSpPr>
            <p:cNvPr id="51" name="Line 86"/>
            <p:cNvSpPr>
              <a:spLocks noChangeShapeType="1"/>
            </p:cNvSpPr>
            <p:nvPr/>
          </p:nvSpPr>
          <p:spPr bwMode="auto">
            <a:xfrm>
              <a:off x="576" y="14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7"/>
            <p:cNvSpPr>
              <a:spLocks noChangeShapeType="1"/>
            </p:cNvSpPr>
            <p:nvPr/>
          </p:nvSpPr>
          <p:spPr bwMode="auto">
            <a:xfrm>
              <a:off x="576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88"/>
            <p:cNvSpPr>
              <a:spLocks noChangeArrowheads="1"/>
            </p:cNvSpPr>
            <p:nvPr/>
          </p:nvSpPr>
          <p:spPr bwMode="auto">
            <a:xfrm>
              <a:off x="1248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89"/>
            <p:cNvSpPr>
              <a:spLocks noChangeArrowheads="1"/>
            </p:cNvSpPr>
            <p:nvPr/>
          </p:nvSpPr>
          <p:spPr bwMode="auto">
            <a:xfrm>
              <a:off x="1584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90"/>
            <p:cNvSpPr>
              <a:spLocks noChangeArrowheads="1"/>
            </p:cNvSpPr>
            <p:nvPr/>
          </p:nvSpPr>
          <p:spPr bwMode="auto">
            <a:xfrm>
              <a:off x="2016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91"/>
            <p:cNvSpPr>
              <a:spLocks noChangeShapeType="1"/>
            </p:cNvSpPr>
            <p:nvPr/>
          </p:nvSpPr>
          <p:spPr bwMode="auto">
            <a:xfrm>
              <a:off x="672" y="110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92"/>
            <p:cNvSpPr>
              <a:spLocks noChangeShapeType="1"/>
            </p:cNvSpPr>
            <p:nvPr/>
          </p:nvSpPr>
          <p:spPr bwMode="auto">
            <a:xfrm>
              <a:off x="672" y="201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93"/>
            <p:cNvSpPr>
              <a:spLocks noChangeShapeType="1"/>
            </p:cNvSpPr>
            <p:nvPr/>
          </p:nvSpPr>
          <p:spPr bwMode="auto">
            <a:xfrm>
              <a:off x="672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94"/>
            <p:cNvSpPr>
              <a:spLocks noChangeShapeType="1"/>
            </p:cNvSpPr>
            <p:nvPr/>
          </p:nvSpPr>
          <p:spPr bwMode="auto">
            <a:xfrm>
              <a:off x="672" y="15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95"/>
            <p:cNvSpPr>
              <a:spLocks noChangeShapeType="1"/>
            </p:cNvSpPr>
            <p:nvPr/>
          </p:nvSpPr>
          <p:spPr bwMode="auto">
            <a:xfrm>
              <a:off x="1200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96"/>
            <p:cNvSpPr>
              <a:spLocks noChangeShapeType="1"/>
            </p:cNvSpPr>
            <p:nvPr/>
          </p:nvSpPr>
          <p:spPr bwMode="auto">
            <a:xfrm>
              <a:off x="1248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97"/>
            <p:cNvSpPr>
              <a:spLocks noChangeShapeType="1"/>
            </p:cNvSpPr>
            <p:nvPr/>
          </p:nvSpPr>
          <p:spPr bwMode="auto">
            <a:xfrm>
              <a:off x="1968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98"/>
            <p:cNvSpPr>
              <a:spLocks noChangeShapeType="1"/>
            </p:cNvSpPr>
            <p:nvPr/>
          </p:nvSpPr>
          <p:spPr bwMode="auto">
            <a:xfrm>
              <a:off x="2016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99"/>
            <p:cNvGrpSpPr>
              <a:grpSpLocks/>
            </p:cNvGrpSpPr>
            <p:nvPr/>
          </p:nvGrpSpPr>
          <p:grpSpPr bwMode="auto">
            <a:xfrm flipV="1">
              <a:off x="1536" y="1824"/>
              <a:ext cx="192" cy="48"/>
              <a:chOff x="2064" y="1920"/>
              <a:chExt cx="192" cy="48"/>
            </a:xfrm>
          </p:grpSpPr>
          <p:sp>
            <p:nvSpPr>
              <p:cNvPr id="83" name="Line 100"/>
              <p:cNvSpPr>
                <a:spLocks noChangeShapeType="1"/>
              </p:cNvSpPr>
              <p:nvPr/>
            </p:nvSpPr>
            <p:spPr bwMode="auto">
              <a:xfrm flipV="1">
                <a:off x="2064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101"/>
              <p:cNvSpPr>
                <a:spLocks noChangeShapeType="1"/>
              </p:cNvSpPr>
              <p:nvPr/>
            </p:nvSpPr>
            <p:spPr bwMode="auto">
              <a:xfrm flipV="1">
                <a:off x="2112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" name="Line 102"/>
            <p:cNvSpPr>
              <a:spLocks noChangeShapeType="1"/>
            </p:cNvSpPr>
            <p:nvPr/>
          </p:nvSpPr>
          <p:spPr bwMode="auto">
            <a:xfrm flipV="1">
              <a:off x="1296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103"/>
            <p:cNvSpPr>
              <a:spLocks noChangeShapeType="1"/>
            </p:cNvSpPr>
            <p:nvPr/>
          </p:nvSpPr>
          <p:spPr bwMode="auto">
            <a:xfrm flipV="1">
              <a:off x="1632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104"/>
            <p:cNvSpPr>
              <a:spLocks noChangeShapeType="1"/>
            </p:cNvSpPr>
            <p:nvPr/>
          </p:nvSpPr>
          <p:spPr bwMode="auto">
            <a:xfrm flipV="1">
              <a:off x="2064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05"/>
            <p:cNvSpPr>
              <a:spLocks noChangeShapeType="1"/>
            </p:cNvSpPr>
            <p:nvPr/>
          </p:nvSpPr>
          <p:spPr bwMode="auto">
            <a:xfrm>
              <a:off x="129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06"/>
            <p:cNvSpPr>
              <a:spLocks noChangeShapeType="1"/>
            </p:cNvSpPr>
            <p:nvPr/>
          </p:nvSpPr>
          <p:spPr bwMode="auto">
            <a:xfrm>
              <a:off x="1632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07"/>
            <p:cNvSpPr>
              <a:spLocks noChangeShapeType="1"/>
            </p:cNvSpPr>
            <p:nvPr/>
          </p:nvSpPr>
          <p:spPr bwMode="auto">
            <a:xfrm>
              <a:off x="2064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08"/>
            <p:cNvSpPr>
              <a:spLocks noChangeShapeType="1"/>
            </p:cNvSpPr>
            <p:nvPr/>
          </p:nvSpPr>
          <p:spPr bwMode="auto">
            <a:xfrm>
              <a:off x="206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09"/>
            <p:cNvSpPr>
              <a:spLocks noChangeShapeType="1"/>
            </p:cNvSpPr>
            <p:nvPr/>
          </p:nvSpPr>
          <p:spPr bwMode="auto">
            <a:xfrm>
              <a:off x="1632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10"/>
            <p:cNvSpPr>
              <a:spLocks noChangeShapeType="1"/>
            </p:cNvSpPr>
            <p:nvPr/>
          </p:nvSpPr>
          <p:spPr bwMode="auto">
            <a:xfrm>
              <a:off x="129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111"/>
            <p:cNvSpPr>
              <a:spLocks noChangeShapeType="1"/>
            </p:cNvSpPr>
            <p:nvPr/>
          </p:nvSpPr>
          <p:spPr bwMode="auto">
            <a:xfrm flipV="1">
              <a:off x="1200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12"/>
            <p:cNvSpPr>
              <a:spLocks noChangeShapeType="1"/>
            </p:cNvSpPr>
            <p:nvPr/>
          </p:nvSpPr>
          <p:spPr bwMode="auto">
            <a:xfrm flipV="1">
              <a:off x="1584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Text Box 113"/>
            <p:cNvSpPr txBox="1">
              <a:spLocks noChangeArrowheads="1"/>
            </p:cNvSpPr>
            <p:nvPr/>
          </p:nvSpPr>
          <p:spPr bwMode="auto">
            <a:xfrm>
              <a:off x="321" y="134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</a:t>
              </a:r>
            </a:p>
          </p:txBody>
        </p:sp>
        <p:sp>
          <p:nvSpPr>
            <p:cNvPr id="78" name="Text Box 115"/>
            <p:cNvSpPr txBox="1">
              <a:spLocks noChangeArrowheads="1"/>
            </p:cNvSpPr>
            <p:nvPr/>
          </p:nvSpPr>
          <p:spPr bwMode="auto">
            <a:xfrm>
              <a:off x="908" y="1344"/>
              <a:ext cx="2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/>
                <a:t>g</a:t>
              </a:r>
              <a:r>
                <a:rPr lang="en-US" b="1" i="1" baseline="-25000" dirty="0" err="1"/>
                <a:t>K</a:t>
              </a:r>
              <a:endParaRPr lang="en-US" b="1" i="1" dirty="0"/>
            </a:p>
          </p:txBody>
        </p:sp>
        <p:sp>
          <p:nvSpPr>
            <p:cNvPr id="80" name="Line 117"/>
            <p:cNvSpPr>
              <a:spLocks noChangeShapeType="1"/>
            </p:cNvSpPr>
            <p:nvPr/>
          </p:nvSpPr>
          <p:spPr bwMode="auto">
            <a:xfrm>
              <a:off x="1536" y="768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18"/>
            <p:cNvSpPr>
              <a:spLocks noChangeShapeType="1"/>
            </p:cNvSpPr>
            <p:nvPr/>
          </p:nvSpPr>
          <p:spPr bwMode="auto">
            <a:xfrm>
              <a:off x="1440" y="7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Text Box 119"/>
            <p:cNvSpPr txBox="1">
              <a:spLocks noChangeArrowheads="1"/>
            </p:cNvSpPr>
            <p:nvPr/>
          </p:nvSpPr>
          <p:spPr bwMode="auto">
            <a:xfrm>
              <a:off x="1532" y="598"/>
              <a:ext cx="1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I</a:t>
              </a:r>
              <a:endParaRPr lang="en-US" b="1" i="1" dirty="0"/>
            </a:p>
          </p:txBody>
        </p:sp>
      </p:grpSp>
      <p:grpSp>
        <p:nvGrpSpPr>
          <p:cNvPr id="6" name="Group 122"/>
          <p:cNvGrpSpPr>
            <a:grpSpLocks/>
          </p:cNvGrpSpPr>
          <p:nvPr/>
        </p:nvGrpSpPr>
        <p:grpSpPr bwMode="auto">
          <a:xfrm>
            <a:off x="15345360" y="7297547"/>
            <a:ext cx="5950534" cy="3344863"/>
            <a:chOff x="2592" y="3216"/>
            <a:chExt cx="2832" cy="1106"/>
          </a:xfrm>
        </p:grpSpPr>
        <p:sp>
          <p:nvSpPr>
            <p:cNvPr id="86" name="Rectangle 123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124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25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126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127"/>
            <p:cNvSpPr txBox="1">
              <a:spLocks noChangeArrowheads="1"/>
            </p:cNvSpPr>
            <p:nvPr/>
          </p:nvSpPr>
          <p:spPr bwMode="auto">
            <a:xfrm>
              <a:off x="3638" y="4032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u</a:t>
              </a:r>
            </a:p>
          </p:txBody>
        </p:sp>
        <p:sp>
          <p:nvSpPr>
            <p:cNvPr id="91" name="Text Box 128"/>
            <p:cNvSpPr txBox="1">
              <a:spLocks noChangeArrowheads="1"/>
            </p:cNvSpPr>
            <p:nvPr/>
          </p:nvSpPr>
          <p:spPr bwMode="auto">
            <a:xfrm>
              <a:off x="5228" y="4072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u</a:t>
              </a:r>
            </a:p>
          </p:txBody>
        </p:sp>
        <p:sp>
          <p:nvSpPr>
            <p:cNvPr id="92" name="Freeform 129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Text Box 130"/>
            <p:cNvSpPr txBox="1">
              <a:spLocks noChangeArrowheads="1"/>
            </p:cNvSpPr>
            <p:nvPr/>
          </p:nvSpPr>
          <p:spPr bwMode="auto">
            <a:xfrm>
              <a:off x="3312" y="3264"/>
              <a:ext cx="4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n</a:t>
              </a:r>
              <a:r>
                <a:rPr lang="en-US" sz="2000" baseline="-25000">
                  <a:solidFill>
                    <a:schemeClr val="accent2"/>
                  </a:solidFill>
                </a:rPr>
                <a:t>0</a:t>
              </a:r>
              <a:r>
                <a:rPr lang="en-US" sz="2000">
                  <a:solidFill>
                    <a:schemeClr val="accent2"/>
                  </a:solidFill>
                </a:rPr>
                <a:t>(u)</a:t>
              </a:r>
              <a:endParaRPr lang="en-US" sz="2800">
                <a:solidFill>
                  <a:schemeClr val="accent2"/>
                </a:solidFill>
              </a:endParaRPr>
            </a:p>
          </p:txBody>
        </p:sp>
        <p:sp>
          <p:nvSpPr>
            <p:cNvPr id="94" name="Freeform 131"/>
            <p:cNvSpPr>
              <a:spLocks/>
            </p:cNvSpPr>
            <p:nvPr/>
          </p:nvSpPr>
          <p:spPr bwMode="auto">
            <a:xfrm>
              <a:off x="4080" y="3657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5" name="Object 132"/>
            <p:cNvGraphicFramePr>
              <a:graphicFrameLocks noChangeAspect="1"/>
            </p:cNvGraphicFramePr>
            <p:nvPr/>
          </p:nvGraphicFramePr>
          <p:xfrm>
            <a:off x="4725" y="3542"/>
            <a:ext cx="370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75" name="Equation" r:id="rId6" imgW="330120" imgH="190440" progId="Equation.3">
                    <p:embed/>
                  </p:oleObj>
                </mc:Choice>
                <mc:Fallback>
                  <p:oleObj name="Equation" r:id="rId6" imgW="33012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5" y="3542"/>
                          <a:ext cx="370" cy="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" name="Line 133"/>
            <p:cNvSpPr>
              <a:spLocks noChangeShapeType="1"/>
            </p:cNvSpPr>
            <p:nvPr/>
          </p:nvSpPr>
          <p:spPr bwMode="auto">
            <a:xfrm>
              <a:off x="2607" y="3929"/>
              <a:ext cx="31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34"/>
            <p:cNvSpPr>
              <a:spLocks noChangeShapeType="1"/>
            </p:cNvSpPr>
            <p:nvPr/>
          </p:nvSpPr>
          <p:spPr bwMode="auto">
            <a:xfrm>
              <a:off x="3469" y="3249"/>
              <a:ext cx="31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35"/>
            <p:cNvSpPr>
              <a:spLocks noChangeShapeType="1"/>
            </p:cNvSpPr>
            <p:nvPr/>
          </p:nvSpPr>
          <p:spPr bwMode="auto">
            <a:xfrm flipV="1">
              <a:off x="2925" y="3249"/>
              <a:ext cx="545" cy="6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36"/>
            <p:cNvSpPr>
              <a:spLocks noChangeShapeType="1"/>
            </p:cNvSpPr>
            <p:nvPr/>
          </p:nvSpPr>
          <p:spPr bwMode="auto">
            <a:xfrm>
              <a:off x="4059" y="3838"/>
              <a:ext cx="3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37"/>
            <p:cNvSpPr>
              <a:spLocks noChangeShapeType="1"/>
            </p:cNvSpPr>
            <p:nvPr/>
          </p:nvSpPr>
          <p:spPr bwMode="auto">
            <a:xfrm>
              <a:off x="4785" y="3838"/>
              <a:ext cx="49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38"/>
            <p:cNvSpPr>
              <a:spLocks noChangeShapeType="1"/>
            </p:cNvSpPr>
            <p:nvPr/>
          </p:nvSpPr>
          <p:spPr bwMode="auto">
            <a:xfrm>
              <a:off x="4422" y="3430"/>
              <a:ext cx="3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39"/>
            <p:cNvSpPr>
              <a:spLocks noChangeShapeType="1"/>
            </p:cNvSpPr>
            <p:nvPr/>
          </p:nvSpPr>
          <p:spPr bwMode="auto">
            <a:xfrm>
              <a:off x="4422" y="3430"/>
              <a:ext cx="0" cy="4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40"/>
            <p:cNvSpPr>
              <a:spLocks noChangeShapeType="1"/>
            </p:cNvSpPr>
            <p:nvPr/>
          </p:nvSpPr>
          <p:spPr bwMode="auto">
            <a:xfrm>
              <a:off x="4785" y="3430"/>
              <a:ext cx="0" cy="4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" name="TextBox 100"/>
          <p:cNvSpPr txBox="1">
            <a:spLocks noChangeArrowheads="1"/>
          </p:cNvSpPr>
          <p:nvPr/>
        </p:nvSpPr>
        <p:spPr bwMode="auto">
          <a:xfrm>
            <a:off x="9698447" y="1637138"/>
            <a:ext cx="91246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/>
              <a:t>Determine ion channel dynamics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6923244" y="5814659"/>
            <a:ext cx="942364" cy="7119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13439" y="8198785"/>
            <a:ext cx="61912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103"/>
          <p:cNvSpPr txBox="1"/>
          <p:nvPr/>
        </p:nvSpPr>
        <p:spPr>
          <a:xfrm>
            <a:off x="13813929" y="10642410"/>
            <a:ext cx="57711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adapted from</a:t>
            </a:r>
          </a:p>
          <a:p>
            <a:r>
              <a:rPr lang="en-US" sz="4400" i="1" dirty="0" err="1" smtClean="0"/>
              <a:t>Hodgkin&amp;Huxley</a:t>
            </a:r>
            <a:r>
              <a:rPr lang="en-US" sz="4400" i="1" dirty="0" smtClean="0"/>
              <a:t> 1952</a:t>
            </a:r>
            <a:endParaRPr lang="en-US" i="1" dirty="0" smtClean="0"/>
          </a:p>
        </p:txBody>
      </p:sp>
      <p:sp>
        <p:nvSpPr>
          <p:cNvPr id="105" name="TextBox 104"/>
          <p:cNvSpPr txBox="1"/>
          <p:nvPr/>
        </p:nvSpPr>
        <p:spPr>
          <a:xfrm>
            <a:off x="9113439" y="7097823"/>
            <a:ext cx="608371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voltage step</a:t>
            </a:r>
            <a:endParaRPr lang="en-US" dirty="0"/>
          </a:p>
        </p:txBody>
      </p:sp>
      <p:grpSp>
        <p:nvGrpSpPr>
          <p:cNvPr id="9" name="Group 151"/>
          <p:cNvGrpSpPr/>
          <p:nvPr/>
        </p:nvGrpSpPr>
        <p:grpSpPr>
          <a:xfrm>
            <a:off x="7774848" y="2406733"/>
            <a:ext cx="3799072" cy="2716936"/>
            <a:chOff x="-342173" y="1815085"/>
            <a:chExt cx="3799072" cy="2716936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544804" y="2091265"/>
              <a:ext cx="2770073" cy="983180"/>
              <a:chOff x="672" y="384"/>
              <a:chExt cx="2208" cy="528"/>
            </a:xfrm>
          </p:grpSpPr>
          <p:sp>
            <p:nvSpPr>
              <p:cNvPr id="147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1" name="Text Box 11"/>
            <p:cNvSpPr txBox="1">
              <a:spLocks noChangeArrowheads="1"/>
            </p:cNvSpPr>
            <p:nvPr/>
          </p:nvSpPr>
          <p:spPr bwMode="auto">
            <a:xfrm>
              <a:off x="1308354" y="2985065"/>
              <a:ext cx="460118" cy="137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4" name="Group 54"/>
            <p:cNvGrpSpPr/>
            <p:nvPr/>
          </p:nvGrpSpPr>
          <p:grpSpPr>
            <a:xfrm flipH="1">
              <a:off x="1190144" y="2840375"/>
              <a:ext cx="838937" cy="983181"/>
              <a:chOff x="2603432" y="1351085"/>
              <a:chExt cx="1066801" cy="838201"/>
            </a:xfrm>
          </p:grpSpPr>
          <p:sp>
            <p:nvSpPr>
              <p:cNvPr id="145" name="Line 12"/>
              <p:cNvSpPr>
                <a:spLocks noChangeShapeType="1"/>
              </p:cNvSpPr>
              <p:nvPr/>
            </p:nvSpPr>
            <p:spPr bwMode="auto">
              <a:xfrm flipH="1" flipV="1">
                <a:off x="2603432" y="1351086"/>
                <a:ext cx="1066801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Line 13"/>
              <p:cNvSpPr>
                <a:spLocks noChangeShapeType="1"/>
              </p:cNvSpPr>
              <p:nvPr/>
            </p:nvSpPr>
            <p:spPr bwMode="auto">
              <a:xfrm flipH="1" flipV="1">
                <a:off x="2603434" y="1351085"/>
                <a:ext cx="990601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" name="Rounded Rectangle 114"/>
            <p:cNvSpPr/>
            <p:nvPr/>
          </p:nvSpPr>
          <p:spPr bwMode="auto">
            <a:xfrm>
              <a:off x="-342173" y="1815085"/>
              <a:ext cx="3799072" cy="271693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17" name="Straight Arrow Connector 116"/>
          <p:cNvCxnSpPr/>
          <p:nvPr/>
        </p:nvCxnSpPr>
        <p:spPr bwMode="auto">
          <a:xfrm flipV="1">
            <a:off x="6889490" y="4246028"/>
            <a:ext cx="745612" cy="8579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8" name="Straight Arrow Connector 117"/>
          <p:cNvCxnSpPr/>
          <p:nvPr/>
        </p:nvCxnSpPr>
        <p:spPr bwMode="auto">
          <a:xfrm flipH="1" flipV="1">
            <a:off x="11597984" y="4858037"/>
            <a:ext cx="1131427" cy="90564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9" name="Straight Arrow Connector 118"/>
          <p:cNvCxnSpPr/>
          <p:nvPr/>
        </p:nvCxnSpPr>
        <p:spPr bwMode="auto">
          <a:xfrm flipH="1">
            <a:off x="8391261" y="6170652"/>
            <a:ext cx="2149997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5" name="Straight Connector 154"/>
          <p:cNvCxnSpPr/>
          <p:nvPr/>
        </p:nvCxnSpPr>
        <p:spPr>
          <a:xfrm>
            <a:off x="5848431" y="5870807"/>
            <a:ext cx="942364" cy="7119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552" name="Group 163"/>
          <p:cNvGrpSpPr/>
          <p:nvPr/>
        </p:nvGrpSpPr>
        <p:grpSpPr>
          <a:xfrm>
            <a:off x="697827" y="1353454"/>
            <a:ext cx="8771333" cy="2006380"/>
            <a:chOff x="4553774" y="-1683087"/>
            <a:chExt cx="8771333" cy="2006380"/>
          </a:xfrm>
        </p:grpSpPr>
        <p:sp>
          <p:nvSpPr>
            <p:cNvPr id="156" name="Text Box 7"/>
            <p:cNvSpPr txBox="1">
              <a:spLocks noChangeArrowheads="1"/>
            </p:cNvSpPr>
            <p:nvPr/>
          </p:nvSpPr>
          <p:spPr bwMode="auto">
            <a:xfrm>
              <a:off x="4553774" y="-1522757"/>
              <a:ext cx="4474041" cy="110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5900" dirty="0" smtClean="0">
                  <a:solidFill>
                    <a:schemeClr val="tx2"/>
                  </a:solidFill>
                </a:rPr>
                <a:t>voltage </a:t>
              </a:r>
              <a:r>
                <a:rPr lang="fr-CH" sz="5900" dirty="0" err="1" smtClean="0">
                  <a:solidFill>
                    <a:schemeClr val="tx2"/>
                  </a:solidFill>
                </a:rPr>
                <a:t>step</a:t>
              </a:r>
              <a:endParaRPr lang="fr-FR" sz="5900" dirty="0">
                <a:solidFill>
                  <a:schemeClr val="tx2"/>
                </a:solidFill>
              </a:endParaRPr>
            </a:p>
          </p:txBody>
        </p:sp>
        <p:sp>
          <p:nvSpPr>
            <p:cNvPr id="157" name="Line 8"/>
            <p:cNvSpPr>
              <a:spLocks noChangeShapeType="1"/>
            </p:cNvSpPr>
            <p:nvPr/>
          </p:nvSpPr>
          <p:spPr bwMode="auto">
            <a:xfrm>
              <a:off x="6301561" y="75059"/>
              <a:ext cx="289225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8" name="Line 9"/>
            <p:cNvSpPr>
              <a:spLocks noChangeShapeType="1"/>
            </p:cNvSpPr>
            <p:nvPr/>
          </p:nvSpPr>
          <p:spPr bwMode="auto">
            <a:xfrm flipV="1">
              <a:off x="9193810" y="-946072"/>
              <a:ext cx="0" cy="102113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9" name="Line 10"/>
            <p:cNvSpPr>
              <a:spLocks noChangeShapeType="1"/>
            </p:cNvSpPr>
            <p:nvPr/>
          </p:nvSpPr>
          <p:spPr bwMode="auto">
            <a:xfrm>
              <a:off x="9193810" y="-946072"/>
              <a:ext cx="289224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60" name="Text Box 11"/>
            <p:cNvSpPr txBox="1">
              <a:spLocks noChangeArrowheads="1"/>
            </p:cNvSpPr>
            <p:nvPr/>
          </p:nvSpPr>
          <p:spPr bwMode="auto">
            <a:xfrm>
              <a:off x="12209852" y="-1455232"/>
              <a:ext cx="389654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fr-FR"/>
            </a:p>
          </p:txBody>
        </p:sp>
        <p:sp>
          <p:nvSpPr>
            <p:cNvPr id="161" name="Text Box 12"/>
            <p:cNvSpPr txBox="1">
              <a:spLocks noChangeArrowheads="1"/>
            </p:cNvSpPr>
            <p:nvPr/>
          </p:nvSpPr>
          <p:spPr bwMode="auto">
            <a:xfrm>
              <a:off x="12041042" y="-1683087"/>
              <a:ext cx="1284065" cy="1364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7600" b="1" i="1" dirty="0">
                  <a:solidFill>
                    <a:schemeClr val="tx2"/>
                  </a:solidFill>
                </a:rPr>
                <a:t>u</a:t>
              </a:r>
              <a:r>
                <a:rPr lang="fr-CH" sz="4200" dirty="0" smtClean="0">
                  <a:solidFill>
                    <a:schemeClr val="tx2"/>
                  </a:solidFill>
                </a:rPr>
                <a:t>2</a:t>
              </a:r>
              <a:endParaRPr lang="fr-FR" sz="4200" dirty="0">
                <a:solidFill>
                  <a:schemeClr val="tx2"/>
                </a:solidFill>
              </a:endParaRPr>
            </a:p>
          </p:txBody>
        </p:sp>
        <p:sp>
          <p:nvSpPr>
            <p:cNvPr id="162" name="AutoShape 13"/>
            <p:cNvSpPr>
              <a:spLocks noChangeArrowheads="1"/>
            </p:cNvSpPr>
            <p:nvPr/>
          </p:nvSpPr>
          <p:spPr bwMode="auto">
            <a:xfrm>
              <a:off x="9535177" y="-535369"/>
              <a:ext cx="510176" cy="382573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63" name="Text Box 14"/>
            <p:cNvSpPr txBox="1">
              <a:spLocks noChangeArrowheads="1"/>
            </p:cNvSpPr>
            <p:nvPr/>
          </p:nvSpPr>
          <p:spPr bwMode="auto">
            <a:xfrm>
              <a:off x="10045353" y="-917941"/>
              <a:ext cx="921787" cy="1241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6800" b="1" i="1" dirty="0" smtClean="0">
                  <a:solidFill>
                    <a:schemeClr val="tx2"/>
                  </a:solidFill>
                </a:rPr>
                <a:t>u</a:t>
              </a:r>
              <a:endParaRPr lang="fr-FR" sz="3800" dirty="0">
                <a:solidFill>
                  <a:schemeClr val="tx2"/>
                </a:solidFill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517993" y="8256262"/>
            <a:ext cx="8143832" cy="272382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 Exercise 3 at 11:33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Next Lecture at: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11.52</a:t>
            </a:r>
          </a:p>
        </p:txBody>
      </p:sp>
    </p:spTree>
    <p:extLst>
      <p:ext uri="{BB962C8B-B14F-4D97-AF65-F5344CB8AC3E}">
        <p14:creationId xmlns:p14="http://schemas.microsoft.com/office/powerpoint/2010/main" val="7544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6"/>
          <p:cNvSpPr txBox="1">
            <a:spLocks noChangeArrowheads="1"/>
          </p:cNvSpPr>
          <p:nvPr/>
        </p:nvSpPr>
        <p:spPr bwMode="auto">
          <a:xfrm>
            <a:off x="674781" y="148236"/>
            <a:ext cx="9534983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800" b="1" dirty="0" err="1" smtClean="0"/>
              <a:t>Exercises</a:t>
            </a:r>
            <a:r>
              <a:rPr lang="fr-FR" sz="4800" b="1" dirty="0"/>
              <a:t> </a:t>
            </a:r>
            <a:r>
              <a:rPr lang="fr-FR" sz="4800" b="1" dirty="0" smtClean="0"/>
              <a:t>1 -3.3  NOW!    NEXT  </a:t>
            </a:r>
            <a:endParaRPr lang="fr-FR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81" y="1261155"/>
            <a:ext cx="10687050" cy="5114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81" y="6376080"/>
            <a:ext cx="9791700" cy="5619750"/>
          </a:xfrm>
          <a:prstGeom prst="rect">
            <a:avLst/>
          </a:prstGeom>
        </p:spPr>
      </p:pic>
      <p:sp>
        <p:nvSpPr>
          <p:cNvPr id="5" name="Text Box 106"/>
          <p:cNvSpPr txBox="1">
            <a:spLocks noChangeArrowheads="1"/>
          </p:cNvSpPr>
          <p:nvPr/>
        </p:nvSpPr>
        <p:spPr bwMode="auto">
          <a:xfrm>
            <a:off x="5254039" y="979233"/>
            <a:ext cx="4983737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800" b="1" dirty="0" smtClean="0"/>
              <a:t> lecture  at 11:15</a:t>
            </a:r>
            <a:endParaRPr lang="fr-FR" sz="4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5061" y="148236"/>
            <a:ext cx="9801225" cy="4400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6481" y="4548786"/>
            <a:ext cx="8353425" cy="2419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15302" y="2016040"/>
            <a:ext cx="3398044" cy="2536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15302" y="4545077"/>
            <a:ext cx="3469564" cy="24230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6481" y="6968136"/>
            <a:ext cx="100584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Review of week 1:  Neurons and synapses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7" name="Picture 3" descr="pipe_cerve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7036" y="4527867"/>
            <a:ext cx="58674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251236" y="8566467"/>
            <a:ext cx="6781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5604036" y="6966267"/>
            <a:ext cx="4114800" cy="2120900"/>
          </a:xfrm>
          <a:custGeom>
            <a:avLst/>
            <a:gdLst>
              <a:gd name="T0" fmla="*/ 2147483647 w 2592"/>
              <a:gd name="T1" fmla="*/ 2147483647 h 1336"/>
              <a:gd name="T2" fmla="*/ 2147483647 w 2592"/>
              <a:gd name="T3" fmla="*/ 2147483647 h 1336"/>
              <a:gd name="T4" fmla="*/ 2147483647 w 2592"/>
              <a:gd name="T5" fmla="*/ 2147483647 h 1336"/>
              <a:gd name="T6" fmla="*/ 2147483647 w 2592"/>
              <a:gd name="T7" fmla="*/ 2147483647 h 1336"/>
              <a:gd name="T8" fmla="*/ 2147483647 w 2592"/>
              <a:gd name="T9" fmla="*/ 2147483647 h 1336"/>
              <a:gd name="T10" fmla="*/ 2147483647 w 2592"/>
              <a:gd name="T11" fmla="*/ 2147483647 h 1336"/>
              <a:gd name="T12" fmla="*/ 2147483647 w 2592"/>
              <a:gd name="T13" fmla="*/ 2147483647 h 1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92"/>
              <a:gd name="T22" fmla="*/ 0 h 1336"/>
              <a:gd name="T23" fmla="*/ 2592 w 2592"/>
              <a:gd name="T24" fmla="*/ 1336 h 1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92" h="1336">
                <a:moveTo>
                  <a:pt x="64" y="1240"/>
                </a:moveTo>
                <a:cubicBezTo>
                  <a:pt x="32" y="1040"/>
                  <a:pt x="0" y="840"/>
                  <a:pt x="112" y="712"/>
                </a:cubicBezTo>
                <a:cubicBezTo>
                  <a:pt x="224" y="584"/>
                  <a:pt x="536" y="552"/>
                  <a:pt x="736" y="472"/>
                </a:cubicBezTo>
                <a:cubicBezTo>
                  <a:pt x="936" y="392"/>
                  <a:pt x="1048" y="288"/>
                  <a:pt x="1312" y="232"/>
                </a:cubicBezTo>
                <a:cubicBezTo>
                  <a:pt x="1576" y="176"/>
                  <a:pt x="2144" y="0"/>
                  <a:pt x="2320" y="136"/>
                </a:cubicBezTo>
                <a:cubicBezTo>
                  <a:pt x="2496" y="272"/>
                  <a:pt x="2592" y="848"/>
                  <a:pt x="2368" y="1048"/>
                </a:cubicBezTo>
                <a:cubicBezTo>
                  <a:pt x="2144" y="1248"/>
                  <a:pt x="1560" y="1292"/>
                  <a:pt x="976" y="133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432836" y="7271067"/>
            <a:ext cx="990600" cy="990600"/>
            <a:chOff x="3888" y="2592"/>
            <a:chExt cx="624" cy="624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888" y="2592"/>
              <a:ext cx="624" cy="6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4176" y="2688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 flipV="1">
              <a:off x="4176" y="2880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464" y="2832"/>
              <a:ext cx="48" cy="144"/>
            </a:xfrm>
            <a:custGeom>
              <a:avLst/>
              <a:gdLst>
                <a:gd name="T0" fmla="*/ 48 w 48"/>
                <a:gd name="T1" fmla="*/ 0 h 96"/>
                <a:gd name="T2" fmla="*/ 0 w 48"/>
                <a:gd name="T3" fmla="*/ 364 h 96"/>
                <a:gd name="T4" fmla="*/ 48 w 48"/>
                <a:gd name="T5" fmla="*/ 729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24" y="80"/>
                    <a:pt x="48" y="9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0806875" y="5624829"/>
            <a:ext cx="217719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visual </a:t>
            </a:r>
          </a:p>
          <a:p>
            <a:r>
              <a:rPr lang="en-US" sz="5400" dirty="0"/>
              <a:t>cortex</a:t>
            </a:r>
            <a:endParaRPr lang="en-US" sz="160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227047" y="2743202"/>
            <a:ext cx="217719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motor </a:t>
            </a:r>
          </a:p>
          <a:p>
            <a:r>
              <a:rPr lang="en-US" sz="5400" dirty="0"/>
              <a:t>cortex</a:t>
            </a:r>
            <a:endParaRPr lang="en-US" sz="18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720214" y="4573904"/>
            <a:ext cx="283923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 smtClean="0"/>
              <a:t>frontal </a:t>
            </a:r>
            <a:endParaRPr lang="en-US" sz="5400" dirty="0"/>
          </a:p>
          <a:p>
            <a:r>
              <a:rPr lang="en-US" sz="5400" dirty="0"/>
              <a:t>    cortex</a:t>
            </a:r>
            <a:endParaRPr lang="en-US" sz="16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4992054" y="8993504"/>
            <a:ext cx="2723823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to motor</a:t>
            </a:r>
          </a:p>
          <a:p>
            <a:r>
              <a:rPr lang="en-US" sz="5400" dirty="0"/>
              <a:t>output</a:t>
            </a:r>
            <a:endParaRPr lang="en-US" sz="1600" dirty="0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13165636" y="6432867"/>
            <a:ext cx="4267200" cy="1308100"/>
          </a:xfrm>
          <a:custGeom>
            <a:avLst/>
            <a:gdLst>
              <a:gd name="T0" fmla="*/ 2147483647 w 2688"/>
              <a:gd name="T1" fmla="*/ 2147483647 h 1056"/>
              <a:gd name="T2" fmla="*/ 2147483647 w 2688"/>
              <a:gd name="T3" fmla="*/ 2147483647 h 1056"/>
              <a:gd name="T4" fmla="*/ 2147483647 w 2688"/>
              <a:gd name="T5" fmla="*/ 2147483647 h 1056"/>
              <a:gd name="T6" fmla="*/ 0 w 2688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1056"/>
              <a:gd name="T14" fmla="*/ 2688 w 268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1056">
                <a:moveTo>
                  <a:pt x="2688" y="1000"/>
                </a:moveTo>
                <a:cubicBezTo>
                  <a:pt x="2492" y="1028"/>
                  <a:pt x="2296" y="1056"/>
                  <a:pt x="2112" y="904"/>
                </a:cubicBezTo>
                <a:cubicBezTo>
                  <a:pt x="1928" y="752"/>
                  <a:pt x="1936" y="176"/>
                  <a:pt x="1584" y="88"/>
                </a:cubicBezTo>
                <a:cubicBezTo>
                  <a:pt x="1232" y="0"/>
                  <a:pt x="264" y="328"/>
                  <a:pt x="0" y="37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3241836" y="5289867"/>
            <a:ext cx="812800" cy="1981200"/>
            <a:chOff x="1248" y="1248"/>
            <a:chExt cx="512" cy="1248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344" y="2304"/>
              <a:ext cx="336" cy="192"/>
            </a:xfrm>
            <a:custGeom>
              <a:avLst/>
              <a:gdLst>
                <a:gd name="T0" fmla="*/ 0 w 336"/>
                <a:gd name="T1" fmla="*/ 0 h 192"/>
                <a:gd name="T2" fmla="*/ 240 w 336"/>
                <a:gd name="T3" fmla="*/ 48 h 192"/>
                <a:gd name="T4" fmla="*/ 336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0" y="0"/>
                  </a:moveTo>
                  <a:cubicBezTo>
                    <a:pt x="92" y="8"/>
                    <a:pt x="184" y="16"/>
                    <a:pt x="240" y="48"/>
                  </a:cubicBezTo>
                  <a:cubicBezTo>
                    <a:pt x="296" y="80"/>
                    <a:pt x="316" y="136"/>
                    <a:pt x="336" y="192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248" y="1248"/>
              <a:ext cx="512" cy="864"/>
            </a:xfrm>
            <a:custGeom>
              <a:avLst/>
              <a:gdLst>
                <a:gd name="T0" fmla="*/ 0 w 512"/>
                <a:gd name="T1" fmla="*/ 864 h 864"/>
                <a:gd name="T2" fmla="*/ 432 w 512"/>
                <a:gd name="T3" fmla="*/ 480 h 864"/>
                <a:gd name="T4" fmla="*/ 480 w 512"/>
                <a:gd name="T5" fmla="*/ 0 h 864"/>
                <a:gd name="T6" fmla="*/ 0 60000 65536"/>
                <a:gd name="T7" fmla="*/ 0 60000 65536"/>
                <a:gd name="T8" fmla="*/ 0 60000 65536"/>
                <a:gd name="T9" fmla="*/ 0 w 512"/>
                <a:gd name="T10" fmla="*/ 0 h 864"/>
                <a:gd name="T11" fmla="*/ 512 w 51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864">
                  <a:moveTo>
                    <a:pt x="0" y="864"/>
                  </a:moveTo>
                  <a:cubicBezTo>
                    <a:pt x="176" y="744"/>
                    <a:pt x="352" y="624"/>
                    <a:pt x="432" y="480"/>
                  </a:cubicBezTo>
                  <a:cubicBezTo>
                    <a:pt x="512" y="336"/>
                    <a:pt x="496" y="168"/>
                    <a:pt x="480" y="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Freeform 19"/>
          <p:cNvSpPr>
            <a:spLocks/>
          </p:cNvSpPr>
          <p:nvPr/>
        </p:nvSpPr>
        <p:spPr bwMode="auto">
          <a:xfrm>
            <a:off x="14080036" y="5213667"/>
            <a:ext cx="4343400" cy="685800"/>
          </a:xfrm>
          <a:custGeom>
            <a:avLst/>
            <a:gdLst>
              <a:gd name="T0" fmla="*/ 0 w 2736"/>
              <a:gd name="T1" fmla="*/ 0 h 432"/>
              <a:gd name="T2" fmla="*/ 2147483647 w 2736"/>
              <a:gd name="T3" fmla="*/ 2147483647 h 432"/>
              <a:gd name="T4" fmla="*/ 2147483647 w 2736"/>
              <a:gd name="T5" fmla="*/ 2147483647 h 432"/>
              <a:gd name="T6" fmla="*/ 0 60000 65536"/>
              <a:gd name="T7" fmla="*/ 0 60000 65536"/>
              <a:gd name="T8" fmla="*/ 0 60000 65536"/>
              <a:gd name="T9" fmla="*/ 0 w 2736"/>
              <a:gd name="T10" fmla="*/ 0 h 432"/>
              <a:gd name="T11" fmla="*/ 2736 w 27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432">
                <a:moveTo>
                  <a:pt x="0" y="0"/>
                </a:moveTo>
                <a:cubicBezTo>
                  <a:pt x="324" y="108"/>
                  <a:pt x="648" y="216"/>
                  <a:pt x="1104" y="288"/>
                </a:cubicBezTo>
                <a:cubicBezTo>
                  <a:pt x="1560" y="360"/>
                  <a:pt x="2148" y="396"/>
                  <a:pt x="2736" y="432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18347236" y="5975667"/>
            <a:ext cx="228600" cy="762000"/>
          </a:xfrm>
          <a:custGeom>
            <a:avLst/>
            <a:gdLst>
              <a:gd name="T0" fmla="*/ 0 w 144"/>
              <a:gd name="T1" fmla="*/ 0 h 480"/>
              <a:gd name="T2" fmla="*/ 2147483647 w 144"/>
              <a:gd name="T3" fmla="*/ 2147483647 h 480"/>
              <a:gd name="T4" fmla="*/ 0 w 144"/>
              <a:gd name="T5" fmla="*/ 2147483647 h 480"/>
              <a:gd name="T6" fmla="*/ 0 60000 65536"/>
              <a:gd name="T7" fmla="*/ 0 60000 65536"/>
              <a:gd name="T8" fmla="*/ 0 60000 65536"/>
              <a:gd name="T9" fmla="*/ 0 w 144"/>
              <a:gd name="T10" fmla="*/ 0 h 480"/>
              <a:gd name="T11" fmla="*/ 144 w 14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80">
                <a:moveTo>
                  <a:pt x="0" y="0"/>
                </a:moveTo>
                <a:cubicBezTo>
                  <a:pt x="72" y="104"/>
                  <a:pt x="144" y="208"/>
                  <a:pt x="144" y="288"/>
                </a:cubicBezTo>
                <a:cubicBezTo>
                  <a:pt x="144" y="368"/>
                  <a:pt x="72" y="424"/>
                  <a:pt x="0" y="48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16518436" y="4832667"/>
            <a:ext cx="1676400" cy="2057400"/>
          </a:xfrm>
          <a:custGeom>
            <a:avLst/>
            <a:gdLst>
              <a:gd name="T0" fmla="*/ 2147483647 w 1056"/>
              <a:gd name="T1" fmla="*/ 2147483647 h 1296"/>
              <a:gd name="T2" fmla="*/ 2147483647 w 1056"/>
              <a:gd name="T3" fmla="*/ 2147483647 h 1296"/>
              <a:gd name="T4" fmla="*/ 0 w 1056"/>
              <a:gd name="T5" fmla="*/ 0 h 1296"/>
              <a:gd name="T6" fmla="*/ 0 60000 65536"/>
              <a:gd name="T7" fmla="*/ 0 60000 65536"/>
              <a:gd name="T8" fmla="*/ 0 60000 65536"/>
              <a:gd name="T9" fmla="*/ 0 w 1056"/>
              <a:gd name="T10" fmla="*/ 0 h 1296"/>
              <a:gd name="T11" fmla="*/ 1056 w 105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296">
                <a:moveTo>
                  <a:pt x="1056" y="1296"/>
                </a:moveTo>
                <a:cubicBezTo>
                  <a:pt x="952" y="924"/>
                  <a:pt x="848" y="552"/>
                  <a:pt x="672" y="336"/>
                </a:cubicBezTo>
                <a:cubicBezTo>
                  <a:pt x="496" y="120"/>
                  <a:pt x="248" y="60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15299236" y="4985067"/>
            <a:ext cx="1143000" cy="3810000"/>
          </a:xfrm>
          <a:custGeom>
            <a:avLst/>
            <a:gdLst>
              <a:gd name="T0" fmla="*/ 2147483647 w 720"/>
              <a:gd name="T1" fmla="*/ 0 h 2400"/>
              <a:gd name="T2" fmla="*/ 2147483647 w 720"/>
              <a:gd name="T3" fmla="*/ 2147483647 h 2400"/>
              <a:gd name="T4" fmla="*/ 0 w 720"/>
              <a:gd name="T5" fmla="*/ 2147483647 h 2400"/>
              <a:gd name="T6" fmla="*/ 0 60000 65536"/>
              <a:gd name="T7" fmla="*/ 0 60000 65536"/>
              <a:gd name="T8" fmla="*/ 0 60000 65536"/>
              <a:gd name="T9" fmla="*/ 0 w 720"/>
              <a:gd name="T10" fmla="*/ 0 h 2400"/>
              <a:gd name="T11" fmla="*/ 720 w 720"/>
              <a:gd name="T12" fmla="*/ 2400 h 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400">
                <a:moveTo>
                  <a:pt x="720" y="0"/>
                </a:moveTo>
                <a:cubicBezTo>
                  <a:pt x="564" y="208"/>
                  <a:pt x="408" y="416"/>
                  <a:pt x="288" y="816"/>
                </a:cubicBezTo>
                <a:cubicBezTo>
                  <a:pt x="168" y="1216"/>
                  <a:pt x="84" y="1808"/>
                  <a:pt x="0" y="240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31" y="444840"/>
            <a:ext cx="9906000" cy="5514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31" y="6194085"/>
            <a:ext cx="9934575" cy="5715000"/>
          </a:xfrm>
          <a:prstGeom prst="rect">
            <a:avLst/>
          </a:prstGeom>
        </p:spPr>
      </p:pic>
      <p:sp>
        <p:nvSpPr>
          <p:cNvPr id="4" name="Text Box 106"/>
          <p:cNvSpPr txBox="1">
            <a:spLocks noChangeArrowheads="1"/>
          </p:cNvSpPr>
          <p:nvPr/>
        </p:nvSpPr>
        <p:spPr bwMode="auto">
          <a:xfrm>
            <a:off x="11749181" y="444840"/>
            <a:ext cx="9534983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800" b="1" dirty="0" err="1" smtClean="0"/>
              <a:t>Exercises</a:t>
            </a:r>
            <a:r>
              <a:rPr lang="fr-FR" sz="4800" b="1" dirty="0"/>
              <a:t> </a:t>
            </a:r>
            <a:r>
              <a:rPr lang="fr-FR" sz="4800" b="1" dirty="0" smtClean="0"/>
              <a:t>1 -3.3  NOW!    NEXT  </a:t>
            </a:r>
            <a:endParaRPr lang="fr-FR" sz="4800" b="1" dirty="0"/>
          </a:p>
        </p:txBody>
      </p:sp>
      <p:sp>
        <p:nvSpPr>
          <p:cNvPr id="5" name="Text Box 106"/>
          <p:cNvSpPr txBox="1">
            <a:spLocks noChangeArrowheads="1"/>
          </p:cNvSpPr>
          <p:nvPr/>
        </p:nvSpPr>
        <p:spPr bwMode="auto">
          <a:xfrm>
            <a:off x="16328439" y="1275837"/>
            <a:ext cx="4983737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800" b="1" dirty="0" smtClean="0"/>
              <a:t> lecture  at 11:15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3018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2 – Biophysical modeling: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The Hodgkin-Huxley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732547"/>
            <a:ext cx="10422104" cy="90646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Biophysic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Reversal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Nernst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equation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Hodgin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-Huxley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in the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Hodgkin-Huxley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Detailed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biophysical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 - the zoo of ion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channels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2 – part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4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Threshold in the Hodgkin-Huxley Model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10872537" y="5610560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79" y="6448895"/>
            <a:ext cx="9773651" cy="21416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0868526" y="2418176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6"/>
          <p:cNvGrpSpPr/>
          <p:nvPr/>
        </p:nvGrpSpPr>
        <p:grpSpPr>
          <a:xfrm>
            <a:off x="10876548" y="4206860"/>
            <a:ext cx="312822" cy="659981"/>
            <a:chOff x="11381873" y="2275724"/>
            <a:chExt cx="312822" cy="6599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52500" y="3382963"/>
            <a:ext cx="9250363" cy="29210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endParaRPr dirty="0">
              <a:latin typeface="Impact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11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Threshold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2244230" y="1264723"/>
            <a:ext cx="8237844" cy="3986072"/>
            <a:chOff x="3168" y="672"/>
            <a:chExt cx="2292" cy="1417"/>
          </a:xfrm>
        </p:grpSpPr>
        <p:sp>
          <p:nvSpPr>
            <p:cNvPr id="42" name="Line 23"/>
            <p:cNvSpPr>
              <a:spLocks noChangeShapeType="1"/>
            </p:cNvSpPr>
            <p:nvPr/>
          </p:nvSpPr>
          <p:spPr bwMode="auto">
            <a:xfrm>
              <a:off x="316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4"/>
            <p:cNvSpPr>
              <a:spLocks noChangeShapeType="1"/>
            </p:cNvSpPr>
            <p:nvPr/>
          </p:nvSpPr>
          <p:spPr bwMode="auto">
            <a:xfrm>
              <a:off x="460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5"/>
            <p:cNvSpPr>
              <a:spLocks noChangeShapeType="1"/>
            </p:cNvSpPr>
            <p:nvPr/>
          </p:nvSpPr>
          <p:spPr bwMode="auto">
            <a:xfrm>
              <a:off x="3744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6"/>
            <p:cNvSpPr>
              <a:spLocks noChangeShapeType="1"/>
            </p:cNvSpPr>
            <p:nvPr/>
          </p:nvSpPr>
          <p:spPr bwMode="auto">
            <a:xfrm>
              <a:off x="4128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7"/>
            <p:cNvSpPr>
              <a:spLocks noChangeShapeType="1"/>
            </p:cNvSpPr>
            <p:nvPr/>
          </p:nvSpPr>
          <p:spPr bwMode="auto">
            <a:xfrm>
              <a:off x="3648" y="1296"/>
              <a:ext cx="144" cy="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3984" y="1344"/>
              <a:ext cx="1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9"/>
            <p:cNvSpPr>
              <a:spLocks noChangeArrowheads="1"/>
            </p:cNvSpPr>
            <p:nvPr/>
          </p:nvSpPr>
          <p:spPr bwMode="auto">
            <a:xfrm>
              <a:off x="4416" y="129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30"/>
            <p:cNvSpPr>
              <a:spLocks noChangeArrowheads="1"/>
            </p:cNvSpPr>
            <p:nvPr/>
          </p:nvSpPr>
          <p:spPr bwMode="auto">
            <a:xfrm>
              <a:off x="3648" y="14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31"/>
            <p:cNvSpPr>
              <a:spLocks noChangeArrowheads="1"/>
            </p:cNvSpPr>
            <p:nvPr/>
          </p:nvSpPr>
          <p:spPr bwMode="auto">
            <a:xfrm>
              <a:off x="3936" y="10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403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3408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34"/>
            <p:cNvSpPr>
              <a:spLocks noChangeArrowheads="1"/>
            </p:cNvSpPr>
            <p:nvPr/>
          </p:nvSpPr>
          <p:spPr bwMode="auto">
            <a:xfrm>
              <a:off x="4176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35"/>
            <p:cNvSpPr>
              <a:spLocks noChangeArrowheads="1"/>
            </p:cNvSpPr>
            <p:nvPr/>
          </p:nvSpPr>
          <p:spPr bwMode="auto">
            <a:xfrm>
              <a:off x="4320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36"/>
            <p:cNvSpPr>
              <a:spLocks noChangeArrowheads="1"/>
            </p:cNvSpPr>
            <p:nvPr/>
          </p:nvSpPr>
          <p:spPr bwMode="auto">
            <a:xfrm>
              <a:off x="3600" y="16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37"/>
            <p:cNvSpPr>
              <a:spLocks noChangeArrowheads="1"/>
            </p:cNvSpPr>
            <p:nvPr/>
          </p:nvSpPr>
          <p:spPr bwMode="auto">
            <a:xfrm>
              <a:off x="4416" y="16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38"/>
            <p:cNvSpPr>
              <a:spLocks noChangeArrowheads="1"/>
            </p:cNvSpPr>
            <p:nvPr/>
          </p:nvSpPr>
          <p:spPr bwMode="auto">
            <a:xfrm>
              <a:off x="5088" y="10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39"/>
            <p:cNvSpPr>
              <a:spLocks noChangeArrowheads="1"/>
            </p:cNvSpPr>
            <p:nvPr/>
          </p:nvSpPr>
          <p:spPr bwMode="auto">
            <a:xfrm>
              <a:off x="4656" y="9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40"/>
            <p:cNvSpPr>
              <a:spLocks noChangeArrowheads="1"/>
            </p:cNvSpPr>
            <p:nvPr/>
          </p:nvSpPr>
          <p:spPr bwMode="auto">
            <a:xfrm>
              <a:off x="3792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41"/>
            <p:cNvSpPr>
              <a:spLocks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42"/>
            <p:cNvSpPr>
              <a:spLocks noChangeArrowheads="1"/>
            </p:cNvSpPr>
            <p:nvPr/>
          </p:nvSpPr>
          <p:spPr bwMode="auto">
            <a:xfrm>
              <a:off x="4128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43"/>
            <p:cNvSpPr>
              <a:spLocks noChangeArrowheads="1"/>
            </p:cNvSpPr>
            <p:nvPr/>
          </p:nvSpPr>
          <p:spPr bwMode="auto">
            <a:xfrm>
              <a:off x="3888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44"/>
            <p:cNvSpPr>
              <a:spLocks noChangeArrowheads="1"/>
            </p:cNvSpPr>
            <p:nvPr/>
          </p:nvSpPr>
          <p:spPr bwMode="auto">
            <a:xfrm>
              <a:off x="4416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45"/>
            <p:cNvSpPr>
              <a:spLocks noChangeArrowheads="1"/>
            </p:cNvSpPr>
            <p:nvPr/>
          </p:nvSpPr>
          <p:spPr bwMode="auto">
            <a:xfrm>
              <a:off x="4272" y="9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46"/>
            <p:cNvSpPr>
              <a:spLocks noChangeArrowheads="1"/>
            </p:cNvSpPr>
            <p:nvPr/>
          </p:nvSpPr>
          <p:spPr bwMode="auto">
            <a:xfrm>
              <a:off x="4800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47"/>
            <p:cNvSpPr>
              <a:spLocks noChangeArrowheads="1"/>
            </p:cNvSpPr>
            <p:nvPr/>
          </p:nvSpPr>
          <p:spPr bwMode="auto">
            <a:xfrm>
              <a:off x="5136" y="16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48"/>
            <p:cNvSpPr>
              <a:spLocks noChangeArrowheads="1"/>
            </p:cNvSpPr>
            <p:nvPr/>
          </p:nvSpPr>
          <p:spPr bwMode="auto">
            <a:xfrm>
              <a:off x="3840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Text Box 49"/>
            <p:cNvSpPr txBox="1">
              <a:spLocks noChangeArrowheads="1"/>
            </p:cNvSpPr>
            <p:nvPr/>
          </p:nvSpPr>
          <p:spPr bwMode="auto">
            <a:xfrm>
              <a:off x="4944" y="672"/>
              <a:ext cx="38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inside</a:t>
              </a:r>
            </a:p>
          </p:txBody>
        </p:sp>
        <p:sp>
          <p:nvSpPr>
            <p:cNvPr id="69" name="Text Box 50"/>
            <p:cNvSpPr txBox="1">
              <a:spLocks noChangeArrowheads="1"/>
            </p:cNvSpPr>
            <p:nvPr/>
          </p:nvSpPr>
          <p:spPr bwMode="auto">
            <a:xfrm>
              <a:off x="4992" y="1728"/>
              <a:ext cx="46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outside</a:t>
              </a:r>
            </a:p>
          </p:txBody>
        </p:sp>
        <p:sp>
          <p:nvSpPr>
            <p:cNvPr id="70" name="Text Box 51"/>
            <p:cNvSpPr txBox="1">
              <a:spLocks noChangeArrowheads="1"/>
            </p:cNvSpPr>
            <p:nvPr/>
          </p:nvSpPr>
          <p:spPr bwMode="auto">
            <a:xfrm>
              <a:off x="5174" y="984"/>
              <a:ext cx="20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Ka</a:t>
              </a:r>
            </a:p>
          </p:txBody>
        </p:sp>
        <p:sp>
          <p:nvSpPr>
            <p:cNvPr id="71" name="Text Box 52"/>
            <p:cNvSpPr txBox="1">
              <a:spLocks noChangeArrowheads="1"/>
            </p:cNvSpPr>
            <p:nvPr/>
          </p:nvSpPr>
          <p:spPr bwMode="auto">
            <a:xfrm>
              <a:off x="5184" y="1536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Na</a:t>
              </a:r>
            </a:p>
          </p:txBody>
        </p:sp>
        <p:sp>
          <p:nvSpPr>
            <p:cNvPr id="72" name="Text Box 53"/>
            <p:cNvSpPr txBox="1">
              <a:spLocks noChangeArrowheads="1"/>
            </p:cNvSpPr>
            <p:nvPr/>
          </p:nvSpPr>
          <p:spPr bwMode="auto">
            <a:xfrm>
              <a:off x="3216" y="1824"/>
              <a:ext cx="78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channels</a:t>
              </a:r>
            </a:p>
          </p:txBody>
        </p:sp>
        <p:sp>
          <p:nvSpPr>
            <p:cNvPr id="73" name="Text Box 54"/>
            <p:cNvSpPr txBox="1">
              <a:spLocks noChangeArrowheads="1"/>
            </p:cNvSpPr>
            <p:nvPr/>
          </p:nvSpPr>
          <p:spPr bwMode="auto">
            <a:xfrm>
              <a:off x="4262" y="1848"/>
              <a:ext cx="59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pump</a:t>
              </a:r>
            </a:p>
          </p:txBody>
        </p:sp>
        <p:sp>
          <p:nvSpPr>
            <p:cNvPr id="74" name="Line 55"/>
            <p:cNvSpPr>
              <a:spLocks noChangeShapeType="1"/>
            </p:cNvSpPr>
            <p:nvPr/>
          </p:nvSpPr>
          <p:spPr bwMode="auto">
            <a:xfrm flipH="1" flipV="1">
              <a:off x="3696" y="1392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56"/>
            <p:cNvSpPr>
              <a:spLocks noChangeShapeType="1"/>
            </p:cNvSpPr>
            <p:nvPr/>
          </p:nvSpPr>
          <p:spPr bwMode="auto">
            <a:xfrm flipV="1">
              <a:off x="3888" y="139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57"/>
            <p:cNvSpPr>
              <a:spLocks noChangeShapeType="1"/>
            </p:cNvSpPr>
            <p:nvPr/>
          </p:nvSpPr>
          <p:spPr bwMode="auto">
            <a:xfrm flipH="1" flipV="1">
              <a:off x="4512" y="1440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" name="Object 4"/>
          <p:cNvGraphicFramePr>
            <a:graphicFrameLocks noChangeAspect="1"/>
          </p:cNvGraphicFramePr>
          <p:nvPr/>
        </p:nvGraphicFramePr>
        <p:xfrm>
          <a:off x="1428829" y="6181714"/>
          <a:ext cx="12649367" cy="15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10" name="Equation" r:id="rId4" imgW="3187440" imgH="355320" progId="Equation.3">
                  <p:embed/>
                </p:oleObj>
              </mc:Choice>
              <mc:Fallback>
                <p:oleObj name="Equation" r:id="rId4" imgW="3187440" imgH="355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29" y="6181714"/>
                        <a:ext cx="12649367" cy="15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0569134" y="5164532"/>
            <a:ext cx="2101441" cy="1350257"/>
            <a:chOff x="4032" y="2352"/>
            <a:chExt cx="912" cy="480"/>
          </a:xfrm>
        </p:grpSpPr>
        <p:graphicFrame>
          <p:nvGraphicFramePr>
            <p:cNvPr id="123" name="Object 19"/>
            <p:cNvGraphicFramePr>
              <a:graphicFrameLocks noChangeAspect="1"/>
            </p:cNvGraphicFramePr>
            <p:nvPr/>
          </p:nvGraphicFramePr>
          <p:xfrm>
            <a:off x="4416" y="2352"/>
            <a:ext cx="401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211" name="Equation" r:id="rId6" imgW="266400" imgH="228600" progId="Equation.3">
                    <p:embed/>
                  </p:oleObj>
                </mc:Choice>
                <mc:Fallback>
                  <p:oleObj name="Equation" r:id="rId6" imgW="266400" imgH="2286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352"/>
                          <a:ext cx="401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4" name="Freeform 20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Freeform 21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1830633" y="7686689"/>
          <a:ext cx="5060497" cy="1603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12" name="Equation" r:id="rId8" imgW="1130040" imgH="431640" progId="Equation.3">
                  <p:embed/>
                </p:oleObj>
              </mc:Choice>
              <mc:Fallback>
                <p:oleObj name="Equation" r:id="rId8" imgW="113004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633" y="7686689"/>
                        <a:ext cx="5060497" cy="16034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1830634" y="9329500"/>
          <a:ext cx="4471543" cy="1603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13" name="Equation" r:id="rId10" imgW="1028520" imgH="431640" progId="Equation.3">
                  <p:embed/>
                </p:oleObj>
              </mc:Choice>
              <mc:Fallback>
                <p:oleObj name="Equation" r:id="rId10" imgW="102852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634" y="9329500"/>
                        <a:ext cx="4471543" cy="16034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2244230" y="1264723"/>
            <a:ext cx="8237844" cy="3986072"/>
            <a:chOff x="3168" y="672"/>
            <a:chExt cx="2292" cy="1417"/>
          </a:xfrm>
        </p:grpSpPr>
        <p:sp>
          <p:nvSpPr>
            <p:cNvPr id="6211" name="Line 23"/>
            <p:cNvSpPr>
              <a:spLocks noChangeShapeType="1"/>
            </p:cNvSpPr>
            <p:nvPr/>
          </p:nvSpPr>
          <p:spPr bwMode="auto">
            <a:xfrm>
              <a:off x="316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2" name="Line 24"/>
            <p:cNvSpPr>
              <a:spLocks noChangeShapeType="1"/>
            </p:cNvSpPr>
            <p:nvPr/>
          </p:nvSpPr>
          <p:spPr bwMode="auto">
            <a:xfrm>
              <a:off x="460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3" name="Line 25"/>
            <p:cNvSpPr>
              <a:spLocks noChangeShapeType="1"/>
            </p:cNvSpPr>
            <p:nvPr/>
          </p:nvSpPr>
          <p:spPr bwMode="auto">
            <a:xfrm>
              <a:off x="3744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4" name="Line 26"/>
            <p:cNvSpPr>
              <a:spLocks noChangeShapeType="1"/>
            </p:cNvSpPr>
            <p:nvPr/>
          </p:nvSpPr>
          <p:spPr bwMode="auto">
            <a:xfrm>
              <a:off x="4128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5" name="Line 27"/>
            <p:cNvSpPr>
              <a:spLocks noChangeShapeType="1"/>
            </p:cNvSpPr>
            <p:nvPr/>
          </p:nvSpPr>
          <p:spPr bwMode="auto">
            <a:xfrm>
              <a:off x="3648" y="1296"/>
              <a:ext cx="144" cy="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" name="Line 28"/>
            <p:cNvSpPr>
              <a:spLocks noChangeShapeType="1"/>
            </p:cNvSpPr>
            <p:nvPr/>
          </p:nvSpPr>
          <p:spPr bwMode="auto">
            <a:xfrm>
              <a:off x="3984" y="1344"/>
              <a:ext cx="1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7" name="Oval 29"/>
            <p:cNvSpPr>
              <a:spLocks noChangeArrowheads="1"/>
            </p:cNvSpPr>
            <p:nvPr/>
          </p:nvSpPr>
          <p:spPr bwMode="auto">
            <a:xfrm>
              <a:off x="4416" y="129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8" name="Oval 30"/>
            <p:cNvSpPr>
              <a:spLocks noChangeArrowheads="1"/>
            </p:cNvSpPr>
            <p:nvPr/>
          </p:nvSpPr>
          <p:spPr bwMode="auto">
            <a:xfrm>
              <a:off x="3648" y="14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9" name="Oval 31"/>
            <p:cNvSpPr>
              <a:spLocks noChangeArrowheads="1"/>
            </p:cNvSpPr>
            <p:nvPr/>
          </p:nvSpPr>
          <p:spPr bwMode="auto">
            <a:xfrm>
              <a:off x="3936" y="10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0" name="Oval 32"/>
            <p:cNvSpPr>
              <a:spLocks noChangeArrowheads="1"/>
            </p:cNvSpPr>
            <p:nvPr/>
          </p:nvSpPr>
          <p:spPr bwMode="auto">
            <a:xfrm>
              <a:off x="403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1" name="Oval 33"/>
            <p:cNvSpPr>
              <a:spLocks noChangeArrowheads="1"/>
            </p:cNvSpPr>
            <p:nvPr/>
          </p:nvSpPr>
          <p:spPr bwMode="auto">
            <a:xfrm>
              <a:off x="3408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2" name="Oval 34"/>
            <p:cNvSpPr>
              <a:spLocks noChangeArrowheads="1"/>
            </p:cNvSpPr>
            <p:nvPr/>
          </p:nvSpPr>
          <p:spPr bwMode="auto">
            <a:xfrm>
              <a:off x="4176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3" name="Oval 35"/>
            <p:cNvSpPr>
              <a:spLocks noChangeArrowheads="1"/>
            </p:cNvSpPr>
            <p:nvPr/>
          </p:nvSpPr>
          <p:spPr bwMode="auto">
            <a:xfrm>
              <a:off x="4320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4" name="Oval 36"/>
            <p:cNvSpPr>
              <a:spLocks noChangeArrowheads="1"/>
            </p:cNvSpPr>
            <p:nvPr/>
          </p:nvSpPr>
          <p:spPr bwMode="auto">
            <a:xfrm>
              <a:off x="3600" y="16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5" name="Oval 37"/>
            <p:cNvSpPr>
              <a:spLocks noChangeArrowheads="1"/>
            </p:cNvSpPr>
            <p:nvPr/>
          </p:nvSpPr>
          <p:spPr bwMode="auto">
            <a:xfrm>
              <a:off x="4416" y="16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6" name="Oval 38"/>
            <p:cNvSpPr>
              <a:spLocks noChangeArrowheads="1"/>
            </p:cNvSpPr>
            <p:nvPr/>
          </p:nvSpPr>
          <p:spPr bwMode="auto">
            <a:xfrm>
              <a:off x="5088" y="10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7" name="Oval 39"/>
            <p:cNvSpPr>
              <a:spLocks noChangeArrowheads="1"/>
            </p:cNvSpPr>
            <p:nvPr/>
          </p:nvSpPr>
          <p:spPr bwMode="auto">
            <a:xfrm>
              <a:off x="4656" y="9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8" name="Oval 40"/>
            <p:cNvSpPr>
              <a:spLocks noChangeArrowheads="1"/>
            </p:cNvSpPr>
            <p:nvPr/>
          </p:nvSpPr>
          <p:spPr bwMode="auto">
            <a:xfrm>
              <a:off x="3792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9" name="Oval 41"/>
            <p:cNvSpPr>
              <a:spLocks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0" name="Oval 42"/>
            <p:cNvSpPr>
              <a:spLocks noChangeArrowheads="1"/>
            </p:cNvSpPr>
            <p:nvPr/>
          </p:nvSpPr>
          <p:spPr bwMode="auto">
            <a:xfrm>
              <a:off x="4128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1" name="Oval 43"/>
            <p:cNvSpPr>
              <a:spLocks noChangeArrowheads="1"/>
            </p:cNvSpPr>
            <p:nvPr/>
          </p:nvSpPr>
          <p:spPr bwMode="auto">
            <a:xfrm>
              <a:off x="3888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2" name="Oval 44"/>
            <p:cNvSpPr>
              <a:spLocks noChangeArrowheads="1"/>
            </p:cNvSpPr>
            <p:nvPr/>
          </p:nvSpPr>
          <p:spPr bwMode="auto">
            <a:xfrm>
              <a:off x="4416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3" name="Oval 45"/>
            <p:cNvSpPr>
              <a:spLocks noChangeArrowheads="1"/>
            </p:cNvSpPr>
            <p:nvPr/>
          </p:nvSpPr>
          <p:spPr bwMode="auto">
            <a:xfrm>
              <a:off x="4272" y="9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4" name="Oval 46"/>
            <p:cNvSpPr>
              <a:spLocks noChangeArrowheads="1"/>
            </p:cNvSpPr>
            <p:nvPr/>
          </p:nvSpPr>
          <p:spPr bwMode="auto">
            <a:xfrm>
              <a:off x="4800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5" name="Oval 47"/>
            <p:cNvSpPr>
              <a:spLocks noChangeArrowheads="1"/>
            </p:cNvSpPr>
            <p:nvPr/>
          </p:nvSpPr>
          <p:spPr bwMode="auto">
            <a:xfrm>
              <a:off x="5136" y="16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6" name="Oval 48"/>
            <p:cNvSpPr>
              <a:spLocks noChangeArrowheads="1"/>
            </p:cNvSpPr>
            <p:nvPr/>
          </p:nvSpPr>
          <p:spPr bwMode="auto">
            <a:xfrm>
              <a:off x="3840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7" name="Text Box 49"/>
            <p:cNvSpPr txBox="1">
              <a:spLocks noChangeArrowheads="1"/>
            </p:cNvSpPr>
            <p:nvPr/>
          </p:nvSpPr>
          <p:spPr bwMode="auto">
            <a:xfrm>
              <a:off x="4944" y="672"/>
              <a:ext cx="38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inside</a:t>
              </a:r>
            </a:p>
          </p:txBody>
        </p:sp>
        <p:sp>
          <p:nvSpPr>
            <p:cNvPr id="6238" name="Text Box 50"/>
            <p:cNvSpPr txBox="1">
              <a:spLocks noChangeArrowheads="1"/>
            </p:cNvSpPr>
            <p:nvPr/>
          </p:nvSpPr>
          <p:spPr bwMode="auto">
            <a:xfrm>
              <a:off x="4992" y="1728"/>
              <a:ext cx="46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outside</a:t>
              </a:r>
            </a:p>
          </p:txBody>
        </p:sp>
        <p:sp>
          <p:nvSpPr>
            <p:cNvPr id="6239" name="Text Box 51"/>
            <p:cNvSpPr txBox="1">
              <a:spLocks noChangeArrowheads="1"/>
            </p:cNvSpPr>
            <p:nvPr/>
          </p:nvSpPr>
          <p:spPr bwMode="auto">
            <a:xfrm>
              <a:off x="5174" y="984"/>
              <a:ext cx="20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Ka</a:t>
              </a:r>
            </a:p>
          </p:txBody>
        </p:sp>
        <p:sp>
          <p:nvSpPr>
            <p:cNvPr id="6240" name="Text Box 52"/>
            <p:cNvSpPr txBox="1">
              <a:spLocks noChangeArrowheads="1"/>
            </p:cNvSpPr>
            <p:nvPr/>
          </p:nvSpPr>
          <p:spPr bwMode="auto">
            <a:xfrm>
              <a:off x="5184" y="1536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Na</a:t>
              </a:r>
            </a:p>
          </p:txBody>
        </p:sp>
        <p:sp>
          <p:nvSpPr>
            <p:cNvPr id="6241" name="Text Box 53"/>
            <p:cNvSpPr txBox="1">
              <a:spLocks noChangeArrowheads="1"/>
            </p:cNvSpPr>
            <p:nvPr/>
          </p:nvSpPr>
          <p:spPr bwMode="auto">
            <a:xfrm>
              <a:off x="3216" y="1824"/>
              <a:ext cx="78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channels</a:t>
              </a:r>
            </a:p>
          </p:txBody>
        </p:sp>
        <p:sp>
          <p:nvSpPr>
            <p:cNvPr id="6242" name="Text Box 54"/>
            <p:cNvSpPr txBox="1">
              <a:spLocks noChangeArrowheads="1"/>
            </p:cNvSpPr>
            <p:nvPr/>
          </p:nvSpPr>
          <p:spPr bwMode="auto">
            <a:xfrm>
              <a:off x="4262" y="1848"/>
              <a:ext cx="59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pump</a:t>
              </a:r>
            </a:p>
          </p:txBody>
        </p:sp>
        <p:sp>
          <p:nvSpPr>
            <p:cNvPr id="6243" name="Line 55"/>
            <p:cNvSpPr>
              <a:spLocks noChangeShapeType="1"/>
            </p:cNvSpPr>
            <p:nvPr/>
          </p:nvSpPr>
          <p:spPr bwMode="auto">
            <a:xfrm flipH="1" flipV="1">
              <a:off x="3696" y="1392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4" name="Line 56"/>
            <p:cNvSpPr>
              <a:spLocks noChangeShapeType="1"/>
            </p:cNvSpPr>
            <p:nvPr/>
          </p:nvSpPr>
          <p:spPr bwMode="auto">
            <a:xfrm flipV="1">
              <a:off x="3888" y="139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5" name="Line 57"/>
            <p:cNvSpPr>
              <a:spLocks noChangeShapeType="1"/>
            </p:cNvSpPr>
            <p:nvPr/>
          </p:nvSpPr>
          <p:spPr bwMode="auto">
            <a:xfrm flipH="1" flipV="1">
              <a:off x="4512" y="1440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9723359" y="7723257"/>
            <a:ext cx="10372332" cy="3147786"/>
            <a:chOff x="2592" y="3216"/>
            <a:chExt cx="2765" cy="1119"/>
          </a:xfrm>
        </p:grpSpPr>
        <p:sp>
          <p:nvSpPr>
            <p:cNvPr id="6199" name="Rectangle 59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0" name="Rectangle 60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1" name="Line 61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Line 62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3" name="Text Box 63"/>
            <p:cNvSpPr txBox="1">
              <a:spLocks noChangeArrowheads="1"/>
            </p:cNvSpPr>
            <p:nvPr/>
          </p:nvSpPr>
          <p:spPr bwMode="auto">
            <a:xfrm>
              <a:off x="3638" y="403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6204" name="Text Box 64"/>
            <p:cNvSpPr txBox="1">
              <a:spLocks noChangeArrowheads="1"/>
            </p:cNvSpPr>
            <p:nvPr/>
          </p:nvSpPr>
          <p:spPr bwMode="auto">
            <a:xfrm>
              <a:off x="5228" y="407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6205" name="Freeform 65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6" name="Freeform 66"/>
            <p:cNvSpPr>
              <a:spLocks/>
            </p:cNvSpPr>
            <p:nvPr/>
          </p:nvSpPr>
          <p:spPr bwMode="auto">
            <a:xfrm flipV="1"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7" name="Text Box 67"/>
            <p:cNvSpPr txBox="1">
              <a:spLocks noChangeArrowheads="1"/>
            </p:cNvSpPr>
            <p:nvPr/>
          </p:nvSpPr>
          <p:spPr bwMode="auto">
            <a:xfrm>
              <a:off x="3350" y="3705"/>
              <a:ext cx="35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FF0000"/>
                  </a:solidFill>
                </a:rPr>
                <a:t>h</a:t>
              </a:r>
              <a:r>
                <a:rPr lang="en-US" sz="4200" baseline="-25000" dirty="0">
                  <a:solidFill>
                    <a:srgbClr val="FF0000"/>
                  </a:solidFill>
                </a:rPr>
                <a:t>0</a:t>
              </a:r>
              <a:r>
                <a:rPr lang="en-US" sz="4200" dirty="0">
                  <a:solidFill>
                    <a:srgbClr val="FF0000"/>
                  </a:solidFill>
                </a:rPr>
                <a:t>(u)</a:t>
              </a:r>
              <a:endParaRPr lang="en-US" sz="5900" dirty="0"/>
            </a:p>
          </p:txBody>
        </p:sp>
        <p:sp>
          <p:nvSpPr>
            <p:cNvPr id="6208" name="Text Box 68"/>
            <p:cNvSpPr txBox="1">
              <a:spLocks noChangeArrowheads="1"/>
            </p:cNvSpPr>
            <p:nvPr/>
          </p:nvSpPr>
          <p:spPr bwMode="auto">
            <a:xfrm>
              <a:off x="3312" y="3264"/>
              <a:ext cx="39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8000"/>
                  </a:solidFill>
                </a:rPr>
                <a:t>m</a:t>
              </a:r>
              <a:r>
                <a:rPr lang="en-US" sz="4200" baseline="-25000" dirty="0">
                  <a:solidFill>
                    <a:srgbClr val="008000"/>
                  </a:solidFill>
                </a:rPr>
                <a:t>0</a:t>
              </a:r>
              <a:r>
                <a:rPr lang="en-US" sz="4200" dirty="0">
                  <a:solidFill>
                    <a:srgbClr val="008000"/>
                  </a:solidFill>
                </a:rPr>
                <a:t>(u)</a:t>
              </a:r>
              <a:endParaRPr lang="en-US" sz="5900" dirty="0"/>
            </a:p>
          </p:txBody>
        </p:sp>
        <p:sp>
          <p:nvSpPr>
            <p:cNvPr id="6209" name="Freeform 69"/>
            <p:cNvSpPr>
              <a:spLocks/>
            </p:cNvSpPr>
            <p:nvPr/>
          </p:nvSpPr>
          <p:spPr bwMode="auto">
            <a:xfrm>
              <a:off x="4080" y="3888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0" name="Freeform 70"/>
            <p:cNvSpPr>
              <a:spLocks/>
            </p:cNvSpPr>
            <p:nvPr/>
          </p:nvSpPr>
          <p:spPr bwMode="auto">
            <a:xfrm>
              <a:off x="4080" y="3264"/>
              <a:ext cx="1200" cy="576"/>
            </a:xfrm>
            <a:custGeom>
              <a:avLst/>
              <a:gdLst>
                <a:gd name="T0" fmla="*/ 0 w 1200"/>
                <a:gd name="T1" fmla="*/ 150994944 h 144"/>
                <a:gd name="T2" fmla="*/ 432 w 1200"/>
                <a:gd name="T3" fmla="*/ 100663157 h 144"/>
                <a:gd name="T4" fmla="*/ 576 w 1200"/>
                <a:gd name="T5" fmla="*/ 0 h 144"/>
                <a:gd name="T6" fmla="*/ 720 w 1200"/>
                <a:gd name="T7" fmla="*/ 100663157 h 144"/>
                <a:gd name="T8" fmla="*/ 1200 w 1200"/>
                <a:gd name="T9" fmla="*/ 1509949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49" name="Object 71"/>
            <p:cNvGraphicFramePr>
              <a:graphicFrameLocks noChangeAspect="1"/>
            </p:cNvGraphicFramePr>
            <p:nvPr/>
          </p:nvGraphicFramePr>
          <p:xfrm>
            <a:off x="4723" y="3265"/>
            <a:ext cx="413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214" name="Equation" r:id="rId12" imgW="368280" imgH="228600" progId="Equation.3">
                    <p:embed/>
                  </p:oleObj>
                </mc:Choice>
                <mc:Fallback>
                  <p:oleObj name="Equation" r:id="rId12" imgW="368280" imgH="228600" progId="Equation.3">
                    <p:embed/>
                    <p:pic>
                      <p:nvPicPr>
                        <p:cNvPr id="0" name="Object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3" y="3265"/>
                          <a:ext cx="413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0" name="Object 72"/>
            <p:cNvGraphicFramePr>
              <a:graphicFrameLocks noChangeAspect="1"/>
            </p:cNvGraphicFramePr>
            <p:nvPr/>
          </p:nvGraphicFramePr>
          <p:xfrm>
            <a:off x="4697" y="3728"/>
            <a:ext cx="427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215" name="Equation" r:id="rId14" imgW="380880" imgH="228600" progId="Equation.3">
                    <p:embed/>
                  </p:oleObj>
                </mc:Choice>
                <mc:Fallback>
                  <p:oleObj name="Equation" r:id="rId14" imgW="380880" imgH="228600" progId="Equation.3">
                    <p:embed/>
                    <p:pic>
                      <p:nvPicPr>
                        <p:cNvPr id="0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7" y="3728"/>
                          <a:ext cx="427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62" name="Line 84"/>
          <p:cNvSpPr>
            <a:spLocks noChangeShapeType="1"/>
          </p:cNvSpPr>
          <p:nvPr/>
        </p:nvSpPr>
        <p:spPr bwMode="auto">
          <a:xfrm flipV="1">
            <a:off x="10972541" y="9984937"/>
            <a:ext cx="0" cy="382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1204167" y="1399747"/>
            <a:ext cx="7453823" cy="3645694"/>
            <a:chOff x="321" y="720"/>
            <a:chExt cx="1987" cy="1296"/>
          </a:xfrm>
        </p:grpSpPr>
        <p:sp>
          <p:nvSpPr>
            <p:cNvPr id="6165" name="Line 88"/>
            <p:cNvSpPr>
              <a:spLocks noChangeShapeType="1"/>
            </p:cNvSpPr>
            <p:nvPr/>
          </p:nvSpPr>
          <p:spPr bwMode="auto">
            <a:xfrm>
              <a:off x="576" y="14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Line 89"/>
            <p:cNvSpPr>
              <a:spLocks noChangeShapeType="1"/>
            </p:cNvSpPr>
            <p:nvPr/>
          </p:nvSpPr>
          <p:spPr bwMode="auto">
            <a:xfrm>
              <a:off x="576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Rectangle 90"/>
            <p:cNvSpPr>
              <a:spLocks noChangeArrowheads="1"/>
            </p:cNvSpPr>
            <p:nvPr/>
          </p:nvSpPr>
          <p:spPr bwMode="auto">
            <a:xfrm>
              <a:off x="1248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91"/>
            <p:cNvSpPr>
              <a:spLocks noChangeArrowheads="1"/>
            </p:cNvSpPr>
            <p:nvPr/>
          </p:nvSpPr>
          <p:spPr bwMode="auto">
            <a:xfrm>
              <a:off x="1584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Rectangle 92"/>
            <p:cNvSpPr>
              <a:spLocks noChangeArrowheads="1"/>
            </p:cNvSpPr>
            <p:nvPr/>
          </p:nvSpPr>
          <p:spPr bwMode="auto">
            <a:xfrm>
              <a:off x="2016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Line 93"/>
            <p:cNvSpPr>
              <a:spLocks noChangeShapeType="1"/>
            </p:cNvSpPr>
            <p:nvPr/>
          </p:nvSpPr>
          <p:spPr bwMode="auto">
            <a:xfrm>
              <a:off x="672" y="110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Line 94"/>
            <p:cNvSpPr>
              <a:spLocks noChangeShapeType="1"/>
            </p:cNvSpPr>
            <p:nvPr/>
          </p:nvSpPr>
          <p:spPr bwMode="auto">
            <a:xfrm>
              <a:off x="672" y="201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Line 95"/>
            <p:cNvSpPr>
              <a:spLocks noChangeShapeType="1"/>
            </p:cNvSpPr>
            <p:nvPr/>
          </p:nvSpPr>
          <p:spPr bwMode="auto">
            <a:xfrm>
              <a:off x="672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Line 96"/>
            <p:cNvSpPr>
              <a:spLocks noChangeShapeType="1"/>
            </p:cNvSpPr>
            <p:nvPr/>
          </p:nvSpPr>
          <p:spPr bwMode="auto">
            <a:xfrm>
              <a:off x="672" y="15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Line 97"/>
            <p:cNvSpPr>
              <a:spLocks noChangeShapeType="1"/>
            </p:cNvSpPr>
            <p:nvPr/>
          </p:nvSpPr>
          <p:spPr bwMode="auto">
            <a:xfrm>
              <a:off x="1200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Line 98"/>
            <p:cNvSpPr>
              <a:spLocks noChangeShapeType="1"/>
            </p:cNvSpPr>
            <p:nvPr/>
          </p:nvSpPr>
          <p:spPr bwMode="auto">
            <a:xfrm>
              <a:off x="1248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Line 99"/>
            <p:cNvSpPr>
              <a:spLocks noChangeShapeType="1"/>
            </p:cNvSpPr>
            <p:nvPr/>
          </p:nvSpPr>
          <p:spPr bwMode="auto">
            <a:xfrm>
              <a:off x="1968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Line 100"/>
            <p:cNvSpPr>
              <a:spLocks noChangeShapeType="1"/>
            </p:cNvSpPr>
            <p:nvPr/>
          </p:nvSpPr>
          <p:spPr bwMode="auto">
            <a:xfrm>
              <a:off x="2016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101"/>
            <p:cNvGrpSpPr>
              <a:grpSpLocks/>
            </p:cNvGrpSpPr>
            <p:nvPr/>
          </p:nvGrpSpPr>
          <p:grpSpPr bwMode="auto">
            <a:xfrm flipV="1">
              <a:off x="1536" y="1824"/>
              <a:ext cx="192" cy="48"/>
              <a:chOff x="2064" y="1920"/>
              <a:chExt cx="192" cy="48"/>
            </a:xfrm>
          </p:grpSpPr>
          <p:sp>
            <p:nvSpPr>
              <p:cNvPr id="6197" name="Line 102"/>
              <p:cNvSpPr>
                <a:spLocks noChangeShapeType="1"/>
              </p:cNvSpPr>
              <p:nvPr/>
            </p:nvSpPr>
            <p:spPr bwMode="auto">
              <a:xfrm flipV="1">
                <a:off x="2064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Line 103"/>
              <p:cNvSpPr>
                <a:spLocks noChangeShapeType="1"/>
              </p:cNvSpPr>
              <p:nvPr/>
            </p:nvSpPr>
            <p:spPr bwMode="auto">
              <a:xfrm flipV="1">
                <a:off x="2112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79" name="Line 104"/>
            <p:cNvSpPr>
              <a:spLocks noChangeShapeType="1"/>
            </p:cNvSpPr>
            <p:nvPr/>
          </p:nvSpPr>
          <p:spPr bwMode="auto">
            <a:xfrm flipV="1">
              <a:off x="1296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Line 105"/>
            <p:cNvSpPr>
              <a:spLocks noChangeShapeType="1"/>
            </p:cNvSpPr>
            <p:nvPr/>
          </p:nvSpPr>
          <p:spPr bwMode="auto">
            <a:xfrm flipV="1">
              <a:off x="1632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Line 106"/>
            <p:cNvSpPr>
              <a:spLocks noChangeShapeType="1"/>
            </p:cNvSpPr>
            <p:nvPr/>
          </p:nvSpPr>
          <p:spPr bwMode="auto">
            <a:xfrm flipV="1">
              <a:off x="2064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Line 107"/>
            <p:cNvSpPr>
              <a:spLocks noChangeShapeType="1"/>
            </p:cNvSpPr>
            <p:nvPr/>
          </p:nvSpPr>
          <p:spPr bwMode="auto">
            <a:xfrm>
              <a:off x="129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3" name="Line 108"/>
            <p:cNvSpPr>
              <a:spLocks noChangeShapeType="1"/>
            </p:cNvSpPr>
            <p:nvPr/>
          </p:nvSpPr>
          <p:spPr bwMode="auto">
            <a:xfrm>
              <a:off x="1632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Line 109"/>
            <p:cNvSpPr>
              <a:spLocks noChangeShapeType="1"/>
            </p:cNvSpPr>
            <p:nvPr/>
          </p:nvSpPr>
          <p:spPr bwMode="auto">
            <a:xfrm>
              <a:off x="2064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" name="Line 110"/>
            <p:cNvSpPr>
              <a:spLocks noChangeShapeType="1"/>
            </p:cNvSpPr>
            <p:nvPr/>
          </p:nvSpPr>
          <p:spPr bwMode="auto">
            <a:xfrm>
              <a:off x="206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Line 111"/>
            <p:cNvSpPr>
              <a:spLocks noChangeShapeType="1"/>
            </p:cNvSpPr>
            <p:nvPr/>
          </p:nvSpPr>
          <p:spPr bwMode="auto">
            <a:xfrm>
              <a:off x="1632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Line 112"/>
            <p:cNvSpPr>
              <a:spLocks noChangeShapeType="1"/>
            </p:cNvSpPr>
            <p:nvPr/>
          </p:nvSpPr>
          <p:spPr bwMode="auto">
            <a:xfrm>
              <a:off x="129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Line 113"/>
            <p:cNvSpPr>
              <a:spLocks noChangeShapeType="1"/>
            </p:cNvSpPr>
            <p:nvPr/>
          </p:nvSpPr>
          <p:spPr bwMode="auto">
            <a:xfrm flipV="1">
              <a:off x="1200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9" name="Line 114"/>
            <p:cNvSpPr>
              <a:spLocks noChangeShapeType="1"/>
            </p:cNvSpPr>
            <p:nvPr/>
          </p:nvSpPr>
          <p:spPr bwMode="auto">
            <a:xfrm flipV="1">
              <a:off x="1584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0" name="Text Box 115"/>
            <p:cNvSpPr txBox="1">
              <a:spLocks noChangeArrowheads="1"/>
            </p:cNvSpPr>
            <p:nvPr/>
          </p:nvSpPr>
          <p:spPr bwMode="auto">
            <a:xfrm>
              <a:off x="321" y="1344"/>
              <a:ext cx="19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</a:t>
              </a:r>
            </a:p>
          </p:txBody>
        </p:sp>
        <p:sp>
          <p:nvSpPr>
            <p:cNvPr id="6191" name="Text Box 116"/>
            <p:cNvSpPr txBox="1">
              <a:spLocks noChangeArrowheads="1"/>
            </p:cNvSpPr>
            <p:nvPr/>
          </p:nvSpPr>
          <p:spPr bwMode="auto">
            <a:xfrm>
              <a:off x="2104" y="1344"/>
              <a:ext cx="20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g</a:t>
              </a:r>
              <a:r>
                <a:rPr lang="en-US" b="1" i="1" baseline="-25000"/>
                <a:t>l</a:t>
              </a:r>
              <a:endParaRPr lang="en-US" b="1" i="1"/>
            </a:p>
          </p:txBody>
        </p:sp>
        <p:sp>
          <p:nvSpPr>
            <p:cNvPr id="6192" name="Text Box 117"/>
            <p:cNvSpPr txBox="1">
              <a:spLocks noChangeArrowheads="1"/>
            </p:cNvSpPr>
            <p:nvPr/>
          </p:nvSpPr>
          <p:spPr bwMode="auto">
            <a:xfrm>
              <a:off x="960" y="1344"/>
              <a:ext cx="26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g</a:t>
              </a:r>
              <a:r>
                <a:rPr lang="en-US" b="1" i="1" baseline="-25000"/>
                <a:t>K</a:t>
              </a:r>
              <a:endParaRPr lang="en-US" b="1" i="1"/>
            </a:p>
          </p:txBody>
        </p:sp>
        <p:sp>
          <p:nvSpPr>
            <p:cNvPr id="6193" name="Text Box 118"/>
            <p:cNvSpPr txBox="1">
              <a:spLocks noChangeArrowheads="1"/>
            </p:cNvSpPr>
            <p:nvPr/>
          </p:nvSpPr>
          <p:spPr bwMode="auto">
            <a:xfrm>
              <a:off x="1680" y="1392"/>
              <a:ext cx="33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g</a:t>
              </a:r>
              <a:r>
                <a:rPr lang="en-US" b="1" i="1" baseline="-25000"/>
                <a:t>Na</a:t>
              </a:r>
              <a:endParaRPr lang="en-US" b="1" i="1"/>
            </a:p>
          </p:txBody>
        </p:sp>
        <p:sp>
          <p:nvSpPr>
            <p:cNvPr id="6194" name="Line 119"/>
            <p:cNvSpPr>
              <a:spLocks noChangeShapeType="1"/>
            </p:cNvSpPr>
            <p:nvPr/>
          </p:nvSpPr>
          <p:spPr bwMode="auto">
            <a:xfrm>
              <a:off x="1536" y="768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" name="Line 120"/>
            <p:cNvSpPr>
              <a:spLocks noChangeShapeType="1"/>
            </p:cNvSpPr>
            <p:nvPr/>
          </p:nvSpPr>
          <p:spPr bwMode="auto">
            <a:xfrm>
              <a:off x="1440" y="7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Text Box 121"/>
            <p:cNvSpPr txBox="1">
              <a:spLocks noChangeArrowheads="1"/>
            </p:cNvSpPr>
            <p:nvPr/>
          </p:nvSpPr>
          <p:spPr bwMode="auto">
            <a:xfrm>
              <a:off x="1532" y="768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I</a:t>
              </a:r>
              <a:endParaRPr lang="en-US" b="1" i="1"/>
            </a:p>
          </p:txBody>
        </p:sp>
      </p:grpSp>
      <p:sp>
        <p:nvSpPr>
          <p:cNvPr id="110" name="TextBox 109"/>
          <p:cNvSpPr txBox="1">
            <a:spLocks noChangeArrowheads="1"/>
          </p:cNvSpPr>
          <p:nvPr/>
        </p:nvSpPr>
        <p:spPr bwMode="auto">
          <a:xfrm rot="-1080000">
            <a:off x="1394094" y="7192102"/>
            <a:ext cx="11331688" cy="1102735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>
                <a:solidFill>
                  <a:srgbClr val="FF0000"/>
                </a:solidFill>
              </a:rPr>
              <a:t>Where is the threshold for firing?</a:t>
            </a:r>
          </a:p>
        </p:txBody>
      </p:sp>
      <p:sp>
        <p:nvSpPr>
          <p:cNvPr id="111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Threshold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446943" y="5299558"/>
            <a:ext cx="3169788" cy="1350257"/>
            <a:chOff x="960" y="2352"/>
            <a:chExt cx="1440" cy="480"/>
          </a:xfrm>
        </p:grpSpPr>
        <p:graphicFrame>
          <p:nvGraphicFramePr>
            <p:cNvPr id="115" name="Object 11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216" name="Equation" r:id="rId16" imgW="228600" imgH="228600" progId="Equation.3">
                    <p:embed/>
                  </p:oleObj>
                </mc:Choice>
                <mc:Fallback>
                  <p:oleObj name="Equation" r:id="rId16" imgW="228600" imgH="228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352"/>
                          <a:ext cx="346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6" name="Freeform 12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Freeform 13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7408348" y="5164532"/>
            <a:ext cx="2520870" cy="1350257"/>
            <a:chOff x="2592" y="2352"/>
            <a:chExt cx="1296" cy="480"/>
          </a:xfrm>
        </p:grpSpPr>
        <p:graphicFrame>
          <p:nvGraphicFramePr>
            <p:cNvPr id="119" name="Object 15"/>
            <p:cNvGraphicFramePr>
              <a:graphicFrameLocks noChangeAspect="1"/>
            </p:cNvGraphicFramePr>
            <p:nvPr/>
          </p:nvGraphicFramePr>
          <p:xfrm>
            <a:off x="2976" y="2352"/>
            <a:ext cx="288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217" name="Equation" r:id="rId18" imgW="190440" imgH="215640" progId="Equation.3">
                    <p:embed/>
                  </p:oleObj>
                </mc:Choice>
                <mc:Fallback>
                  <p:oleObj name="Equation" r:id="rId18" imgW="190440" imgH="21564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2352"/>
                          <a:ext cx="288" cy="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" name="Freeform 16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Freeform 17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66926" name="Picture 14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9119028" y="12488779"/>
            <a:ext cx="11652266" cy="46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25606" name="Text Box 37"/>
          <p:cNvSpPr txBox="1">
            <a:spLocks noChangeArrowheads="1"/>
          </p:cNvSpPr>
          <p:nvPr/>
        </p:nvSpPr>
        <p:spPr bwMode="auto">
          <a:xfrm>
            <a:off x="765264" y="1424153"/>
            <a:ext cx="8050341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>
                <a:solidFill>
                  <a:srgbClr val="FF0000"/>
                </a:solidFill>
              </a:rPr>
              <a:t>Constant  </a:t>
            </a:r>
            <a:r>
              <a:rPr lang="fr-CH" sz="5900" dirty="0" err="1">
                <a:solidFill>
                  <a:srgbClr val="FF0000"/>
                </a:solidFill>
              </a:rPr>
              <a:t>current</a:t>
            </a:r>
            <a:r>
              <a:rPr lang="fr-CH" sz="5900" dirty="0">
                <a:solidFill>
                  <a:srgbClr val="FF0000"/>
                </a:solidFill>
              </a:rPr>
              <a:t> input</a:t>
            </a:r>
            <a:endParaRPr lang="fr-FR" sz="5900" dirty="0">
              <a:solidFill>
                <a:srgbClr val="FF0000"/>
              </a:solidFill>
            </a:endParaRPr>
          </a:p>
        </p:txBody>
      </p:sp>
      <p:sp>
        <p:nvSpPr>
          <p:cNvPr id="25607" name="Line 40"/>
          <p:cNvSpPr>
            <a:spLocks noChangeShapeType="1"/>
          </p:cNvSpPr>
          <p:nvPr/>
        </p:nvSpPr>
        <p:spPr bwMode="auto">
          <a:xfrm>
            <a:off x="6549763" y="3010704"/>
            <a:ext cx="2892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5608" name="Text Box 41"/>
          <p:cNvSpPr txBox="1">
            <a:spLocks noChangeArrowheads="1"/>
          </p:cNvSpPr>
          <p:nvPr/>
        </p:nvSpPr>
        <p:spPr bwMode="auto">
          <a:xfrm>
            <a:off x="8883068" y="2090842"/>
            <a:ext cx="38965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/>
          </a:p>
        </p:txBody>
      </p:sp>
      <p:sp>
        <p:nvSpPr>
          <p:cNvPr id="25609" name="Text Box 42"/>
          <p:cNvSpPr txBox="1">
            <a:spLocks noChangeArrowheads="1"/>
          </p:cNvSpPr>
          <p:nvPr/>
        </p:nvSpPr>
        <p:spPr bwMode="auto">
          <a:xfrm>
            <a:off x="8931836" y="1989573"/>
            <a:ext cx="960259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7600" b="1" i="1" dirty="0">
                <a:solidFill>
                  <a:srgbClr val="FF0000"/>
                </a:solidFill>
              </a:rPr>
              <a:t>I</a:t>
            </a:r>
            <a:r>
              <a:rPr lang="fr-CH" sz="4200" b="1" i="1" dirty="0">
                <a:solidFill>
                  <a:srgbClr val="FF0000"/>
                </a:solidFill>
              </a:rPr>
              <a:t>0</a:t>
            </a:r>
            <a:endParaRPr lang="fr-FR" sz="2500" dirty="0">
              <a:solidFill>
                <a:srgbClr val="FF0000"/>
              </a:solidFill>
            </a:endParaRPr>
          </a:p>
        </p:txBody>
      </p:sp>
      <p:sp>
        <p:nvSpPr>
          <p:cNvPr id="25610" name="Line 45"/>
          <p:cNvSpPr>
            <a:spLocks noChangeShapeType="1"/>
          </p:cNvSpPr>
          <p:nvPr/>
        </p:nvSpPr>
        <p:spPr bwMode="auto">
          <a:xfrm flipV="1">
            <a:off x="6718572" y="2374958"/>
            <a:ext cx="0" cy="1018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5611" name="Line 46"/>
          <p:cNvSpPr>
            <a:spLocks noChangeShapeType="1"/>
          </p:cNvSpPr>
          <p:nvPr/>
        </p:nvSpPr>
        <p:spPr bwMode="auto">
          <a:xfrm>
            <a:off x="6718573" y="3393276"/>
            <a:ext cx="3233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2" name="Group 55"/>
          <p:cNvGrpSpPr/>
          <p:nvPr/>
        </p:nvGrpSpPr>
        <p:grpSpPr>
          <a:xfrm>
            <a:off x="11141242" y="1744608"/>
            <a:ext cx="6467232" cy="2678009"/>
            <a:chOff x="14547526" y="2759589"/>
            <a:chExt cx="6467232" cy="2678009"/>
          </a:xfrm>
        </p:grpSpPr>
        <p:sp>
          <p:nvSpPr>
            <p:cNvPr id="25613" name="Line 49"/>
            <p:cNvSpPr>
              <a:spLocks noChangeShapeType="1"/>
            </p:cNvSpPr>
            <p:nvPr/>
          </p:nvSpPr>
          <p:spPr bwMode="auto">
            <a:xfrm>
              <a:off x="14547526" y="4672453"/>
              <a:ext cx="62946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25614" name="Freeform 52"/>
            <p:cNvSpPr>
              <a:spLocks/>
            </p:cNvSpPr>
            <p:nvPr/>
          </p:nvSpPr>
          <p:spPr bwMode="auto">
            <a:xfrm>
              <a:off x="14937019" y="3119657"/>
              <a:ext cx="1530529" cy="2295437"/>
            </a:xfrm>
            <a:custGeom>
              <a:avLst/>
              <a:gdLst>
                <a:gd name="T0" fmla="*/ 0 w 1043"/>
                <a:gd name="T1" fmla="*/ 2147483647 h 816"/>
                <a:gd name="T2" fmla="*/ 2147483647 w 1043"/>
                <a:gd name="T3" fmla="*/ 2147483647 h 816"/>
                <a:gd name="T4" fmla="*/ 2147483647 w 1043"/>
                <a:gd name="T5" fmla="*/ 2147483647 h 816"/>
                <a:gd name="T6" fmla="*/ 2147483647 w 1043"/>
                <a:gd name="T7" fmla="*/ 2147483647 h 816"/>
                <a:gd name="T8" fmla="*/ 2147483647 w 1043"/>
                <a:gd name="T9" fmla="*/ 2147483647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816"/>
                <a:gd name="T17" fmla="*/ 1043 w 10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816">
                  <a:moveTo>
                    <a:pt x="0" y="552"/>
                  </a:moveTo>
                  <a:cubicBezTo>
                    <a:pt x="86" y="525"/>
                    <a:pt x="173" y="499"/>
                    <a:pt x="226" y="416"/>
                  </a:cubicBezTo>
                  <a:cubicBezTo>
                    <a:pt x="279" y="333"/>
                    <a:pt x="294" y="0"/>
                    <a:pt x="317" y="53"/>
                  </a:cubicBezTo>
                  <a:cubicBezTo>
                    <a:pt x="340" y="106"/>
                    <a:pt x="242" y="650"/>
                    <a:pt x="363" y="733"/>
                  </a:cubicBezTo>
                  <a:cubicBezTo>
                    <a:pt x="484" y="816"/>
                    <a:pt x="930" y="582"/>
                    <a:pt x="1043" y="5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25615" name="Freeform 53"/>
            <p:cNvSpPr>
              <a:spLocks/>
            </p:cNvSpPr>
            <p:nvPr/>
          </p:nvSpPr>
          <p:spPr bwMode="auto">
            <a:xfrm>
              <a:off x="16419422" y="3142161"/>
              <a:ext cx="1530529" cy="2295437"/>
            </a:xfrm>
            <a:custGeom>
              <a:avLst/>
              <a:gdLst>
                <a:gd name="T0" fmla="*/ 0 w 1043"/>
                <a:gd name="T1" fmla="*/ 2147483647 h 816"/>
                <a:gd name="T2" fmla="*/ 2147483647 w 1043"/>
                <a:gd name="T3" fmla="*/ 2147483647 h 816"/>
                <a:gd name="T4" fmla="*/ 2147483647 w 1043"/>
                <a:gd name="T5" fmla="*/ 2147483647 h 816"/>
                <a:gd name="T6" fmla="*/ 2147483647 w 1043"/>
                <a:gd name="T7" fmla="*/ 2147483647 h 816"/>
                <a:gd name="T8" fmla="*/ 2147483647 w 1043"/>
                <a:gd name="T9" fmla="*/ 2147483647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816"/>
                <a:gd name="T17" fmla="*/ 1043 w 10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816">
                  <a:moveTo>
                    <a:pt x="0" y="552"/>
                  </a:moveTo>
                  <a:cubicBezTo>
                    <a:pt x="86" y="525"/>
                    <a:pt x="173" y="499"/>
                    <a:pt x="226" y="416"/>
                  </a:cubicBezTo>
                  <a:cubicBezTo>
                    <a:pt x="279" y="333"/>
                    <a:pt x="294" y="0"/>
                    <a:pt x="317" y="53"/>
                  </a:cubicBezTo>
                  <a:cubicBezTo>
                    <a:pt x="340" y="106"/>
                    <a:pt x="242" y="650"/>
                    <a:pt x="363" y="733"/>
                  </a:cubicBezTo>
                  <a:cubicBezTo>
                    <a:pt x="484" y="816"/>
                    <a:pt x="930" y="582"/>
                    <a:pt x="1043" y="5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25616" name="Freeform 54"/>
            <p:cNvSpPr>
              <a:spLocks/>
            </p:cNvSpPr>
            <p:nvPr/>
          </p:nvSpPr>
          <p:spPr bwMode="auto">
            <a:xfrm>
              <a:off x="17949951" y="3142161"/>
              <a:ext cx="1530529" cy="2295437"/>
            </a:xfrm>
            <a:custGeom>
              <a:avLst/>
              <a:gdLst>
                <a:gd name="T0" fmla="*/ 0 w 1043"/>
                <a:gd name="T1" fmla="*/ 2147483647 h 816"/>
                <a:gd name="T2" fmla="*/ 2147483647 w 1043"/>
                <a:gd name="T3" fmla="*/ 2147483647 h 816"/>
                <a:gd name="T4" fmla="*/ 2147483647 w 1043"/>
                <a:gd name="T5" fmla="*/ 2147483647 h 816"/>
                <a:gd name="T6" fmla="*/ 2147483647 w 1043"/>
                <a:gd name="T7" fmla="*/ 2147483647 h 816"/>
                <a:gd name="T8" fmla="*/ 2147483647 w 1043"/>
                <a:gd name="T9" fmla="*/ 2147483647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816"/>
                <a:gd name="T17" fmla="*/ 1043 w 10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816">
                  <a:moveTo>
                    <a:pt x="0" y="552"/>
                  </a:moveTo>
                  <a:cubicBezTo>
                    <a:pt x="86" y="525"/>
                    <a:pt x="173" y="499"/>
                    <a:pt x="226" y="416"/>
                  </a:cubicBezTo>
                  <a:cubicBezTo>
                    <a:pt x="279" y="333"/>
                    <a:pt x="294" y="0"/>
                    <a:pt x="317" y="53"/>
                  </a:cubicBezTo>
                  <a:cubicBezTo>
                    <a:pt x="340" y="106"/>
                    <a:pt x="242" y="650"/>
                    <a:pt x="363" y="733"/>
                  </a:cubicBezTo>
                  <a:cubicBezTo>
                    <a:pt x="484" y="816"/>
                    <a:pt x="930" y="582"/>
                    <a:pt x="1043" y="5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25617" name="Freeform 55"/>
            <p:cNvSpPr>
              <a:spLocks/>
            </p:cNvSpPr>
            <p:nvPr/>
          </p:nvSpPr>
          <p:spPr bwMode="auto">
            <a:xfrm>
              <a:off x="19484229" y="3142161"/>
              <a:ext cx="1530529" cy="2295437"/>
            </a:xfrm>
            <a:custGeom>
              <a:avLst/>
              <a:gdLst>
                <a:gd name="T0" fmla="*/ 0 w 1043"/>
                <a:gd name="T1" fmla="*/ 2147483647 h 816"/>
                <a:gd name="T2" fmla="*/ 2147483647 w 1043"/>
                <a:gd name="T3" fmla="*/ 2147483647 h 816"/>
                <a:gd name="T4" fmla="*/ 2147483647 w 1043"/>
                <a:gd name="T5" fmla="*/ 2147483647 h 816"/>
                <a:gd name="T6" fmla="*/ 2147483647 w 1043"/>
                <a:gd name="T7" fmla="*/ 2147483647 h 816"/>
                <a:gd name="T8" fmla="*/ 2147483647 w 1043"/>
                <a:gd name="T9" fmla="*/ 2147483647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816"/>
                <a:gd name="T17" fmla="*/ 1043 w 10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816">
                  <a:moveTo>
                    <a:pt x="0" y="552"/>
                  </a:moveTo>
                  <a:cubicBezTo>
                    <a:pt x="86" y="525"/>
                    <a:pt x="173" y="499"/>
                    <a:pt x="226" y="416"/>
                  </a:cubicBezTo>
                  <a:cubicBezTo>
                    <a:pt x="279" y="333"/>
                    <a:pt x="294" y="0"/>
                    <a:pt x="317" y="53"/>
                  </a:cubicBezTo>
                  <a:cubicBezTo>
                    <a:pt x="340" y="106"/>
                    <a:pt x="242" y="650"/>
                    <a:pt x="363" y="733"/>
                  </a:cubicBezTo>
                  <a:cubicBezTo>
                    <a:pt x="484" y="816"/>
                    <a:pt x="930" y="582"/>
                    <a:pt x="1043" y="5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25618" name="Line 56"/>
            <p:cNvSpPr>
              <a:spLocks noChangeShapeType="1"/>
            </p:cNvSpPr>
            <p:nvPr/>
          </p:nvSpPr>
          <p:spPr bwMode="auto">
            <a:xfrm>
              <a:off x="16929599" y="2759589"/>
              <a:ext cx="13617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</p:grp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255089" y="2754718"/>
            <a:ext cx="7453826" cy="3645694"/>
            <a:chOff x="321" y="720"/>
            <a:chExt cx="1987" cy="1296"/>
          </a:xfrm>
        </p:grpSpPr>
        <p:sp>
          <p:nvSpPr>
            <p:cNvPr id="25622" name="Line 60"/>
            <p:cNvSpPr>
              <a:spLocks noChangeShapeType="1"/>
            </p:cNvSpPr>
            <p:nvPr/>
          </p:nvSpPr>
          <p:spPr bwMode="auto">
            <a:xfrm>
              <a:off x="576" y="14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Line 61"/>
            <p:cNvSpPr>
              <a:spLocks noChangeShapeType="1"/>
            </p:cNvSpPr>
            <p:nvPr/>
          </p:nvSpPr>
          <p:spPr bwMode="auto">
            <a:xfrm>
              <a:off x="576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Rectangle 62"/>
            <p:cNvSpPr>
              <a:spLocks noChangeArrowheads="1"/>
            </p:cNvSpPr>
            <p:nvPr/>
          </p:nvSpPr>
          <p:spPr bwMode="auto">
            <a:xfrm>
              <a:off x="1248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Rectangle 63"/>
            <p:cNvSpPr>
              <a:spLocks noChangeArrowheads="1"/>
            </p:cNvSpPr>
            <p:nvPr/>
          </p:nvSpPr>
          <p:spPr bwMode="auto">
            <a:xfrm>
              <a:off x="1584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Rectangle 64"/>
            <p:cNvSpPr>
              <a:spLocks noChangeArrowheads="1"/>
            </p:cNvSpPr>
            <p:nvPr/>
          </p:nvSpPr>
          <p:spPr bwMode="auto">
            <a:xfrm>
              <a:off x="2016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Line 65"/>
            <p:cNvSpPr>
              <a:spLocks noChangeShapeType="1"/>
            </p:cNvSpPr>
            <p:nvPr/>
          </p:nvSpPr>
          <p:spPr bwMode="auto">
            <a:xfrm>
              <a:off x="672" y="110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Line 66"/>
            <p:cNvSpPr>
              <a:spLocks noChangeShapeType="1"/>
            </p:cNvSpPr>
            <p:nvPr/>
          </p:nvSpPr>
          <p:spPr bwMode="auto">
            <a:xfrm>
              <a:off x="672" y="201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Line 67"/>
            <p:cNvSpPr>
              <a:spLocks noChangeShapeType="1"/>
            </p:cNvSpPr>
            <p:nvPr/>
          </p:nvSpPr>
          <p:spPr bwMode="auto">
            <a:xfrm>
              <a:off x="672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Line 68"/>
            <p:cNvSpPr>
              <a:spLocks noChangeShapeType="1"/>
            </p:cNvSpPr>
            <p:nvPr/>
          </p:nvSpPr>
          <p:spPr bwMode="auto">
            <a:xfrm>
              <a:off x="672" y="15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Line 69"/>
            <p:cNvSpPr>
              <a:spLocks noChangeShapeType="1"/>
            </p:cNvSpPr>
            <p:nvPr/>
          </p:nvSpPr>
          <p:spPr bwMode="auto">
            <a:xfrm>
              <a:off x="1200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Line 70"/>
            <p:cNvSpPr>
              <a:spLocks noChangeShapeType="1"/>
            </p:cNvSpPr>
            <p:nvPr/>
          </p:nvSpPr>
          <p:spPr bwMode="auto">
            <a:xfrm>
              <a:off x="1248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3" name="Line 71"/>
            <p:cNvSpPr>
              <a:spLocks noChangeShapeType="1"/>
            </p:cNvSpPr>
            <p:nvPr/>
          </p:nvSpPr>
          <p:spPr bwMode="auto">
            <a:xfrm>
              <a:off x="1968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4" name="Line 72"/>
            <p:cNvSpPr>
              <a:spLocks noChangeShapeType="1"/>
            </p:cNvSpPr>
            <p:nvPr/>
          </p:nvSpPr>
          <p:spPr bwMode="auto">
            <a:xfrm>
              <a:off x="2016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73"/>
            <p:cNvGrpSpPr>
              <a:grpSpLocks/>
            </p:cNvGrpSpPr>
            <p:nvPr/>
          </p:nvGrpSpPr>
          <p:grpSpPr bwMode="auto">
            <a:xfrm flipV="1">
              <a:off x="1536" y="1824"/>
              <a:ext cx="192" cy="48"/>
              <a:chOff x="2064" y="1920"/>
              <a:chExt cx="192" cy="48"/>
            </a:xfrm>
          </p:grpSpPr>
          <p:sp>
            <p:nvSpPr>
              <p:cNvPr id="25654" name="Line 74"/>
              <p:cNvSpPr>
                <a:spLocks noChangeShapeType="1"/>
              </p:cNvSpPr>
              <p:nvPr/>
            </p:nvSpPr>
            <p:spPr bwMode="auto">
              <a:xfrm flipV="1">
                <a:off x="2064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5" name="Line 75"/>
              <p:cNvSpPr>
                <a:spLocks noChangeShapeType="1"/>
              </p:cNvSpPr>
              <p:nvPr/>
            </p:nvSpPr>
            <p:spPr bwMode="auto">
              <a:xfrm flipV="1">
                <a:off x="2112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36" name="Line 76"/>
            <p:cNvSpPr>
              <a:spLocks noChangeShapeType="1"/>
            </p:cNvSpPr>
            <p:nvPr/>
          </p:nvSpPr>
          <p:spPr bwMode="auto">
            <a:xfrm flipV="1">
              <a:off x="1296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7" name="Line 77"/>
            <p:cNvSpPr>
              <a:spLocks noChangeShapeType="1"/>
            </p:cNvSpPr>
            <p:nvPr/>
          </p:nvSpPr>
          <p:spPr bwMode="auto">
            <a:xfrm flipV="1">
              <a:off x="1632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8" name="Line 78"/>
            <p:cNvSpPr>
              <a:spLocks noChangeShapeType="1"/>
            </p:cNvSpPr>
            <p:nvPr/>
          </p:nvSpPr>
          <p:spPr bwMode="auto">
            <a:xfrm flipV="1">
              <a:off x="2064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9" name="Line 79"/>
            <p:cNvSpPr>
              <a:spLocks noChangeShapeType="1"/>
            </p:cNvSpPr>
            <p:nvPr/>
          </p:nvSpPr>
          <p:spPr bwMode="auto">
            <a:xfrm>
              <a:off x="129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0" name="Line 80"/>
            <p:cNvSpPr>
              <a:spLocks noChangeShapeType="1"/>
            </p:cNvSpPr>
            <p:nvPr/>
          </p:nvSpPr>
          <p:spPr bwMode="auto">
            <a:xfrm>
              <a:off x="1632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1" name="Line 81"/>
            <p:cNvSpPr>
              <a:spLocks noChangeShapeType="1"/>
            </p:cNvSpPr>
            <p:nvPr/>
          </p:nvSpPr>
          <p:spPr bwMode="auto">
            <a:xfrm>
              <a:off x="2064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2" name="Line 82"/>
            <p:cNvSpPr>
              <a:spLocks noChangeShapeType="1"/>
            </p:cNvSpPr>
            <p:nvPr/>
          </p:nvSpPr>
          <p:spPr bwMode="auto">
            <a:xfrm>
              <a:off x="206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3" name="Line 83"/>
            <p:cNvSpPr>
              <a:spLocks noChangeShapeType="1"/>
            </p:cNvSpPr>
            <p:nvPr/>
          </p:nvSpPr>
          <p:spPr bwMode="auto">
            <a:xfrm>
              <a:off x="1632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4" name="Line 84"/>
            <p:cNvSpPr>
              <a:spLocks noChangeShapeType="1"/>
            </p:cNvSpPr>
            <p:nvPr/>
          </p:nvSpPr>
          <p:spPr bwMode="auto">
            <a:xfrm>
              <a:off x="129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5" name="Line 85"/>
            <p:cNvSpPr>
              <a:spLocks noChangeShapeType="1"/>
            </p:cNvSpPr>
            <p:nvPr/>
          </p:nvSpPr>
          <p:spPr bwMode="auto">
            <a:xfrm flipV="1">
              <a:off x="1200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6" name="Line 86"/>
            <p:cNvSpPr>
              <a:spLocks noChangeShapeType="1"/>
            </p:cNvSpPr>
            <p:nvPr/>
          </p:nvSpPr>
          <p:spPr bwMode="auto">
            <a:xfrm flipV="1">
              <a:off x="1584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7" name="Text Box 87"/>
            <p:cNvSpPr txBox="1">
              <a:spLocks noChangeArrowheads="1"/>
            </p:cNvSpPr>
            <p:nvPr/>
          </p:nvSpPr>
          <p:spPr bwMode="auto">
            <a:xfrm>
              <a:off x="321" y="1344"/>
              <a:ext cx="19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</a:t>
              </a:r>
            </a:p>
          </p:txBody>
        </p:sp>
        <p:sp>
          <p:nvSpPr>
            <p:cNvPr id="25648" name="Text Box 88"/>
            <p:cNvSpPr txBox="1">
              <a:spLocks noChangeArrowheads="1"/>
            </p:cNvSpPr>
            <p:nvPr/>
          </p:nvSpPr>
          <p:spPr bwMode="auto">
            <a:xfrm>
              <a:off x="2104" y="1344"/>
              <a:ext cx="20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g</a:t>
              </a:r>
              <a:r>
                <a:rPr lang="en-US" b="1" i="1" baseline="-25000"/>
                <a:t>l</a:t>
              </a:r>
              <a:endParaRPr lang="en-US" b="1" i="1"/>
            </a:p>
          </p:txBody>
        </p:sp>
        <p:sp>
          <p:nvSpPr>
            <p:cNvPr id="25649" name="Text Box 89"/>
            <p:cNvSpPr txBox="1">
              <a:spLocks noChangeArrowheads="1"/>
            </p:cNvSpPr>
            <p:nvPr/>
          </p:nvSpPr>
          <p:spPr bwMode="auto">
            <a:xfrm>
              <a:off x="960" y="1344"/>
              <a:ext cx="26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g</a:t>
              </a:r>
              <a:r>
                <a:rPr lang="en-US" b="1" i="1" baseline="-25000"/>
                <a:t>K</a:t>
              </a:r>
              <a:endParaRPr lang="en-US" b="1" i="1"/>
            </a:p>
          </p:txBody>
        </p:sp>
        <p:sp>
          <p:nvSpPr>
            <p:cNvPr id="25650" name="Text Box 90"/>
            <p:cNvSpPr txBox="1">
              <a:spLocks noChangeArrowheads="1"/>
            </p:cNvSpPr>
            <p:nvPr/>
          </p:nvSpPr>
          <p:spPr bwMode="auto">
            <a:xfrm>
              <a:off x="1680" y="1392"/>
              <a:ext cx="33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g</a:t>
              </a:r>
              <a:r>
                <a:rPr lang="en-US" b="1" i="1" baseline="-25000"/>
                <a:t>Na</a:t>
              </a:r>
              <a:endParaRPr lang="en-US" b="1" i="1"/>
            </a:p>
          </p:txBody>
        </p:sp>
        <p:sp>
          <p:nvSpPr>
            <p:cNvPr id="25651" name="Line 91"/>
            <p:cNvSpPr>
              <a:spLocks noChangeShapeType="1"/>
            </p:cNvSpPr>
            <p:nvPr/>
          </p:nvSpPr>
          <p:spPr bwMode="auto">
            <a:xfrm>
              <a:off x="1536" y="768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2" name="Line 92"/>
            <p:cNvSpPr>
              <a:spLocks noChangeShapeType="1"/>
            </p:cNvSpPr>
            <p:nvPr/>
          </p:nvSpPr>
          <p:spPr bwMode="auto">
            <a:xfrm>
              <a:off x="1440" y="7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3" name="Text Box 93"/>
            <p:cNvSpPr txBox="1">
              <a:spLocks noChangeArrowheads="1"/>
            </p:cNvSpPr>
            <p:nvPr/>
          </p:nvSpPr>
          <p:spPr bwMode="auto">
            <a:xfrm>
              <a:off x="1532" y="768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I</a:t>
              </a:r>
              <a:endParaRPr lang="en-US" b="1" i="1"/>
            </a:p>
          </p:txBody>
        </p:sp>
      </p:grpSp>
      <p:sp>
        <p:nvSpPr>
          <p:cNvPr id="879710" name="Text Box 94"/>
          <p:cNvSpPr txBox="1">
            <a:spLocks noChangeArrowheads="1"/>
          </p:cNvSpPr>
          <p:nvPr/>
        </p:nvSpPr>
        <p:spPr bwMode="auto">
          <a:xfrm>
            <a:off x="716500" y="7364748"/>
            <a:ext cx="6816029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/>
              <a:t>Threshold?</a:t>
            </a:r>
          </a:p>
          <a:p>
            <a:r>
              <a:rPr lang="fr-CH"/>
              <a:t>   for repetitive firing</a:t>
            </a:r>
            <a:endParaRPr lang="fr-FR"/>
          </a:p>
        </p:txBody>
      </p:sp>
      <p:sp>
        <p:nvSpPr>
          <p:cNvPr id="879711" name="Text Box 95"/>
          <p:cNvSpPr txBox="1">
            <a:spLocks noChangeArrowheads="1"/>
          </p:cNvSpPr>
          <p:nvPr/>
        </p:nvSpPr>
        <p:spPr bwMode="auto">
          <a:xfrm>
            <a:off x="1226676" y="9151026"/>
            <a:ext cx="661084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rgbClr val="FF0000"/>
                </a:solidFill>
              </a:rPr>
              <a:t>(</a:t>
            </a:r>
            <a:r>
              <a:rPr lang="fr-CH" b="1" i="1">
                <a:solidFill>
                  <a:srgbClr val="FF0000"/>
                </a:solidFill>
              </a:rPr>
              <a:t>current</a:t>
            </a:r>
            <a:r>
              <a:rPr lang="fr-CH">
                <a:solidFill>
                  <a:srgbClr val="FF0000"/>
                </a:solidFill>
              </a:rPr>
              <a:t> threshold)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57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Threshold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1243" y="1315790"/>
            <a:ext cx="760395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82610" y="4833588"/>
            <a:ext cx="7262592" cy="550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Straight Connector 57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710" grpId="0"/>
      <p:bldP spid="8797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884104" y="1890361"/>
            <a:ext cx="7562612" cy="3986072"/>
            <a:chOff x="3168" y="672"/>
            <a:chExt cx="2292" cy="1417"/>
          </a:xfrm>
        </p:grpSpPr>
        <p:sp>
          <p:nvSpPr>
            <p:cNvPr id="26648" name="Line 5"/>
            <p:cNvSpPr>
              <a:spLocks noChangeShapeType="1"/>
            </p:cNvSpPr>
            <p:nvPr/>
          </p:nvSpPr>
          <p:spPr bwMode="auto">
            <a:xfrm>
              <a:off x="316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Line 6"/>
            <p:cNvSpPr>
              <a:spLocks noChangeShapeType="1"/>
            </p:cNvSpPr>
            <p:nvPr/>
          </p:nvSpPr>
          <p:spPr bwMode="auto">
            <a:xfrm>
              <a:off x="460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Line 7"/>
            <p:cNvSpPr>
              <a:spLocks noChangeShapeType="1"/>
            </p:cNvSpPr>
            <p:nvPr/>
          </p:nvSpPr>
          <p:spPr bwMode="auto">
            <a:xfrm>
              <a:off x="3744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Line 8"/>
            <p:cNvSpPr>
              <a:spLocks noChangeShapeType="1"/>
            </p:cNvSpPr>
            <p:nvPr/>
          </p:nvSpPr>
          <p:spPr bwMode="auto">
            <a:xfrm>
              <a:off x="4128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Line 9"/>
            <p:cNvSpPr>
              <a:spLocks noChangeShapeType="1"/>
            </p:cNvSpPr>
            <p:nvPr/>
          </p:nvSpPr>
          <p:spPr bwMode="auto">
            <a:xfrm>
              <a:off x="3648" y="1296"/>
              <a:ext cx="144" cy="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Line 10"/>
            <p:cNvSpPr>
              <a:spLocks noChangeShapeType="1"/>
            </p:cNvSpPr>
            <p:nvPr/>
          </p:nvSpPr>
          <p:spPr bwMode="auto">
            <a:xfrm>
              <a:off x="3984" y="1344"/>
              <a:ext cx="1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Oval 11"/>
            <p:cNvSpPr>
              <a:spLocks noChangeArrowheads="1"/>
            </p:cNvSpPr>
            <p:nvPr/>
          </p:nvSpPr>
          <p:spPr bwMode="auto">
            <a:xfrm>
              <a:off x="4416" y="129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Oval 12"/>
            <p:cNvSpPr>
              <a:spLocks noChangeArrowheads="1"/>
            </p:cNvSpPr>
            <p:nvPr/>
          </p:nvSpPr>
          <p:spPr bwMode="auto">
            <a:xfrm>
              <a:off x="3648" y="14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Oval 13"/>
            <p:cNvSpPr>
              <a:spLocks noChangeArrowheads="1"/>
            </p:cNvSpPr>
            <p:nvPr/>
          </p:nvSpPr>
          <p:spPr bwMode="auto">
            <a:xfrm>
              <a:off x="3936" y="10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Oval 14"/>
            <p:cNvSpPr>
              <a:spLocks noChangeArrowheads="1"/>
            </p:cNvSpPr>
            <p:nvPr/>
          </p:nvSpPr>
          <p:spPr bwMode="auto">
            <a:xfrm>
              <a:off x="403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Oval 15"/>
            <p:cNvSpPr>
              <a:spLocks noChangeArrowheads="1"/>
            </p:cNvSpPr>
            <p:nvPr/>
          </p:nvSpPr>
          <p:spPr bwMode="auto">
            <a:xfrm>
              <a:off x="3408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Oval 16"/>
            <p:cNvSpPr>
              <a:spLocks noChangeArrowheads="1"/>
            </p:cNvSpPr>
            <p:nvPr/>
          </p:nvSpPr>
          <p:spPr bwMode="auto">
            <a:xfrm>
              <a:off x="4176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Oval 17"/>
            <p:cNvSpPr>
              <a:spLocks noChangeArrowheads="1"/>
            </p:cNvSpPr>
            <p:nvPr/>
          </p:nvSpPr>
          <p:spPr bwMode="auto">
            <a:xfrm>
              <a:off x="4320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1" name="Oval 18"/>
            <p:cNvSpPr>
              <a:spLocks noChangeArrowheads="1"/>
            </p:cNvSpPr>
            <p:nvPr/>
          </p:nvSpPr>
          <p:spPr bwMode="auto">
            <a:xfrm>
              <a:off x="3600" y="16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2" name="Oval 19"/>
            <p:cNvSpPr>
              <a:spLocks noChangeArrowheads="1"/>
            </p:cNvSpPr>
            <p:nvPr/>
          </p:nvSpPr>
          <p:spPr bwMode="auto">
            <a:xfrm>
              <a:off x="4416" y="16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Oval 20"/>
            <p:cNvSpPr>
              <a:spLocks noChangeArrowheads="1"/>
            </p:cNvSpPr>
            <p:nvPr/>
          </p:nvSpPr>
          <p:spPr bwMode="auto">
            <a:xfrm>
              <a:off x="5088" y="10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Oval 21"/>
            <p:cNvSpPr>
              <a:spLocks noChangeArrowheads="1"/>
            </p:cNvSpPr>
            <p:nvPr/>
          </p:nvSpPr>
          <p:spPr bwMode="auto">
            <a:xfrm>
              <a:off x="4656" y="9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Oval 22"/>
            <p:cNvSpPr>
              <a:spLocks noChangeArrowheads="1"/>
            </p:cNvSpPr>
            <p:nvPr/>
          </p:nvSpPr>
          <p:spPr bwMode="auto">
            <a:xfrm>
              <a:off x="3792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Oval 23"/>
            <p:cNvSpPr>
              <a:spLocks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7" name="Oval 24"/>
            <p:cNvSpPr>
              <a:spLocks noChangeArrowheads="1"/>
            </p:cNvSpPr>
            <p:nvPr/>
          </p:nvSpPr>
          <p:spPr bwMode="auto">
            <a:xfrm>
              <a:off x="4128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Oval 25"/>
            <p:cNvSpPr>
              <a:spLocks noChangeArrowheads="1"/>
            </p:cNvSpPr>
            <p:nvPr/>
          </p:nvSpPr>
          <p:spPr bwMode="auto">
            <a:xfrm>
              <a:off x="3888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9" name="Oval 26"/>
            <p:cNvSpPr>
              <a:spLocks noChangeArrowheads="1"/>
            </p:cNvSpPr>
            <p:nvPr/>
          </p:nvSpPr>
          <p:spPr bwMode="auto">
            <a:xfrm>
              <a:off x="4416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0" name="Oval 27"/>
            <p:cNvSpPr>
              <a:spLocks noChangeArrowheads="1"/>
            </p:cNvSpPr>
            <p:nvPr/>
          </p:nvSpPr>
          <p:spPr bwMode="auto">
            <a:xfrm>
              <a:off x="4272" y="9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1" name="Oval 28"/>
            <p:cNvSpPr>
              <a:spLocks noChangeArrowheads="1"/>
            </p:cNvSpPr>
            <p:nvPr/>
          </p:nvSpPr>
          <p:spPr bwMode="auto">
            <a:xfrm>
              <a:off x="4800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2" name="Oval 29"/>
            <p:cNvSpPr>
              <a:spLocks noChangeArrowheads="1"/>
            </p:cNvSpPr>
            <p:nvPr/>
          </p:nvSpPr>
          <p:spPr bwMode="auto">
            <a:xfrm>
              <a:off x="5136" y="16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3" name="Oval 30"/>
            <p:cNvSpPr>
              <a:spLocks noChangeArrowheads="1"/>
            </p:cNvSpPr>
            <p:nvPr/>
          </p:nvSpPr>
          <p:spPr bwMode="auto">
            <a:xfrm>
              <a:off x="3840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4" name="Text Box 31"/>
            <p:cNvSpPr txBox="1">
              <a:spLocks noChangeArrowheads="1"/>
            </p:cNvSpPr>
            <p:nvPr/>
          </p:nvSpPr>
          <p:spPr bwMode="auto">
            <a:xfrm>
              <a:off x="4944" y="672"/>
              <a:ext cx="38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inside</a:t>
              </a:r>
            </a:p>
          </p:txBody>
        </p:sp>
        <p:sp>
          <p:nvSpPr>
            <p:cNvPr id="26675" name="Text Box 32"/>
            <p:cNvSpPr txBox="1">
              <a:spLocks noChangeArrowheads="1"/>
            </p:cNvSpPr>
            <p:nvPr/>
          </p:nvSpPr>
          <p:spPr bwMode="auto">
            <a:xfrm>
              <a:off x="4992" y="1728"/>
              <a:ext cx="46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outside</a:t>
              </a:r>
            </a:p>
          </p:txBody>
        </p:sp>
        <p:sp>
          <p:nvSpPr>
            <p:cNvPr id="26676" name="Text Box 33"/>
            <p:cNvSpPr txBox="1">
              <a:spLocks noChangeArrowheads="1"/>
            </p:cNvSpPr>
            <p:nvPr/>
          </p:nvSpPr>
          <p:spPr bwMode="auto">
            <a:xfrm>
              <a:off x="5174" y="984"/>
              <a:ext cx="20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Ka</a:t>
              </a:r>
            </a:p>
          </p:txBody>
        </p:sp>
        <p:sp>
          <p:nvSpPr>
            <p:cNvPr id="26677" name="Text Box 34"/>
            <p:cNvSpPr txBox="1">
              <a:spLocks noChangeArrowheads="1"/>
            </p:cNvSpPr>
            <p:nvPr/>
          </p:nvSpPr>
          <p:spPr bwMode="auto">
            <a:xfrm>
              <a:off x="5184" y="1536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Na</a:t>
              </a:r>
            </a:p>
          </p:txBody>
        </p:sp>
        <p:sp>
          <p:nvSpPr>
            <p:cNvPr id="26678" name="Text Box 35"/>
            <p:cNvSpPr txBox="1">
              <a:spLocks noChangeArrowheads="1"/>
            </p:cNvSpPr>
            <p:nvPr/>
          </p:nvSpPr>
          <p:spPr bwMode="auto">
            <a:xfrm>
              <a:off x="3216" y="1824"/>
              <a:ext cx="78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channels</a:t>
              </a:r>
            </a:p>
          </p:txBody>
        </p:sp>
        <p:sp>
          <p:nvSpPr>
            <p:cNvPr id="26679" name="Text Box 36"/>
            <p:cNvSpPr txBox="1">
              <a:spLocks noChangeArrowheads="1"/>
            </p:cNvSpPr>
            <p:nvPr/>
          </p:nvSpPr>
          <p:spPr bwMode="auto">
            <a:xfrm>
              <a:off x="4262" y="1848"/>
              <a:ext cx="59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pump</a:t>
              </a:r>
            </a:p>
          </p:txBody>
        </p:sp>
        <p:sp>
          <p:nvSpPr>
            <p:cNvPr id="26680" name="Line 37"/>
            <p:cNvSpPr>
              <a:spLocks noChangeShapeType="1"/>
            </p:cNvSpPr>
            <p:nvPr/>
          </p:nvSpPr>
          <p:spPr bwMode="auto">
            <a:xfrm flipH="1" flipV="1">
              <a:off x="3696" y="1392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1" name="Line 38"/>
            <p:cNvSpPr>
              <a:spLocks noChangeShapeType="1"/>
            </p:cNvSpPr>
            <p:nvPr/>
          </p:nvSpPr>
          <p:spPr bwMode="auto">
            <a:xfrm flipV="1">
              <a:off x="3888" y="139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2" name="Line 39"/>
            <p:cNvSpPr>
              <a:spLocks noChangeShapeType="1"/>
            </p:cNvSpPr>
            <p:nvPr/>
          </p:nvSpPr>
          <p:spPr bwMode="auto">
            <a:xfrm flipH="1" flipV="1">
              <a:off x="4512" y="1440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6629" name="Picture 40" descr="HH-th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3939" y="1482470"/>
            <a:ext cx="6298427" cy="472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41"/>
          <p:cNvSpPr txBox="1">
            <a:spLocks noChangeArrowheads="1"/>
          </p:cNvSpPr>
          <p:nvPr/>
        </p:nvSpPr>
        <p:spPr bwMode="auto">
          <a:xfrm>
            <a:off x="206322" y="1486270"/>
            <a:ext cx="392902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pulse input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6631" name="Line 42"/>
          <p:cNvSpPr>
            <a:spLocks noChangeShapeType="1"/>
          </p:cNvSpPr>
          <p:nvPr/>
        </p:nvSpPr>
        <p:spPr bwMode="auto">
          <a:xfrm>
            <a:off x="765264" y="3907307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32" name="Line 43"/>
          <p:cNvSpPr>
            <a:spLocks noChangeShapeType="1"/>
          </p:cNvSpPr>
          <p:nvPr/>
        </p:nvSpPr>
        <p:spPr bwMode="auto">
          <a:xfrm>
            <a:off x="765264" y="390730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33" name="Line 44"/>
          <p:cNvSpPr>
            <a:spLocks noChangeShapeType="1"/>
          </p:cNvSpPr>
          <p:nvPr/>
        </p:nvSpPr>
        <p:spPr bwMode="auto">
          <a:xfrm>
            <a:off x="1785617" y="390730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34" name="Line 45"/>
          <p:cNvSpPr>
            <a:spLocks noChangeShapeType="1"/>
          </p:cNvSpPr>
          <p:nvPr/>
        </p:nvSpPr>
        <p:spPr bwMode="auto">
          <a:xfrm>
            <a:off x="1275441" y="3142161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35" name="Line 46"/>
          <p:cNvSpPr>
            <a:spLocks noChangeShapeType="1"/>
          </p:cNvSpPr>
          <p:nvPr/>
        </p:nvSpPr>
        <p:spPr bwMode="auto">
          <a:xfrm>
            <a:off x="1275441" y="3142161"/>
            <a:ext cx="0" cy="7651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36" name="Line 47"/>
          <p:cNvSpPr>
            <a:spLocks noChangeShapeType="1"/>
          </p:cNvSpPr>
          <p:nvPr/>
        </p:nvSpPr>
        <p:spPr bwMode="auto">
          <a:xfrm>
            <a:off x="1785617" y="3142161"/>
            <a:ext cx="0" cy="7651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37" name="Line 48"/>
          <p:cNvSpPr>
            <a:spLocks noChangeShapeType="1"/>
          </p:cNvSpPr>
          <p:nvPr/>
        </p:nvSpPr>
        <p:spPr bwMode="auto">
          <a:xfrm>
            <a:off x="1275441" y="326874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38" name="Text Box 49"/>
          <p:cNvSpPr txBox="1">
            <a:spLocks noChangeArrowheads="1"/>
          </p:cNvSpPr>
          <p:nvPr/>
        </p:nvSpPr>
        <p:spPr bwMode="auto">
          <a:xfrm>
            <a:off x="660228" y="2377016"/>
            <a:ext cx="982701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i="1" dirty="0">
                <a:solidFill>
                  <a:srgbClr val="FF0000"/>
                </a:solidFill>
              </a:rPr>
              <a:t>I(t)</a:t>
            </a:r>
            <a:endParaRPr lang="fr-FR" sz="3800" i="1" dirty="0">
              <a:solidFill>
                <a:srgbClr val="FF0000"/>
              </a:solidFill>
            </a:endParaRPr>
          </a:p>
        </p:txBody>
      </p:sp>
      <p:sp>
        <p:nvSpPr>
          <p:cNvPr id="26639" name="Line 50"/>
          <p:cNvSpPr>
            <a:spLocks noChangeShapeType="1"/>
          </p:cNvSpPr>
          <p:nvPr/>
        </p:nvSpPr>
        <p:spPr bwMode="auto">
          <a:xfrm flipV="1">
            <a:off x="765264" y="2759589"/>
            <a:ext cx="0" cy="11477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226676" y="6045738"/>
            <a:ext cx="12274238" cy="3997323"/>
            <a:chOff x="327" y="2594"/>
            <a:chExt cx="3272" cy="1421"/>
          </a:xfrm>
        </p:grpSpPr>
        <p:sp>
          <p:nvSpPr>
            <p:cNvPr id="26645" name="Text Box 52"/>
            <p:cNvSpPr txBox="1">
              <a:spLocks noChangeArrowheads="1"/>
            </p:cNvSpPr>
            <p:nvPr/>
          </p:nvSpPr>
          <p:spPr bwMode="auto">
            <a:xfrm>
              <a:off x="327" y="2594"/>
              <a:ext cx="1059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900" dirty="0" err="1"/>
                <a:t>Threshold</a:t>
              </a:r>
              <a:r>
                <a:rPr lang="fr-CH" sz="5900" dirty="0"/>
                <a:t>?</a:t>
              </a:r>
              <a:endParaRPr lang="fr-FR" sz="5900" dirty="0"/>
            </a:p>
          </p:txBody>
        </p:sp>
        <p:sp>
          <p:nvSpPr>
            <p:cNvPr id="26646" name="Text Box 53"/>
            <p:cNvSpPr txBox="1">
              <a:spLocks noChangeArrowheads="1"/>
            </p:cNvSpPr>
            <p:nvPr/>
          </p:nvSpPr>
          <p:spPr bwMode="auto">
            <a:xfrm>
              <a:off x="781" y="3080"/>
              <a:ext cx="2615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- AP if amplitude 7.0 units</a:t>
              </a:r>
            </a:p>
            <a:p>
              <a:r>
                <a:rPr lang="fr-CH"/>
                <a:t>- No AP if amplitude 6.9 units </a:t>
              </a:r>
              <a:endParaRPr lang="fr-FR"/>
            </a:p>
          </p:txBody>
        </p:sp>
        <p:sp>
          <p:nvSpPr>
            <p:cNvPr id="26647" name="Text Box 54"/>
            <p:cNvSpPr txBox="1">
              <a:spLocks noChangeArrowheads="1"/>
            </p:cNvSpPr>
            <p:nvPr/>
          </p:nvSpPr>
          <p:spPr bwMode="auto">
            <a:xfrm>
              <a:off x="1371" y="3670"/>
              <a:ext cx="2228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>
                  <a:solidFill>
                    <a:srgbClr val="FF0000"/>
                  </a:solidFill>
                </a:rPr>
                <a:t>(pulse with 1ms duration)</a:t>
              </a:r>
              <a:endParaRPr lang="fr-FR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1444250" y="6858706"/>
            <a:ext cx="14922653" cy="3997323"/>
            <a:chOff x="327" y="2594"/>
            <a:chExt cx="3978" cy="1421"/>
          </a:xfrm>
        </p:grpSpPr>
        <p:sp>
          <p:nvSpPr>
            <p:cNvPr id="26642" name="Text Box 56"/>
            <p:cNvSpPr txBox="1">
              <a:spLocks noChangeArrowheads="1"/>
            </p:cNvSpPr>
            <p:nvPr/>
          </p:nvSpPr>
          <p:spPr bwMode="auto">
            <a:xfrm>
              <a:off x="327" y="2594"/>
              <a:ext cx="49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5900" dirty="0"/>
            </a:p>
          </p:txBody>
        </p:sp>
        <p:sp>
          <p:nvSpPr>
            <p:cNvPr id="26643" name="Text Box 57"/>
            <p:cNvSpPr txBox="1">
              <a:spLocks noChangeArrowheads="1"/>
            </p:cNvSpPr>
            <p:nvPr/>
          </p:nvSpPr>
          <p:spPr bwMode="auto">
            <a:xfrm>
              <a:off x="781" y="3080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 </a:t>
              </a:r>
              <a:endParaRPr lang="fr-FR"/>
            </a:p>
          </p:txBody>
        </p:sp>
        <p:sp>
          <p:nvSpPr>
            <p:cNvPr id="26644" name="Text Box 58"/>
            <p:cNvSpPr txBox="1">
              <a:spLocks noChangeArrowheads="1"/>
            </p:cNvSpPr>
            <p:nvPr/>
          </p:nvSpPr>
          <p:spPr bwMode="auto">
            <a:xfrm>
              <a:off x="1371" y="3670"/>
              <a:ext cx="293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>
                  <a:solidFill>
                    <a:srgbClr val="FF0000"/>
                  </a:solidFill>
                </a:rPr>
                <a:t>(and pulse with 0.5 ms duration?)</a:t>
              </a:r>
              <a:endParaRPr lang="fr-FR">
                <a:solidFill>
                  <a:srgbClr val="FF0000"/>
                </a:solidFill>
              </a:endParaRPr>
            </a:p>
          </p:txBody>
        </p:sp>
      </p:grpSp>
      <p:sp>
        <p:nvSpPr>
          <p:cNvPr id="59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Threshold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1056772" name="Object 4"/>
          <p:cNvGraphicFramePr>
            <a:graphicFrameLocks noChangeAspect="1"/>
          </p:cNvGraphicFramePr>
          <p:nvPr/>
        </p:nvGraphicFramePr>
        <p:xfrm>
          <a:off x="8815681" y="7425009"/>
          <a:ext cx="12649367" cy="15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4" name="Equation" r:id="rId4" imgW="3187440" imgH="355320" progId="Equation.3">
                  <p:embed/>
                </p:oleObj>
              </mc:Choice>
              <mc:Fallback>
                <p:oleObj name="Equation" r:id="rId4" imgW="3187440" imgH="355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5681" y="7425009"/>
                        <a:ext cx="12649367" cy="15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73" name="Object 5"/>
          <p:cNvGraphicFramePr>
            <a:graphicFrameLocks noChangeAspect="1"/>
          </p:cNvGraphicFramePr>
          <p:nvPr/>
        </p:nvGraphicFramePr>
        <p:xfrm>
          <a:off x="8969481" y="9065009"/>
          <a:ext cx="4478915" cy="1603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5" name="Equation" r:id="rId6" imgW="1130040" imgH="431640" progId="Equation.3">
                  <p:embed/>
                </p:oleObj>
              </mc:Choice>
              <mc:Fallback>
                <p:oleObj name="Equation" r:id="rId6" imgW="113004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481" y="9065009"/>
                        <a:ext cx="4478915" cy="16034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74" name="Object 6"/>
          <p:cNvGraphicFramePr>
            <a:graphicFrameLocks noChangeAspect="1"/>
          </p:cNvGraphicFramePr>
          <p:nvPr/>
        </p:nvGraphicFramePr>
        <p:xfrm>
          <a:off x="9104803" y="10598113"/>
          <a:ext cx="3706431" cy="1603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6" name="Equation" r:id="rId8" imgW="1028520" imgH="431640" progId="Equation.3">
                  <p:embed/>
                </p:oleObj>
              </mc:Choice>
              <mc:Fallback>
                <p:oleObj name="Equation" r:id="rId8" imgW="102852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4803" y="10598113"/>
                        <a:ext cx="3706431" cy="16034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197798" y="6536088"/>
            <a:ext cx="2347623" cy="1240548"/>
            <a:chOff x="2361" y="2112"/>
            <a:chExt cx="3013" cy="633"/>
          </a:xfrm>
        </p:grpSpPr>
        <p:sp>
          <p:nvSpPr>
            <p:cNvPr id="7254" name="Line 8"/>
            <p:cNvSpPr>
              <a:spLocks noChangeShapeType="1"/>
            </p:cNvSpPr>
            <p:nvPr/>
          </p:nvSpPr>
          <p:spPr bwMode="auto">
            <a:xfrm flipV="1">
              <a:off x="3583" y="2553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5" name="Text Box 9"/>
            <p:cNvSpPr txBox="1">
              <a:spLocks noChangeArrowheads="1"/>
            </p:cNvSpPr>
            <p:nvPr/>
          </p:nvSpPr>
          <p:spPr bwMode="auto">
            <a:xfrm>
              <a:off x="2361" y="2112"/>
              <a:ext cx="301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 err="1" smtClean="0">
                  <a:solidFill>
                    <a:srgbClr val="FF0000"/>
                  </a:solidFill>
                </a:rPr>
                <a:t>Stim</a:t>
              </a:r>
              <a:r>
                <a:rPr lang="en-US" sz="3800" dirty="0" smtClean="0">
                  <a:solidFill>
                    <a:srgbClr val="FF0000"/>
                  </a:solidFill>
                </a:rPr>
                <a:t>.  </a:t>
              </a:r>
              <a:endParaRPr lang="en-US" sz="3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0661374" y="6671114"/>
            <a:ext cx="3169788" cy="1350257"/>
            <a:chOff x="960" y="2352"/>
            <a:chExt cx="1440" cy="480"/>
          </a:xfrm>
        </p:grpSpPr>
        <p:graphicFrame>
          <p:nvGraphicFramePr>
            <p:cNvPr id="7177" name="Object 11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37" name="Equation" r:id="rId10" imgW="228600" imgH="228600" progId="Equation.3">
                    <p:embed/>
                  </p:oleObj>
                </mc:Choice>
                <mc:Fallback>
                  <p:oleObj name="Equation" r:id="rId10" imgW="228600" imgH="228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352"/>
                          <a:ext cx="346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52" name="Freeform 12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3" name="Freeform 13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4911535" y="6536088"/>
            <a:ext cx="2520870" cy="1350257"/>
            <a:chOff x="2592" y="2352"/>
            <a:chExt cx="1296" cy="480"/>
          </a:xfrm>
        </p:grpSpPr>
        <p:graphicFrame>
          <p:nvGraphicFramePr>
            <p:cNvPr id="7176" name="Object 15"/>
            <p:cNvGraphicFramePr>
              <a:graphicFrameLocks noChangeAspect="1"/>
            </p:cNvGraphicFramePr>
            <p:nvPr/>
          </p:nvGraphicFramePr>
          <p:xfrm>
            <a:off x="2976" y="2352"/>
            <a:ext cx="288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38" name="Equation" r:id="rId12" imgW="190440" imgH="215640" progId="Equation.3">
                    <p:embed/>
                  </p:oleObj>
                </mc:Choice>
                <mc:Fallback>
                  <p:oleObj name="Equation" r:id="rId12" imgW="190440" imgH="21564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2352"/>
                          <a:ext cx="288" cy="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50" name="Freeform 16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1" name="Freeform 17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8096384" y="6536088"/>
            <a:ext cx="2101441" cy="1350257"/>
            <a:chOff x="4032" y="2352"/>
            <a:chExt cx="912" cy="480"/>
          </a:xfrm>
        </p:grpSpPr>
        <p:graphicFrame>
          <p:nvGraphicFramePr>
            <p:cNvPr id="7175" name="Object 19"/>
            <p:cNvGraphicFramePr>
              <a:graphicFrameLocks noChangeAspect="1"/>
            </p:cNvGraphicFramePr>
            <p:nvPr/>
          </p:nvGraphicFramePr>
          <p:xfrm>
            <a:off x="4416" y="2352"/>
            <a:ext cx="401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39" name="Equation" r:id="rId14" imgW="266400" imgH="228600" progId="Equation.3">
                    <p:embed/>
                  </p:oleObj>
                </mc:Choice>
                <mc:Fallback>
                  <p:oleObj name="Equation" r:id="rId14" imgW="266400" imgH="2286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352"/>
                          <a:ext cx="401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48" name="Freeform 20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9" name="Freeform 21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9254447" y="1904426"/>
            <a:ext cx="10372332" cy="3147786"/>
            <a:chOff x="2592" y="3216"/>
            <a:chExt cx="2765" cy="1119"/>
          </a:xfrm>
        </p:grpSpPr>
        <p:sp>
          <p:nvSpPr>
            <p:cNvPr id="7201" name="Rectangle 59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Rectangle 60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Line 61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Line 62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Text Box 63"/>
            <p:cNvSpPr txBox="1">
              <a:spLocks noChangeArrowheads="1"/>
            </p:cNvSpPr>
            <p:nvPr/>
          </p:nvSpPr>
          <p:spPr bwMode="auto">
            <a:xfrm>
              <a:off x="3638" y="403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7206" name="Text Box 64"/>
            <p:cNvSpPr txBox="1">
              <a:spLocks noChangeArrowheads="1"/>
            </p:cNvSpPr>
            <p:nvPr/>
          </p:nvSpPr>
          <p:spPr bwMode="auto">
            <a:xfrm>
              <a:off x="5228" y="407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7207" name="Freeform 65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8" name="Freeform 66"/>
            <p:cNvSpPr>
              <a:spLocks/>
            </p:cNvSpPr>
            <p:nvPr/>
          </p:nvSpPr>
          <p:spPr bwMode="auto">
            <a:xfrm flipV="1"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" name="Text Box 67"/>
            <p:cNvSpPr txBox="1">
              <a:spLocks noChangeArrowheads="1"/>
            </p:cNvSpPr>
            <p:nvPr/>
          </p:nvSpPr>
          <p:spPr bwMode="auto">
            <a:xfrm>
              <a:off x="3350" y="3705"/>
              <a:ext cx="35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FF0000"/>
                  </a:solidFill>
                </a:rPr>
                <a:t>h</a:t>
              </a:r>
              <a:r>
                <a:rPr lang="en-US" sz="4200" baseline="-25000" dirty="0">
                  <a:solidFill>
                    <a:srgbClr val="FF0000"/>
                  </a:solidFill>
                </a:rPr>
                <a:t>0</a:t>
              </a:r>
              <a:r>
                <a:rPr lang="en-US" sz="4200" dirty="0">
                  <a:solidFill>
                    <a:srgbClr val="FF0000"/>
                  </a:solidFill>
                </a:rPr>
                <a:t>(u)</a:t>
              </a:r>
              <a:endParaRPr lang="en-US" sz="5900" dirty="0"/>
            </a:p>
          </p:txBody>
        </p:sp>
        <p:sp>
          <p:nvSpPr>
            <p:cNvPr id="7210" name="Text Box 68"/>
            <p:cNvSpPr txBox="1">
              <a:spLocks noChangeArrowheads="1"/>
            </p:cNvSpPr>
            <p:nvPr/>
          </p:nvSpPr>
          <p:spPr bwMode="auto">
            <a:xfrm>
              <a:off x="3312" y="3264"/>
              <a:ext cx="39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8000"/>
                  </a:solidFill>
                </a:rPr>
                <a:t>m</a:t>
              </a:r>
              <a:r>
                <a:rPr lang="en-US" sz="4200" baseline="-25000" dirty="0">
                  <a:solidFill>
                    <a:srgbClr val="008000"/>
                  </a:solidFill>
                </a:rPr>
                <a:t>0</a:t>
              </a:r>
              <a:r>
                <a:rPr lang="en-US" sz="4200" dirty="0">
                  <a:solidFill>
                    <a:srgbClr val="008000"/>
                  </a:solidFill>
                </a:rPr>
                <a:t>(u)</a:t>
              </a:r>
              <a:endParaRPr lang="en-US" sz="5900" dirty="0"/>
            </a:p>
          </p:txBody>
        </p:sp>
        <p:sp>
          <p:nvSpPr>
            <p:cNvPr id="7211" name="Freeform 69"/>
            <p:cNvSpPr>
              <a:spLocks/>
            </p:cNvSpPr>
            <p:nvPr/>
          </p:nvSpPr>
          <p:spPr bwMode="auto">
            <a:xfrm>
              <a:off x="4080" y="3888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2" name="Freeform 70"/>
            <p:cNvSpPr>
              <a:spLocks/>
            </p:cNvSpPr>
            <p:nvPr/>
          </p:nvSpPr>
          <p:spPr bwMode="auto">
            <a:xfrm>
              <a:off x="4080" y="3264"/>
              <a:ext cx="1200" cy="576"/>
            </a:xfrm>
            <a:custGeom>
              <a:avLst/>
              <a:gdLst>
                <a:gd name="T0" fmla="*/ 0 w 1200"/>
                <a:gd name="T1" fmla="*/ 150994944 h 144"/>
                <a:gd name="T2" fmla="*/ 432 w 1200"/>
                <a:gd name="T3" fmla="*/ 100663157 h 144"/>
                <a:gd name="T4" fmla="*/ 576 w 1200"/>
                <a:gd name="T5" fmla="*/ 0 h 144"/>
                <a:gd name="T6" fmla="*/ 720 w 1200"/>
                <a:gd name="T7" fmla="*/ 100663157 h 144"/>
                <a:gd name="T8" fmla="*/ 1200 w 1200"/>
                <a:gd name="T9" fmla="*/ 1509949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73" name="Object 71"/>
            <p:cNvGraphicFramePr>
              <a:graphicFrameLocks noChangeAspect="1"/>
            </p:cNvGraphicFramePr>
            <p:nvPr/>
          </p:nvGraphicFramePr>
          <p:xfrm>
            <a:off x="4723" y="3265"/>
            <a:ext cx="413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40" name="Equation" r:id="rId16" imgW="368280" imgH="228600" progId="Equation.3">
                    <p:embed/>
                  </p:oleObj>
                </mc:Choice>
                <mc:Fallback>
                  <p:oleObj name="Equation" r:id="rId16" imgW="368280" imgH="228600" progId="Equation.3">
                    <p:embed/>
                    <p:pic>
                      <p:nvPicPr>
                        <p:cNvPr id="0" name="Object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3" y="3265"/>
                          <a:ext cx="413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4" name="Object 72"/>
            <p:cNvGraphicFramePr>
              <a:graphicFrameLocks noChangeAspect="1"/>
            </p:cNvGraphicFramePr>
            <p:nvPr/>
          </p:nvGraphicFramePr>
          <p:xfrm>
            <a:off x="4697" y="3728"/>
            <a:ext cx="427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41" name="Equation" r:id="rId18" imgW="380880" imgH="228600" progId="Equation.3">
                    <p:embed/>
                  </p:oleObj>
                </mc:Choice>
                <mc:Fallback>
                  <p:oleObj name="Equation" r:id="rId18" imgW="380880" imgH="228600" progId="Equation.3">
                    <p:embed/>
                    <p:pic>
                      <p:nvPicPr>
                        <p:cNvPr id="0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7" y="3728"/>
                          <a:ext cx="427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186" name="Picture 73" descr="HH-thr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383277" y="1482470"/>
            <a:ext cx="6298427" cy="472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7" name="Text Box 74"/>
          <p:cNvSpPr txBox="1">
            <a:spLocks noChangeArrowheads="1"/>
          </p:cNvSpPr>
          <p:nvPr/>
        </p:nvSpPr>
        <p:spPr bwMode="auto">
          <a:xfrm>
            <a:off x="412615" y="1315790"/>
            <a:ext cx="274600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dirty="0"/>
              <a:t>pulse input</a:t>
            </a:r>
            <a:endParaRPr lang="fr-FR" sz="3800" dirty="0"/>
          </a:p>
        </p:txBody>
      </p:sp>
      <p:sp>
        <p:nvSpPr>
          <p:cNvPr id="7188" name="Line 75"/>
          <p:cNvSpPr>
            <a:spLocks noChangeShapeType="1"/>
          </p:cNvSpPr>
          <p:nvPr/>
        </p:nvSpPr>
        <p:spPr bwMode="auto">
          <a:xfrm>
            <a:off x="765264" y="3907307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9" name="Line 76"/>
          <p:cNvSpPr>
            <a:spLocks noChangeShapeType="1"/>
          </p:cNvSpPr>
          <p:nvPr/>
        </p:nvSpPr>
        <p:spPr bwMode="auto">
          <a:xfrm>
            <a:off x="765264" y="390730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0" name="Line 77"/>
          <p:cNvSpPr>
            <a:spLocks noChangeShapeType="1"/>
          </p:cNvSpPr>
          <p:nvPr/>
        </p:nvSpPr>
        <p:spPr bwMode="auto">
          <a:xfrm>
            <a:off x="1785617" y="390730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1" name="Line 78"/>
          <p:cNvSpPr>
            <a:spLocks noChangeShapeType="1"/>
          </p:cNvSpPr>
          <p:nvPr/>
        </p:nvSpPr>
        <p:spPr bwMode="auto">
          <a:xfrm>
            <a:off x="1275441" y="3142161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2" name="Line 79"/>
          <p:cNvSpPr>
            <a:spLocks noChangeShapeType="1"/>
          </p:cNvSpPr>
          <p:nvPr/>
        </p:nvSpPr>
        <p:spPr bwMode="auto">
          <a:xfrm>
            <a:off x="1275441" y="3142161"/>
            <a:ext cx="0" cy="7651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3" name="Line 80"/>
          <p:cNvSpPr>
            <a:spLocks noChangeShapeType="1"/>
          </p:cNvSpPr>
          <p:nvPr/>
        </p:nvSpPr>
        <p:spPr bwMode="auto">
          <a:xfrm>
            <a:off x="1785617" y="3142161"/>
            <a:ext cx="0" cy="7651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4" name="Line 81"/>
          <p:cNvSpPr>
            <a:spLocks noChangeShapeType="1"/>
          </p:cNvSpPr>
          <p:nvPr/>
        </p:nvSpPr>
        <p:spPr bwMode="auto">
          <a:xfrm>
            <a:off x="1275441" y="326874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5" name="Text Box 82"/>
          <p:cNvSpPr txBox="1">
            <a:spLocks noChangeArrowheads="1"/>
          </p:cNvSpPr>
          <p:nvPr/>
        </p:nvSpPr>
        <p:spPr bwMode="auto">
          <a:xfrm>
            <a:off x="292740" y="2095359"/>
            <a:ext cx="982701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i="1" dirty="0">
                <a:solidFill>
                  <a:srgbClr val="FF0000"/>
                </a:solidFill>
              </a:rPr>
              <a:t>I(t)</a:t>
            </a:r>
            <a:endParaRPr lang="fr-FR" sz="3800" i="1" dirty="0">
              <a:solidFill>
                <a:srgbClr val="FF0000"/>
              </a:solidFill>
            </a:endParaRPr>
          </a:p>
        </p:txBody>
      </p:sp>
      <p:sp>
        <p:nvSpPr>
          <p:cNvPr id="7196" name="Line 83"/>
          <p:cNvSpPr>
            <a:spLocks noChangeShapeType="1"/>
          </p:cNvSpPr>
          <p:nvPr/>
        </p:nvSpPr>
        <p:spPr bwMode="auto">
          <a:xfrm flipV="1">
            <a:off x="765264" y="2759589"/>
            <a:ext cx="0" cy="11477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56854" name="Text Box 86"/>
          <p:cNvSpPr txBox="1">
            <a:spLocks noChangeArrowheads="1"/>
          </p:cNvSpPr>
          <p:nvPr/>
        </p:nvSpPr>
        <p:spPr bwMode="auto">
          <a:xfrm>
            <a:off x="9841463" y="4844275"/>
            <a:ext cx="10286530" cy="1241234"/>
          </a:xfrm>
          <a:prstGeom prst="rect">
            <a:avLst/>
          </a:prstGeom>
          <a:solidFill>
            <a:srgbClr val="87D4F7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i="1" dirty="0" err="1" smtClean="0"/>
              <a:t>Mathematical</a:t>
            </a:r>
            <a:r>
              <a:rPr lang="fr-CH" sz="6800" i="1" dirty="0" smtClean="0"/>
              <a:t> </a:t>
            </a:r>
            <a:r>
              <a:rPr lang="fr-CH" sz="6800" i="1" dirty="0" err="1" smtClean="0"/>
              <a:t>explanation</a:t>
            </a:r>
            <a:endParaRPr lang="fr-FR" sz="6800" b="1" i="1" dirty="0"/>
          </a:p>
        </p:txBody>
      </p:sp>
      <p:sp>
        <p:nvSpPr>
          <p:cNvPr id="88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Threshold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85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1056772" name="Object 4"/>
          <p:cNvGraphicFramePr>
            <a:graphicFrameLocks noChangeAspect="1"/>
          </p:cNvGraphicFramePr>
          <p:nvPr/>
        </p:nvGraphicFramePr>
        <p:xfrm>
          <a:off x="8815681" y="6558741"/>
          <a:ext cx="12649367" cy="15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06" name="Equation" r:id="rId4" imgW="3187440" imgH="355320" progId="Equation.3">
                  <p:embed/>
                </p:oleObj>
              </mc:Choice>
              <mc:Fallback>
                <p:oleObj name="Equation" r:id="rId4" imgW="3187440" imgH="355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5681" y="6558741"/>
                        <a:ext cx="12649367" cy="15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73" name="Object 5"/>
          <p:cNvGraphicFramePr>
            <a:graphicFrameLocks noChangeAspect="1"/>
          </p:cNvGraphicFramePr>
          <p:nvPr/>
        </p:nvGraphicFramePr>
        <p:xfrm>
          <a:off x="8969481" y="8198741"/>
          <a:ext cx="4478915" cy="1603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07" name="Equation" r:id="rId6" imgW="1130040" imgH="431640" progId="Equation.3">
                  <p:embed/>
                </p:oleObj>
              </mc:Choice>
              <mc:Fallback>
                <p:oleObj name="Equation" r:id="rId6" imgW="113004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481" y="8198741"/>
                        <a:ext cx="4478915" cy="16034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74" name="Object 6"/>
          <p:cNvGraphicFramePr>
            <a:graphicFrameLocks noChangeAspect="1"/>
          </p:cNvGraphicFramePr>
          <p:nvPr/>
        </p:nvGraphicFramePr>
        <p:xfrm>
          <a:off x="9104803" y="9731845"/>
          <a:ext cx="3706431" cy="1603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08" name="Equation" r:id="rId8" imgW="1028520" imgH="431640" progId="Equation.3">
                  <p:embed/>
                </p:oleObj>
              </mc:Choice>
              <mc:Fallback>
                <p:oleObj name="Equation" r:id="rId8" imgW="102852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4803" y="9731845"/>
                        <a:ext cx="3706431" cy="16034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197798" y="5669820"/>
            <a:ext cx="2347623" cy="1240548"/>
            <a:chOff x="2361" y="2112"/>
            <a:chExt cx="3013" cy="633"/>
          </a:xfrm>
        </p:grpSpPr>
        <p:sp>
          <p:nvSpPr>
            <p:cNvPr id="7254" name="Line 8"/>
            <p:cNvSpPr>
              <a:spLocks noChangeShapeType="1"/>
            </p:cNvSpPr>
            <p:nvPr/>
          </p:nvSpPr>
          <p:spPr bwMode="auto">
            <a:xfrm flipV="1">
              <a:off x="3583" y="2553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5" name="Text Box 9"/>
            <p:cNvSpPr txBox="1">
              <a:spLocks noChangeArrowheads="1"/>
            </p:cNvSpPr>
            <p:nvPr/>
          </p:nvSpPr>
          <p:spPr bwMode="auto">
            <a:xfrm>
              <a:off x="2361" y="2112"/>
              <a:ext cx="301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 err="1" smtClean="0">
                  <a:solidFill>
                    <a:srgbClr val="FF0000"/>
                  </a:solidFill>
                </a:rPr>
                <a:t>Stim</a:t>
              </a:r>
              <a:r>
                <a:rPr lang="en-US" sz="3800" dirty="0" smtClean="0">
                  <a:solidFill>
                    <a:srgbClr val="FF0000"/>
                  </a:solidFill>
                </a:rPr>
                <a:t>.  </a:t>
              </a:r>
              <a:endParaRPr lang="en-US" sz="3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0661374" y="5804846"/>
            <a:ext cx="3169788" cy="1350257"/>
            <a:chOff x="960" y="2352"/>
            <a:chExt cx="1440" cy="480"/>
          </a:xfrm>
        </p:grpSpPr>
        <p:graphicFrame>
          <p:nvGraphicFramePr>
            <p:cNvPr id="7177" name="Object 11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309" name="Equation" r:id="rId10" imgW="228600" imgH="228600" progId="Equation.3">
                    <p:embed/>
                  </p:oleObj>
                </mc:Choice>
                <mc:Fallback>
                  <p:oleObj name="Equation" r:id="rId10" imgW="228600" imgH="228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352"/>
                          <a:ext cx="346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52" name="Freeform 12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3" name="Freeform 13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4911535" y="5669820"/>
            <a:ext cx="2520870" cy="1350257"/>
            <a:chOff x="2592" y="2352"/>
            <a:chExt cx="1296" cy="480"/>
          </a:xfrm>
        </p:grpSpPr>
        <p:graphicFrame>
          <p:nvGraphicFramePr>
            <p:cNvPr id="7176" name="Object 15"/>
            <p:cNvGraphicFramePr>
              <a:graphicFrameLocks noChangeAspect="1"/>
            </p:cNvGraphicFramePr>
            <p:nvPr/>
          </p:nvGraphicFramePr>
          <p:xfrm>
            <a:off x="2976" y="2352"/>
            <a:ext cx="288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310" name="Equation" r:id="rId12" imgW="190440" imgH="215640" progId="Equation.3">
                    <p:embed/>
                  </p:oleObj>
                </mc:Choice>
                <mc:Fallback>
                  <p:oleObj name="Equation" r:id="rId12" imgW="190440" imgH="21564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2352"/>
                          <a:ext cx="288" cy="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50" name="Freeform 16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1" name="Freeform 17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8096384" y="5669820"/>
            <a:ext cx="2101441" cy="1350257"/>
            <a:chOff x="4032" y="2352"/>
            <a:chExt cx="912" cy="480"/>
          </a:xfrm>
        </p:grpSpPr>
        <p:graphicFrame>
          <p:nvGraphicFramePr>
            <p:cNvPr id="7175" name="Object 19"/>
            <p:cNvGraphicFramePr>
              <a:graphicFrameLocks noChangeAspect="1"/>
            </p:cNvGraphicFramePr>
            <p:nvPr/>
          </p:nvGraphicFramePr>
          <p:xfrm>
            <a:off x="4416" y="2352"/>
            <a:ext cx="401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311" name="Equation" r:id="rId14" imgW="266400" imgH="228600" progId="Equation.3">
                    <p:embed/>
                  </p:oleObj>
                </mc:Choice>
                <mc:Fallback>
                  <p:oleObj name="Equation" r:id="rId14" imgW="266400" imgH="2286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352"/>
                          <a:ext cx="401" cy="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48" name="Freeform 20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9" name="Freeform 21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9254447" y="1904426"/>
            <a:ext cx="10372332" cy="3147786"/>
            <a:chOff x="2592" y="3216"/>
            <a:chExt cx="2765" cy="1119"/>
          </a:xfrm>
        </p:grpSpPr>
        <p:sp>
          <p:nvSpPr>
            <p:cNvPr id="7201" name="Rectangle 59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Rectangle 60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Line 61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Line 62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Text Box 63"/>
            <p:cNvSpPr txBox="1">
              <a:spLocks noChangeArrowheads="1"/>
            </p:cNvSpPr>
            <p:nvPr/>
          </p:nvSpPr>
          <p:spPr bwMode="auto">
            <a:xfrm>
              <a:off x="3638" y="403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7206" name="Text Box 64"/>
            <p:cNvSpPr txBox="1">
              <a:spLocks noChangeArrowheads="1"/>
            </p:cNvSpPr>
            <p:nvPr/>
          </p:nvSpPr>
          <p:spPr bwMode="auto">
            <a:xfrm>
              <a:off x="5228" y="407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7207" name="Freeform 65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8" name="Freeform 66"/>
            <p:cNvSpPr>
              <a:spLocks/>
            </p:cNvSpPr>
            <p:nvPr/>
          </p:nvSpPr>
          <p:spPr bwMode="auto">
            <a:xfrm flipV="1"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" name="Text Box 67"/>
            <p:cNvSpPr txBox="1">
              <a:spLocks noChangeArrowheads="1"/>
            </p:cNvSpPr>
            <p:nvPr/>
          </p:nvSpPr>
          <p:spPr bwMode="auto">
            <a:xfrm>
              <a:off x="3350" y="3705"/>
              <a:ext cx="35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FF0000"/>
                  </a:solidFill>
                </a:rPr>
                <a:t>h</a:t>
              </a:r>
              <a:r>
                <a:rPr lang="en-US" sz="4200" baseline="-25000" dirty="0">
                  <a:solidFill>
                    <a:srgbClr val="FF0000"/>
                  </a:solidFill>
                </a:rPr>
                <a:t>0</a:t>
              </a:r>
              <a:r>
                <a:rPr lang="en-US" sz="4200" dirty="0">
                  <a:solidFill>
                    <a:srgbClr val="FF0000"/>
                  </a:solidFill>
                </a:rPr>
                <a:t>(u)</a:t>
              </a:r>
              <a:endParaRPr lang="en-US" sz="5900" dirty="0"/>
            </a:p>
          </p:txBody>
        </p:sp>
        <p:sp>
          <p:nvSpPr>
            <p:cNvPr id="7210" name="Text Box 68"/>
            <p:cNvSpPr txBox="1">
              <a:spLocks noChangeArrowheads="1"/>
            </p:cNvSpPr>
            <p:nvPr/>
          </p:nvSpPr>
          <p:spPr bwMode="auto">
            <a:xfrm>
              <a:off x="3312" y="3264"/>
              <a:ext cx="39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8000"/>
                  </a:solidFill>
                </a:rPr>
                <a:t>m</a:t>
              </a:r>
              <a:r>
                <a:rPr lang="en-US" sz="4200" baseline="-25000" dirty="0">
                  <a:solidFill>
                    <a:srgbClr val="008000"/>
                  </a:solidFill>
                </a:rPr>
                <a:t>0</a:t>
              </a:r>
              <a:r>
                <a:rPr lang="en-US" sz="4200" dirty="0">
                  <a:solidFill>
                    <a:srgbClr val="008000"/>
                  </a:solidFill>
                </a:rPr>
                <a:t>(u)</a:t>
              </a:r>
              <a:endParaRPr lang="en-US" sz="5900" dirty="0"/>
            </a:p>
          </p:txBody>
        </p:sp>
        <p:sp>
          <p:nvSpPr>
            <p:cNvPr id="7211" name="Freeform 69"/>
            <p:cNvSpPr>
              <a:spLocks/>
            </p:cNvSpPr>
            <p:nvPr/>
          </p:nvSpPr>
          <p:spPr bwMode="auto">
            <a:xfrm>
              <a:off x="4080" y="3888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2" name="Freeform 70"/>
            <p:cNvSpPr>
              <a:spLocks/>
            </p:cNvSpPr>
            <p:nvPr/>
          </p:nvSpPr>
          <p:spPr bwMode="auto">
            <a:xfrm>
              <a:off x="4080" y="3264"/>
              <a:ext cx="1200" cy="576"/>
            </a:xfrm>
            <a:custGeom>
              <a:avLst/>
              <a:gdLst>
                <a:gd name="T0" fmla="*/ 0 w 1200"/>
                <a:gd name="T1" fmla="*/ 150994944 h 144"/>
                <a:gd name="T2" fmla="*/ 432 w 1200"/>
                <a:gd name="T3" fmla="*/ 100663157 h 144"/>
                <a:gd name="T4" fmla="*/ 576 w 1200"/>
                <a:gd name="T5" fmla="*/ 0 h 144"/>
                <a:gd name="T6" fmla="*/ 720 w 1200"/>
                <a:gd name="T7" fmla="*/ 100663157 h 144"/>
                <a:gd name="T8" fmla="*/ 1200 w 1200"/>
                <a:gd name="T9" fmla="*/ 1509949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73" name="Object 71"/>
            <p:cNvGraphicFramePr>
              <a:graphicFrameLocks noChangeAspect="1"/>
            </p:cNvGraphicFramePr>
            <p:nvPr/>
          </p:nvGraphicFramePr>
          <p:xfrm>
            <a:off x="4723" y="3265"/>
            <a:ext cx="413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312" name="Equation" r:id="rId16" imgW="368280" imgH="228600" progId="Equation.3">
                    <p:embed/>
                  </p:oleObj>
                </mc:Choice>
                <mc:Fallback>
                  <p:oleObj name="Equation" r:id="rId16" imgW="368280" imgH="228600" progId="Equation.3">
                    <p:embed/>
                    <p:pic>
                      <p:nvPicPr>
                        <p:cNvPr id="0" name="Object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3" y="3265"/>
                          <a:ext cx="413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4" name="Object 72"/>
            <p:cNvGraphicFramePr>
              <a:graphicFrameLocks noChangeAspect="1"/>
            </p:cNvGraphicFramePr>
            <p:nvPr/>
          </p:nvGraphicFramePr>
          <p:xfrm>
            <a:off x="4697" y="3728"/>
            <a:ext cx="427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313" name="Equation" r:id="rId18" imgW="380880" imgH="228600" progId="Equation.3">
                    <p:embed/>
                  </p:oleObj>
                </mc:Choice>
                <mc:Fallback>
                  <p:oleObj name="Equation" r:id="rId18" imgW="380880" imgH="228600" progId="Equation.3">
                    <p:embed/>
                    <p:pic>
                      <p:nvPicPr>
                        <p:cNvPr id="0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7" y="3728"/>
                          <a:ext cx="427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186" name="Picture 73" descr="HH-thr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383277" y="1482470"/>
            <a:ext cx="6298427" cy="472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7" name="Text Box 74"/>
          <p:cNvSpPr txBox="1">
            <a:spLocks noChangeArrowheads="1"/>
          </p:cNvSpPr>
          <p:nvPr/>
        </p:nvSpPr>
        <p:spPr bwMode="auto">
          <a:xfrm>
            <a:off x="412615" y="1315790"/>
            <a:ext cx="274600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dirty="0"/>
              <a:t>pulse input</a:t>
            </a:r>
            <a:endParaRPr lang="fr-FR" sz="3800" dirty="0"/>
          </a:p>
        </p:txBody>
      </p:sp>
      <p:sp>
        <p:nvSpPr>
          <p:cNvPr id="7188" name="Line 75"/>
          <p:cNvSpPr>
            <a:spLocks noChangeShapeType="1"/>
          </p:cNvSpPr>
          <p:nvPr/>
        </p:nvSpPr>
        <p:spPr bwMode="auto">
          <a:xfrm>
            <a:off x="765264" y="3907307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9" name="Line 76"/>
          <p:cNvSpPr>
            <a:spLocks noChangeShapeType="1"/>
          </p:cNvSpPr>
          <p:nvPr/>
        </p:nvSpPr>
        <p:spPr bwMode="auto">
          <a:xfrm>
            <a:off x="765264" y="390730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0" name="Line 77"/>
          <p:cNvSpPr>
            <a:spLocks noChangeShapeType="1"/>
          </p:cNvSpPr>
          <p:nvPr/>
        </p:nvSpPr>
        <p:spPr bwMode="auto">
          <a:xfrm>
            <a:off x="1785617" y="390730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1" name="Line 78"/>
          <p:cNvSpPr>
            <a:spLocks noChangeShapeType="1"/>
          </p:cNvSpPr>
          <p:nvPr/>
        </p:nvSpPr>
        <p:spPr bwMode="auto">
          <a:xfrm>
            <a:off x="1275441" y="3142161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2" name="Line 79"/>
          <p:cNvSpPr>
            <a:spLocks noChangeShapeType="1"/>
          </p:cNvSpPr>
          <p:nvPr/>
        </p:nvSpPr>
        <p:spPr bwMode="auto">
          <a:xfrm>
            <a:off x="1275441" y="3142161"/>
            <a:ext cx="0" cy="7651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3" name="Line 80"/>
          <p:cNvSpPr>
            <a:spLocks noChangeShapeType="1"/>
          </p:cNvSpPr>
          <p:nvPr/>
        </p:nvSpPr>
        <p:spPr bwMode="auto">
          <a:xfrm>
            <a:off x="1785617" y="3142161"/>
            <a:ext cx="0" cy="7651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4" name="Line 81"/>
          <p:cNvSpPr>
            <a:spLocks noChangeShapeType="1"/>
          </p:cNvSpPr>
          <p:nvPr/>
        </p:nvSpPr>
        <p:spPr bwMode="auto">
          <a:xfrm>
            <a:off x="1275441" y="326874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5" name="Text Box 82"/>
          <p:cNvSpPr txBox="1">
            <a:spLocks noChangeArrowheads="1"/>
          </p:cNvSpPr>
          <p:nvPr/>
        </p:nvSpPr>
        <p:spPr bwMode="auto">
          <a:xfrm>
            <a:off x="292740" y="2095359"/>
            <a:ext cx="982701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i="1" dirty="0">
                <a:solidFill>
                  <a:srgbClr val="FF0000"/>
                </a:solidFill>
              </a:rPr>
              <a:t>I(t)</a:t>
            </a:r>
            <a:endParaRPr lang="fr-FR" sz="3800" i="1" dirty="0">
              <a:solidFill>
                <a:srgbClr val="FF0000"/>
              </a:solidFill>
            </a:endParaRPr>
          </a:p>
        </p:txBody>
      </p:sp>
      <p:sp>
        <p:nvSpPr>
          <p:cNvPr id="7196" name="Line 83"/>
          <p:cNvSpPr>
            <a:spLocks noChangeShapeType="1"/>
          </p:cNvSpPr>
          <p:nvPr/>
        </p:nvSpPr>
        <p:spPr bwMode="auto">
          <a:xfrm flipV="1">
            <a:off x="765264" y="2759589"/>
            <a:ext cx="0" cy="11477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8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Threshold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4967478" y="8930158"/>
          <a:ext cx="3785249" cy="147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14" name="Equation" r:id="rId21" imgW="1041120" imgH="431640" progId="Equation.DSMT4">
                  <p:embed/>
                </p:oleObj>
              </mc:Choice>
              <mc:Fallback>
                <p:oleObj name="Equation" r:id="rId21" imgW="1041120" imgH="431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67478" y="8930158"/>
                        <a:ext cx="3785249" cy="14715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39969" y="6231773"/>
            <a:ext cx="844173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start the explanation</a:t>
            </a:r>
          </a:p>
          <a:p>
            <a:r>
              <a:rPr lang="en-US" dirty="0" smtClean="0"/>
              <a:t>   with </a:t>
            </a:r>
            <a:r>
              <a:rPr lang="en-US" i="1" dirty="0" smtClean="0"/>
              <a:t>m </a:t>
            </a:r>
            <a:r>
              <a:rPr lang="en-US" dirty="0" smtClean="0"/>
              <a:t>and not </a:t>
            </a:r>
            <a:r>
              <a:rPr lang="en-US" i="1" dirty="0" smtClean="0"/>
              <a:t>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39969" y="8555055"/>
            <a:ext cx="494558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about </a:t>
            </a:r>
            <a:r>
              <a:rPr lang="en-US" i="1" dirty="0" smtClean="0"/>
              <a:t>n</a:t>
            </a:r>
            <a:r>
              <a:rPr lang="en-US" dirty="0" smtClean="0"/>
              <a:t>?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39969" y="9916966"/>
            <a:ext cx="791274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is the threshold?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88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Threshold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095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885" y="1460168"/>
            <a:ext cx="12194089" cy="1055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3961980" y="2348622"/>
          <a:ext cx="6300788" cy="473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8" name="Equation" r:id="rId5" imgW="1587240" imgH="1117440" progId="Equation.DSMT4">
                  <p:embed/>
                </p:oleObj>
              </mc:Choice>
              <mc:Fallback>
                <p:oleObj name="Equation" r:id="rId5" imgW="1587240" imgH="11174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1980" y="2348622"/>
                        <a:ext cx="6300788" cy="473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 2.4. Threshold in HH model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684042" y="2815389"/>
            <a:ext cx="10566226" cy="286232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 smtClean="0"/>
              <a:t>There is no strict threshold:</a:t>
            </a:r>
          </a:p>
          <a:p>
            <a:endParaRPr lang="en-US" sz="6000" dirty="0" smtClean="0"/>
          </a:p>
          <a:p>
            <a:r>
              <a:rPr lang="en-US" sz="6000" dirty="0" smtClean="0"/>
              <a:t>Coupled differential equations </a:t>
            </a:r>
            <a:endParaRPr lang="en-US" sz="6000" dirty="0"/>
          </a:p>
        </p:txBody>
      </p:sp>
      <p:sp>
        <p:nvSpPr>
          <p:cNvPr id="66" name="TextBox 65"/>
          <p:cNvSpPr txBox="1"/>
          <p:nvPr/>
        </p:nvSpPr>
        <p:spPr>
          <a:xfrm>
            <a:off x="12705348" y="7820526"/>
            <a:ext cx="669567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‘Effective’ </a:t>
            </a:r>
            <a:r>
              <a:rPr lang="en-US" dirty="0" smtClean="0">
                <a:solidFill>
                  <a:srgbClr val="FF0000"/>
                </a:solidFill>
              </a:rPr>
              <a:t>threshold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in simulations?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6968" y="1845893"/>
            <a:ext cx="546976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conclusion: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pipe_cerve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7036" y="4527867"/>
            <a:ext cx="58674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251236" y="8566467"/>
            <a:ext cx="6781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5604036" y="6966267"/>
            <a:ext cx="4114800" cy="2120900"/>
          </a:xfrm>
          <a:custGeom>
            <a:avLst/>
            <a:gdLst>
              <a:gd name="T0" fmla="*/ 2147483647 w 2592"/>
              <a:gd name="T1" fmla="*/ 2147483647 h 1336"/>
              <a:gd name="T2" fmla="*/ 2147483647 w 2592"/>
              <a:gd name="T3" fmla="*/ 2147483647 h 1336"/>
              <a:gd name="T4" fmla="*/ 2147483647 w 2592"/>
              <a:gd name="T5" fmla="*/ 2147483647 h 1336"/>
              <a:gd name="T6" fmla="*/ 2147483647 w 2592"/>
              <a:gd name="T7" fmla="*/ 2147483647 h 1336"/>
              <a:gd name="T8" fmla="*/ 2147483647 w 2592"/>
              <a:gd name="T9" fmla="*/ 2147483647 h 1336"/>
              <a:gd name="T10" fmla="*/ 2147483647 w 2592"/>
              <a:gd name="T11" fmla="*/ 2147483647 h 1336"/>
              <a:gd name="T12" fmla="*/ 2147483647 w 2592"/>
              <a:gd name="T13" fmla="*/ 2147483647 h 1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92"/>
              <a:gd name="T22" fmla="*/ 0 h 1336"/>
              <a:gd name="T23" fmla="*/ 2592 w 2592"/>
              <a:gd name="T24" fmla="*/ 1336 h 1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92" h="1336">
                <a:moveTo>
                  <a:pt x="64" y="1240"/>
                </a:moveTo>
                <a:cubicBezTo>
                  <a:pt x="32" y="1040"/>
                  <a:pt x="0" y="840"/>
                  <a:pt x="112" y="712"/>
                </a:cubicBezTo>
                <a:cubicBezTo>
                  <a:pt x="224" y="584"/>
                  <a:pt x="536" y="552"/>
                  <a:pt x="736" y="472"/>
                </a:cubicBezTo>
                <a:cubicBezTo>
                  <a:pt x="936" y="392"/>
                  <a:pt x="1048" y="288"/>
                  <a:pt x="1312" y="232"/>
                </a:cubicBezTo>
                <a:cubicBezTo>
                  <a:pt x="1576" y="176"/>
                  <a:pt x="2144" y="0"/>
                  <a:pt x="2320" y="136"/>
                </a:cubicBezTo>
                <a:cubicBezTo>
                  <a:pt x="2496" y="272"/>
                  <a:pt x="2592" y="848"/>
                  <a:pt x="2368" y="1048"/>
                </a:cubicBezTo>
                <a:cubicBezTo>
                  <a:pt x="2144" y="1248"/>
                  <a:pt x="1560" y="1292"/>
                  <a:pt x="976" y="133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432836" y="7271067"/>
            <a:ext cx="990600" cy="990600"/>
            <a:chOff x="3888" y="2592"/>
            <a:chExt cx="624" cy="624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888" y="2592"/>
              <a:ext cx="624" cy="6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4176" y="2688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 flipV="1">
              <a:off x="4176" y="2880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464" y="2832"/>
              <a:ext cx="48" cy="144"/>
            </a:xfrm>
            <a:custGeom>
              <a:avLst/>
              <a:gdLst>
                <a:gd name="T0" fmla="*/ 48 w 48"/>
                <a:gd name="T1" fmla="*/ 0 h 96"/>
                <a:gd name="T2" fmla="*/ 0 w 48"/>
                <a:gd name="T3" fmla="*/ 364 h 96"/>
                <a:gd name="T4" fmla="*/ 48 w 48"/>
                <a:gd name="T5" fmla="*/ 729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24" y="80"/>
                    <a:pt x="48" y="9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227047" y="2743202"/>
            <a:ext cx="217719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motor </a:t>
            </a:r>
          </a:p>
          <a:p>
            <a:r>
              <a:rPr lang="en-US" sz="5400" dirty="0"/>
              <a:t>cortex</a:t>
            </a:r>
            <a:endParaRPr lang="en-US" sz="18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720214" y="4573904"/>
            <a:ext cx="283923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 smtClean="0"/>
              <a:t>frontal </a:t>
            </a:r>
            <a:endParaRPr lang="en-US" sz="5400" dirty="0"/>
          </a:p>
          <a:p>
            <a:r>
              <a:rPr lang="en-US" sz="5400" dirty="0"/>
              <a:t>    cortex</a:t>
            </a:r>
            <a:endParaRPr lang="en-US" sz="16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4992054" y="8993504"/>
            <a:ext cx="2723823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to motor</a:t>
            </a:r>
          </a:p>
          <a:p>
            <a:r>
              <a:rPr lang="en-US" sz="5400" dirty="0"/>
              <a:t>output</a:t>
            </a:r>
            <a:endParaRPr lang="en-US" sz="1600" dirty="0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13165636" y="6432867"/>
            <a:ext cx="4267200" cy="1308100"/>
          </a:xfrm>
          <a:custGeom>
            <a:avLst/>
            <a:gdLst>
              <a:gd name="T0" fmla="*/ 2147483647 w 2688"/>
              <a:gd name="T1" fmla="*/ 2147483647 h 1056"/>
              <a:gd name="T2" fmla="*/ 2147483647 w 2688"/>
              <a:gd name="T3" fmla="*/ 2147483647 h 1056"/>
              <a:gd name="T4" fmla="*/ 2147483647 w 2688"/>
              <a:gd name="T5" fmla="*/ 2147483647 h 1056"/>
              <a:gd name="T6" fmla="*/ 0 w 2688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1056"/>
              <a:gd name="T14" fmla="*/ 2688 w 268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1056">
                <a:moveTo>
                  <a:pt x="2688" y="1000"/>
                </a:moveTo>
                <a:cubicBezTo>
                  <a:pt x="2492" y="1028"/>
                  <a:pt x="2296" y="1056"/>
                  <a:pt x="2112" y="904"/>
                </a:cubicBezTo>
                <a:cubicBezTo>
                  <a:pt x="1928" y="752"/>
                  <a:pt x="1936" y="176"/>
                  <a:pt x="1584" y="88"/>
                </a:cubicBezTo>
                <a:cubicBezTo>
                  <a:pt x="1232" y="0"/>
                  <a:pt x="264" y="328"/>
                  <a:pt x="0" y="37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3241836" y="5289867"/>
            <a:ext cx="812800" cy="1981200"/>
            <a:chOff x="1248" y="1248"/>
            <a:chExt cx="512" cy="1248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344" y="2304"/>
              <a:ext cx="336" cy="192"/>
            </a:xfrm>
            <a:custGeom>
              <a:avLst/>
              <a:gdLst>
                <a:gd name="T0" fmla="*/ 0 w 336"/>
                <a:gd name="T1" fmla="*/ 0 h 192"/>
                <a:gd name="T2" fmla="*/ 240 w 336"/>
                <a:gd name="T3" fmla="*/ 48 h 192"/>
                <a:gd name="T4" fmla="*/ 336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0" y="0"/>
                  </a:moveTo>
                  <a:cubicBezTo>
                    <a:pt x="92" y="8"/>
                    <a:pt x="184" y="16"/>
                    <a:pt x="240" y="48"/>
                  </a:cubicBezTo>
                  <a:cubicBezTo>
                    <a:pt x="296" y="80"/>
                    <a:pt x="316" y="136"/>
                    <a:pt x="336" y="192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248" y="1248"/>
              <a:ext cx="512" cy="864"/>
            </a:xfrm>
            <a:custGeom>
              <a:avLst/>
              <a:gdLst>
                <a:gd name="T0" fmla="*/ 0 w 512"/>
                <a:gd name="T1" fmla="*/ 864 h 864"/>
                <a:gd name="T2" fmla="*/ 432 w 512"/>
                <a:gd name="T3" fmla="*/ 480 h 864"/>
                <a:gd name="T4" fmla="*/ 480 w 512"/>
                <a:gd name="T5" fmla="*/ 0 h 864"/>
                <a:gd name="T6" fmla="*/ 0 60000 65536"/>
                <a:gd name="T7" fmla="*/ 0 60000 65536"/>
                <a:gd name="T8" fmla="*/ 0 60000 65536"/>
                <a:gd name="T9" fmla="*/ 0 w 512"/>
                <a:gd name="T10" fmla="*/ 0 h 864"/>
                <a:gd name="T11" fmla="*/ 512 w 51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864">
                  <a:moveTo>
                    <a:pt x="0" y="864"/>
                  </a:moveTo>
                  <a:cubicBezTo>
                    <a:pt x="176" y="744"/>
                    <a:pt x="352" y="624"/>
                    <a:pt x="432" y="480"/>
                  </a:cubicBezTo>
                  <a:cubicBezTo>
                    <a:pt x="512" y="336"/>
                    <a:pt x="496" y="168"/>
                    <a:pt x="480" y="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Freeform 19"/>
          <p:cNvSpPr>
            <a:spLocks/>
          </p:cNvSpPr>
          <p:nvPr/>
        </p:nvSpPr>
        <p:spPr bwMode="auto">
          <a:xfrm>
            <a:off x="14080036" y="5213667"/>
            <a:ext cx="4343400" cy="685800"/>
          </a:xfrm>
          <a:custGeom>
            <a:avLst/>
            <a:gdLst>
              <a:gd name="T0" fmla="*/ 0 w 2736"/>
              <a:gd name="T1" fmla="*/ 0 h 432"/>
              <a:gd name="T2" fmla="*/ 2147483647 w 2736"/>
              <a:gd name="T3" fmla="*/ 2147483647 h 432"/>
              <a:gd name="T4" fmla="*/ 2147483647 w 2736"/>
              <a:gd name="T5" fmla="*/ 2147483647 h 432"/>
              <a:gd name="T6" fmla="*/ 0 60000 65536"/>
              <a:gd name="T7" fmla="*/ 0 60000 65536"/>
              <a:gd name="T8" fmla="*/ 0 60000 65536"/>
              <a:gd name="T9" fmla="*/ 0 w 2736"/>
              <a:gd name="T10" fmla="*/ 0 h 432"/>
              <a:gd name="T11" fmla="*/ 2736 w 27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432">
                <a:moveTo>
                  <a:pt x="0" y="0"/>
                </a:moveTo>
                <a:cubicBezTo>
                  <a:pt x="324" y="108"/>
                  <a:pt x="648" y="216"/>
                  <a:pt x="1104" y="288"/>
                </a:cubicBezTo>
                <a:cubicBezTo>
                  <a:pt x="1560" y="360"/>
                  <a:pt x="2148" y="396"/>
                  <a:pt x="2736" y="432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18347236" y="5975667"/>
            <a:ext cx="228600" cy="762000"/>
          </a:xfrm>
          <a:custGeom>
            <a:avLst/>
            <a:gdLst>
              <a:gd name="T0" fmla="*/ 0 w 144"/>
              <a:gd name="T1" fmla="*/ 0 h 480"/>
              <a:gd name="T2" fmla="*/ 2147483647 w 144"/>
              <a:gd name="T3" fmla="*/ 2147483647 h 480"/>
              <a:gd name="T4" fmla="*/ 0 w 144"/>
              <a:gd name="T5" fmla="*/ 2147483647 h 480"/>
              <a:gd name="T6" fmla="*/ 0 60000 65536"/>
              <a:gd name="T7" fmla="*/ 0 60000 65536"/>
              <a:gd name="T8" fmla="*/ 0 60000 65536"/>
              <a:gd name="T9" fmla="*/ 0 w 144"/>
              <a:gd name="T10" fmla="*/ 0 h 480"/>
              <a:gd name="T11" fmla="*/ 144 w 14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80">
                <a:moveTo>
                  <a:pt x="0" y="0"/>
                </a:moveTo>
                <a:cubicBezTo>
                  <a:pt x="72" y="104"/>
                  <a:pt x="144" y="208"/>
                  <a:pt x="144" y="288"/>
                </a:cubicBezTo>
                <a:cubicBezTo>
                  <a:pt x="144" y="368"/>
                  <a:pt x="72" y="424"/>
                  <a:pt x="0" y="48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16518436" y="4832667"/>
            <a:ext cx="1676400" cy="2057400"/>
          </a:xfrm>
          <a:custGeom>
            <a:avLst/>
            <a:gdLst>
              <a:gd name="T0" fmla="*/ 2147483647 w 1056"/>
              <a:gd name="T1" fmla="*/ 2147483647 h 1296"/>
              <a:gd name="T2" fmla="*/ 2147483647 w 1056"/>
              <a:gd name="T3" fmla="*/ 2147483647 h 1296"/>
              <a:gd name="T4" fmla="*/ 0 w 1056"/>
              <a:gd name="T5" fmla="*/ 0 h 1296"/>
              <a:gd name="T6" fmla="*/ 0 60000 65536"/>
              <a:gd name="T7" fmla="*/ 0 60000 65536"/>
              <a:gd name="T8" fmla="*/ 0 60000 65536"/>
              <a:gd name="T9" fmla="*/ 0 w 1056"/>
              <a:gd name="T10" fmla="*/ 0 h 1296"/>
              <a:gd name="T11" fmla="*/ 1056 w 105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296">
                <a:moveTo>
                  <a:pt x="1056" y="1296"/>
                </a:moveTo>
                <a:cubicBezTo>
                  <a:pt x="952" y="924"/>
                  <a:pt x="848" y="552"/>
                  <a:pt x="672" y="336"/>
                </a:cubicBezTo>
                <a:cubicBezTo>
                  <a:pt x="496" y="120"/>
                  <a:pt x="248" y="60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15299236" y="4985067"/>
            <a:ext cx="1143000" cy="3810000"/>
          </a:xfrm>
          <a:custGeom>
            <a:avLst/>
            <a:gdLst>
              <a:gd name="T0" fmla="*/ 2147483647 w 720"/>
              <a:gd name="T1" fmla="*/ 0 h 2400"/>
              <a:gd name="T2" fmla="*/ 2147483647 w 720"/>
              <a:gd name="T3" fmla="*/ 2147483647 h 2400"/>
              <a:gd name="T4" fmla="*/ 0 w 720"/>
              <a:gd name="T5" fmla="*/ 2147483647 h 2400"/>
              <a:gd name="T6" fmla="*/ 0 60000 65536"/>
              <a:gd name="T7" fmla="*/ 0 60000 65536"/>
              <a:gd name="T8" fmla="*/ 0 60000 65536"/>
              <a:gd name="T9" fmla="*/ 0 w 720"/>
              <a:gd name="T10" fmla="*/ 0 h 2400"/>
              <a:gd name="T11" fmla="*/ 720 w 720"/>
              <a:gd name="T12" fmla="*/ 2400 h 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400">
                <a:moveTo>
                  <a:pt x="720" y="0"/>
                </a:moveTo>
                <a:cubicBezTo>
                  <a:pt x="564" y="208"/>
                  <a:pt x="408" y="416"/>
                  <a:pt x="288" y="816"/>
                </a:cubicBezTo>
                <a:cubicBezTo>
                  <a:pt x="168" y="1216"/>
                  <a:pt x="84" y="1808"/>
                  <a:pt x="0" y="240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0"/>
          <p:cNvGrpSpPr/>
          <p:nvPr/>
        </p:nvGrpSpPr>
        <p:grpSpPr>
          <a:xfrm>
            <a:off x="2768075" y="3459479"/>
            <a:ext cx="6727730" cy="7377749"/>
            <a:chOff x="1732547" y="2800667"/>
            <a:chExt cx="7763258" cy="8036561"/>
          </a:xfrm>
        </p:grpSpPr>
        <p:pic>
          <p:nvPicPr>
            <p:cNvPr id="32" name="Picture 3" descr="cajal1-ne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6287" y="4843896"/>
              <a:ext cx="6679518" cy="5993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AutoShape 4"/>
            <p:cNvSpPr>
              <a:spLocks noChangeArrowheads="1"/>
            </p:cNvSpPr>
            <p:nvPr/>
          </p:nvSpPr>
          <p:spPr bwMode="auto">
            <a:xfrm>
              <a:off x="1808746" y="2849878"/>
              <a:ext cx="1007541" cy="921313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2951747" y="2800667"/>
              <a:ext cx="6544058" cy="201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10 000 neurons</a:t>
              </a:r>
            </a:p>
            <a:p>
              <a:r>
                <a:rPr lang="en-US" dirty="0"/>
                <a:t>3 km </a:t>
              </a:r>
              <a:r>
                <a:rPr lang="en-US" dirty="0" smtClean="0"/>
                <a:t>of wire</a:t>
              </a:r>
              <a:endParaRPr lang="en-US" dirty="0"/>
            </a:p>
          </p:txBody>
        </p:sp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1732547" y="3459479"/>
              <a:ext cx="10355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/>
                <a:t>1mm</a:t>
              </a:r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9495806" y="4985067"/>
            <a:ext cx="3746030" cy="5808930"/>
            <a:chOff x="9495806" y="4985067"/>
            <a:chExt cx="3746030" cy="5808930"/>
          </a:xfrm>
        </p:grpSpPr>
        <p:sp>
          <p:nvSpPr>
            <p:cNvPr id="36" name="Oval 35"/>
            <p:cNvSpPr/>
            <p:nvPr/>
          </p:nvSpPr>
          <p:spPr>
            <a:xfrm>
              <a:off x="12937036" y="5975667"/>
              <a:ext cx="304800" cy="35256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>
              <a:stCxn id="36" idx="0"/>
            </p:cNvCxnSpPr>
            <p:nvPr/>
          </p:nvCxnSpPr>
          <p:spPr>
            <a:xfrm flipH="1" flipV="1">
              <a:off x="9495806" y="4985067"/>
              <a:ext cx="3593630" cy="990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6" idx="3"/>
            </p:cNvCxnSpPr>
            <p:nvPr/>
          </p:nvCxnSpPr>
          <p:spPr>
            <a:xfrm flipH="1">
              <a:off x="9495806" y="6276598"/>
              <a:ext cx="3485867" cy="45173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itle 3"/>
          <p:cNvSpPr>
            <a:spLocks noGrp="1"/>
          </p:cNvSpPr>
          <p:nvPr>
            <p:ph type="title" idx="4294967295"/>
          </p:nvPr>
        </p:nvSpPr>
        <p:spPr>
          <a:xfrm>
            <a:off x="698500" y="323850"/>
            <a:ext cx="20861338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Review of week 1:  Neurons and synapses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2902590" y="2886174"/>
          <a:ext cx="5581928" cy="4185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10" name="Photo Editor Photo" r:id="rId4" imgW="5304762" imgH="5304762" progId="">
                  <p:embed/>
                </p:oleObj>
              </mc:Choice>
              <mc:Fallback>
                <p:oleObj name="Photo Editor Photo" r:id="rId4" imgW="5304762" imgH="5304762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590" y="2886174"/>
                        <a:ext cx="5581928" cy="41857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14"/>
          <p:cNvSpPr>
            <a:spLocks noChangeArrowheads="1"/>
          </p:cNvSpPr>
          <p:nvPr/>
        </p:nvSpPr>
        <p:spPr bwMode="auto">
          <a:xfrm>
            <a:off x="3571233" y="6630325"/>
            <a:ext cx="4681617" cy="6751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200" name="Text Box 15"/>
          <p:cNvSpPr txBox="1">
            <a:spLocks noChangeArrowheads="1"/>
          </p:cNvSpPr>
          <p:nvPr/>
        </p:nvSpPr>
        <p:spPr bwMode="auto">
          <a:xfrm>
            <a:off x="3316145" y="6585317"/>
            <a:ext cx="66049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0</a:t>
            </a:r>
            <a:endParaRPr lang="en-US" dirty="0"/>
          </a:p>
        </p:txBody>
      </p:sp>
      <p:sp>
        <p:nvSpPr>
          <p:cNvPr id="8201" name="Text Box 16"/>
          <p:cNvSpPr txBox="1">
            <a:spLocks noChangeArrowheads="1"/>
          </p:cNvSpPr>
          <p:nvPr/>
        </p:nvSpPr>
        <p:spPr bwMode="auto">
          <a:xfrm>
            <a:off x="7446323" y="6585317"/>
            <a:ext cx="931405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20</a:t>
            </a:r>
            <a:endParaRPr lang="en-US" dirty="0"/>
          </a:p>
        </p:txBody>
      </p:sp>
      <p:sp>
        <p:nvSpPr>
          <p:cNvPr id="8202" name="Text Box 17"/>
          <p:cNvSpPr txBox="1">
            <a:spLocks noChangeArrowheads="1"/>
          </p:cNvSpPr>
          <p:nvPr/>
        </p:nvSpPr>
        <p:spPr bwMode="auto">
          <a:xfrm>
            <a:off x="5476892" y="6585317"/>
            <a:ext cx="1038806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ms</a:t>
            </a:r>
            <a:endParaRPr lang="en-US" dirty="0"/>
          </a:p>
        </p:txBody>
      </p:sp>
      <p:sp>
        <p:nvSpPr>
          <p:cNvPr id="8203" name="Text Box 20"/>
          <p:cNvSpPr txBox="1">
            <a:spLocks noChangeArrowheads="1"/>
          </p:cNvSpPr>
          <p:nvPr/>
        </p:nvSpPr>
        <p:spPr bwMode="auto">
          <a:xfrm>
            <a:off x="2637163" y="8500993"/>
            <a:ext cx="3165991" cy="201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>
                <a:solidFill>
                  <a:srgbClr val="008000"/>
                </a:solidFill>
              </a:rPr>
              <a:t>Strong</a:t>
            </a:r>
          </a:p>
          <a:p>
            <a:r>
              <a:rPr lang="en-US" sz="5900" dirty="0">
                <a:solidFill>
                  <a:srgbClr val="008000"/>
                </a:solidFill>
              </a:rPr>
              <a:t>stimulus</a:t>
            </a:r>
            <a:endParaRPr lang="en-US" sz="5900" dirty="0"/>
          </a:p>
        </p:txBody>
      </p:sp>
      <p:sp>
        <p:nvSpPr>
          <p:cNvPr id="8204" name="Text Box 27"/>
          <p:cNvSpPr txBox="1">
            <a:spLocks noChangeArrowheads="1"/>
          </p:cNvSpPr>
          <p:nvPr/>
        </p:nvSpPr>
        <p:spPr bwMode="auto">
          <a:xfrm>
            <a:off x="2637162" y="2247616"/>
            <a:ext cx="5568893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>
                <a:solidFill>
                  <a:srgbClr val="008000"/>
                </a:solidFill>
              </a:rPr>
              <a:t>Action potential</a:t>
            </a:r>
          </a:p>
        </p:txBody>
      </p:sp>
      <p:sp>
        <p:nvSpPr>
          <p:cNvPr id="8205" name="Line 29"/>
          <p:cNvSpPr>
            <a:spLocks noChangeShapeType="1"/>
          </p:cNvSpPr>
          <p:nvPr/>
        </p:nvSpPr>
        <p:spPr bwMode="auto">
          <a:xfrm flipV="1">
            <a:off x="3826322" y="6970702"/>
            <a:ext cx="0" cy="162030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295796" y="3159040"/>
            <a:ext cx="1230425" cy="3645694"/>
            <a:chOff x="3152" y="1123"/>
            <a:chExt cx="328" cy="1296"/>
          </a:xfrm>
        </p:grpSpPr>
        <p:sp>
          <p:nvSpPr>
            <p:cNvPr id="8226" name="Rectangle 9"/>
            <p:cNvSpPr>
              <a:spLocks noChangeArrowheads="1"/>
            </p:cNvSpPr>
            <p:nvPr/>
          </p:nvSpPr>
          <p:spPr bwMode="auto">
            <a:xfrm>
              <a:off x="3288" y="1171"/>
              <a:ext cx="192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7" name="Text Box 10"/>
            <p:cNvSpPr txBox="1">
              <a:spLocks noChangeArrowheads="1"/>
            </p:cNvSpPr>
            <p:nvPr/>
          </p:nvSpPr>
          <p:spPr bwMode="auto">
            <a:xfrm>
              <a:off x="3152" y="1123"/>
              <a:ext cx="26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100</a:t>
              </a:r>
              <a:endParaRPr lang="en-US" dirty="0"/>
            </a:p>
          </p:txBody>
        </p:sp>
        <p:sp>
          <p:nvSpPr>
            <p:cNvPr id="8228" name="Text Box 11"/>
            <p:cNvSpPr txBox="1">
              <a:spLocks noChangeArrowheads="1"/>
            </p:cNvSpPr>
            <p:nvPr/>
          </p:nvSpPr>
          <p:spPr bwMode="auto">
            <a:xfrm>
              <a:off x="3200" y="1699"/>
              <a:ext cx="24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mV</a:t>
              </a:r>
              <a:endParaRPr lang="en-US" dirty="0"/>
            </a:p>
          </p:txBody>
        </p:sp>
        <p:sp>
          <p:nvSpPr>
            <p:cNvPr id="8229" name="Text Box 12"/>
            <p:cNvSpPr txBox="1">
              <a:spLocks noChangeArrowheads="1"/>
            </p:cNvSpPr>
            <p:nvPr/>
          </p:nvSpPr>
          <p:spPr bwMode="auto">
            <a:xfrm>
              <a:off x="3344" y="2131"/>
              <a:ext cx="12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0</a:t>
              </a:r>
              <a:endParaRPr lang="en-US" dirty="0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1760313" y="2377016"/>
            <a:ext cx="6512249" cy="8140925"/>
            <a:chOff x="3135" y="845"/>
            <a:chExt cx="1736" cy="2894"/>
          </a:xfrm>
        </p:grpSpPr>
        <p:graphicFrame>
          <p:nvGraphicFramePr>
            <p:cNvPr id="8195" name="Object 3"/>
            <p:cNvGraphicFramePr>
              <a:graphicFrameLocks noChangeAspect="1"/>
            </p:cNvGraphicFramePr>
            <p:nvPr/>
          </p:nvGraphicFramePr>
          <p:xfrm>
            <a:off x="4258" y="2035"/>
            <a:ext cx="219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211" name="Equation" r:id="rId6" imgW="139680" imgH="177480" progId="Equation.3">
                    <p:embed/>
                  </p:oleObj>
                </mc:Choice>
                <mc:Fallback>
                  <p:oleObj name="Equation" r:id="rId6" imgW="139680" imgH="1774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8" y="2035"/>
                          <a:ext cx="219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6" name="Object 5"/>
            <p:cNvGraphicFramePr>
              <a:graphicFrameLocks noChangeAspect="1"/>
            </p:cNvGraphicFramePr>
            <p:nvPr/>
          </p:nvGraphicFramePr>
          <p:xfrm>
            <a:off x="3284" y="1208"/>
            <a:ext cx="1440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212" name="Photo Editor Photo" r:id="rId8" imgW="5304762" imgH="5304762" progId="">
                    <p:embed/>
                  </p:oleObj>
                </mc:Choice>
                <mc:Fallback>
                  <p:oleObj name="Photo Editor Photo" r:id="rId8" imgW="5304762" imgH="5304762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4" y="1208"/>
                          <a:ext cx="1440" cy="1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0" name="Line 8"/>
            <p:cNvSpPr>
              <a:spLocks noChangeShapeType="1"/>
            </p:cNvSpPr>
            <p:nvPr/>
          </p:nvSpPr>
          <p:spPr bwMode="auto">
            <a:xfrm>
              <a:off x="3488" y="2179"/>
              <a:ext cx="13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Rectangle 13"/>
            <p:cNvSpPr>
              <a:spLocks noChangeArrowheads="1"/>
            </p:cNvSpPr>
            <p:nvPr/>
          </p:nvSpPr>
          <p:spPr bwMode="auto">
            <a:xfrm>
              <a:off x="3488" y="2419"/>
              <a:ext cx="124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Line 19"/>
            <p:cNvSpPr>
              <a:spLocks noChangeShapeType="1"/>
            </p:cNvSpPr>
            <p:nvPr/>
          </p:nvSpPr>
          <p:spPr bwMode="auto">
            <a:xfrm flipV="1">
              <a:off x="3747" y="2467"/>
              <a:ext cx="0" cy="5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 flipV="1">
              <a:off x="3978" y="2478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V="1">
              <a:off x="4112" y="2467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 flipV="1">
              <a:off x="4208" y="2467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 flipV="1">
              <a:off x="4352" y="2467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Line 25"/>
            <p:cNvSpPr>
              <a:spLocks noChangeShapeType="1"/>
            </p:cNvSpPr>
            <p:nvPr/>
          </p:nvSpPr>
          <p:spPr bwMode="auto">
            <a:xfrm flipV="1">
              <a:off x="4448" y="2467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auto">
            <a:xfrm>
              <a:off x="4006" y="2685"/>
              <a:ext cx="64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strong </a:t>
              </a:r>
            </a:p>
            <a:p>
              <a:r>
                <a:rPr lang="en-US">
                  <a:solidFill>
                    <a:srgbClr val="FF0000"/>
                  </a:solidFill>
                </a:rPr>
                <a:t>stimuli</a:t>
              </a:r>
            </a:p>
          </p:txBody>
        </p:sp>
        <p:sp>
          <p:nvSpPr>
            <p:cNvPr id="8219" name="Text Box 28"/>
            <p:cNvSpPr txBox="1">
              <a:spLocks noChangeArrowheads="1"/>
            </p:cNvSpPr>
            <p:nvPr/>
          </p:nvSpPr>
          <p:spPr bwMode="auto">
            <a:xfrm>
              <a:off x="3539" y="845"/>
              <a:ext cx="91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4200" dirty="0" err="1"/>
                <a:t>refractoriness</a:t>
              </a:r>
              <a:endParaRPr lang="fr-FR" sz="4200" dirty="0"/>
            </a:p>
          </p:txBody>
        </p:sp>
        <p:sp>
          <p:nvSpPr>
            <p:cNvPr id="8220" name="Text Box 30"/>
            <p:cNvSpPr txBox="1">
              <a:spLocks noChangeArrowheads="1"/>
            </p:cNvSpPr>
            <p:nvPr/>
          </p:nvSpPr>
          <p:spPr bwMode="auto">
            <a:xfrm>
              <a:off x="3377" y="3061"/>
              <a:ext cx="789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900" dirty="0">
                  <a:solidFill>
                    <a:srgbClr val="008000"/>
                  </a:solidFill>
                </a:rPr>
                <a:t>Strong</a:t>
              </a:r>
            </a:p>
            <a:p>
              <a:r>
                <a:rPr lang="en-US" sz="5900" dirty="0">
                  <a:solidFill>
                    <a:srgbClr val="008000"/>
                  </a:solidFill>
                </a:rPr>
                <a:t>stimulus</a:t>
              </a:r>
              <a:endParaRPr lang="en-US" sz="5900" dirty="0"/>
            </a:p>
          </p:txBody>
        </p: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3135" y="1117"/>
              <a:ext cx="328" cy="1296"/>
              <a:chOff x="3152" y="1123"/>
              <a:chExt cx="328" cy="1296"/>
            </a:xfrm>
          </p:grpSpPr>
          <p:sp>
            <p:nvSpPr>
              <p:cNvPr id="8222" name="Rectangle 34"/>
              <p:cNvSpPr>
                <a:spLocks noChangeArrowheads="1"/>
              </p:cNvSpPr>
              <p:nvPr/>
            </p:nvSpPr>
            <p:spPr bwMode="auto">
              <a:xfrm>
                <a:off x="3288" y="1171"/>
                <a:ext cx="192" cy="1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3" name="Text Box 35"/>
              <p:cNvSpPr txBox="1">
                <a:spLocks noChangeArrowheads="1"/>
              </p:cNvSpPr>
              <p:nvPr/>
            </p:nvSpPr>
            <p:spPr bwMode="auto">
              <a:xfrm>
                <a:off x="3152" y="1123"/>
                <a:ext cx="26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100</a:t>
                </a:r>
                <a:endParaRPr lang="en-US" dirty="0"/>
              </a:p>
            </p:txBody>
          </p:sp>
          <p:sp>
            <p:nvSpPr>
              <p:cNvPr id="8224" name="Text Box 36"/>
              <p:cNvSpPr txBox="1">
                <a:spLocks noChangeArrowheads="1"/>
              </p:cNvSpPr>
              <p:nvPr/>
            </p:nvSpPr>
            <p:spPr bwMode="auto">
              <a:xfrm>
                <a:off x="3200" y="1699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mV</a:t>
                </a:r>
                <a:endParaRPr lang="en-US" dirty="0"/>
              </a:p>
            </p:txBody>
          </p:sp>
          <p:sp>
            <p:nvSpPr>
              <p:cNvPr id="8225" name="Text Box 37"/>
              <p:cNvSpPr txBox="1">
                <a:spLocks noChangeArrowheads="1"/>
              </p:cNvSpPr>
              <p:nvPr/>
            </p:nvSpPr>
            <p:spPr bwMode="auto">
              <a:xfrm>
                <a:off x="3344" y="2131"/>
                <a:ext cx="121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0</a:t>
                </a:r>
                <a:endParaRPr lang="en-US" dirty="0"/>
              </a:p>
            </p:txBody>
          </p:sp>
        </p:grpSp>
      </p:grpSp>
      <p:sp>
        <p:nvSpPr>
          <p:cNvPr id="8208" name="Text Box 39"/>
          <p:cNvSpPr txBox="1">
            <a:spLocks noChangeArrowheads="1"/>
          </p:cNvSpPr>
          <p:nvPr/>
        </p:nvSpPr>
        <p:spPr bwMode="auto">
          <a:xfrm>
            <a:off x="592705" y="1263055"/>
            <a:ext cx="9906619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Where is the firing threshold?</a:t>
            </a:r>
            <a:endParaRPr lang="fr-FR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570676" y="10417731"/>
            <a:ext cx="15760785" cy="107195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 i="1"/>
              <a:t>Refractoriness!</a:t>
            </a:r>
            <a:r>
              <a:rPr lang="en-US"/>
              <a:t> Harder to elicit a second spike</a:t>
            </a:r>
          </a:p>
        </p:txBody>
      </p:sp>
      <p:sp>
        <p:nvSpPr>
          <p:cNvPr id="38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Refractoriness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540187" y="1350257"/>
          <a:ext cx="7382550" cy="553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86" name="Photo Editor Photo" r:id="rId4" imgW="5304762" imgH="5304762" progId="">
                  <p:embed/>
                </p:oleObj>
              </mc:Choice>
              <mc:Fallback>
                <p:oleObj name="Photo Editor Photo" r:id="rId4" imgW="5304762" imgH="5304762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187" y="1350257"/>
                        <a:ext cx="7382550" cy="55360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Freeform 7"/>
          <p:cNvSpPr>
            <a:spLocks/>
          </p:cNvSpPr>
          <p:nvPr/>
        </p:nvSpPr>
        <p:spPr bwMode="auto">
          <a:xfrm>
            <a:off x="1440498" y="7021336"/>
            <a:ext cx="6125867" cy="621682"/>
          </a:xfrm>
          <a:custGeom>
            <a:avLst/>
            <a:gdLst>
              <a:gd name="T0" fmla="*/ 0 w 1670"/>
              <a:gd name="T1" fmla="*/ 2147483647 h 407"/>
              <a:gd name="T2" fmla="*/ 2147483647 w 1670"/>
              <a:gd name="T3" fmla="*/ 0 h 407"/>
              <a:gd name="T4" fmla="*/ 2147483647 w 1670"/>
              <a:gd name="T5" fmla="*/ 2147483647 h 407"/>
              <a:gd name="T6" fmla="*/ 2147483647 w 1670"/>
              <a:gd name="T7" fmla="*/ 2147483647 h 407"/>
              <a:gd name="T8" fmla="*/ 2147483647 w 1670"/>
              <a:gd name="T9" fmla="*/ 2147483647 h 407"/>
              <a:gd name="T10" fmla="*/ 2147483647 w 1670"/>
              <a:gd name="T11" fmla="*/ 2147483647 h 407"/>
              <a:gd name="T12" fmla="*/ 2147483647 w 1670"/>
              <a:gd name="T13" fmla="*/ 2147483647 h 407"/>
              <a:gd name="T14" fmla="*/ 2147483647 w 1670"/>
              <a:gd name="T15" fmla="*/ 2147483647 h 407"/>
              <a:gd name="T16" fmla="*/ 2147483647 w 1670"/>
              <a:gd name="T17" fmla="*/ 2147483647 h 407"/>
              <a:gd name="T18" fmla="*/ 2147483647 w 1670"/>
              <a:gd name="T19" fmla="*/ 2147483647 h 407"/>
              <a:gd name="T20" fmla="*/ 2147483647 w 1670"/>
              <a:gd name="T21" fmla="*/ 2147483647 h 407"/>
              <a:gd name="T22" fmla="*/ 2147483647 w 1670"/>
              <a:gd name="T23" fmla="*/ 2147483647 h 407"/>
              <a:gd name="T24" fmla="*/ 2147483647 w 1670"/>
              <a:gd name="T25" fmla="*/ 2147483647 h 407"/>
              <a:gd name="T26" fmla="*/ 2147483647 w 1670"/>
              <a:gd name="T27" fmla="*/ 2147483647 h 407"/>
              <a:gd name="T28" fmla="*/ 2147483647 w 1670"/>
              <a:gd name="T29" fmla="*/ 2147483647 h 407"/>
              <a:gd name="T30" fmla="*/ 2147483647 w 1670"/>
              <a:gd name="T31" fmla="*/ 2147483647 h 407"/>
              <a:gd name="T32" fmla="*/ 2147483647 w 1670"/>
              <a:gd name="T33" fmla="*/ 2147483647 h 407"/>
              <a:gd name="T34" fmla="*/ 2147483647 w 1670"/>
              <a:gd name="T35" fmla="*/ 2147483647 h 407"/>
              <a:gd name="T36" fmla="*/ 2147483647 w 1670"/>
              <a:gd name="T37" fmla="*/ 2147483647 h 407"/>
              <a:gd name="T38" fmla="*/ 2147483647 w 1670"/>
              <a:gd name="T39" fmla="*/ 2147483647 h 407"/>
              <a:gd name="T40" fmla="*/ 2147483647 w 1670"/>
              <a:gd name="T41" fmla="*/ 2147483647 h 407"/>
              <a:gd name="T42" fmla="*/ 2147483647 w 1670"/>
              <a:gd name="T43" fmla="*/ 2147483647 h 407"/>
              <a:gd name="T44" fmla="*/ 2147483647 w 1670"/>
              <a:gd name="T45" fmla="*/ 2147483647 h 407"/>
              <a:gd name="T46" fmla="*/ 2147483647 w 1670"/>
              <a:gd name="T47" fmla="*/ 2147483647 h 407"/>
              <a:gd name="T48" fmla="*/ 2147483647 w 1670"/>
              <a:gd name="T49" fmla="*/ 2147483647 h 407"/>
              <a:gd name="T50" fmla="*/ 2147483647 w 1670"/>
              <a:gd name="T51" fmla="*/ 2147483647 h 407"/>
              <a:gd name="T52" fmla="*/ 2147483647 w 1670"/>
              <a:gd name="T53" fmla="*/ 2147483647 h 407"/>
              <a:gd name="T54" fmla="*/ 2147483647 w 1670"/>
              <a:gd name="T55" fmla="*/ 2147483647 h 407"/>
              <a:gd name="T56" fmla="*/ 2147483647 w 1670"/>
              <a:gd name="T57" fmla="*/ 2147483647 h 407"/>
              <a:gd name="T58" fmla="*/ 2147483647 w 1670"/>
              <a:gd name="T59" fmla="*/ 2147483647 h 407"/>
              <a:gd name="T60" fmla="*/ 2147483647 w 1670"/>
              <a:gd name="T61" fmla="*/ 2147483647 h 407"/>
              <a:gd name="T62" fmla="*/ 2147483647 w 1670"/>
              <a:gd name="T63" fmla="*/ 2147483647 h 407"/>
              <a:gd name="T64" fmla="*/ 2147483647 w 1670"/>
              <a:gd name="T65" fmla="*/ 2147483647 h 407"/>
              <a:gd name="T66" fmla="*/ 2147483647 w 1670"/>
              <a:gd name="T67" fmla="*/ 2147483647 h 407"/>
              <a:gd name="T68" fmla="*/ 2147483647 w 1670"/>
              <a:gd name="T69" fmla="*/ 2147483647 h 407"/>
              <a:gd name="T70" fmla="*/ 2147483647 w 1670"/>
              <a:gd name="T71" fmla="*/ 2147483647 h 407"/>
              <a:gd name="T72" fmla="*/ 2147483647 w 1670"/>
              <a:gd name="T73" fmla="*/ 2147483647 h 407"/>
              <a:gd name="T74" fmla="*/ 2147483647 w 1670"/>
              <a:gd name="T75" fmla="*/ 2147483647 h 407"/>
              <a:gd name="T76" fmla="*/ 2147483647 w 1670"/>
              <a:gd name="T77" fmla="*/ 2147483647 h 407"/>
              <a:gd name="T78" fmla="*/ 2147483647 w 1670"/>
              <a:gd name="T79" fmla="*/ 2147483647 h 407"/>
              <a:gd name="T80" fmla="*/ 2147483647 w 1670"/>
              <a:gd name="T81" fmla="*/ 2147483647 h 407"/>
              <a:gd name="T82" fmla="*/ 2147483647 w 1670"/>
              <a:gd name="T83" fmla="*/ 2147483647 h 407"/>
              <a:gd name="T84" fmla="*/ 2147483647 w 1670"/>
              <a:gd name="T85" fmla="*/ 2147483647 h 407"/>
              <a:gd name="T86" fmla="*/ 2147483647 w 1670"/>
              <a:gd name="T87" fmla="*/ 2147483647 h 407"/>
              <a:gd name="T88" fmla="*/ 2147483647 w 1670"/>
              <a:gd name="T89" fmla="*/ 2147483647 h 407"/>
              <a:gd name="T90" fmla="*/ 2147483647 w 1670"/>
              <a:gd name="T91" fmla="*/ 2147483647 h 407"/>
              <a:gd name="T92" fmla="*/ 2147483647 w 1670"/>
              <a:gd name="T93" fmla="*/ 2147483647 h 407"/>
              <a:gd name="T94" fmla="*/ 2147483647 w 1670"/>
              <a:gd name="T95" fmla="*/ 2147483647 h 407"/>
              <a:gd name="T96" fmla="*/ 2147483647 w 1670"/>
              <a:gd name="T97" fmla="*/ 2147483647 h 407"/>
              <a:gd name="T98" fmla="*/ 2147483647 w 1670"/>
              <a:gd name="T99" fmla="*/ 2147483647 h 407"/>
              <a:gd name="T100" fmla="*/ 2147483647 w 1670"/>
              <a:gd name="T101" fmla="*/ 2147483647 h 407"/>
              <a:gd name="T102" fmla="*/ 2147483647 w 1670"/>
              <a:gd name="T103" fmla="*/ 2147483647 h 407"/>
              <a:gd name="T104" fmla="*/ 2147483647 w 1670"/>
              <a:gd name="T105" fmla="*/ 2147483647 h 407"/>
              <a:gd name="T106" fmla="*/ 2147483647 w 1670"/>
              <a:gd name="T107" fmla="*/ 2147483647 h 407"/>
              <a:gd name="T108" fmla="*/ 2147483647 w 1670"/>
              <a:gd name="T109" fmla="*/ 2147483647 h 407"/>
              <a:gd name="T110" fmla="*/ 2147483647 w 1670"/>
              <a:gd name="T111" fmla="*/ 2147483647 h 407"/>
              <a:gd name="T112" fmla="*/ 2147483647 w 1670"/>
              <a:gd name="T113" fmla="*/ 2147483647 h 407"/>
              <a:gd name="T114" fmla="*/ 2147483647 w 1670"/>
              <a:gd name="T115" fmla="*/ 2147483647 h 407"/>
              <a:gd name="T116" fmla="*/ 2147483647 w 1670"/>
              <a:gd name="T117" fmla="*/ 2147483647 h 407"/>
              <a:gd name="T118" fmla="*/ 2147483647 w 1670"/>
              <a:gd name="T119" fmla="*/ 2147483647 h 407"/>
              <a:gd name="T120" fmla="*/ 2147483647 w 1670"/>
              <a:gd name="T121" fmla="*/ 2147483647 h 40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70"/>
              <a:gd name="T184" fmla="*/ 0 h 407"/>
              <a:gd name="T185" fmla="*/ 1670 w 1670"/>
              <a:gd name="T186" fmla="*/ 407 h 40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70" h="407">
                <a:moveTo>
                  <a:pt x="0" y="290"/>
                </a:moveTo>
                <a:cubicBezTo>
                  <a:pt x="45" y="197"/>
                  <a:pt x="43" y="81"/>
                  <a:pt x="103" y="0"/>
                </a:cubicBezTo>
                <a:cubicBezTo>
                  <a:pt x="116" y="49"/>
                  <a:pt x="132" y="96"/>
                  <a:pt x="145" y="145"/>
                </a:cubicBezTo>
                <a:cubicBezTo>
                  <a:pt x="150" y="138"/>
                  <a:pt x="184" y="80"/>
                  <a:pt x="196" y="83"/>
                </a:cubicBezTo>
                <a:cubicBezTo>
                  <a:pt x="210" y="87"/>
                  <a:pt x="203" y="111"/>
                  <a:pt x="207" y="125"/>
                </a:cubicBezTo>
                <a:cubicBezTo>
                  <a:pt x="214" y="115"/>
                  <a:pt x="215" y="90"/>
                  <a:pt x="227" y="94"/>
                </a:cubicBezTo>
                <a:cubicBezTo>
                  <a:pt x="240" y="98"/>
                  <a:pt x="235" y="121"/>
                  <a:pt x="238" y="135"/>
                </a:cubicBezTo>
                <a:cubicBezTo>
                  <a:pt x="242" y="156"/>
                  <a:pt x="245" y="176"/>
                  <a:pt x="248" y="197"/>
                </a:cubicBezTo>
                <a:cubicBezTo>
                  <a:pt x="334" y="111"/>
                  <a:pt x="239" y="187"/>
                  <a:pt x="289" y="197"/>
                </a:cubicBezTo>
                <a:cubicBezTo>
                  <a:pt x="298" y="199"/>
                  <a:pt x="352" y="162"/>
                  <a:pt x="362" y="156"/>
                </a:cubicBezTo>
                <a:cubicBezTo>
                  <a:pt x="381" y="213"/>
                  <a:pt x="373" y="245"/>
                  <a:pt x="403" y="187"/>
                </a:cubicBezTo>
                <a:cubicBezTo>
                  <a:pt x="408" y="177"/>
                  <a:pt x="410" y="166"/>
                  <a:pt x="414" y="156"/>
                </a:cubicBezTo>
                <a:cubicBezTo>
                  <a:pt x="455" y="219"/>
                  <a:pt x="407" y="167"/>
                  <a:pt x="476" y="176"/>
                </a:cubicBezTo>
                <a:cubicBezTo>
                  <a:pt x="488" y="178"/>
                  <a:pt x="497" y="190"/>
                  <a:pt x="507" y="197"/>
                </a:cubicBezTo>
                <a:cubicBezTo>
                  <a:pt x="510" y="211"/>
                  <a:pt x="504" y="232"/>
                  <a:pt x="517" y="238"/>
                </a:cubicBezTo>
                <a:cubicBezTo>
                  <a:pt x="544" y="252"/>
                  <a:pt x="556" y="195"/>
                  <a:pt x="558" y="187"/>
                </a:cubicBezTo>
                <a:cubicBezTo>
                  <a:pt x="562" y="208"/>
                  <a:pt x="554" y="234"/>
                  <a:pt x="569" y="249"/>
                </a:cubicBezTo>
                <a:cubicBezTo>
                  <a:pt x="578" y="258"/>
                  <a:pt x="590" y="236"/>
                  <a:pt x="600" y="228"/>
                </a:cubicBezTo>
                <a:cubicBezTo>
                  <a:pt x="611" y="219"/>
                  <a:pt x="621" y="207"/>
                  <a:pt x="631" y="197"/>
                </a:cubicBezTo>
                <a:cubicBezTo>
                  <a:pt x="634" y="218"/>
                  <a:pt x="628" y="243"/>
                  <a:pt x="641" y="259"/>
                </a:cubicBezTo>
                <a:cubicBezTo>
                  <a:pt x="648" y="268"/>
                  <a:pt x="664" y="256"/>
                  <a:pt x="672" y="249"/>
                </a:cubicBezTo>
                <a:cubicBezTo>
                  <a:pt x="696" y="228"/>
                  <a:pt x="711" y="199"/>
                  <a:pt x="734" y="176"/>
                </a:cubicBezTo>
                <a:cubicBezTo>
                  <a:pt x="744" y="180"/>
                  <a:pt x="754" y="189"/>
                  <a:pt x="765" y="187"/>
                </a:cubicBezTo>
                <a:cubicBezTo>
                  <a:pt x="819" y="178"/>
                  <a:pt x="776" y="136"/>
                  <a:pt x="817" y="197"/>
                </a:cubicBezTo>
                <a:cubicBezTo>
                  <a:pt x="831" y="190"/>
                  <a:pt x="846" y="185"/>
                  <a:pt x="858" y="176"/>
                </a:cubicBezTo>
                <a:cubicBezTo>
                  <a:pt x="870" y="167"/>
                  <a:pt x="875" y="141"/>
                  <a:pt x="889" y="145"/>
                </a:cubicBezTo>
                <a:cubicBezTo>
                  <a:pt x="903" y="149"/>
                  <a:pt x="896" y="173"/>
                  <a:pt x="900" y="187"/>
                </a:cubicBezTo>
                <a:cubicBezTo>
                  <a:pt x="903" y="197"/>
                  <a:pt x="907" y="208"/>
                  <a:pt x="910" y="218"/>
                </a:cubicBezTo>
                <a:cubicBezTo>
                  <a:pt x="924" y="211"/>
                  <a:pt x="939" y="207"/>
                  <a:pt x="951" y="197"/>
                </a:cubicBezTo>
                <a:cubicBezTo>
                  <a:pt x="993" y="162"/>
                  <a:pt x="947" y="158"/>
                  <a:pt x="1003" y="176"/>
                </a:cubicBezTo>
                <a:cubicBezTo>
                  <a:pt x="1046" y="112"/>
                  <a:pt x="1006" y="154"/>
                  <a:pt x="1034" y="176"/>
                </a:cubicBezTo>
                <a:cubicBezTo>
                  <a:pt x="1045" y="185"/>
                  <a:pt x="1062" y="183"/>
                  <a:pt x="1076" y="187"/>
                </a:cubicBezTo>
                <a:cubicBezTo>
                  <a:pt x="1086" y="177"/>
                  <a:pt x="1093" y="159"/>
                  <a:pt x="1107" y="156"/>
                </a:cubicBezTo>
                <a:cubicBezTo>
                  <a:pt x="1146" y="149"/>
                  <a:pt x="1146" y="216"/>
                  <a:pt x="1148" y="228"/>
                </a:cubicBezTo>
                <a:cubicBezTo>
                  <a:pt x="1204" y="190"/>
                  <a:pt x="1169" y="204"/>
                  <a:pt x="1169" y="238"/>
                </a:cubicBezTo>
                <a:cubicBezTo>
                  <a:pt x="1169" y="249"/>
                  <a:pt x="1176" y="259"/>
                  <a:pt x="1179" y="269"/>
                </a:cubicBezTo>
                <a:cubicBezTo>
                  <a:pt x="1229" y="195"/>
                  <a:pt x="1173" y="261"/>
                  <a:pt x="1210" y="280"/>
                </a:cubicBezTo>
                <a:cubicBezTo>
                  <a:pt x="1221" y="286"/>
                  <a:pt x="1231" y="266"/>
                  <a:pt x="1241" y="259"/>
                </a:cubicBezTo>
                <a:cubicBezTo>
                  <a:pt x="1266" y="131"/>
                  <a:pt x="1235" y="256"/>
                  <a:pt x="1262" y="269"/>
                </a:cubicBezTo>
                <a:cubicBezTo>
                  <a:pt x="1277" y="277"/>
                  <a:pt x="1283" y="242"/>
                  <a:pt x="1293" y="228"/>
                </a:cubicBezTo>
                <a:cubicBezTo>
                  <a:pt x="1296" y="207"/>
                  <a:pt x="1299" y="187"/>
                  <a:pt x="1303" y="166"/>
                </a:cubicBezTo>
                <a:cubicBezTo>
                  <a:pt x="1306" y="152"/>
                  <a:pt x="1313" y="111"/>
                  <a:pt x="1313" y="125"/>
                </a:cubicBezTo>
                <a:cubicBezTo>
                  <a:pt x="1313" y="142"/>
                  <a:pt x="1306" y="159"/>
                  <a:pt x="1303" y="176"/>
                </a:cubicBezTo>
                <a:cubicBezTo>
                  <a:pt x="1306" y="190"/>
                  <a:pt x="1299" y="218"/>
                  <a:pt x="1313" y="218"/>
                </a:cubicBezTo>
                <a:cubicBezTo>
                  <a:pt x="1322" y="218"/>
                  <a:pt x="1341" y="155"/>
                  <a:pt x="1344" y="145"/>
                </a:cubicBezTo>
                <a:cubicBezTo>
                  <a:pt x="1351" y="169"/>
                  <a:pt x="1360" y="193"/>
                  <a:pt x="1365" y="218"/>
                </a:cubicBezTo>
                <a:cubicBezTo>
                  <a:pt x="1371" y="249"/>
                  <a:pt x="1364" y="282"/>
                  <a:pt x="1376" y="311"/>
                </a:cubicBezTo>
                <a:cubicBezTo>
                  <a:pt x="1381" y="324"/>
                  <a:pt x="1381" y="282"/>
                  <a:pt x="1386" y="269"/>
                </a:cubicBezTo>
                <a:cubicBezTo>
                  <a:pt x="1391" y="255"/>
                  <a:pt x="1400" y="242"/>
                  <a:pt x="1407" y="228"/>
                </a:cubicBezTo>
                <a:cubicBezTo>
                  <a:pt x="1423" y="279"/>
                  <a:pt x="1389" y="407"/>
                  <a:pt x="1448" y="321"/>
                </a:cubicBezTo>
                <a:cubicBezTo>
                  <a:pt x="1451" y="307"/>
                  <a:pt x="1445" y="284"/>
                  <a:pt x="1458" y="280"/>
                </a:cubicBezTo>
                <a:cubicBezTo>
                  <a:pt x="1470" y="276"/>
                  <a:pt x="1469" y="319"/>
                  <a:pt x="1479" y="311"/>
                </a:cubicBezTo>
                <a:cubicBezTo>
                  <a:pt x="1500" y="294"/>
                  <a:pt x="1500" y="262"/>
                  <a:pt x="1510" y="238"/>
                </a:cubicBezTo>
                <a:cubicBezTo>
                  <a:pt x="1520" y="158"/>
                  <a:pt x="1534" y="143"/>
                  <a:pt x="1551" y="73"/>
                </a:cubicBezTo>
                <a:cubicBezTo>
                  <a:pt x="1555" y="87"/>
                  <a:pt x="1553" y="103"/>
                  <a:pt x="1562" y="114"/>
                </a:cubicBezTo>
                <a:cubicBezTo>
                  <a:pt x="1569" y="123"/>
                  <a:pt x="1585" y="117"/>
                  <a:pt x="1593" y="125"/>
                </a:cubicBezTo>
                <a:cubicBezTo>
                  <a:pt x="1601" y="133"/>
                  <a:pt x="1600" y="146"/>
                  <a:pt x="1603" y="156"/>
                </a:cubicBezTo>
                <a:cubicBezTo>
                  <a:pt x="1613" y="146"/>
                  <a:pt x="1620" y="122"/>
                  <a:pt x="1634" y="125"/>
                </a:cubicBezTo>
                <a:cubicBezTo>
                  <a:pt x="1648" y="128"/>
                  <a:pt x="1640" y="152"/>
                  <a:pt x="1644" y="166"/>
                </a:cubicBezTo>
                <a:cubicBezTo>
                  <a:pt x="1647" y="177"/>
                  <a:pt x="1651" y="187"/>
                  <a:pt x="1655" y="197"/>
                </a:cubicBezTo>
                <a:cubicBezTo>
                  <a:pt x="1670" y="150"/>
                  <a:pt x="1665" y="155"/>
                  <a:pt x="1665" y="21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40186" y="6886312"/>
            <a:ext cx="982701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I(t)</a:t>
            </a:r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>
            <a:off x="16565722" y="8034029"/>
            <a:ext cx="2700933" cy="1282744"/>
          </a:xfrm>
          <a:custGeom>
            <a:avLst/>
            <a:gdLst>
              <a:gd name="T0" fmla="*/ 2147483647 w 696"/>
              <a:gd name="T1" fmla="*/ 2147483647 h 464"/>
              <a:gd name="T2" fmla="*/ 2147483647 w 696"/>
              <a:gd name="T3" fmla="*/ 2147483647 h 464"/>
              <a:gd name="T4" fmla="*/ 2147483647 w 696"/>
              <a:gd name="T5" fmla="*/ 2147483647 h 464"/>
              <a:gd name="T6" fmla="*/ 2147483647 w 696"/>
              <a:gd name="T7" fmla="*/ 2147483647 h 464"/>
              <a:gd name="T8" fmla="*/ 2147483647 w 696"/>
              <a:gd name="T9" fmla="*/ 2147483647 h 464"/>
              <a:gd name="T10" fmla="*/ 2147483647 w 696"/>
              <a:gd name="T11" fmla="*/ 2147483647 h 464"/>
              <a:gd name="T12" fmla="*/ 2147483647 w 696"/>
              <a:gd name="T13" fmla="*/ 2147483647 h 464"/>
              <a:gd name="T14" fmla="*/ 2147483647 w 696"/>
              <a:gd name="T15" fmla="*/ 2147483647 h 464"/>
              <a:gd name="T16" fmla="*/ 2147483647 w 696"/>
              <a:gd name="T17" fmla="*/ 2147483647 h 464"/>
              <a:gd name="T18" fmla="*/ 0 w 696"/>
              <a:gd name="T19" fmla="*/ 2147483647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96"/>
              <a:gd name="T31" fmla="*/ 0 h 464"/>
              <a:gd name="T32" fmla="*/ 696 w 696"/>
              <a:gd name="T33" fmla="*/ 464 h 4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96" h="464">
                <a:moveTo>
                  <a:pt x="144" y="24"/>
                </a:moveTo>
                <a:cubicBezTo>
                  <a:pt x="196" y="128"/>
                  <a:pt x="248" y="232"/>
                  <a:pt x="288" y="264"/>
                </a:cubicBezTo>
                <a:cubicBezTo>
                  <a:pt x="328" y="296"/>
                  <a:pt x="360" y="232"/>
                  <a:pt x="384" y="216"/>
                </a:cubicBezTo>
                <a:cubicBezTo>
                  <a:pt x="408" y="200"/>
                  <a:pt x="408" y="200"/>
                  <a:pt x="432" y="168"/>
                </a:cubicBezTo>
                <a:cubicBezTo>
                  <a:pt x="456" y="136"/>
                  <a:pt x="488" y="48"/>
                  <a:pt x="528" y="24"/>
                </a:cubicBezTo>
                <a:cubicBezTo>
                  <a:pt x="568" y="0"/>
                  <a:pt x="648" y="8"/>
                  <a:pt x="672" y="24"/>
                </a:cubicBezTo>
                <a:cubicBezTo>
                  <a:pt x="696" y="40"/>
                  <a:pt x="696" y="56"/>
                  <a:pt x="672" y="120"/>
                </a:cubicBezTo>
                <a:cubicBezTo>
                  <a:pt x="648" y="184"/>
                  <a:pt x="616" y="360"/>
                  <a:pt x="528" y="408"/>
                </a:cubicBezTo>
                <a:cubicBezTo>
                  <a:pt x="440" y="456"/>
                  <a:pt x="232" y="464"/>
                  <a:pt x="144" y="408"/>
                </a:cubicBezTo>
                <a:cubicBezTo>
                  <a:pt x="56" y="352"/>
                  <a:pt x="24" y="128"/>
                  <a:pt x="0" y="72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18006219" y="7516430"/>
            <a:ext cx="2010694" cy="450086"/>
          </a:xfrm>
          <a:custGeom>
            <a:avLst/>
            <a:gdLst>
              <a:gd name="T0" fmla="*/ 2147483647 w 536"/>
              <a:gd name="T1" fmla="*/ 2147483647 h 160"/>
              <a:gd name="T2" fmla="*/ 2147483647 w 536"/>
              <a:gd name="T3" fmla="*/ 2147483647 h 160"/>
              <a:gd name="T4" fmla="*/ 2147483647 w 536"/>
              <a:gd name="T5" fmla="*/ 2147483647 h 160"/>
              <a:gd name="T6" fmla="*/ 2147483647 w 536"/>
              <a:gd name="T7" fmla="*/ 2147483647 h 160"/>
              <a:gd name="T8" fmla="*/ 2147483647 w 536"/>
              <a:gd name="T9" fmla="*/ 2147483647 h 160"/>
              <a:gd name="T10" fmla="*/ 0 w 536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6"/>
              <a:gd name="T19" fmla="*/ 0 h 160"/>
              <a:gd name="T20" fmla="*/ 536 w 536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6" h="160">
                <a:moveTo>
                  <a:pt x="48" y="160"/>
                </a:moveTo>
                <a:cubicBezTo>
                  <a:pt x="140" y="140"/>
                  <a:pt x="232" y="120"/>
                  <a:pt x="288" y="112"/>
                </a:cubicBezTo>
                <a:cubicBezTo>
                  <a:pt x="344" y="104"/>
                  <a:pt x="344" y="128"/>
                  <a:pt x="384" y="112"/>
                </a:cubicBezTo>
                <a:cubicBezTo>
                  <a:pt x="424" y="96"/>
                  <a:pt x="520" y="32"/>
                  <a:pt x="528" y="16"/>
                </a:cubicBezTo>
                <a:cubicBezTo>
                  <a:pt x="536" y="0"/>
                  <a:pt x="520" y="8"/>
                  <a:pt x="432" y="16"/>
                </a:cubicBezTo>
                <a:cubicBezTo>
                  <a:pt x="344" y="24"/>
                  <a:pt x="72" y="48"/>
                  <a:pt x="0" y="64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540186" y="1620308"/>
            <a:ext cx="540187" cy="41857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3800" dirty="0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0" y="1755335"/>
            <a:ext cx="120231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100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0" y="3375643"/>
            <a:ext cx="1120559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mV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40186" y="5266003"/>
            <a:ext cx="66049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0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9865909" y="3223738"/>
            <a:ext cx="5692323" cy="291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Stimulation with</a:t>
            </a:r>
          </a:p>
          <a:p>
            <a:r>
              <a:rPr lang="en-US" sz="5900" dirty="0"/>
              <a:t>time-dependent</a:t>
            </a:r>
          </a:p>
          <a:p>
            <a:r>
              <a:rPr lang="en-US" sz="5900" dirty="0"/>
              <a:t>input current</a:t>
            </a: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Simulations of the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867333" name="Object 5"/>
          <p:cNvGraphicFramePr>
            <a:graphicFrameLocks noChangeAspect="1"/>
          </p:cNvGraphicFramePr>
          <p:nvPr/>
        </p:nvGraphicFramePr>
        <p:xfrm>
          <a:off x="9022508" y="1080207"/>
          <a:ext cx="12536830" cy="9401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34" name="Photo Editor Photo" r:id="rId4" imgW="5304762" imgH="5304762" progId="">
                  <p:embed/>
                </p:oleObj>
              </mc:Choice>
              <mc:Fallback>
                <p:oleObj name="Photo Editor Photo" r:id="rId4" imgW="5304762" imgH="5304762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2508" y="1080207"/>
                        <a:ext cx="12536830" cy="94011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6"/>
          <p:cNvGraphicFramePr>
            <a:graphicFrameLocks noChangeAspect="1"/>
          </p:cNvGraphicFramePr>
          <p:nvPr/>
        </p:nvGraphicFramePr>
        <p:xfrm>
          <a:off x="540187" y="1350257"/>
          <a:ext cx="7382550" cy="553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35" name="Photo Editor Photo" r:id="rId6" imgW="5304762" imgH="5304762" progId="">
                  <p:embed/>
                </p:oleObj>
              </mc:Choice>
              <mc:Fallback>
                <p:oleObj name="Photo Editor Photo" r:id="rId6" imgW="5304762" imgH="5304762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187" y="1350257"/>
                        <a:ext cx="7382550" cy="55360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Freeform 8"/>
          <p:cNvSpPr>
            <a:spLocks/>
          </p:cNvSpPr>
          <p:nvPr/>
        </p:nvSpPr>
        <p:spPr bwMode="auto">
          <a:xfrm>
            <a:off x="1440498" y="7021336"/>
            <a:ext cx="6125867" cy="621682"/>
          </a:xfrm>
          <a:custGeom>
            <a:avLst/>
            <a:gdLst>
              <a:gd name="T0" fmla="*/ 0 w 1670"/>
              <a:gd name="T1" fmla="*/ 2147483647 h 407"/>
              <a:gd name="T2" fmla="*/ 2147483647 w 1670"/>
              <a:gd name="T3" fmla="*/ 0 h 407"/>
              <a:gd name="T4" fmla="*/ 2147483647 w 1670"/>
              <a:gd name="T5" fmla="*/ 2147483647 h 407"/>
              <a:gd name="T6" fmla="*/ 2147483647 w 1670"/>
              <a:gd name="T7" fmla="*/ 2147483647 h 407"/>
              <a:gd name="T8" fmla="*/ 2147483647 w 1670"/>
              <a:gd name="T9" fmla="*/ 2147483647 h 407"/>
              <a:gd name="T10" fmla="*/ 2147483647 w 1670"/>
              <a:gd name="T11" fmla="*/ 2147483647 h 407"/>
              <a:gd name="T12" fmla="*/ 2147483647 w 1670"/>
              <a:gd name="T13" fmla="*/ 2147483647 h 407"/>
              <a:gd name="T14" fmla="*/ 2147483647 w 1670"/>
              <a:gd name="T15" fmla="*/ 2147483647 h 407"/>
              <a:gd name="T16" fmla="*/ 2147483647 w 1670"/>
              <a:gd name="T17" fmla="*/ 2147483647 h 407"/>
              <a:gd name="T18" fmla="*/ 2147483647 w 1670"/>
              <a:gd name="T19" fmla="*/ 2147483647 h 407"/>
              <a:gd name="T20" fmla="*/ 2147483647 w 1670"/>
              <a:gd name="T21" fmla="*/ 2147483647 h 407"/>
              <a:gd name="T22" fmla="*/ 2147483647 w 1670"/>
              <a:gd name="T23" fmla="*/ 2147483647 h 407"/>
              <a:gd name="T24" fmla="*/ 2147483647 w 1670"/>
              <a:gd name="T25" fmla="*/ 2147483647 h 407"/>
              <a:gd name="T26" fmla="*/ 2147483647 w 1670"/>
              <a:gd name="T27" fmla="*/ 2147483647 h 407"/>
              <a:gd name="T28" fmla="*/ 2147483647 w 1670"/>
              <a:gd name="T29" fmla="*/ 2147483647 h 407"/>
              <a:gd name="T30" fmla="*/ 2147483647 w 1670"/>
              <a:gd name="T31" fmla="*/ 2147483647 h 407"/>
              <a:gd name="T32" fmla="*/ 2147483647 w 1670"/>
              <a:gd name="T33" fmla="*/ 2147483647 h 407"/>
              <a:gd name="T34" fmla="*/ 2147483647 w 1670"/>
              <a:gd name="T35" fmla="*/ 2147483647 h 407"/>
              <a:gd name="T36" fmla="*/ 2147483647 w 1670"/>
              <a:gd name="T37" fmla="*/ 2147483647 h 407"/>
              <a:gd name="T38" fmla="*/ 2147483647 w 1670"/>
              <a:gd name="T39" fmla="*/ 2147483647 h 407"/>
              <a:gd name="T40" fmla="*/ 2147483647 w 1670"/>
              <a:gd name="T41" fmla="*/ 2147483647 h 407"/>
              <a:gd name="T42" fmla="*/ 2147483647 w 1670"/>
              <a:gd name="T43" fmla="*/ 2147483647 h 407"/>
              <a:gd name="T44" fmla="*/ 2147483647 w 1670"/>
              <a:gd name="T45" fmla="*/ 2147483647 h 407"/>
              <a:gd name="T46" fmla="*/ 2147483647 w 1670"/>
              <a:gd name="T47" fmla="*/ 2147483647 h 407"/>
              <a:gd name="T48" fmla="*/ 2147483647 w 1670"/>
              <a:gd name="T49" fmla="*/ 2147483647 h 407"/>
              <a:gd name="T50" fmla="*/ 2147483647 w 1670"/>
              <a:gd name="T51" fmla="*/ 2147483647 h 407"/>
              <a:gd name="T52" fmla="*/ 2147483647 w 1670"/>
              <a:gd name="T53" fmla="*/ 2147483647 h 407"/>
              <a:gd name="T54" fmla="*/ 2147483647 w 1670"/>
              <a:gd name="T55" fmla="*/ 2147483647 h 407"/>
              <a:gd name="T56" fmla="*/ 2147483647 w 1670"/>
              <a:gd name="T57" fmla="*/ 2147483647 h 407"/>
              <a:gd name="T58" fmla="*/ 2147483647 w 1670"/>
              <a:gd name="T59" fmla="*/ 2147483647 h 407"/>
              <a:gd name="T60" fmla="*/ 2147483647 w 1670"/>
              <a:gd name="T61" fmla="*/ 2147483647 h 407"/>
              <a:gd name="T62" fmla="*/ 2147483647 w 1670"/>
              <a:gd name="T63" fmla="*/ 2147483647 h 407"/>
              <a:gd name="T64" fmla="*/ 2147483647 w 1670"/>
              <a:gd name="T65" fmla="*/ 2147483647 h 407"/>
              <a:gd name="T66" fmla="*/ 2147483647 w 1670"/>
              <a:gd name="T67" fmla="*/ 2147483647 h 407"/>
              <a:gd name="T68" fmla="*/ 2147483647 w 1670"/>
              <a:gd name="T69" fmla="*/ 2147483647 h 407"/>
              <a:gd name="T70" fmla="*/ 2147483647 w 1670"/>
              <a:gd name="T71" fmla="*/ 2147483647 h 407"/>
              <a:gd name="T72" fmla="*/ 2147483647 w 1670"/>
              <a:gd name="T73" fmla="*/ 2147483647 h 407"/>
              <a:gd name="T74" fmla="*/ 2147483647 w 1670"/>
              <a:gd name="T75" fmla="*/ 2147483647 h 407"/>
              <a:gd name="T76" fmla="*/ 2147483647 w 1670"/>
              <a:gd name="T77" fmla="*/ 2147483647 h 407"/>
              <a:gd name="T78" fmla="*/ 2147483647 w 1670"/>
              <a:gd name="T79" fmla="*/ 2147483647 h 407"/>
              <a:gd name="T80" fmla="*/ 2147483647 w 1670"/>
              <a:gd name="T81" fmla="*/ 2147483647 h 407"/>
              <a:gd name="T82" fmla="*/ 2147483647 w 1670"/>
              <a:gd name="T83" fmla="*/ 2147483647 h 407"/>
              <a:gd name="T84" fmla="*/ 2147483647 w 1670"/>
              <a:gd name="T85" fmla="*/ 2147483647 h 407"/>
              <a:gd name="T86" fmla="*/ 2147483647 w 1670"/>
              <a:gd name="T87" fmla="*/ 2147483647 h 407"/>
              <a:gd name="T88" fmla="*/ 2147483647 w 1670"/>
              <a:gd name="T89" fmla="*/ 2147483647 h 407"/>
              <a:gd name="T90" fmla="*/ 2147483647 w 1670"/>
              <a:gd name="T91" fmla="*/ 2147483647 h 407"/>
              <a:gd name="T92" fmla="*/ 2147483647 w 1670"/>
              <a:gd name="T93" fmla="*/ 2147483647 h 407"/>
              <a:gd name="T94" fmla="*/ 2147483647 w 1670"/>
              <a:gd name="T95" fmla="*/ 2147483647 h 407"/>
              <a:gd name="T96" fmla="*/ 2147483647 w 1670"/>
              <a:gd name="T97" fmla="*/ 2147483647 h 407"/>
              <a:gd name="T98" fmla="*/ 2147483647 w 1670"/>
              <a:gd name="T99" fmla="*/ 2147483647 h 407"/>
              <a:gd name="T100" fmla="*/ 2147483647 w 1670"/>
              <a:gd name="T101" fmla="*/ 2147483647 h 407"/>
              <a:gd name="T102" fmla="*/ 2147483647 w 1670"/>
              <a:gd name="T103" fmla="*/ 2147483647 h 407"/>
              <a:gd name="T104" fmla="*/ 2147483647 w 1670"/>
              <a:gd name="T105" fmla="*/ 2147483647 h 407"/>
              <a:gd name="T106" fmla="*/ 2147483647 w 1670"/>
              <a:gd name="T107" fmla="*/ 2147483647 h 407"/>
              <a:gd name="T108" fmla="*/ 2147483647 w 1670"/>
              <a:gd name="T109" fmla="*/ 2147483647 h 407"/>
              <a:gd name="T110" fmla="*/ 2147483647 w 1670"/>
              <a:gd name="T111" fmla="*/ 2147483647 h 407"/>
              <a:gd name="T112" fmla="*/ 2147483647 w 1670"/>
              <a:gd name="T113" fmla="*/ 2147483647 h 407"/>
              <a:gd name="T114" fmla="*/ 2147483647 w 1670"/>
              <a:gd name="T115" fmla="*/ 2147483647 h 407"/>
              <a:gd name="T116" fmla="*/ 2147483647 w 1670"/>
              <a:gd name="T117" fmla="*/ 2147483647 h 407"/>
              <a:gd name="T118" fmla="*/ 2147483647 w 1670"/>
              <a:gd name="T119" fmla="*/ 2147483647 h 407"/>
              <a:gd name="T120" fmla="*/ 2147483647 w 1670"/>
              <a:gd name="T121" fmla="*/ 2147483647 h 40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70"/>
              <a:gd name="T184" fmla="*/ 0 h 407"/>
              <a:gd name="T185" fmla="*/ 1670 w 1670"/>
              <a:gd name="T186" fmla="*/ 407 h 40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70" h="407">
                <a:moveTo>
                  <a:pt x="0" y="290"/>
                </a:moveTo>
                <a:cubicBezTo>
                  <a:pt x="45" y="197"/>
                  <a:pt x="43" y="81"/>
                  <a:pt x="103" y="0"/>
                </a:cubicBezTo>
                <a:cubicBezTo>
                  <a:pt x="116" y="49"/>
                  <a:pt x="132" y="96"/>
                  <a:pt x="145" y="145"/>
                </a:cubicBezTo>
                <a:cubicBezTo>
                  <a:pt x="150" y="138"/>
                  <a:pt x="184" y="80"/>
                  <a:pt x="196" y="83"/>
                </a:cubicBezTo>
                <a:cubicBezTo>
                  <a:pt x="210" y="87"/>
                  <a:pt x="203" y="111"/>
                  <a:pt x="207" y="125"/>
                </a:cubicBezTo>
                <a:cubicBezTo>
                  <a:pt x="214" y="115"/>
                  <a:pt x="215" y="90"/>
                  <a:pt x="227" y="94"/>
                </a:cubicBezTo>
                <a:cubicBezTo>
                  <a:pt x="240" y="98"/>
                  <a:pt x="235" y="121"/>
                  <a:pt x="238" y="135"/>
                </a:cubicBezTo>
                <a:cubicBezTo>
                  <a:pt x="242" y="156"/>
                  <a:pt x="245" y="176"/>
                  <a:pt x="248" y="197"/>
                </a:cubicBezTo>
                <a:cubicBezTo>
                  <a:pt x="334" y="111"/>
                  <a:pt x="239" y="187"/>
                  <a:pt x="289" y="197"/>
                </a:cubicBezTo>
                <a:cubicBezTo>
                  <a:pt x="298" y="199"/>
                  <a:pt x="352" y="162"/>
                  <a:pt x="362" y="156"/>
                </a:cubicBezTo>
                <a:cubicBezTo>
                  <a:pt x="381" y="213"/>
                  <a:pt x="373" y="245"/>
                  <a:pt x="403" y="187"/>
                </a:cubicBezTo>
                <a:cubicBezTo>
                  <a:pt x="408" y="177"/>
                  <a:pt x="410" y="166"/>
                  <a:pt x="414" y="156"/>
                </a:cubicBezTo>
                <a:cubicBezTo>
                  <a:pt x="455" y="219"/>
                  <a:pt x="407" y="167"/>
                  <a:pt x="476" y="176"/>
                </a:cubicBezTo>
                <a:cubicBezTo>
                  <a:pt x="488" y="178"/>
                  <a:pt x="497" y="190"/>
                  <a:pt x="507" y="197"/>
                </a:cubicBezTo>
                <a:cubicBezTo>
                  <a:pt x="510" y="211"/>
                  <a:pt x="504" y="232"/>
                  <a:pt x="517" y="238"/>
                </a:cubicBezTo>
                <a:cubicBezTo>
                  <a:pt x="544" y="252"/>
                  <a:pt x="556" y="195"/>
                  <a:pt x="558" y="187"/>
                </a:cubicBezTo>
                <a:cubicBezTo>
                  <a:pt x="562" y="208"/>
                  <a:pt x="554" y="234"/>
                  <a:pt x="569" y="249"/>
                </a:cubicBezTo>
                <a:cubicBezTo>
                  <a:pt x="578" y="258"/>
                  <a:pt x="590" y="236"/>
                  <a:pt x="600" y="228"/>
                </a:cubicBezTo>
                <a:cubicBezTo>
                  <a:pt x="611" y="219"/>
                  <a:pt x="621" y="207"/>
                  <a:pt x="631" y="197"/>
                </a:cubicBezTo>
                <a:cubicBezTo>
                  <a:pt x="634" y="218"/>
                  <a:pt x="628" y="243"/>
                  <a:pt x="641" y="259"/>
                </a:cubicBezTo>
                <a:cubicBezTo>
                  <a:pt x="648" y="268"/>
                  <a:pt x="664" y="256"/>
                  <a:pt x="672" y="249"/>
                </a:cubicBezTo>
                <a:cubicBezTo>
                  <a:pt x="696" y="228"/>
                  <a:pt x="711" y="199"/>
                  <a:pt x="734" y="176"/>
                </a:cubicBezTo>
                <a:cubicBezTo>
                  <a:pt x="744" y="180"/>
                  <a:pt x="754" y="189"/>
                  <a:pt x="765" y="187"/>
                </a:cubicBezTo>
                <a:cubicBezTo>
                  <a:pt x="819" y="178"/>
                  <a:pt x="776" y="136"/>
                  <a:pt x="817" y="197"/>
                </a:cubicBezTo>
                <a:cubicBezTo>
                  <a:pt x="831" y="190"/>
                  <a:pt x="846" y="185"/>
                  <a:pt x="858" y="176"/>
                </a:cubicBezTo>
                <a:cubicBezTo>
                  <a:pt x="870" y="167"/>
                  <a:pt x="875" y="141"/>
                  <a:pt x="889" y="145"/>
                </a:cubicBezTo>
                <a:cubicBezTo>
                  <a:pt x="903" y="149"/>
                  <a:pt x="896" y="173"/>
                  <a:pt x="900" y="187"/>
                </a:cubicBezTo>
                <a:cubicBezTo>
                  <a:pt x="903" y="197"/>
                  <a:pt x="907" y="208"/>
                  <a:pt x="910" y="218"/>
                </a:cubicBezTo>
                <a:cubicBezTo>
                  <a:pt x="924" y="211"/>
                  <a:pt x="939" y="207"/>
                  <a:pt x="951" y="197"/>
                </a:cubicBezTo>
                <a:cubicBezTo>
                  <a:pt x="993" y="162"/>
                  <a:pt x="947" y="158"/>
                  <a:pt x="1003" y="176"/>
                </a:cubicBezTo>
                <a:cubicBezTo>
                  <a:pt x="1046" y="112"/>
                  <a:pt x="1006" y="154"/>
                  <a:pt x="1034" y="176"/>
                </a:cubicBezTo>
                <a:cubicBezTo>
                  <a:pt x="1045" y="185"/>
                  <a:pt x="1062" y="183"/>
                  <a:pt x="1076" y="187"/>
                </a:cubicBezTo>
                <a:cubicBezTo>
                  <a:pt x="1086" y="177"/>
                  <a:pt x="1093" y="159"/>
                  <a:pt x="1107" y="156"/>
                </a:cubicBezTo>
                <a:cubicBezTo>
                  <a:pt x="1146" y="149"/>
                  <a:pt x="1146" y="216"/>
                  <a:pt x="1148" y="228"/>
                </a:cubicBezTo>
                <a:cubicBezTo>
                  <a:pt x="1204" y="190"/>
                  <a:pt x="1169" y="204"/>
                  <a:pt x="1169" y="238"/>
                </a:cubicBezTo>
                <a:cubicBezTo>
                  <a:pt x="1169" y="249"/>
                  <a:pt x="1176" y="259"/>
                  <a:pt x="1179" y="269"/>
                </a:cubicBezTo>
                <a:cubicBezTo>
                  <a:pt x="1229" y="195"/>
                  <a:pt x="1173" y="261"/>
                  <a:pt x="1210" y="280"/>
                </a:cubicBezTo>
                <a:cubicBezTo>
                  <a:pt x="1221" y="286"/>
                  <a:pt x="1231" y="266"/>
                  <a:pt x="1241" y="259"/>
                </a:cubicBezTo>
                <a:cubicBezTo>
                  <a:pt x="1266" y="131"/>
                  <a:pt x="1235" y="256"/>
                  <a:pt x="1262" y="269"/>
                </a:cubicBezTo>
                <a:cubicBezTo>
                  <a:pt x="1277" y="277"/>
                  <a:pt x="1283" y="242"/>
                  <a:pt x="1293" y="228"/>
                </a:cubicBezTo>
                <a:cubicBezTo>
                  <a:pt x="1296" y="207"/>
                  <a:pt x="1299" y="187"/>
                  <a:pt x="1303" y="166"/>
                </a:cubicBezTo>
                <a:cubicBezTo>
                  <a:pt x="1306" y="152"/>
                  <a:pt x="1313" y="111"/>
                  <a:pt x="1313" y="125"/>
                </a:cubicBezTo>
                <a:cubicBezTo>
                  <a:pt x="1313" y="142"/>
                  <a:pt x="1306" y="159"/>
                  <a:pt x="1303" y="176"/>
                </a:cubicBezTo>
                <a:cubicBezTo>
                  <a:pt x="1306" y="190"/>
                  <a:pt x="1299" y="218"/>
                  <a:pt x="1313" y="218"/>
                </a:cubicBezTo>
                <a:cubicBezTo>
                  <a:pt x="1322" y="218"/>
                  <a:pt x="1341" y="155"/>
                  <a:pt x="1344" y="145"/>
                </a:cubicBezTo>
                <a:cubicBezTo>
                  <a:pt x="1351" y="169"/>
                  <a:pt x="1360" y="193"/>
                  <a:pt x="1365" y="218"/>
                </a:cubicBezTo>
                <a:cubicBezTo>
                  <a:pt x="1371" y="249"/>
                  <a:pt x="1364" y="282"/>
                  <a:pt x="1376" y="311"/>
                </a:cubicBezTo>
                <a:cubicBezTo>
                  <a:pt x="1381" y="324"/>
                  <a:pt x="1381" y="282"/>
                  <a:pt x="1386" y="269"/>
                </a:cubicBezTo>
                <a:cubicBezTo>
                  <a:pt x="1391" y="255"/>
                  <a:pt x="1400" y="242"/>
                  <a:pt x="1407" y="228"/>
                </a:cubicBezTo>
                <a:cubicBezTo>
                  <a:pt x="1423" y="279"/>
                  <a:pt x="1389" y="407"/>
                  <a:pt x="1448" y="321"/>
                </a:cubicBezTo>
                <a:cubicBezTo>
                  <a:pt x="1451" y="307"/>
                  <a:pt x="1445" y="284"/>
                  <a:pt x="1458" y="280"/>
                </a:cubicBezTo>
                <a:cubicBezTo>
                  <a:pt x="1470" y="276"/>
                  <a:pt x="1469" y="319"/>
                  <a:pt x="1479" y="311"/>
                </a:cubicBezTo>
                <a:cubicBezTo>
                  <a:pt x="1500" y="294"/>
                  <a:pt x="1500" y="262"/>
                  <a:pt x="1510" y="238"/>
                </a:cubicBezTo>
                <a:cubicBezTo>
                  <a:pt x="1520" y="158"/>
                  <a:pt x="1534" y="143"/>
                  <a:pt x="1551" y="73"/>
                </a:cubicBezTo>
                <a:cubicBezTo>
                  <a:pt x="1555" y="87"/>
                  <a:pt x="1553" y="103"/>
                  <a:pt x="1562" y="114"/>
                </a:cubicBezTo>
                <a:cubicBezTo>
                  <a:pt x="1569" y="123"/>
                  <a:pt x="1585" y="117"/>
                  <a:pt x="1593" y="125"/>
                </a:cubicBezTo>
                <a:cubicBezTo>
                  <a:pt x="1601" y="133"/>
                  <a:pt x="1600" y="146"/>
                  <a:pt x="1603" y="156"/>
                </a:cubicBezTo>
                <a:cubicBezTo>
                  <a:pt x="1613" y="146"/>
                  <a:pt x="1620" y="122"/>
                  <a:pt x="1634" y="125"/>
                </a:cubicBezTo>
                <a:cubicBezTo>
                  <a:pt x="1648" y="128"/>
                  <a:pt x="1640" y="152"/>
                  <a:pt x="1644" y="166"/>
                </a:cubicBezTo>
                <a:cubicBezTo>
                  <a:pt x="1647" y="177"/>
                  <a:pt x="1651" y="187"/>
                  <a:pt x="1655" y="197"/>
                </a:cubicBezTo>
                <a:cubicBezTo>
                  <a:pt x="1670" y="150"/>
                  <a:pt x="1665" y="155"/>
                  <a:pt x="1665" y="21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40186" y="6886312"/>
            <a:ext cx="982701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I(t)</a:t>
            </a:r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>
            <a:off x="18006219" y="7516430"/>
            <a:ext cx="2010694" cy="450086"/>
          </a:xfrm>
          <a:custGeom>
            <a:avLst/>
            <a:gdLst>
              <a:gd name="T0" fmla="*/ 2147483647 w 536"/>
              <a:gd name="T1" fmla="*/ 2147483647 h 160"/>
              <a:gd name="T2" fmla="*/ 2147483647 w 536"/>
              <a:gd name="T3" fmla="*/ 2147483647 h 160"/>
              <a:gd name="T4" fmla="*/ 2147483647 w 536"/>
              <a:gd name="T5" fmla="*/ 2147483647 h 160"/>
              <a:gd name="T6" fmla="*/ 2147483647 w 536"/>
              <a:gd name="T7" fmla="*/ 2147483647 h 160"/>
              <a:gd name="T8" fmla="*/ 2147483647 w 536"/>
              <a:gd name="T9" fmla="*/ 2147483647 h 160"/>
              <a:gd name="T10" fmla="*/ 0 w 536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6"/>
              <a:gd name="T19" fmla="*/ 0 h 160"/>
              <a:gd name="T20" fmla="*/ 536 w 536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6" h="160">
                <a:moveTo>
                  <a:pt x="48" y="160"/>
                </a:moveTo>
                <a:cubicBezTo>
                  <a:pt x="140" y="140"/>
                  <a:pt x="232" y="120"/>
                  <a:pt x="288" y="112"/>
                </a:cubicBezTo>
                <a:cubicBezTo>
                  <a:pt x="344" y="104"/>
                  <a:pt x="344" y="128"/>
                  <a:pt x="384" y="112"/>
                </a:cubicBezTo>
                <a:cubicBezTo>
                  <a:pt x="424" y="96"/>
                  <a:pt x="520" y="32"/>
                  <a:pt x="528" y="16"/>
                </a:cubicBezTo>
                <a:cubicBezTo>
                  <a:pt x="536" y="0"/>
                  <a:pt x="520" y="8"/>
                  <a:pt x="432" y="16"/>
                </a:cubicBezTo>
                <a:cubicBezTo>
                  <a:pt x="344" y="24"/>
                  <a:pt x="72" y="48"/>
                  <a:pt x="0" y="64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462922" y="5671079"/>
            <a:ext cx="10803731" cy="4053585"/>
            <a:chOff x="2256" y="2016"/>
            <a:chExt cx="292" cy="1441"/>
          </a:xfrm>
        </p:grpSpPr>
        <p:sp>
          <p:nvSpPr>
            <p:cNvPr id="10271" name="Rectangle 12"/>
            <p:cNvSpPr>
              <a:spLocks noChangeArrowheads="1"/>
            </p:cNvSpPr>
            <p:nvPr/>
          </p:nvSpPr>
          <p:spPr bwMode="auto">
            <a:xfrm>
              <a:off x="2352" y="2304"/>
              <a:ext cx="144" cy="10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3800" dirty="0"/>
            </a:p>
          </p:txBody>
        </p:sp>
        <p:sp>
          <p:nvSpPr>
            <p:cNvPr id="10272" name="Text Box 13"/>
            <p:cNvSpPr txBox="1">
              <a:spLocks noChangeArrowheads="1"/>
            </p:cNvSpPr>
            <p:nvPr/>
          </p:nvSpPr>
          <p:spPr bwMode="auto">
            <a:xfrm>
              <a:off x="2304" y="2736"/>
              <a:ext cx="12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0</a:t>
              </a:r>
            </a:p>
          </p:txBody>
        </p:sp>
        <p:sp>
          <p:nvSpPr>
            <p:cNvPr id="10273" name="Text Box 14"/>
            <p:cNvSpPr txBox="1">
              <a:spLocks noChangeArrowheads="1"/>
            </p:cNvSpPr>
            <p:nvPr/>
          </p:nvSpPr>
          <p:spPr bwMode="auto">
            <a:xfrm>
              <a:off x="2304" y="2256"/>
              <a:ext cx="12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5</a:t>
              </a:r>
            </a:p>
          </p:txBody>
        </p:sp>
        <p:sp>
          <p:nvSpPr>
            <p:cNvPr id="10274" name="Text Box 15"/>
            <p:cNvSpPr txBox="1">
              <a:spLocks noChangeArrowheads="1"/>
            </p:cNvSpPr>
            <p:nvPr/>
          </p:nvSpPr>
          <p:spPr bwMode="auto">
            <a:xfrm>
              <a:off x="2256" y="3216"/>
              <a:ext cx="16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-5</a:t>
              </a:r>
            </a:p>
          </p:txBody>
        </p:sp>
        <p:sp>
          <p:nvSpPr>
            <p:cNvPr id="10275" name="Text Box 16"/>
            <p:cNvSpPr txBox="1">
              <a:spLocks noChangeArrowheads="1"/>
            </p:cNvSpPr>
            <p:nvPr/>
          </p:nvSpPr>
          <p:spPr bwMode="auto">
            <a:xfrm>
              <a:off x="2304" y="2016"/>
              <a:ext cx="24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mV</a:t>
              </a:r>
            </a:p>
          </p:txBody>
        </p:sp>
      </p:grpSp>
      <p:sp>
        <p:nvSpPr>
          <p:cNvPr id="10252" name="Rectangle 17"/>
          <p:cNvSpPr>
            <a:spLocks noChangeArrowheads="1"/>
          </p:cNvSpPr>
          <p:nvPr/>
        </p:nvSpPr>
        <p:spPr bwMode="auto">
          <a:xfrm>
            <a:off x="10443607" y="1485283"/>
            <a:ext cx="2160746" cy="29705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3800" dirty="0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1163860" y="1755335"/>
            <a:ext cx="1177907" cy="2838353"/>
            <a:chOff x="2976" y="624"/>
            <a:chExt cx="314" cy="1009"/>
          </a:xfrm>
        </p:grpSpPr>
        <p:sp>
          <p:nvSpPr>
            <p:cNvPr id="10268" name="Text Box 19"/>
            <p:cNvSpPr txBox="1">
              <a:spLocks noChangeArrowheads="1"/>
            </p:cNvSpPr>
            <p:nvPr/>
          </p:nvSpPr>
          <p:spPr bwMode="auto">
            <a:xfrm>
              <a:off x="2976" y="912"/>
              <a:ext cx="24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mV</a:t>
              </a:r>
            </a:p>
          </p:txBody>
        </p:sp>
        <p:sp>
          <p:nvSpPr>
            <p:cNvPr id="10269" name="Text Box 20"/>
            <p:cNvSpPr txBox="1">
              <a:spLocks noChangeArrowheads="1"/>
            </p:cNvSpPr>
            <p:nvPr/>
          </p:nvSpPr>
          <p:spPr bwMode="auto">
            <a:xfrm>
              <a:off x="3024" y="1392"/>
              <a:ext cx="26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    0</a:t>
              </a:r>
            </a:p>
          </p:txBody>
        </p:sp>
        <p:sp>
          <p:nvSpPr>
            <p:cNvPr id="10270" name="Text Box 21"/>
            <p:cNvSpPr txBox="1">
              <a:spLocks noChangeArrowheads="1"/>
            </p:cNvSpPr>
            <p:nvPr/>
          </p:nvSpPr>
          <p:spPr bwMode="auto">
            <a:xfrm>
              <a:off x="3024" y="624"/>
              <a:ext cx="26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100</a:t>
              </a:r>
            </a:p>
          </p:txBody>
        </p:sp>
      </p:grpSp>
      <p:sp>
        <p:nvSpPr>
          <p:cNvPr id="10254" name="Rectangle 22"/>
          <p:cNvSpPr>
            <a:spLocks noChangeArrowheads="1"/>
          </p:cNvSpPr>
          <p:nvPr/>
        </p:nvSpPr>
        <p:spPr bwMode="auto">
          <a:xfrm>
            <a:off x="540186" y="1620308"/>
            <a:ext cx="540187" cy="41857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3800" dirty="0"/>
          </a:p>
        </p:txBody>
      </p:sp>
      <p:sp>
        <p:nvSpPr>
          <p:cNvPr id="10255" name="Text Box 23"/>
          <p:cNvSpPr txBox="1">
            <a:spLocks noChangeArrowheads="1"/>
          </p:cNvSpPr>
          <p:nvPr/>
        </p:nvSpPr>
        <p:spPr bwMode="auto">
          <a:xfrm>
            <a:off x="0" y="1755335"/>
            <a:ext cx="120231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100</a:t>
            </a:r>
          </a:p>
        </p:txBody>
      </p:sp>
      <p:sp>
        <p:nvSpPr>
          <p:cNvPr id="10256" name="Text Box 24"/>
          <p:cNvSpPr txBox="1">
            <a:spLocks noChangeArrowheads="1"/>
          </p:cNvSpPr>
          <p:nvPr/>
        </p:nvSpPr>
        <p:spPr bwMode="auto">
          <a:xfrm>
            <a:off x="0" y="3375643"/>
            <a:ext cx="1120559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mV</a:t>
            </a:r>
          </a:p>
        </p:txBody>
      </p:sp>
      <p:sp>
        <p:nvSpPr>
          <p:cNvPr id="10257" name="Text Box 25"/>
          <p:cNvSpPr txBox="1">
            <a:spLocks noChangeArrowheads="1"/>
          </p:cNvSpPr>
          <p:nvPr/>
        </p:nvSpPr>
        <p:spPr bwMode="auto">
          <a:xfrm>
            <a:off x="540186" y="5266003"/>
            <a:ext cx="66049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0</a:t>
            </a:r>
          </a:p>
        </p:txBody>
      </p:sp>
      <p:sp>
        <p:nvSpPr>
          <p:cNvPr id="867354" name="Rectangle 26"/>
          <p:cNvSpPr>
            <a:spLocks noChangeArrowheads="1"/>
          </p:cNvSpPr>
          <p:nvPr/>
        </p:nvSpPr>
        <p:spPr bwMode="auto">
          <a:xfrm>
            <a:off x="2340808" y="1215231"/>
            <a:ext cx="540187" cy="580610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67355" name="AutoShape 27"/>
          <p:cNvSpPr>
            <a:spLocks noChangeArrowheads="1"/>
          </p:cNvSpPr>
          <p:nvPr/>
        </p:nvSpPr>
        <p:spPr bwMode="auto">
          <a:xfrm>
            <a:off x="2880995" y="3105591"/>
            <a:ext cx="8823047" cy="405077"/>
          </a:xfrm>
          <a:prstGeom prst="rightArrow">
            <a:avLst>
              <a:gd name="adj1" fmla="val 50000"/>
              <a:gd name="adj2" fmla="val 408333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60" name="Rectangle 28"/>
          <p:cNvSpPr>
            <a:spLocks noChangeArrowheads="1"/>
          </p:cNvSpPr>
          <p:nvPr/>
        </p:nvSpPr>
        <p:spPr bwMode="auto">
          <a:xfrm>
            <a:off x="8522670" y="4995951"/>
            <a:ext cx="13504664" cy="58061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b="1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9483275" y="3510669"/>
            <a:ext cx="9783379" cy="5626071"/>
            <a:chOff x="2528" y="1248"/>
            <a:chExt cx="2608" cy="2000"/>
          </a:xfrm>
        </p:grpSpPr>
        <p:sp>
          <p:nvSpPr>
            <p:cNvPr id="10262" name="Rectangle 30"/>
            <p:cNvSpPr>
              <a:spLocks noChangeArrowheads="1"/>
            </p:cNvSpPr>
            <p:nvPr/>
          </p:nvSpPr>
          <p:spPr bwMode="auto">
            <a:xfrm>
              <a:off x="4848" y="1296"/>
              <a:ext cx="288" cy="6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Rectangle 31"/>
            <p:cNvSpPr>
              <a:spLocks noChangeArrowheads="1"/>
            </p:cNvSpPr>
            <p:nvPr/>
          </p:nvSpPr>
          <p:spPr bwMode="auto">
            <a:xfrm>
              <a:off x="3024" y="1584"/>
              <a:ext cx="288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Line 32"/>
            <p:cNvSpPr>
              <a:spLocks noChangeShapeType="1"/>
            </p:cNvSpPr>
            <p:nvPr/>
          </p:nvSpPr>
          <p:spPr bwMode="auto">
            <a:xfrm flipV="1">
              <a:off x="3600" y="1584"/>
              <a:ext cx="96" cy="100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Text Box 33"/>
            <p:cNvSpPr txBox="1">
              <a:spLocks noChangeArrowheads="1"/>
            </p:cNvSpPr>
            <p:nvPr/>
          </p:nvSpPr>
          <p:spPr bwMode="auto">
            <a:xfrm>
              <a:off x="2528" y="2592"/>
              <a:ext cx="130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</a:rPr>
                <a:t>Subthreshold</a:t>
              </a:r>
            </a:p>
            <a:p>
              <a:r>
                <a:rPr lang="en-US" b="1">
                  <a:solidFill>
                    <a:schemeClr val="accent2"/>
                  </a:solidFill>
                </a:rPr>
                <a:t>response</a:t>
              </a:r>
            </a:p>
          </p:txBody>
        </p:sp>
        <p:sp>
          <p:nvSpPr>
            <p:cNvPr id="10266" name="Line 34"/>
            <p:cNvSpPr>
              <a:spLocks noChangeShapeType="1"/>
            </p:cNvSpPr>
            <p:nvPr/>
          </p:nvSpPr>
          <p:spPr bwMode="auto">
            <a:xfrm flipH="1" flipV="1">
              <a:off x="4320" y="1248"/>
              <a:ext cx="240" cy="14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Text Box 35"/>
            <p:cNvSpPr txBox="1">
              <a:spLocks noChangeArrowheads="1"/>
            </p:cNvSpPr>
            <p:nvPr/>
          </p:nvSpPr>
          <p:spPr bwMode="auto">
            <a:xfrm>
              <a:off x="4321" y="2736"/>
              <a:ext cx="57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Spike</a:t>
              </a:r>
            </a:p>
          </p:txBody>
        </p:sp>
      </p:grpSp>
      <p:sp>
        <p:nvSpPr>
          <p:cNvPr id="36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Simulations of the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6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54" grpId="0" animBg="1"/>
      <p:bldP spid="86735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pic>
        <p:nvPicPr>
          <p:cNvPr id="28678" name="Picture 6" descr="HH-phas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526175"/>
            <a:ext cx="14369208" cy="1298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65264" y="2194169"/>
            <a:ext cx="6367188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 err="1">
                <a:solidFill>
                  <a:srgbClr val="FF0000"/>
                </a:solidFill>
              </a:rPr>
              <a:t>Step</a:t>
            </a:r>
            <a:r>
              <a:rPr lang="fr-CH" sz="5900" dirty="0">
                <a:solidFill>
                  <a:srgbClr val="FF0000"/>
                </a:solidFill>
              </a:rPr>
              <a:t> </a:t>
            </a:r>
            <a:r>
              <a:rPr lang="fr-CH" sz="5900" dirty="0" err="1">
                <a:solidFill>
                  <a:srgbClr val="FF0000"/>
                </a:solidFill>
              </a:rPr>
              <a:t>current</a:t>
            </a:r>
            <a:r>
              <a:rPr lang="fr-CH" sz="5900" dirty="0">
                <a:solidFill>
                  <a:srgbClr val="FF0000"/>
                </a:solidFill>
              </a:rPr>
              <a:t> input</a:t>
            </a:r>
            <a:endParaRPr lang="fr-FR" sz="5900" dirty="0">
              <a:solidFill>
                <a:srgbClr val="FF0000"/>
              </a:solidFill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6039587" y="3240617"/>
            <a:ext cx="2892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V="1">
            <a:off x="8931836" y="2219486"/>
            <a:ext cx="0" cy="102113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8931836" y="2219486"/>
            <a:ext cx="289224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1947878" y="1710326"/>
            <a:ext cx="38965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1779068" y="1482471"/>
            <a:ext cx="960259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7600" b="1" i="1" dirty="0">
                <a:solidFill>
                  <a:srgbClr val="FF0000"/>
                </a:solidFill>
              </a:rPr>
              <a:t>I</a:t>
            </a:r>
            <a:r>
              <a:rPr lang="fr-CH" sz="4200" dirty="0">
                <a:solidFill>
                  <a:srgbClr val="FF0000"/>
                </a:solidFill>
              </a:rPr>
              <a:t>2</a:t>
            </a:r>
            <a:endParaRPr lang="fr-FR" sz="4200" dirty="0">
              <a:solidFill>
                <a:srgbClr val="FF0000"/>
              </a:solidFill>
            </a:endParaRP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9273203" y="2630189"/>
            <a:ext cx="510176" cy="382573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9783379" y="2247617"/>
            <a:ext cx="631644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b="1" i="1" dirty="0">
                <a:solidFill>
                  <a:srgbClr val="FF0000"/>
                </a:solidFill>
              </a:rPr>
              <a:t>I</a:t>
            </a:r>
            <a:endParaRPr lang="fr-FR" sz="3800" dirty="0">
              <a:solidFill>
                <a:srgbClr val="FF0000"/>
              </a:solidFill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Threshold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65266" y="5820172"/>
            <a:ext cx="9508282" cy="1693121"/>
            <a:chOff x="204" y="752"/>
            <a:chExt cx="3188" cy="830"/>
          </a:xfrm>
        </p:grpSpPr>
        <p:sp>
          <p:nvSpPr>
            <p:cNvPr id="11289" name="Text Box 7"/>
            <p:cNvSpPr txBox="1">
              <a:spLocks noChangeArrowheads="1"/>
            </p:cNvSpPr>
            <p:nvPr/>
          </p:nvSpPr>
          <p:spPr bwMode="auto">
            <a:xfrm>
              <a:off x="204" y="1048"/>
              <a:ext cx="1194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>
                  <a:solidFill>
                    <a:srgbClr val="FF0000"/>
                  </a:solidFill>
                </a:rPr>
                <a:t>step  input</a:t>
              </a:r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1290" name="Line 8"/>
            <p:cNvSpPr>
              <a:spLocks noChangeShapeType="1"/>
            </p:cNvSpPr>
            <p:nvPr/>
          </p:nvSpPr>
          <p:spPr bwMode="auto">
            <a:xfrm>
              <a:off x="1610" y="1377"/>
              <a:ext cx="77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9"/>
            <p:cNvSpPr>
              <a:spLocks noChangeShapeType="1"/>
            </p:cNvSpPr>
            <p:nvPr/>
          </p:nvSpPr>
          <p:spPr bwMode="auto">
            <a:xfrm flipV="1">
              <a:off x="2381" y="1014"/>
              <a:ext cx="0" cy="3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10"/>
            <p:cNvSpPr>
              <a:spLocks noChangeShapeType="1"/>
            </p:cNvSpPr>
            <p:nvPr/>
          </p:nvSpPr>
          <p:spPr bwMode="auto">
            <a:xfrm>
              <a:off x="2381" y="1014"/>
              <a:ext cx="77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Text Box 11"/>
            <p:cNvSpPr txBox="1">
              <a:spLocks noChangeArrowheads="1"/>
            </p:cNvSpPr>
            <p:nvPr/>
          </p:nvSpPr>
          <p:spPr bwMode="auto">
            <a:xfrm>
              <a:off x="3170" y="833"/>
              <a:ext cx="62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11294" name="Text Box 12"/>
            <p:cNvSpPr txBox="1">
              <a:spLocks noChangeArrowheads="1"/>
            </p:cNvSpPr>
            <p:nvPr/>
          </p:nvSpPr>
          <p:spPr bwMode="auto">
            <a:xfrm>
              <a:off x="3139" y="752"/>
              <a:ext cx="253" cy="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7600" b="1" i="1" dirty="0">
                  <a:solidFill>
                    <a:srgbClr val="FF0000"/>
                  </a:solidFill>
                </a:rPr>
                <a:t>I</a:t>
              </a:r>
              <a:r>
                <a:rPr lang="fr-CH" sz="4200" dirty="0">
                  <a:solidFill>
                    <a:srgbClr val="FF0000"/>
                  </a:solidFill>
                </a:rPr>
                <a:t>2</a:t>
              </a:r>
              <a:endParaRPr lang="fr-FR" sz="4200" dirty="0">
                <a:solidFill>
                  <a:srgbClr val="FF0000"/>
                </a:solidFill>
              </a:endParaRPr>
            </a:p>
          </p:txBody>
        </p:sp>
        <p:sp>
          <p:nvSpPr>
            <p:cNvPr id="11295" name="AutoShape 13"/>
            <p:cNvSpPr>
              <a:spLocks noChangeArrowheads="1"/>
            </p:cNvSpPr>
            <p:nvPr/>
          </p:nvSpPr>
          <p:spPr bwMode="auto">
            <a:xfrm>
              <a:off x="2472" y="1160"/>
              <a:ext cx="136" cy="13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Text Box 14"/>
            <p:cNvSpPr txBox="1">
              <a:spLocks noChangeArrowheads="1"/>
            </p:cNvSpPr>
            <p:nvPr/>
          </p:nvSpPr>
          <p:spPr bwMode="auto">
            <a:xfrm>
              <a:off x="2607" y="1024"/>
              <a:ext cx="143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6800" b="1" i="1" dirty="0">
                  <a:solidFill>
                    <a:srgbClr val="FF0000"/>
                  </a:solidFill>
                </a:rPr>
                <a:t>I</a:t>
              </a:r>
              <a:endParaRPr lang="fr-FR" sz="3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272" name="Text Box 16"/>
          <p:cNvSpPr txBox="1">
            <a:spLocks noChangeArrowheads="1"/>
          </p:cNvSpPr>
          <p:nvPr/>
        </p:nvSpPr>
        <p:spPr bwMode="auto">
          <a:xfrm>
            <a:off x="1616811" y="1904426"/>
            <a:ext cx="11107267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b="1" dirty="0" err="1"/>
              <a:t>Where</a:t>
            </a:r>
            <a:r>
              <a:rPr lang="fr-CH" sz="5900" b="1" dirty="0"/>
              <a:t> </a:t>
            </a:r>
            <a:r>
              <a:rPr lang="fr-CH" sz="5900" b="1" dirty="0" err="1"/>
              <a:t>is</a:t>
            </a:r>
            <a:r>
              <a:rPr lang="fr-CH" sz="5900" b="1" dirty="0"/>
              <a:t> the </a:t>
            </a:r>
            <a:r>
              <a:rPr lang="fr-CH" sz="5900" b="1" dirty="0" err="1"/>
              <a:t>firing</a:t>
            </a:r>
            <a:r>
              <a:rPr lang="fr-CH" sz="5900" b="1" dirty="0"/>
              <a:t> </a:t>
            </a:r>
            <a:r>
              <a:rPr lang="fr-CH" sz="5900" b="1" dirty="0" err="1"/>
              <a:t>threshold</a:t>
            </a:r>
            <a:r>
              <a:rPr lang="fr-CH" sz="5900" b="1" dirty="0"/>
              <a:t>?</a:t>
            </a:r>
            <a:endParaRPr lang="fr-FR" sz="5900" b="1" dirty="0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106634" y="3780720"/>
            <a:ext cx="5885782" cy="1634375"/>
            <a:chOff x="295" y="1329"/>
            <a:chExt cx="1569" cy="581"/>
          </a:xfrm>
        </p:grpSpPr>
        <p:sp>
          <p:nvSpPr>
            <p:cNvPr id="11280" name="Text Box 17"/>
            <p:cNvSpPr txBox="1">
              <a:spLocks noChangeArrowheads="1"/>
            </p:cNvSpPr>
            <p:nvPr/>
          </p:nvSpPr>
          <p:spPr bwMode="auto">
            <a:xfrm>
              <a:off x="295" y="1565"/>
              <a:ext cx="99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>
                  <a:solidFill>
                    <a:srgbClr val="FF0000"/>
                  </a:solidFill>
                </a:rPr>
                <a:t>pulse input</a:t>
              </a:r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1281" name="Line 18"/>
            <p:cNvSpPr>
              <a:spLocks noChangeShapeType="1"/>
            </p:cNvSpPr>
            <p:nvPr/>
          </p:nvSpPr>
          <p:spPr bwMode="auto">
            <a:xfrm>
              <a:off x="1411" y="1888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19"/>
            <p:cNvSpPr>
              <a:spLocks noChangeShapeType="1"/>
            </p:cNvSpPr>
            <p:nvPr/>
          </p:nvSpPr>
          <p:spPr bwMode="auto">
            <a:xfrm>
              <a:off x="1411" y="1888"/>
              <a:ext cx="1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20"/>
            <p:cNvSpPr>
              <a:spLocks noChangeShapeType="1"/>
            </p:cNvSpPr>
            <p:nvPr/>
          </p:nvSpPr>
          <p:spPr bwMode="auto">
            <a:xfrm>
              <a:off x="1683" y="1888"/>
              <a:ext cx="1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21"/>
            <p:cNvSpPr>
              <a:spLocks noChangeShapeType="1"/>
            </p:cNvSpPr>
            <p:nvPr/>
          </p:nvSpPr>
          <p:spPr bwMode="auto">
            <a:xfrm>
              <a:off x="1547" y="1616"/>
              <a:ext cx="1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22"/>
            <p:cNvSpPr>
              <a:spLocks noChangeShapeType="1"/>
            </p:cNvSpPr>
            <p:nvPr/>
          </p:nvSpPr>
          <p:spPr bwMode="auto">
            <a:xfrm>
              <a:off x="1547" y="1616"/>
              <a:ext cx="0" cy="2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23"/>
            <p:cNvSpPr>
              <a:spLocks noChangeShapeType="1"/>
            </p:cNvSpPr>
            <p:nvPr/>
          </p:nvSpPr>
          <p:spPr bwMode="auto">
            <a:xfrm>
              <a:off x="1683" y="1616"/>
              <a:ext cx="0" cy="2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24"/>
            <p:cNvSpPr>
              <a:spLocks noChangeShapeType="1"/>
            </p:cNvSpPr>
            <p:nvPr/>
          </p:nvSpPr>
          <p:spPr bwMode="auto">
            <a:xfrm>
              <a:off x="1547" y="1661"/>
              <a:ext cx="1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Text Box 25"/>
            <p:cNvSpPr txBox="1">
              <a:spLocks noChangeArrowheads="1"/>
            </p:cNvSpPr>
            <p:nvPr/>
          </p:nvSpPr>
          <p:spPr bwMode="auto">
            <a:xfrm>
              <a:off x="1383" y="1329"/>
              <a:ext cx="224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4200" i="1" dirty="0">
                  <a:solidFill>
                    <a:srgbClr val="FF0000"/>
                  </a:solidFill>
                </a:rPr>
                <a:t>I(t)</a:t>
              </a:r>
              <a:endParaRPr lang="fr-FR" sz="4200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889058" y="9010155"/>
            <a:ext cx="10083483" cy="1007066"/>
            <a:chOff x="237" y="3203"/>
            <a:chExt cx="2688" cy="358"/>
          </a:xfrm>
        </p:grpSpPr>
        <p:sp>
          <p:nvSpPr>
            <p:cNvPr id="11277" name="Text Box 28"/>
            <p:cNvSpPr txBox="1">
              <a:spLocks noChangeArrowheads="1"/>
            </p:cNvSpPr>
            <p:nvPr/>
          </p:nvSpPr>
          <p:spPr bwMode="auto">
            <a:xfrm>
              <a:off x="237" y="3216"/>
              <a:ext cx="971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>
                  <a:solidFill>
                    <a:srgbClr val="FF0000"/>
                  </a:solidFill>
                </a:rPr>
                <a:t>ramp input</a:t>
              </a:r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1278" name="Line 29"/>
            <p:cNvSpPr>
              <a:spLocks noChangeShapeType="1"/>
            </p:cNvSpPr>
            <p:nvPr/>
          </p:nvSpPr>
          <p:spPr bwMode="auto">
            <a:xfrm>
              <a:off x="1338" y="3475"/>
              <a:ext cx="1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30"/>
            <p:cNvSpPr>
              <a:spLocks noChangeShapeType="1"/>
            </p:cNvSpPr>
            <p:nvPr/>
          </p:nvSpPr>
          <p:spPr bwMode="auto">
            <a:xfrm flipV="1">
              <a:off x="1338" y="3203"/>
              <a:ext cx="1451" cy="1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5" name="Text Box 32"/>
          <p:cNvSpPr txBox="1">
            <a:spLocks noChangeArrowheads="1"/>
          </p:cNvSpPr>
          <p:nvPr/>
        </p:nvSpPr>
        <p:spPr bwMode="auto">
          <a:xfrm>
            <a:off x="13137038" y="3551148"/>
            <a:ext cx="8082401" cy="285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b="1" dirty="0"/>
              <a:t>There </a:t>
            </a:r>
            <a:r>
              <a:rPr lang="fr-CH" sz="5900" b="1" dirty="0" err="1"/>
              <a:t>is</a:t>
            </a:r>
            <a:r>
              <a:rPr lang="fr-CH" sz="5900" b="1" dirty="0"/>
              <a:t> no </a:t>
            </a:r>
            <a:r>
              <a:rPr lang="fr-CH" sz="5900" b="1" dirty="0" err="1"/>
              <a:t>threshold</a:t>
            </a:r>
            <a:endParaRPr lang="fr-CH" sz="5900" b="1" dirty="0"/>
          </a:p>
          <a:p>
            <a:r>
              <a:rPr lang="fr-CH" dirty="0"/>
              <a:t>  - no </a:t>
            </a:r>
            <a:r>
              <a:rPr lang="fr-CH" dirty="0" err="1"/>
              <a:t>current</a:t>
            </a:r>
            <a:r>
              <a:rPr lang="fr-CH" dirty="0"/>
              <a:t> </a:t>
            </a:r>
            <a:r>
              <a:rPr lang="fr-CH" dirty="0" err="1"/>
              <a:t>threshold</a:t>
            </a:r>
            <a:endParaRPr lang="fr-CH" dirty="0"/>
          </a:p>
          <a:p>
            <a:r>
              <a:rPr lang="fr-CH" dirty="0"/>
              <a:t>  - no voltage </a:t>
            </a:r>
            <a:r>
              <a:rPr lang="fr-CH" dirty="0" err="1"/>
              <a:t>threshold</a:t>
            </a:r>
            <a:endParaRPr lang="fr-FR" dirty="0"/>
          </a:p>
        </p:txBody>
      </p:sp>
      <p:sp>
        <p:nvSpPr>
          <p:cNvPr id="11276" name="Text Box 33"/>
          <p:cNvSpPr txBox="1">
            <a:spLocks noChangeArrowheads="1"/>
          </p:cNvSpPr>
          <p:nvPr/>
        </p:nvSpPr>
        <p:spPr bwMode="auto">
          <a:xfrm>
            <a:off x="11675099" y="6631736"/>
            <a:ext cx="9544340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/>
              <a:t>‘effective’ </a:t>
            </a:r>
            <a:r>
              <a:rPr lang="fr-CH" dirty="0" err="1"/>
              <a:t>threshold</a:t>
            </a:r>
            <a:endParaRPr lang="fr-CH" dirty="0"/>
          </a:p>
          <a:p>
            <a:r>
              <a:rPr lang="fr-CH" dirty="0"/>
              <a:t>    - </a:t>
            </a:r>
            <a:r>
              <a:rPr lang="fr-CH" dirty="0" err="1"/>
              <a:t>depends</a:t>
            </a:r>
            <a:r>
              <a:rPr lang="fr-CH" dirty="0"/>
              <a:t> on </a:t>
            </a:r>
            <a:r>
              <a:rPr lang="fr-CH" dirty="0" err="1"/>
              <a:t>typical</a:t>
            </a:r>
            <a:r>
              <a:rPr lang="fr-CH" dirty="0"/>
              <a:t> input</a:t>
            </a:r>
            <a:endParaRPr lang="fr-FR" dirty="0"/>
          </a:p>
        </p:txBody>
      </p:sp>
      <p:graphicFrame>
        <p:nvGraphicFramePr>
          <p:cNvPr id="881698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322765"/>
              </p:ext>
            </p:extLst>
          </p:nvPr>
        </p:nvGraphicFramePr>
        <p:xfrm>
          <a:off x="12056023" y="8836842"/>
          <a:ext cx="7645141" cy="15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4" name="Equation" r:id="rId4" imgW="1600200" imgH="355320" progId="Equation.3">
                  <p:embed/>
                </p:oleObj>
              </mc:Choice>
              <mc:Fallback>
                <p:oleObj name="Equation" r:id="rId4" imgW="1600200" imgH="35532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6023" y="8836842"/>
                        <a:ext cx="7645141" cy="1504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Threshold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29700" name="Text Box 15"/>
          <p:cNvSpPr txBox="1">
            <a:spLocks noChangeArrowheads="1"/>
          </p:cNvSpPr>
          <p:nvPr/>
        </p:nvSpPr>
        <p:spPr bwMode="auto">
          <a:xfrm>
            <a:off x="8973100" y="5803391"/>
            <a:ext cx="11318864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b="1" dirty="0" err="1"/>
              <a:t>Response</a:t>
            </a:r>
            <a:r>
              <a:rPr lang="fr-CH" sz="5900" b="1" dirty="0"/>
              <a:t> </a:t>
            </a:r>
            <a:r>
              <a:rPr lang="fr-CH" sz="5900" b="1" dirty="0" err="1"/>
              <a:t>at</a:t>
            </a:r>
            <a:r>
              <a:rPr lang="fr-CH" sz="5900" b="1" dirty="0"/>
              <a:t>  </a:t>
            </a:r>
            <a:r>
              <a:rPr lang="fr-CH" sz="5900" b="1" dirty="0" err="1"/>
              <a:t>firing</a:t>
            </a:r>
            <a:r>
              <a:rPr lang="fr-CH" sz="5900" b="1" dirty="0"/>
              <a:t> </a:t>
            </a:r>
            <a:r>
              <a:rPr lang="fr-CH" sz="5900" b="1" dirty="0" err="1"/>
              <a:t>threshold</a:t>
            </a:r>
            <a:r>
              <a:rPr lang="fr-CH" sz="5900" b="1" dirty="0"/>
              <a:t>?</a:t>
            </a:r>
            <a:endParaRPr lang="fr-FR" sz="5900" b="1" dirty="0"/>
          </a:p>
        </p:txBody>
      </p:sp>
      <p:sp>
        <p:nvSpPr>
          <p:cNvPr id="29710" name="Text Box 27"/>
          <p:cNvSpPr txBox="1">
            <a:spLocks noChangeArrowheads="1"/>
          </p:cNvSpPr>
          <p:nvPr/>
        </p:nvSpPr>
        <p:spPr bwMode="auto">
          <a:xfrm>
            <a:off x="423899" y="8371594"/>
            <a:ext cx="4946928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rgbClr val="FF0000"/>
                </a:solidFill>
              </a:rPr>
              <a:t>ramp input/</a:t>
            </a:r>
          </a:p>
          <a:p>
            <a:r>
              <a:rPr lang="fr-CH">
                <a:solidFill>
                  <a:srgbClr val="FF0000"/>
                </a:solidFill>
              </a:rPr>
              <a:t>constant input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29711" name="Line 28"/>
          <p:cNvSpPr>
            <a:spLocks noChangeShapeType="1"/>
          </p:cNvSpPr>
          <p:nvPr/>
        </p:nvSpPr>
        <p:spPr bwMode="auto">
          <a:xfrm>
            <a:off x="592706" y="11052417"/>
            <a:ext cx="59533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2" name="Line 29"/>
          <p:cNvSpPr>
            <a:spLocks noChangeShapeType="1"/>
          </p:cNvSpPr>
          <p:nvPr/>
        </p:nvSpPr>
        <p:spPr bwMode="auto">
          <a:xfrm flipV="1">
            <a:off x="592704" y="10287272"/>
            <a:ext cx="6122115" cy="1265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3" name="Text Box 33"/>
          <p:cNvSpPr txBox="1">
            <a:spLocks noChangeArrowheads="1"/>
          </p:cNvSpPr>
          <p:nvPr/>
        </p:nvSpPr>
        <p:spPr bwMode="auto">
          <a:xfrm>
            <a:off x="5353101" y="10349159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29714" name="Line 34"/>
          <p:cNvSpPr>
            <a:spLocks noChangeShapeType="1"/>
          </p:cNvSpPr>
          <p:nvPr/>
        </p:nvSpPr>
        <p:spPr bwMode="auto">
          <a:xfrm>
            <a:off x="5360603" y="10413858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5" name="Text Box 35"/>
          <p:cNvSpPr txBox="1">
            <a:spLocks noChangeArrowheads="1"/>
          </p:cNvSpPr>
          <p:nvPr/>
        </p:nvSpPr>
        <p:spPr bwMode="auto">
          <a:xfrm>
            <a:off x="9843640" y="7259760"/>
            <a:ext cx="9981959" cy="12412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Type I                    type II</a:t>
            </a:r>
          </a:p>
        </p:txBody>
      </p:sp>
      <p:sp>
        <p:nvSpPr>
          <p:cNvPr id="29716" name="Line 36"/>
          <p:cNvSpPr>
            <a:spLocks noChangeShapeType="1"/>
          </p:cNvSpPr>
          <p:nvPr/>
        </p:nvSpPr>
        <p:spPr bwMode="auto">
          <a:xfrm flipV="1">
            <a:off x="7780187" y="8883566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7" name="Line 37"/>
          <p:cNvSpPr>
            <a:spLocks noChangeShapeType="1"/>
          </p:cNvSpPr>
          <p:nvPr/>
        </p:nvSpPr>
        <p:spPr bwMode="auto">
          <a:xfrm>
            <a:off x="7780187" y="11179003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8" name="Line 38"/>
          <p:cNvSpPr>
            <a:spLocks noChangeShapeType="1"/>
          </p:cNvSpPr>
          <p:nvPr/>
        </p:nvSpPr>
        <p:spPr bwMode="auto">
          <a:xfrm flipV="1">
            <a:off x="15399070" y="8883566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9" name="Line 39"/>
          <p:cNvSpPr>
            <a:spLocks noChangeShapeType="1"/>
          </p:cNvSpPr>
          <p:nvPr/>
        </p:nvSpPr>
        <p:spPr bwMode="auto">
          <a:xfrm>
            <a:off x="15399070" y="11179003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20" name="Text Box 40"/>
          <p:cNvSpPr txBox="1">
            <a:spLocks noChangeArrowheads="1"/>
          </p:cNvSpPr>
          <p:nvPr/>
        </p:nvSpPr>
        <p:spPr bwMode="auto">
          <a:xfrm>
            <a:off x="11422697" y="11114305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29721" name="Text Box 41"/>
          <p:cNvSpPr txBox="1">
            <a:spLocks noChangeArrowheads="1"/>
          </p:cNvSpPr>
          <p:nvPr/>
        </p:nvSpPr>
        <p:spPr bwMode="auto">
          <a:xfrm>
            <a:off x="19037828" y="11179004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29722" name="Text Box 42"/>
          <p:cNvSpPr txBox="1">
            <a:spLocks noChangeArrowheads="1"/>
          </p:cNvSpPr>
          <p:nvPr/>
        </p:nvSpPr>
        <p:spPr bwMode="auto">
          <a:xfrm>
            <a:off x="14783858" y="9012965"/>
            <a:ext cx="496991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i="1" dirty="0">
                <a:solidFill>
                  <a:srgbClr val="009900"/>
                </a:solidFill>
              </a:rPr>
              <a:t>f</a:t>
            </a:r>
            <a:endParaRPr lang="fr-FR" sz="3000" i="1" dirty="0">
              <a:solidFill>
                <a:srgbClr val="009900"/>
              </a:solidFill>
            </a:endParaRPr>
          </a:p>
        </p:txBody>
      </p:sp>
      <p:sp>
        <p:nvSpPr>
          <p:cNvPr id="29723" name="Text Box 43"/>
          <p:cNvSpPr txBox="1">
            <a:spLocks noChangeArrowheads="1"/>
          </p:cNvSpPr>
          <p:nvPr/>
        </p:nvSpPr>
        <p:spPr bwMode="auto">
          <a:xfrm>
            <a:off x="7059939" y="9139553"/>
            <a:ext cx="496991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i="1" dirty="0">
                <a:solidFill>
                  <a:srgbClr val="009900"/>
                </a:solidFill>
              </a:rPr>
              <a:t>f</a:t>
            </a:r>
            <a:endParaRPr lang="fr-FR" sz="3000" i="1" dirty="0">
              <a:solidFill>
                <a:srgbClr val="009900"/>
              </a:solidFill>
            </a:endParaRPr>
          </a:p>
        </p:txBody>
      </p:sp>
      <p:sp>
        <p:nvSpPr>
          <p:cNvPr id="29724" name="Freeform 44"/>
          <p:cNvSpPr>
            <a:spLocks/>
          </p:cNvSpPr>
          <p:nvPr/>
        </p:nvSpPr>
        <p:spPr bwMode="auto">
          <a:xfrm>
            <a:off x="8973100" y="9648712"/>
            <a:ext cx="3233617" cy="1530291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25" name="Line 45"/>
          <p:cNvSpPr>
            <a:spLocks noChangeShapeType="1"/>
          </p:cNvSpPr>
          <p:nvPr/>
        </p:nvSpPr>
        <p:spPr bwMode="auto">
          <a:xfrm>
            <a:off x="17270965" y="10413857"/>
            <a:ext cx="0" cy="765146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26" name="Freeform 46"/>
          <p:cNvSpPr>
            <a:spLocks/>
          </p:cNvSpPr>
          <p:nvPr/>
        </p:nvSpPr>
        <p:spPr bwMode="auto">
          <a:xfrm>
            <a:off x="17267217" y="9648711"/>
            <a:ext cx="2213264" cy="765146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27" name="Text Box 47"/>
          <p:cNvSpPr txBox="1">
            <a:spLocks noChangeArrowheads="1"/>
          </p:cNvSpPr>
          <p:nvPr/>
        </p:nvSpPr>
        <p:spPr bwMode="auto">
          <a:xfrm>
            <a:off x="8582964" y="8495368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29728" name="Text Box 48"/>
          <p:cNvSpPr txBox="1">
            <a:spLocks noChangeArrowheads="1"/>
          </p:cNvSpPr>
          <p:nvPr/>
        </p:nvSpPr>
        <p:spPr bwMode="auto">
          <a:xfrm>
            <a:off x="16832066" y="8500994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4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Type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I and Type II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5399070" y="4520873"/>
            <a:ext cx="1847135" cy="58282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2801600" y="1797050"/>
            <a:ext cx="8441735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Hodgkin-Huxley model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with standard parameters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(giant axon of squid)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125965" y="4520873"/>
            <a:ext cx="1847135" cy="58282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839071" y="1797050"/>
            <a:ext cx="8602035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Hodgkin-Huxley model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with other parameters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(e.g. for cortical pyramidal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Neuron 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Hodgkin-Huxley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828421" y="1315790"/>
            <a:ext cx="9825831" cy="53553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4 differential equations</a:t>
            </a:r>
          </a:p>
          <a:p>
            <a:pPr>
              <a:buFontTx/>
              <a:buChar char="-"/>
            </a:pPr>
            <a:r>
              <a:rPr lang="en-US" dirty="0" smtClean="0"/>
              <a:t>no explicit threshold</a:t>
            </a:r>
          </a:p>
          <a:p>
            <a:pPr>
              <a:buFontTx/>
              <a:buChar char="-"/>
            </a:pPr>
            <a:r>
              <a:rPr lang="en-US" dirty="0" smtClean="0"/>
              <a:t>effective threshold depends </a:t>
            </a:r>
          </a:p>
          <a:p>
            <a:r>
              <a:rPr lang="en-US" dirty="0" smtClean="0"/>
              <a:t>    on stimulus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BUT: voltage threshold good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approximation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80821" y="7328493"/>
            <a:ext cx="7712368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Giant axon of the squid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cortical neurons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 pitchFamily="2" charset="2"/>
              </a:rPr>
              <a:t>Change of parameters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 pitchFamily="2" charset="2"/>
              </a:rPr>
              <a:t>More ion channels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 pitchFamily="2" charset="2"/>
              </a:rPr>
              <a:t>Same framework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23556" name="Rectangle 46"/>
          <p:cNvSpPr>
            <a:spLocks noChangeArrowheads="1"/>
          </p:cNvSpPr>
          <p:nvPr/>
        </p:nvSpPr>
        <p:spPr bwMode="auto">
          <a:xfrm>
            <a:off x="697827" y="1339853"/>
            <a:ext cx="20525879" cy="10749107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r>
              <a:rPr lang="fr-FR" dirty="0" smtClean="0"/>
              <a:t>                      </a:t>
            </a:r>
            <a:endParaRPr lang="fr-F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3"/>
          <p:cNvSpPr txBox="1">
            <a:spLocks/>
          </p:cNvSpPr>
          <p:nvPr/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Exercise 3.1-3.3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Hodgkin-Huxley  – ion channel dynamics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3153808" y="5202928"/>
          <a:ext cx="7760545" cy="1653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84" name="Equation" r:id="rId4" imgW="1562040" imgH="355320" progId="Equation.3">
                  <p:embed/>
                </p:oleObj>
              </mc:Choice>
              <mc:Fallback>
                <p:oleObj name="Equation" r:id="rId4" imgW="1562040" imgH="355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53808" y="5202928"/>
                        <a:ext cx="7760545" cy="16534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677527" y="6399213"/>
            <a:ext cx="1269111" cy="1451658"/>
            <a:chOff x="4848" y="2112"/>
            <a:chExt cx="604" cy="480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4848" y="2112"/>
              <a:ext cx="6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6689461" y="2052637"/>
            <a:ext cx="3740150" cy="2233613"/>
            <a:chOff x="3168" y="672"/>
            <a:chExt cx="2356" cy="1407"/>
          </a:xfrm>
        </p:grpSpPr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316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460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3744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4128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>
              <a:off x="3648" y="1296"/>
              <a:ext cx="144" cy="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3984" y="1344"/>
              <a:ext cx="1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9"/>
            <p:cNvSpPr>
              <a:spLocks noChangeArrowheads="1"/>
            </p:cNvSpPr>
            <p:nvPr/>
          </p:nvSpPr>
          <p:spPr bwMode="auto">
            <a:xfrm>
              <a:off x="4416" y="129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30"/>
            <p:cNvSpPr>
              <a:spLocks noChangeArrowheads="1"/>
            </p:cNvSpPr>
            <p:nvPr/>
          </p:nvSpPr>
          <p:spPr bwMode="auto">
            <a:xfrm>
              <a:off x="3648" y="14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1"/>
            <p:cNvSpPr>
              <a:spLocks noChangeArrowheads="1"/>
            </p:cNvSpPr>
            <p:nvPr/>
          </p:nvSpPr>
          <p:spPr bwMode="auto">
            <a:xfrm>
              <a:off x="3936" y="10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2"/>
            <p:cNvSpPr>
              <a:spLocks noChangeArrowheads="1"/>
            </p:cNvSpPr>
            <p:nvPr/>
          </p:nvSpPr>
          <p:spPr bwMode="auto">
            <a:xfrm>
              <a:off x="403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3"/>
            <p:cNvSpPr>
              <a:spLocks noChangeArrowheads="1"/>
            </p:cNvSpPr>
            <p:nvPr/>
          </p:nvSpPr>
          <p:spPr bwMode="auto">
            <a:xfrm>
              <a:off x="3408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4"/>
            <p:cNvSpPr>
              <a:spLocks noChangeArrowheads="1"/>
            </p:cNvSpPr>
            <p:nvPr/>
          </p:nvSpPr>
          <p:spPr bwMode="auto">
            <a:xfrm>
              <a:off x="4176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5"/>
            <p:cNvSpPr>
              <a:spLocks noChangeArrowheads="1"/>
            </p:cNvSpPr>
            <p:nvPr/>
          </p:nvSpPr>
          <p:spPr bwMode="auto">
            <a:xfrm>
              <a:off x="4320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6"/>
            <p:cNvSpPr>
              <a:spLocks noChangeArrowheads="1"/>
            </p:cNvSpPr>
            <p:nvPr/>
          </p:nvSpPr>
          <p:spPr bwMode="auto">
            <a:xfrm>
              <a:off x="3600" y="16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7"/>
            <p:cNvSpPr>
              <a:spLocks noChangeArrowheads="1"/>
            </p:cNvSpPr>
            <p:nvPr/>
          </p:nvSpPr>
          <p:spPr bwMode="auto">
            <a:xfrm>
              <a:off x="4416" y="16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8"/>
            <p:cNvSpPr>
              <a:spLocks noChangeArrowheads="1"/>
            </p:cNvSpPr>
            <p:nvPr/>
          </p:nvSpPr>
          <p:spPr bwMode="auto">
            <a:xfrm>
              <a:off x="5088" y="10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9"/>
            <p:cNvSpPr>
              <a:spLocks noChangeArrowheads="1"/>
            </p:cNvSpPr>
            <p:nvPr/>
          </p:nvSpPr>
          <p:spPr bwMode="auto">
            <a:xfrm>
              <a:off x="4656" y="9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40"/>
            <p:cNvSpPr>
              <a:spLocks noChangeArrowheads="1"/>
            </p:cNvSpPr>
            <p:nvPr/>
          </p:nvSpPr>
          <p:spPr bwMode="auto">
            <a:xfrm>
              <a:off x="3792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41"/>
            <p:cNvSpPr>
              <a:spLocks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42"/>
            <p:cNvSpPr>
              <a:spLocks noChangeArrowheads="1"/>
            </p:cNvSpPr>
            <p:nvPr/>
          </p:nvSpPr>
          <p:spPr bwMode="auto">
            <a:xfrm>
              <a:off x="4128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43"/>
            <p:cNvSpPr>
              <a:spLocks noChangeArrowheads="1"/>
            </p:cNvSpPr>
            <p:nvPr/>
          </p:nvSpPr>
          <p:spPr bwMode="auto">
            <a:xfrm>
              <a:off x="3888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44"/>
            <p:cNvSpPr>
              <a:spLocks noChangeArrowheads="1"/>
            </p:cNvSpPr>
            <p:nvPr/>
          </p:nvSpPr>
          <p:spPr bwMode="auto">
            <a:xfrm>
              <a:off x="4416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45"/>
            <p:cNvSpPr>
              <a:spLocks noChangeArrowheads="1"/>
            </p:cNvSpPr>
            <p:nvPr/>
          </p:nvSpPr>
          <p:spPr bwMode="auto">
            <a:xfrm>
              <a:off x="4272" y="9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46"/>
            <p:cNvSpPr>
              <a:spLocks noChangeArrowheads="1"/>
            </p:cNvSpPr>
            <p:nvPr/>
          </p:nvSpPr>
          <p:spPr bwMode="auto">
            <a:xfrm>
              <a:off x="4800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47"/>
            <p:cNvSpPr>
              <a:spLocks noChangeArrowheads="1"/>
            </p:cNvSpPr>
            <p:nvPr/>
          </p:nvSpPr>
          <p:spPr bwMode="auto">
            <a:xfrm>
              <a:off x="5136" y="16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48"/>
            <p:cNvSpPr>
              <a:spLocks noChangeArrowheads="1"/>
            </p:cNvSpPr>
            <p:nvPr/>
          </p:nvSpPr>
          <p:spPr bwMode="auto">
            <a:xfrm>
              <a:off x="3840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49"/>
            <p:cNvSpPr txBox="1">
              <a:spLocks noChangeArrowheads="1"/>
            </p:cNvSpPr>
            <p:nvPr/>
          </p:nvSpPr>
          <p:spPr bwMode="auto">
            <a:xfrm>
              <a:off x="4944" y="672"/>
              <a:ext cx="4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inside</a:t>
              </a:r>
            </a:p>
          </p:txBody>
        </p:sp>
        <p:sp>
          <p:nvSpPr>
            <p:cNvPr id="42" name="Text Box 50"/>
            <p:cNvSpPr txBox="1">
              <a:spLocks noChangeArrowheads="1"/>
            </p:cNvSpPr>
            <p:nvPr/>
          </p:nvSpPr>
          <p:spPr bwMode="auto">
            <a:xfrm>
              <a:off x="4992" y="1728"/>
              <a:ext cx="5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outside</a:t>
              </a:r>
            </a:p>
          </p:txBody>
        </p:sp>
        <p:sp>
          <p:nvSpPr>
            <p:cNvPr id="43" name="Text Box 51"/>
            <p:cNvSpPr txBox="1">
              <a:spLocks noChangeArrowheads="1"/>
            </p:cNvSpPr>
            <p:nvPr/>
          </p:nvSpPr>
          <p:spPr bwMode="auto">
            <a:xfrm>
              <a:off x="5174" y="984"/>
              <a:ext cx="2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Ka</a:t>
              </a:r>
            </a:p>
          </p:txBody>
        </p:sp>
        <p:sp>
          <p:nvSpPr>
            <p:cNvPr id="44" name="Text Box 52"/>
            <p:cNvSpPr txBox="1">
              <a:spLocks noChangeArrowheads="1"/>
            </p:cNvSpPr>
            <p:nvPr/>
          </p:nvSpPr>
          <p:spPr bwMode="auto">
            <a:xfrm>
              <a:off x="5184" y="1536"/>
              <a:ext cx="2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Na</a:t>
              </a:r>
            </a:p>
          </p:txBody>
        </p:sp>
        <p:sp>
          <p:nvSpPr>
            <p:cNvPr id="45" name="Text Box 53"/>
            <p:cNvSpPr txBox="1">
              <a:spLocks noChangeArrowheads="1"/>
            </p:cNvSpPr>
            <p:nvPr/>
          </p:nvSpPr>
          <p:spPr bwMode="auto">
            <a:xfrm>
              <a:off x="3216" y="1824"/>
              <a:ext cx="8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Ion channels</a:t>
              </a:r>
            </a:p>
          </p:txBody>
        </p:sp>
        <p:sp>
          <p:nvSpPr>
            <p:cNvPr id="46" name="Text Box 54"/>
            <p:cNvSpPr txBox="1">
              <a:spLocks noChangeArrowheads="1"/>
            </p:cNvSpPr>
            <p:nvPr/>
          </p:nvSpPr>
          <p:spPr bwMode="auto">
            <a:xfrm>
              <a:off x="4262" y="1848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Ion pump</a:t>
              </a:r>
            </a:p>
          </p:txBody>
        </p:sp>
        <p:sp>
          <p:nvSpPr>
            <p:cNvPr id="47" name="Line 55"/>
            <p:cNvSpPr>
              <a:spLocks noChangeShapeType="1"/>
            </p:cNvSpPr>
            <p:nvPr/>
          </p:nvSpPr>
          <p:spPr bwMode="auto">
            <a:xfrm flipH="1" flipV="1">
              <a:off x="3696" y="1392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56"/>
            <p:cNvSpPr>
              <a:spLocks noChangeShapeType="1"/>
            </p:cNvSpPr>
            <p:nvPr/>
          </p:nvSpPr>
          <p:spPr bwMode="auto">
            <a:xfrm flipV="1">
              <a:off x="3888" y="139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57"/>
            <p:cNvSpPr>
              <a:spLocks noChangeShapeType="1"/>
            </p:cNvSpPr>
            <p:nvPr/>
          </p:nvSpPr>
          <p:spPr bwMode="auto">
            <a:xfrm flipH="1" flipV="1">
              <a:off x="4512" y="1440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2596449" y="4182426"/>
            <a:ext cx="5062237" cy="3005655"/>
            <a:chOff x="321" y="598"/>
            <a:chExt cx="1839" cy="1418"/>
          </a:xfrm>
        </p:grpSpPr>
        <p:sp>
          <p:nvSpPr>
            <p:cNvPr id="51" name="Line 86"/>
            <p:cNvSpPr>
              <a:spLocks noChangeShapeType="1"/>
            </p:cNvSpPr>
            <p:nvPr/>
          </p:nvSpPr>
          <p:spPr bwMode="auto">
            <a:xfrm>
              <a:off x="576" y="14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7"/>
            <p:cNvSpPr>
              <a:spLocks noChangeShapeType="1"/>
            </p:cNvSpPr>
            <p:nvPr/>
          </p:nvSpPr>
          <p:spPr bwMode="auto">
            <a:xfrm>
              <a:off x="576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88"/>
            <p:cNvSpPr>
              <a:spLocks noChangeArrowheads="1"/>
            </p:cNvSpPr>
            <p:nvPr/>
          </p:nvSpPr>
          <p:spPr bwMode="auto">
            <a:xfrm>
              <a:off x="1248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89"/>
            <p:cNvSpPr>
              <a:spLocks noChangeArrowheads="1"/>
            </p:cNvSpPr>
            <p:nvPr/>
          </p:nvSpPr>
          <p:spPr bwMode="auto">
            <a:xfrm>
              <a:off x="1584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90"/>
            <p:cNvSpPr>
              <a:spLocks noChangeArrowheads="1"/>
            </p:cNvSpPr>
            <p:nvPr/>
          </p:nvSpPr>
          <p:spPr bwMode="auto">
            <a:xfrm>
              <a:off x="2016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91"/>
            <p:cNvSpPr>
              <a:spLocks noChangeShapeType="1"/>
            </p:cNvSpPr>
            <p:nvPr/>
          </p:nvSpPr>
          <p:spPr bwMode="auto">
            <a:xfrm>
              <a:off x="672" y="110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92"/>
            <p:cNvSpPr>
              <a:spLocks noChangeShapeType="1"/>
            </p:cNvSpPr>
            <p:nvPr/>
          </p:nvSpPr>
          <p:spPr bwMode="auto">
            <a:xfrm>
              <a:off x="672" y="201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93"/>
            <p:cNvSpPr>
              <a:spLocks noChangeShapeType="1"/>
            </p:cNvSpPr>
            <p:nvPr/>
          </p:nvSpPr>
          <p:spPr bwMode="auto">
            <a:xfrm>
              <a:off x="672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94"/>
            <p:cNvSpPr>
              <a:spLocks noChangeShapeType="1"/>
            </p:cNvSpPr>
            <p:nvPr/>
          </p:nvSpPr>
          <p:spPr bwMode="auto">
            <a:xfrm>
              <a:off x="672" y="15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95"/>
            <p:cNvSpPr>
              <a:spLocks noChangeShapeType="1"/>
            </p:cNvSpPr>
            <p:nvPr/>
          </p:nvSpPr>
          <p:spPr bwMode="auto">
            <a:xfrm>
              <a:off x="1200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96"/>
            <p:cNvSpPr>
              <a:spLocks noChangeShapeType="1"/>
            </p:cNvSpPr>
            <p:nvPr/>
          </p:nvSpPr>
          <p:spPr bwMode="auto">
            <a:xfrm>
              <a:off x="1248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97"/>
            <p:cNvSpPr>
              <a:spLocks noChangeShapeType="1"/>
            </p:cNvSpPr>
            <p:nvPr/>
          </p:nvSpPr>
          <p:spPr bwMode="auto">
            <a:xfrm>
              <a:off x="1968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98"/>
            <p:cNvSpPr>
              <a:spLocks noChangeShapeType="1"/>
            </p:cNvSpPr>
            <p:nvPr/>
          </p:nvSpPr>
          <p:spPr bwMode="auto">
            <a:xfrm>
              <a:off x="2016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99"/>
            <p:cNvGrpSpPr>
              <a:grpSpLocks/>
            </p:cNvGrpSpPr>
            <p:nvPr/>
          </p:nvGrpSpPr>
          <p:grpSpPr bwMode="auto">
            <a:xfrm flipV="1">
              <a:off x="1536" y="1824"/>
              <a:ext cx="192" cy="48"/>
              <a:chOff x="2064" y="1920"/>
              <a:chExt cx="192" cy="48"/>
            </a:xfrm>
          </p:grpSpPr>
          <p:sp>
            <p:nvSpPr>
              <p:cNvPr id="83" name="Line 100"/>
              <p:cNvSpPr>
                <a:spLocks noChangeShapeType="1"/>
              </p:cNvSpPr>
              <p:nvPr/>
            </p:nvSpPr>
            <p:spPr bwMode="auto">
              <a:xfrm flipV="1">
                <a:off x="2064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101"/>
              <p:cNvSpPr>
                <a:spLocks noChangeShapeType="1"/>
              </p:cNvSpPr>
              <p:nvPr/>
            </p:nvSpPr>
            <p:spPr bwMode="auto">
              <a:xfrm flipV="1">
                <a:off x="2112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" name="Line 102"/>
            <p:cNvSpPr>
              <a:spLocks noChangeShapeType="1"/>
            </p:cNvSpPr>
            <p:nvPr/>
          </p:nvSpPr>
          <p:spPr bwMode="auto">
            <a:xfrm flipV="1">
              <a:off x="1296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103"/>
            <p:cNvSpPr>
              <a:spLocks noChangeShapeType="1"/>
            </p:cNvSpPr>
            <p:nvPr/>
          </p:nvSpPr>
          <p:spPr bwMode="auto">
            <a:xfrm flipV="1">
              <a:off x="1632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104"/>
            <p:cNvSpPr>
              <a:spLocks noChangeShapeType="1"/>
            </p:cNvSpPr>
            <p:nvPr/>
          </p:nvSpPr>
          <p:spPr bwMode="auto">
            <a:xfrm flipV="1">
              <a:off x="2064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05"/>
            <p:cNvSpPr>
              <a:spLocks noChangeShapeType="1"/>
            </p:cNvSpPr>
            <p:nvPr/>
          </p:nvSpPr>
          <p:spPr bwMode="auto">
            <a:xfrm>
              <a:off x="129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06"/>
            <p:cNvSpPr>
              <a:spLocks noChangeShapeType="1"/>
            </p:cNvSpPr>
            <p:nvPr/>
          </p:nvSpPr>
          <p:spPr bwMode="auto">
            <a:xfrm>
              <a:off x="1632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07"/>
            <p:cNvSpPr>
              <a:spLocks noChangeShapeType="1"/>
            </p:cNvSpPr>
            <p:nvPr/>
          </p:nvSpPr>
          <p:spPr bwMode="auto">
            <a:xfrm>
              <a:off x="2064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08"/>
            <p:cNvSpPr>
              <a:spLocks noChangeShapeType="1"/>
            </p:cNvSpPr>
            <p:nvPr/>
          </p:nvSpPr>
          <p:spPr bwMode="auto">
            <a:xfrm>
              <a:off x="206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09"/>
            <p:cNvSpPr>
              <a:spLocks noChangeShapeType="1"/>
            </p:cNvSpPr>
            <p:nvPr/>
          </p:nvSpPr>
          <p:spPr bwMode="auto">
            <a:xfrm>
              <a:off x="1632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10"/>
            <p:cNvSpPr>
              <a:spLocks noChangeShapeType="1"/>
            </p:cNvSpPr>
            <p:nvPr/>
          </p:nvSpPr>
          <p:spPr bwMode="auto">
            <a:xfrm>
              <a:off x="129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111"/>
            <p:cNvSpPr>
              <a:spLocks noChangeShapeType="1"/>
            </p:cNvSpPr>
            <p:nvPr/>
          </p:nvSpPr>
          <p:spPr bwMode="auto">
            <a:xfrm flipV="1">
              <a:off x="1200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12"/>
            <p:cNvSpPr>
              <a:spLocks noChangeShapeType="1"/>
            </p:cNvSpPr>
            <p:nvPr/>
          </p:nvSpPr>
          <p:spPr bwMode="auto">
            <a:xfrm flipV="1">
              <a:off x="1584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Text Box 113"/>
            <p:cNvSpPr txBox="1">
              <a:spLocks noChangeArrowheads="1"/>
            </p:cNvSpPr>
            <p:nvPr/>
          </p:nvSpPr>
          <p:spPr bwMode="auto">
            <a:xfrm>
              <a:off x="321" y="134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</a:t>
              </a:r>
            </a:p>
          </p:txBody>
        </p:sp>
        <p:sp>
          <p:nvSpPr>
            <p:cNvPr id="78" name="Text Box 115"/>
            <p:cNvSpPr txBox="1">
              <a:spLocks noChangeArrowheads="1"/>
            </p:cNvSpPr>
            <p:nvPr/>
          </p:nvSpPr>
          <p:spPr bwMode="auto">
            <a:xfrm>
              <a:off x="908" y="1344"/>
              <a:ext cx="2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/>
                <a:t>g</a:t>
              </a:r>
              <a:r>
                <a:rPr lang="en-US" b="1" i="1" baseline="-25000" dirty="0" err="1"/>
                <a:t>K</a:t>
              </a:r>
              <a:endParaRPr lang="en-US" b="1" i="1" dirty="0"/>
            </a:p>
          </p:txBody>
        </p:sp>
        <p:sp>
          <p:nvSpPr>
            <p:cNvPr id="80" name="Line 117"/>
            <p:cNvSpPr>
              <a:spLocks noChangeShapeType="1"/>
            </p:cNvSpPr>
            <p:nvPr/>
          </p:nvSpPr>
          <p:spPr bwMode="auto">
            <a:xfrm>
              <a:off x="1536" y="768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18"/>
            <p:cNvSpPr>
              <a:spLocks noChangeShapeType="1"/>
            </p:cNvSpPr>
            <p:nvPr/>
          </p:nvSpPr>
          <p:spPr bwMode="auto">
            <a:xfrm>
              <a:off x="1440" y="7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Text Box 119"/>
            <p:cNvSpPr txBox="1">
              <a:spLocks noChangeArrowheads="1"/>
            </p:cNvSpPr>
            <p:nvPr/>
          </p:nvSpPr>
          <p:spPr bwMode="auto">
            <a:xfrm>
              <a:off x="1532" y="598"/>
              <a:ext cx="1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I</a:t>
              </a:r>
              <a:endParaRPr lang="en-US" b="1" i="1" dirty="0"/>
            </a:p>
          </p:txBody>
        </p:sp>
      </p:grpSp>
      <p:grpSp>
        <p:nvGrpSpPr>
          <p:cNvPr id="6" name="Group 122"/>
          <p:cNvGrpSpPr>
            <a:grpSpLocks/>
          </p:cNvGrpSpPr>
          <p:nvPr/>
        </p:nvGrpSpPr>
        <p:grpSpPr bwMode="auto">
          <a:xfrm>
            <a:off x="15345360" y="7297547"/>
            <a:ext cx="5950534" cy="3344863"/>
            <a:chOff x="2592" y="3216"/>
            <a:chExt cx="2832" cy="1106"/>
          </a:xfrm>
        </p:grpSpPr>
        <p:sp>
          <p:nvSpPr>
            <p:cNvPr id="86" name="Rectangle 123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124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25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126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127"/>
            <p:cNvSpPr txBox="1">
              <a:spLocks noChangeArrowheads="1"/>
            </p:cNvSpPr>
            <p:nvPr/>
          </p:nvSpPr>
          <p:spPr bwMode="auto">
            <a:xfrm>
              <a:off x="3638" y="4032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u</a:t>
              </a:r>
            </a:p>
          </p:txBody>
        </p:sp>
        <p:sp>
          <p:nvSpPr>
            <p:cNvPr id="91" name="Text Box 128"/>
            <p:cNvSpPr txBox="1">
              <a:spLocks noChangeArrowheads="1"/>
            </p:cNvSpPr>
            <p:nvPr/>
          </p:nvSpPr>
          <p:spPr bwMode="auto">
            <a:xfrm>
              <a:off x="5228" y="4072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u</a:t>
              </a:r>
            </a:p>
          </p:txBody>
        </p:sp>
        <p:sp>
          <p:nvSpPr>
            <p:cNvPr id="92" name="Freeform 129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Text Box 130"/>
            <p:cNvSpPr txBox="1">
              <a:spLocks noChangeArrowheads="1"/>
            </p:cNvSpPr>
            <p:nvPr/>
          </p:nvSpPr>
          <p:spPr bwMode="auto">
            <a:xfrm>
              <a:off x="3312" y="3264"/>
              <a:ext cx="4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n</a:t>
              </a:r>
              <a:r>
                <a:rPr lang="en-US" sz="2000" baseline="-25000">
                  <a:solidFill>
                    <a:schemeClr val="accent2"/>
                  </a:solidFill>
                </a:rPr>
                <a:t>0</a:t>
              </a:r>
              <a:r>
                <a:rPr lang="en-US" sz="2000">
                  <a:solidFill>
                    <a:schemeClr val="accent2"/>
                  </a:solidFill>
                </a:rPr>
                <a:t>(u)</a:t>
              </a:r>
              <a:endParaRPr lang="en-US" sz="2800">
                <a:solidFill>
                  <a:schemeClr val="accent2"/>
                </a:solidFill>
              </a:endParaRPr>
            </a:p>
          </p:txBody>
        </p:sp>
        <p:sp>
          <p:nvSpPr>
            <p:cNvPr id="94" name="Freeform 131"/>
            <p:cNvSpPr>
              <a:spLocks/>
            </p:cNvSpPr>
            <p:nvPr/>
          </p:nvSpPr>
          <p:spPr bwMode="auto">
            <a:xfrm>
              <a:off x="4080" y="3657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5" name="Object 132"/>
            <p:cNvGraphicFramePr>
              <a:graphicFrameLocks noChangeAspect="1"/>
            </p:cNvGraphicFramePr>
            <p:nvPr/>
          </p:nvGraphicFramePr>
          <p:xfrm>
            <a:off x="4725" y="3542"/>
            <a:ext cx="370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85" name="Equation" r:id="rId6" imgW="330120" imgH="190440" progId="Equation.3">
                    <p:embed/>
                  </p:oleObj>
                </mc:Choice>
                <mc:Fallback>
                  <p:oleObj name="Equation" r:id="rId6" imgW="330120" imgH="190440" progId="Equation.3">
                    <p:embed/>
                    <p:pic>
                      <p:nvPicPr>
                        <p:cNvPr id="0" name="Object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5" y="3542"/>
                          <a:ext cx="370" cy="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" name="Line 133"/>
            <p:cNvSpPr>
              <a:spLocks noChangeShapeType="1"/>
            </p:cNvSpPr>
            <p:nvPr/>
          </p:nvSpPr>
          <p:spPr bwMode="auto">
            <a:xfrm>
              <a:off x="2607" y="3929"/>
              <a:ext cx="31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34"/>
            <p:cNvSpPr>
              <a:spLocks noChangeShapeType="1"/>
            </p:cNvSpPr>
            <p:nvPr/>
          </p:nvSpPr>
          <p:spPr bwMode="auto">
            <a:xfrm>
              <a:off x="3469" y="3249"/>
              <a:ext cx="31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35"/>
            <p:cNvSpPr>
              <a:spLocks noChangeShapeType="1"/>
            </p:cNvSpPr>
            <p:nvPr/>
          </p:nvSpPr>
          <p:spPr bwMode="auto">
            <a:xfrm flipV="1">
              <a:off x="2925" y="3249"/>
              <a:ext cx="545" cy="6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36"/>
            <p:cNvSpPr>
              <a:spLocks noChangeShapeType="1"/>
            </p:cNvSpPr>
            <p:nvPr/>
          </p:nvSpPr>
          <p:spPr bwMode="auto">
            <a:xfrm>
              <a:off x="4059" y="3838"/>
              <a:ext cx="3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37"/>
            <p:cNvSpPr>
              <a:spLocks noChangeShapeType="1"/>
            </p:cNvSpPr>
            <p:nvPr/>
          </p:nvSpPr>
          <p:spPr bwMode="auto">
            <a:xfrm>
              <a:off x="4785" y="3838"/>
              <a:ext cx="49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38"/>
            <p:cNvSpPr>
              <a:spLocks noChangeShapeType="1"/>
            </p:cNvSpPr>
            <p:nvPr/>
          </p:nvSpPr>
          <p:spPr bwMode="auto">
            <a:xfrm>
              <a:off x="4422" y="3430"/>
              <a:ext cx="3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39"/>
            <p:cNvSpPr>
              <a:spLocks noChangeShapeType="1"/>
            </p:cNvSpPr>
            <p:nvPr/>
          </p:nvSpPr>
          <p:spPr bwMode="auto">
            <a:xfrm>
              <a:off x="4422" y="3430"/>
              <a:ext cx="0" cy="4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40"/>
            <p:cNvSpPr>
              <a:spLocks noChangeShapeType="1"/>
            </p:cNvSpPr>
            <p:nvPr/>
          </p:nvSpPr>
          <p:spPr bwMode="auto">
            <a:xfrm>
              <a:off x="4785" y="3430"/>
              <a:ext cx="0" cy="4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" name="TextBox 100"/>
          <p:cNvSpPr txBox="1">
            <a:spLocks noChangeArrowheads="1"/>
          </p:cNvSpPr>
          <p:nvPr/>
        </p:nvSpPr>
        <p:spPr bwMode="auto">
          <a:xfrm>
            <a:off x="9698447" y="1637138"/>
            <a:ext cx="91246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/>
              <a:t>Determine ion channel dynamics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6923244" y="5814659"/>
            <a:ext cx="942364" cy="7119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13439" y="8198785"/>
            <a:ext cx="61912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103"/>
          <p:cNvSpPr txBox="1"/>
          <p:nvPr/>
        </p:nvSpPr>
        <p:spPr>
          <a:xfrm>
            <a:off x="13813929" y="10642410"/>
            <a:ext cx="57711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adapted from</a:t>
            </a:r>
          </a:p>
          <a:p>
            <a:r>
              <a:rPr lang="en-US" sz="4400" i="1" dirty="0" err="1" smtClean="0"/>
              <a:t>Hodgkin&amp;Huxley</a:t>
            </a:r>
            <a:r>
              <a:rPr lang="en-US" sz="4400" i="1" dirty="0" smtClean="0"/>
              <a:t> 1952</a:t>
            </a:r>
            <a:endParaRPr lang="en-US" i="1" dirty="0" smtClean="0"/>
          </a:p>
        </p:txBody>
      </p:sp>
      <p:sp>
        <p:nvSpPr>
          <p:cNvPr id="105" name="TextBox 104"/>
          <p:cNvSpPr txBox="1"/>
          <p:nvPr/>
        </p:nvSpPr>
        <p:spPr>
          <a:xfrm>
            <a:off x="9113439" y="7097823"/>
            <a:ext cx="608371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voltage step</a:t>
            </a:r>
            <a:endParaRPr lang="en-US" dirty="0"/>
          </a:p>
        </p:txBody>
      </p:sp>
      <p:grpSp>
        <p:nvGrpSpPr>
          <p:cNvPr id="9" name="Group 151"/>
          <p:cNvGrpSpPr/>
          <p:nvPr/>
        </p:nvGrpSpPr>
        <p:grpSpPr>
          <a:xfrm>
            <a:off x="7774848" y="2406733"/>
            <a:ext cx="3799072" cy="2716936"/>
            <a:chOff x="-342173" y="1815085"/>
            <a:chExt cx="3799072" cy="2716936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544804" y="2091265"/>
              <a:ext cx="2770073" cy="983180"/>
              <a:chOff x="672" y="384"/>
              <a:chExt cx="2208" cy="528"/>
            </a:xfrm>
          </p:grpSpPr>
          <p:sp>
            <p:nvSpPr>
              <p:cNvPr id="147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1" name="Text Box 11"/>
            <p:cNvSpPr txBox="1">
              <a:spLocks noChangeArrowheads="1"/>
            </p:cNvSpPr>
            <p:nvPr/>
          </p:nvSpPr>
          <p:spPr bwMode="auto">
            <a:xfrm>
              <a:off x="1308354" y="2985065"/>
              <a:ext cx="460118" cy="137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4" name="Group 54"/>
            <p:cNvGrpSpPr/>
            <p:nvPr/>
          </p:nvGrpSpPr>
          <p:grpSpPr>
            <a:xfrm flipH="1">
              <a:off x="1190144" y="2840375"/>
              <a:ext cx="838937" cy="983181"/>
              <a:chOff x="2603432" y="1351085"/>
              <a:chExt cx="1066801" cy="838201"/>
            </a:xfrm>
          </p:grpSpPr>
          <p:sp>
            <p:nvSpPr>
              <p:cNvPr id="145" name="Line 12"/>
              <p:cNvSpPr>
                <a:spLocks noChangeShapeType="1"/>
              </p:cNvSpPr>
              <p:nvPr/>
            </p:nvSpPr>
            <p:spPr bwMode="auto">
              <a:xfrm flipH="1" flipV="1">
                <a:off x="2603432" y="1351086"/>
                <a:ext cx="1066801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Line 13"/>
              <p:cNvSpPr>
                <a:spLocks noChangeShapeType="1"/>
              </p:cNvSpPr>
              <p:nvPr/>
            </p:nvSpPr>
            <p:spPr bwMode="auto">
              <a:xfrm flipH="1" flipV="1">
                <a:off x="2603434" y="1351085"/>
                <a:ext cx="990601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" name="Rounded Rectangle 114"/>
            <p:cNvSpPr/>
            <p:nvPr/>
          </p:nvSpPr>
          <p:spPr bwMode="auto">
            <a:xfrm>
              <a:off x="-342173" y="1815085"/>
              <a:ext cx="3799072" cy="271693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17" name="Straight Arrow Connector 116"/>
          <p:cNvCxnSpPr/>
          <p:nvPr/>
        </p:nvCxnSpPr>
        <p:spPr bwMode="auto">
          <a:xfrm flipV="1">
            <a:off x="6889490" y="4246028"/>
            <a:ext cx="745612" cy="8579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8" name="Straight Arrow Connector 117"/>
          <p:cNvCxnSpPr/>
          <p:nvPr/>
        </p:nvCxnSpPr>
        <p:spPr bwMode="auto">
          <a:xfrm flipH="1" flipV="1">
            <a:off x="11597984" y="4858037"/>
            <a:ext cx="1131427" cy="90564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9" name="Straight Arrow Connector 118"/>
          <p:cNvCxnSpPr/>
          <p:nvPr/>
        </p:nvCxnSpPr>
        <p:spPr bwMode="auto">
          <a:xfrm flipH="1">
            <a:off x="8391261" y="6170652"/>
            <a:ext cx="2149997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5" name="Straight Connector 154"/>
          <p:cNvCxnSpPr/>
          <p:nvPr/>
        </p:nvCxnSpPr>
        <p:spPr>
          <a:xfrm>
            <a:off x="5848431" y="5870807"/>
            <a:ext cx="942364" cy="7119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552" name="Group 163"/>
          <p:cNvGrpSpPr/>
          <p:nvPr/>
        </p:nvGrpSpPr>
        <p:grpSpPr>
          <a:xfrm>
            <a:off x="697827" y="1353454"/>
            <a:ext cx="8771333" cy="2006380"/>
            <a:chOff x="4553774" y="-1683087"/>
            <a:chExt cx="8771333" cy="2006380"/>
          </a:xfrm>
        </p:grpSpPr>
        <p:sp>
          <p:nvSpPr>
            <p:cNvPr id="156" name="Text Box 7"/>
            <p:cNvSpPr txBox="1">
              <a:spLocks noChangeArrowheads="1"/>
            </p:cNvSpPr>
            <p:nvPr/>
          </p:nvSpPr>
          <p:spPr bwMode="auto">
            <a:xfrm>
              <a:off x="4553774" y="-1522757"/>
              <a:ext cx="4474041" cy="110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5900" dirty="0" smtClean="0">
                  <a:solidFill>
                    <a:schemeClr val="tx2"/>
                  </a:solidFill>
                </a:rPr>
                <a:t>voltage </a:t>
              </a:r>
              <a:r>
                <a:rPr lang="fr-CH" sz="5900" dirty="0" err="1" smtClean="0">
                  <a:solidFill>
                    <a:schemeClr val="tx2"/>
                  </a:solidFill>
                </a:rPr>
                <a:t>step</a:t>
              </a:r>
              <a:endParaRPr lang="fr-FR" sz="5900" dirty="0">
                <a:solidFill>
                  <a:schemeClr val="tx2"/>
                </a:solidFill>
              </a:endParaRPr>
            </a:p>
          </p:txBody>
        </p:sp>
        <p:sp>
          <p:nvSpPr>
            <p:cNvPr id="157" name="Line 8"/>
            <p:cNvSpPr>
              <a:spLocks noChangeShapeType="1"/>
            </p:cNvSpPr>
            <p:nvPr/>
          </p:nvSpPr>
          <p:spPr bwMode="auto">
            <a:xfrm>
              <a:off x="6301561" y="75059"/>
              <a:ext cx="289225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8" name="Line 9"/>
            <p:cNvSpPr>
              <a:spLocks noChangeShapeType="1"/>
            </p:cNvSpPr>
            <p:nvPr/>
          </p:nvSpPr>
          <p:spPr bwMode="auto">
            <a:xfrm flipV="1">
              <a:off x="9193810" y="-946072"/>
              <a:ext cx="0" cy="102113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9" name="Line 10"/>
            <p:cNvSpPr>
              <a:spLocks noChangeShapeType="1"/>
            </p:cNvSpPr>
            <p:nvPr/>
          </p:nvSpPr>
          <p:spPr bwMode="auto">
            <a:xfrm>
              <a:off x="9193810" y="-946072"/>
              <a:ext cx="289224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60" name="Text Box 11"/>
            <p:cNvSpPr txBox="1">
              <a:spLocks noChangeArrowheads="1"/>
            </p:cNvSpPr>
            <p:nvPr/>
          </p:nvSpPr>
          <p:spPr bwMode="auto">
            <a:xfrm>
              <a:off x="12209852" y="-1455232"/>
              <a:ext cx="389654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fr-FR"/>
            </a:p>
          </p:txBody>
        </p:sp>
        <p:sp>
          <p:nvSpPr>
            <p:cNvPr id="161" name="Text Box 12"/>
            <p:cNvSpPr txBox="1">
              <a:spLocks noChangeArrowheads="1"/>
            </p:cNvSpPr>
            <p:nvPr/>
          </p:nvSpPr>
          <p:spPr bwMode="auto">
            <a:xfrm>
              <a:off x="12041042" y="-1683087"/>
              <a:ext cx="1284065" cy="1364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7600" b="1" i="1" dirty="0">
                  <a:solidFill>
                    <a:schemeClr val="tx2"/>
                  </a:solidFill>
                </a:rPr>
                <a:t>u</a:t>
              </a:r>
              <a:r>
                <a:rPr lang="fr-CH" sz="4200" dirty="0" smtClean="0">
                  <a:solidFill>
                    <a:schemeClr val="tx2"/>
                  </a:solidFill>
                </a:rPr>
                <a:t>2</a:t>
              </a:r>
              <a:endParaRPr lang="fr-FR" sz="4200" dirty="0">
                <a:solidFill>
                  <a:schemeClr val="tx2"/>
                </a:solidFill>
              </a:endParaRPr>
            </a:p>
          </p:txBody>
        </p:sp>
        <p:sp>
          <p:nvSpPr>
            <p:cNvPr id="162" name="AutoShape 13"/>
            <p:cNvSpPr>
              <a:spLocks noChangeArrowheads="1"/>
            </p:cNvSpPr>
            <p:nvPr/>
          </p:nvSpPr>
          <p:spPr bwMode="auto">
            <a:xfrm>
              <a:off x="9535177" y="-535369"/>
              <a:ext cx="510176" cy="382573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63" name="Text Box 14"/>
            <p:cNvSpPr txBox="1">
              <a:spLocks noChangeArrowheads="1"/>
            </p:cNvSpPr>
            <p:nvPr/>
          </p:nvSpPr>
          <p:spPr bwMode="auto">
            <a:xfrm>
              <a:off x="10045353" y="-917941"/>
              <a:ext cx="921787" cy="1241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6800" b="1" i="1" dirty="0" smtClean="0">
                  <a:solidFill>
                    <a:schemeClr val="tx2"/>
                  </a:solidFill>
                </a:rPr>
                <a:t>u</a:t>
              </a:r>
              <a:endParaRPr lang="fr-FR" sz="3800" dirty="0">
                <a:solidFill>
                  <a:schemeClr val="tx2"/>
                </a:solidFill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517993" y="8256262"/>
            <a:ext cx="8143832" cy="272382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 Exercise 3 at 11:33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Next Lecture at: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11.52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2 – Biophysical modeling: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The Hodgkin-Huxley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732547"/>
            <a:ext cx="10422104" cy="90646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Biophysic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Reversal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Nernst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equation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Hodgkin-Huxley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in the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Hodgkin-Huxley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Detailed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biophysical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 - the zoo of ion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channels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2 – part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5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: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 Detailed Biophysical Models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872537" y="6837773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79" y="8686754"/>
            <a:ext cx="9773651" cy="21416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868526" y="2418176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0876548" y="4206860"/>
            <a:ext cx="312822" cy="659981"/>
            <a:chOff x="11381873" y="2275724"/>
            <a:chExt cx="312822" cy="6599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0868526" y="5644566"/>
            <a:ext cx="312822" cy="659981"/>
            <a:chOff x="11381873" y="2275724"/>
            <a:chExt cx="312822" cy="65998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952500" y="3382963"/>
            <a:ext cx="9250363" cy="29210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endParaRPr dirty="0">
              <a:latin typeface="Impact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1884104" y="1890361"/>
            <a:ext cx="8305369" cy="3986072"/>
            <a:chOff x="3168" y="672"/>
            <a:chExt cx="2292" cy="1417"/>
          </a:xfrm>
        </p:grpSpPr>
        <p:sp>
          <p:nvSpPr>
            <p:cNvPr id="6211" name="Line 23"/>
            <p:cNvSpPr>
              <a:spLocks noChangeShapeType="1"/>
            </p:cNvSpPr>
            <p:nvPr/>
          </p:nvSpPr>
          <p:spPr bwMode="auto">
            <a:xfrm>
              <a:off x="316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2" name="Line 24"/>
            <p:cNvSpPr>
              <a:spLocks noChangeShapeType="1"/>
            </p:cNvSpPr>
            <p:nvPr/>
          </p:nvSpPr>
          <p:spPr bwMode="auto">
            <a:xfrm>
              <a:off x="460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3" name="Line 25"/>
            <p:cNvSpPr>
              <a:spLocks noChangeShapeType="1"/>
            </p:cNvSpPr>
            <p:nvPr/>
          </p:nvSpPr>
          <p:spPr bwMode="auto">
            <a:xfrm>
              <a:off x="3744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4" name="Line 26"/>
            <p:cNvSpPr>
              <a:spLocks noChangeShapeType="1"/>
            </p:cNvSpPr>
            <p:nvPr/>
          </p:nvSpPr>
          <p:spPr bwMode="auto">
            <a:xfrm>
              <a:off x="4128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5" name="Line 27"/>
            <p:cNvSpPr>
              <a:spLocks noChangeShapeType="1"/>
            </p:cNvSpPr>
            <p:nvPr/>
          </p:nvSpPr>
          <p:spPr bwMode="auto">
            <a:xfrm>
              <a:off x="3648" y="1296"/>
              <a:ext cx="144" cy="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" name="Line 28"/>
            <p:cNvSpPr>
              <a:spLocks noChangeShapeType="1"/>
            </p:cNvSpPr>
            <p:nvPr/>
          </p:nvSpPr>
          <p:spPr bwMode="auto">
            <a:xfrm>
              <a:off x="3984" y="1344"/>
              <a:ext cx="1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7" name="Oval 29"/>
            <p:cNvSpPr>
              <a:spLocks noChangeArrowheads="1"/>
            </p:cNvSpPr>
            <p:nvPr/>
          </p:nvSpPr>
          <p:spPr bwMode="auto">
            <a:xfrm>
              <a:off x="4416" y="129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8" name="Oval 30"/>
            <p:cNvSpPr>
              <a:spLocks noChangeArrowheads="1"/>
            </p:cNvSpPr>
            <p:nvPr/>
          </p:nvSpPr>
          <p:spPr bwMode="auto">
            <a:xfrm>
              <a:off x="3648" y="14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9" name="Oval 31"/>
            <p:cNvSpPr>
              <a:spLocks noChangeArrowheads="1"/>
            </p:cNvSpPr>
            <p:nvPr/>
          </p:nvSpPr>
          <p:spPr bwMode="auto">
            <a:xfrm>
              <a:off x="3936" y="10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0" name="Oval 32"/>
            <p:cNvSpPr>
              <a:spLocks noChangeArrowheads="1"/>
            </p:cNvSpPr>
            <p:nvPr/>
          </p:nvSpPr>
          <p:spPr bwMode="auto">
            <a:xfrm>
              <a:off x="403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1" name="Oval 33"/>
            <p:cNvSpPr>
              <a:spLocks noChangeArrowheads="1"/>
            </p:cNvSpPr>
            <p:nvPr/>
          </p:nvSpPr>
          <p:spPr bwMode="auto">
            <a:xfrm>
              <a:off x="3408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2" name="Oval 34"/>
            <p:cNvSpPr>
              <a:spLocks noChangeArrowheads="1"/>
            </p:cNvSpPr>
            <p:nvPr/>
          </p:nvSpPr>
          <p:spPr bwMode="auto">
            <a:xfrm>
              <a:off x="4176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3" name="Oval 35"/>
            <p:cNvSpPr>
              <a:spLocks noChangeArrowheads="1"/>
            </p:cNvSpPr>
            <p:nvPr/>
          </p:nvSpPr>
          <p:spPr bwMode="auto">
            <a:xfrm>
              <a:off x="4320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4" name="Oval 36"/>
            <p:cNvSpPr>
              <a:spLocks noChangeArrowheads="1"/>
            </p:cNvSpPr>
            <p:nvPr/>
          </p:nvSpPr>
          <p:spPr bwMode="auto">
            <a:xfrm>
              <a:off x="3600" y="16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5" name="Oval 37"/>
            <p:cNvSpPr>
              <a:spLocks noChangeArrowheads="1"/>
            </p:cNvSpPr>
            <p:nvPr/>
          </p:nvSpPr>
          <p:spPr bwMode="auto">
            <a:xfrm>
              <a:off x="4416" y="16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6" name="Oval 38"/>
            <p:cNvSpPr>
              <a:spLocks noChangeArrowheads="1"/>
            </p:cNvSpPr>
            <p:nvPr/>
          </p:nvSpPr>
          <p:spPr bwMode="auto">
            <a:xfrm>
              <a:off x="5088" y="10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7" name="Oval 39"/>
            <p:cNvSpPr>
              <a:spLocks noChangeArrowheads="1"/>
            </p:cNvSpPr>
            <p:nvPr/>
          </p:nvSpPr>
          <p:spPr bwMode="auto">
            <a:xfrm>
              <a:off x="4656" y="9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8" name="Oval 40"/>
            <p:cNvSpPr>
              <a:spLocks noChangeArrowheads="1"/>
            </p:cNvSpPr>
            <p:nvPr/>
          </p:nvSpPr>
          <p:spPr bwMode="auto">
            <a:xfrm>
              <a:off x="3792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9" name="Oval 41"/>
            <p:cNvSpPr>
              <a:spLocks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0" name="Oval 42"/>
            <p:cNvSpPr>
              <a:spLocks noChangeArrowheads="1"/>
            </p:cNvSpPr>
            <p:nvPr/>
          </p:nvSpPr>
          <p:spPr bwMode="auto">
            <a:xfrm>
              <a:off x="4128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1" name="Oval 43"/>
            <p:cNvSpPr>
              <a:spLocks noChangeArrowheads="1"/>
            </p:cNvSpPr>
            <p:nvPr/>
          </p:nvSpPr>
          <p:spPr bwMode="auto">
            <a:xfrm>
              <a:off x="3888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2" name="Oval 44"/>
            <p:cNvSpPr>
              <a:spLocks noChangeArrowheads="1"/>
            </p:cNvSpPr>
            <p:nvPr/>
          </p:nvSpPr>
          <p:spPr bwMode="auto">
            <a:xfrm>
              <a:off x="4416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3" name="Oval 45"/>
            <p:cNvSpPr>
              <a:spLocks noChangeArrowheads="1"/>
            </p:cNvSpPr>
            <p:nvPr/>
          </p:nvSpPr>
          <p:spPr bwMode="auto">
            <a:xfrm>
              <a:off x="4272" y="9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4" name="Oval 46"/>
            <p:cNvSpPr>
              <a:spLocks noChangeArrowheads="1"/>
            </p:cNvSpPr>
            <p:nvPr/>
          </p:nvSpPr>
          <p:spPr bwMode="auto">
            <a:xfrm>
              <a:off x="4800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5" name="Oval 47"/>
            <p:cNvSpPr>
              <a:spLocks noChangeArrowheads="1"/>
            </p:cNvSpPr>
            <p:nvPr/>
          </p:nvSpPr>
          <p:spPr bwMode="auto">
            <a:xfrm>
              <a:off x="5136" y="16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6" name="Oval 48"/>
            <p:cNvSpPr>
              <a:spLocks noChangeArrowheads="1"/>
            </p:cNvSpPr>
            <p:nvPr/>
          </p:nvSpPr>
          <p:spPr bwMode="auto">
            <a:xfrm>
              <a:off x="3840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7" name="Text Box 49"/>
            <p:cNvSpPr txBox="1">
              <a:spLocks noChangeArrowheads="1"/>
            </p:cNvSpPr>
            <p:nvPr/>
          </p:nvSpPr>
          <p:spPr bwMode="auto">
            <a:xfrm>
              <a:off x="4944" y="672"/>
              <a:ext cx="38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inside</a:t>
              </a:r>
            </a:p>
          </p:txBody>
        </p:sp>
        <p:sp>
          <p:nvSpPr>
            <p:cNvPr id="6238" name="Text Box 50"/>
            <p:cNvSpPr txBox="1">
              <a:spLocks noChangeArrowheads="1"/>
            </p:cNvSpPr>
            <p:nvPr/>
          </p:nvSpPr>
          <p:spPr bwMode="auto">
            <a:xfrm>
              <a:off x="4992" y="1728"/>
              <a:ext cx="46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outside</a:t>
              </a:r>
            </a:p>
          </p:txBody>
        </p:sp>
        <p:sp>
          <p:nvSpPr>
            <p:cNvPr id="6239" name="Text Box 51"/>
            <p:cNvSpPr txBox="1">
              <a:spLocks noChangeArrowheads="1"/>
            </p:cNvSpPr>
            <p:nvPr/>
          </p:nvSpPr>
          <p:spPr bwMode="auto">
            <a:xfrm>
              <a:off x="5174" y="984"/>
              <a:ext cx="20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Ka</a:t>
              </a:r>
            </a:p>
          </p:txBody>
        </p:sp>
        <p:sp>
          <p:nvSpPr>
            <p:cNvPr id="6240" name="Text Box 52"/>
            <p:cNvSpPr txBox="1">
              <a:spLocks noChangeArrowheads="1"/>
            </p:cNvSpPr>
            <p:nvPr/>
          </p:nvSpPr>
          <p:spPr bwMode="auto">
            <a:xfrm>
              <a:off x="5184" y="1536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Na</a:t>
              </a:r>
            </a:p>
          </p:txBody>
        </p:sp>
        <p:sp>
          <p:nvSpPr>
            <p:cNvPr id="6241" name="Text Box 53"/>
            <p:cNvSpPr txBox="1">
              <a:spLocks noChangeArrowheads="1"/>
            </p:cNvSpPr>
            <p:nvPr/>
          </p:nvSpPr>
          <p:spPr bwMode="auto">
            <a:xfrm>
              <a:off x="3216" y="1824"/>
              <a:ext cx="78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channels</a:t>
              </a:r>
            </a:p>
          </p:txBody>
        </p:sp>
        <p:sp>
          <p:nvSpPr>
            <p:cNvPr id="6242" name="Text Box 54"/>
            <p:cNvSpPr txBox="1">
              <a:spLocks noChangeArrowheads="1"/>
            </p:cNvSpPr>
            <p:nvPr/>
          </p:nvSpPr>
          <p:spPr bwMode="auto">
            <a:xfrm>
              <a:off x="4262" y="1848"/>
              <a:ext cx="59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pump</a:t>
              </a:r>
            </a:p>
          </p:txBody>
        </p:sp>
        <p:sp>
          <p:nvSpPr>
            <p:cNvPr id="6243" name="Line 55"/>
            <p:cNvSpPr>
              <a:spLocks noChangeShapeType="1"/>
            </p:cNvSpPr>
            <p:nvPr/>
          </p:nvSpPr>
          <p:spPr bwMode="auto">
            <a:xfrm flipH="1" flipV="1">
              <a:off x="3696" y="1392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4" name="Line 56"/>
            <p:cNvSpPr>
              <a:spLocks noChangeShapeType="1"/>
            </p:cNvSpPr>
            <p:nvPr/>
          </p:nvSpPr>
          <p:spPr bwMode="auto">
            <a:xfrm flipV="1">
              <a:off x="3888" y="139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5" name="Line 57"/>
            <p:cNvSpPr>
              <a:spLocks noChangeShapeType="1"/>
            </p:cNvSpPr>
            <p:nvPr/>
          </p:nvSpPr>
          <p:spPr bwMode="auto">
            <a:xfrm flipH="1" flipV="1">
              <a:off x="4512" y="1440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2.5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Biophysical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models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46"/>
          <p:cNvGrpSpPr/>
          <p:nvPr/>
        </p:nvGrpSpPr>
        <p:grpSpPr>
          <a:xfrm>
            <a:off x="13469389" y="3510670"/>
            <a:ext cx="3632748" cy="7150029"/>
            <a:chOff x="13469389" y="3510670"/>
            <a:chExt cx="3632748" cy="7150029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13469389" y="7931786"/>
              <a:ext cx="3632748" cy="2728913"/>
              <a:chOff x="5031" y="144"/>
              <a:chExt cx="729" cy="675"/>
            </a:xfrm>
          </p:grpSpPr>
          <p:grpSp>
            <p:nvGrpSpPr>
              <p:cNvPr id="5" name="Group 3"/>
              <p:cNvGrpSpPr>
                <a:grpSpLocks/>
              </p:cNvGrpSpPr>
              <p:nvPr/>
            </p:nvGrpSpPr>
            <p:grpSpPr bwMode="auto">
              <a:xfrm>
                <a:off x="5546" y="276"/>
                <a:ext cx="214" cy="350"/>
                <a:chOff x="5424" y="677"/>
                <a:chExt cx="320" cy="523"/>
              </a:xfrm>
            </p:grpSpPr>
            <p:sp>
              <p:nvSpPr>
                <p:cNvPr id="134" name="Arc 4"/>
                <p:cNvSpPr>
                  <a:spLocks/>
                </p:cNvSpPr>
                <p:nvPr/>
              </p:nvSpPr>
              <p:spPr bwMode="auto">
                <a:xfrm>
                  <a:off x="5469" y="948"/>
                  <a:ext cx="40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Oval 5"/>
                <p:cNvSpPr>
                  <a:spLocks noChangeArrowheads="1"/>
                </p:cNvSpPr>
                <p:nvPr/>
              </p:nvSpPr>
              <p:spPr bwMode="auto">
                <a:xfrm>
                  <a:off x="5424" y="1100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Arc 6"/>
                <p:cNvSpPr>
                  <a:spLocks/>
                </p:cNvSpPr>
                <p:nvPr/>
              </p:nvSpPr>
              <p:spPr bwMode="auto">
                <a:xfrm>
                  <a:off x="5469" y="761"/>
                  <a:ext cx="40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7"/>
                <p:cNvSpPr>
                  <a:spLocks noChangeArrowheads="1"/>
                </p:cNvSpPr>
                <p:nvPr/>
              </p:nvSpPr>
              <p:spPr bwMode="auto">
                <a:xfrm>
                  <a:off x="5424" y="677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" name="Arc 8"/>
                <p:cNvSpPr>
                  <a:spLocks/>
                </p:cNvSpPr>
                <p:nvPr/>
              </p:nvSpPr>
              <p:spPr bwMode="auto">
                <a:xfrm>
                  <a:off x="5649" y="948"/>
                  <a:ext cx="41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Oval 9"/>
                <p:cNvSpPr>
                  <a:spLocks noChangeArrowheads="1"/>
                </p:cNvSpPr>
                <p:nvPr/>
              </p:nvSpPr>
              <p:spPr bwMode="auto">
                <a:xfrm>
                  <a:off x="5606" y="1100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Arc 10"/>
                <p:cNvSpPr>
                  <a:spLocks/>
                </p:cNvSpPr>
                <p:nvPr/>
              </p:nvSpPr>
              <p:spPr bwMode="auto">
                <a:xfrm>
                  <a:off x="5649" y="761"/>
                  <a:ext cx="41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Oval 11"/>
                <p:cNvSpPr>
                  <a:spLocks noChangeArrowheads="1"/>
                </p:cNvSpPr>
                <p:nvPr/>
              </p:nvSpPr>
              <p:spPr bwMode="auto">
                <a:xfrm>
                  <a:off x="5606" y="677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5" name="Oval 12"/>
              <p:cNvSpPr>
                <a:spLocks noChangeArrowheads="1"/>
              </p:cNvSpPr>
              <p:nvPr/>
            </p:nvSpPr>
            <p:spPr bwMode="auto">
              <a:xfrm>
                <a:off x="5288" y="658"/>
                <a:ext cx="161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031" y="276"/>
                <a:ext cx="214" cy="350"/>
                <a:chOff x="4656" y="677"/>
                <a:chExt cx="320" cy="523"/>
              </a:xfrm>
            </p:grpSpPr>
            <p:sp>
              <p:nvSpPr>
                <p:cNvPr id="126" name="Arc 14"/>
                <p:cNvSpPr>
                  <a:spLocks/>
                </p:cNvSpPr>
                <p:nvPr/>
              </p:nvSpPr>
              <p:spPr bwMode="auto">
                <a:xfrm>
                  <a:off x="4701" y="948"/>
                  <a:ext cx="40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Oval 15"/>
                <p:cNvSpPr>
                  <a:spLocks noChangeArrowheads="1"/>
                </p:cNvSpPr>
                <p:nvPr/>
              </p:nvSpPr>
              <p:spPr bwMode="auto">
                <a:xfrm>
                  <a:off x="4656" y="1100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Arc 16"/>
                <p:cNvSpPr>
                  <a:spLocks/>
                </p:cNvSpPr>
                <p:nvPr/>
              </p:nvSpPr>
              <p:spPr bwMode="auto">
                <a:xfrm>
                  <a:off x="4701" y="761"/>
                  <a:ext cx="40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Oval 17"/>
                <p:cNvSpPr>
                  <a:spLocks noChangeArrowheads="1"/>
                </p:cNvSpPr>
                <p:nvPr/>
              </p:nvSpPr>
              <p:spPr bwMode="auto">
                <a:xfrm>
                  <a:off x="4656" y="677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Arc 18"/>
                <p:cNvSpPr>
                  <a:spLocks/>
                </p:cNvSpPr>
                <p:nvPr/>
              </p:nvSpPr>
              <p:spPr bwMode="auto">
                <a:xfrm>
                  <a:off x="4881" y="948"/>
                  <a:ext cx="41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Oval 19"/>
                <p:cNvSpPr>
                  <a:spLocks noChangeArrowheads="1"/>
                </p:cNvSpPr>
                <p:nvPr/>
              </p:nvSpPr>
              <p:spPr bwMode="auto">
                <a:xfrm>
                  <a:off x="4838" y="1100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Arc 20"/>
                <p:cNvSpPr>
                  <a:spLocks/>
                </p:cNvSpPr>
                <p:nvPr/>
              </p:nvSpPr>
              <p:spPr bwMode="auto">
                <a:xfrm>
                  <a:off x="4881" y="761"/>
                  <a:ext cx="41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Oval 21"/>
                <p:cNvSpPr>
                  <a:spLocks noChangeArrowheads="1"/>
                </p:cNvSpPr>
                <p:nvPr/>
              </p:nvSpPr>
              <p:spPr bwMode="auto">
                <a:xfrm>
                  <a:off x="4838" y="677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7" name="Oval 22"/>
              <p:cNvSpPr>
                <a:spLocks noChangeArrowheads="1"/>
              </p:cNvSpPr>
              <p:nvPr/>
            </p:nvSpPr>
            <p:spPr bwMode="auto">
              <a:xfrm>
                <a:off x="5288" y="176"/>
                <a:ext cx="161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23"/>
              <p:cNvSpPr>
                <a:spLocks noChangeArrowheads="1"/>
              </p:cNvSpPr>
              <p:nvPr/>
            </p:nvSpPr>
            <p:spPr bwMode="auto">
              <a:xfrm>
                <a:off x="5417" y="176"/>
                <a:ext cx="161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Oval 24"/>
              <p:cNvSpPr>
                <a:spLocks noChangeArrowheads="1"/>
              </p:cNvSpPr>
              <p:nvPr/>
            </p:nvSpPr>
            <p:spPr bwMode="auto">
              <a:xfrm>
                <a:off x="5353" y="144"/>
                <a:ext cx="160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25"/>
              <p:cNvSpPr>
                <a:spLocks noChangeArrowheads="1"/>
              </p:cNvSpPr>
              <p:nvPr/>
            </p:nvSpPr>
            <p:spPr bwMode="auto">
              <a:xfrm>
                <a:off x="5224" y="144"/>
                <a:ext cx="161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26"/>
              <p:cNvSpPr>
                <a:spLocks noChangeArrowheads="1"/>
              </p:cNvSpPr>
              <p:nvPr/>
            </p:nvSpPr>
            <p:spPr bwMode="auto">
              <a:xfrm>
                <a:off x="5417" y="658"/>
                <a:ext cx="161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>
                  <a:solidFill>
                    <a:srgbClr val="F8CA08"/>
                  </a:solidFill>
                  <a:latin typeface="Symbol" pitchFamily="18" charset="2"/>
                </a:endParaRPr>
              </a:p>
            </p:txBody>
          </p:sp>
          <p:sp>
            <p:nvSpPr>
              <p:cNvPr id="122" name="Oval 27"/>
              <p:cNvSpPr>
                <a:spLocks noChangeArrowheads="1"/>
              </p:cNvSpPr>
              <p:nvPr/>
            </p:nvSpPr>
            <p:spPr bwMode="auto">
              <a:xfrm>
                <a:off x="5353" y="626"/>
                <a:ext cx="160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28"/>
              <p:cNvSpPr>
                <a:spLocks noChangeArrowheads="1"/>
              </p:cNvSpPr>
              <p:nvPr/>
            </p:nvSpPr>
            <p:spPr bwMode="auto">
              <a:xfrm>
                <a:off x="5224" y="626"/>
                <a:ext cx="161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29"/>
              <p:cNvSpPr>
                <a:spLocks noChangeArrowheads="1"/>
              </p:cNvSpPr>
              <p:nvPr/>
            </p:nvSpPr>
            <p:spPr bwMode="auto">
              <a:xfrm>
                <a:off x="5225" y="624"/>
                <a:ext cx="149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>
                    <a:solidFill>
                      <a:srgbClr val="F8CA08"/>
                    </a:solidFill>
                    <a:latin typeface="Symbol" pitchFamily="18" charset="2"/>
                  </a:rPr>
                  <a:t>b</a:t>
                </a:r>
                <a:endParaRPr lang="en-US" altLang="en-US">
                  <a:solidFill>
                    <a:srgbClr val="F8CA08"/>
                  </a:solidFill>
                  <a:latin typeface="Symbol" pitchFamily="18" charset="2"/>
                </a:endParaRPr>
              </a:p>
            </p:txBody>
          </p:sp>
          <p:sp>
            <p:nvSpPr>
              <p:cNvPr id="125" name="Rectangle 30"/>
              <p:cNvSpPr>
                <a:spLocks noChangeArrowheads="1"/>
              </p:cNvSpPr>
              <p:nvPr/>
            </p:nvSpPr>
            <p:spPr bwMode="auto">
              <a:xfrm>
                <a:off x="5184" y="288"/>
                <a:ext cx="200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rgbClr val="E7011C"/>
                    </a:solidFill>
                    <a:latin typeface="Symbol" pitchFamily="18" charset="2"/>
                  </a:rPr>
                  <a:t>a</a:t>
                </a:r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14750070" y="3510670"/>
              <a:ext cx="960591" cy="8101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/>
          </p:nvCxnSpPr>
          <p:spPr>
            <a:xfrm>
              <a:off x="15710661" y="4185799"/>
              <a:ext cx="931590" cy="42796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13469389" y="4050773"/>
              <a:ext cx="1253674" cy="42796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1034719" y="3101599"/>
            <a:ext cx="746710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There are about 200</a:t>
            </a:r>
          </a:p>
          <a:p>
            <a:r>
              <a:rPr lang="en-US" i="1" dirty="0" smtClean="0"/>
              <a:t>identified ion channels</a:t>
            </a:r>
            <a:endParaRPr lang="en-US" i="1" dirty="0"/>
          </a:p>
        </p:txBody>
      </p:sp>
      <p:sp>
        <p:nvSpPr>
          <p:cNvPr id="75" name="TextBox 74"/>
          <p:cNvSpPr txBox="1"/>
          <p:nvPr/>
        </p:nvSpPr>
        <p:spPr>
          <a:xfrm>
            <a:off x="1034719" y="5538869"/>
            <a:ext cx="893385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http://channelpedia.epfl.ch/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97827" y="8163144"/>
            <a:ext cx="912782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Hodgkin-Huxley model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Provides flexible framework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cajal1-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287" y="4843897"/>
            <a:ext cx="6679518" cy="599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1808746" y="2849878"/>
            <a:ext cx="1007541" cy="92131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951747" y="2800667"/>
            <a:ext cx="654405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10 000 neurons</a:t>
            </a:r>
          </a:p>
          <a:p>
            <a:r>
              <a:rPr lang="en-US" dirty="0"/>
              <a:t>3 km </a:t>
            </a:r>
            <a:r>
              <a:rPr lang="en-US" dirty="0" smtClean="0"/>
              <a:t>of wire</a:t>
            </a:r>
            <a:endParaRPr lang="en-US" dirty="0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555674" y="3859589"/>
            <a:ext cx="15253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1mm</a:t>
            </a:r>
          </a:p>
        </p:txBody>
      </p:sp>
      <p:pic>
        <p:nvPicPr>
          <p:cNvPr id="31" name="Picture 8" descr="cajal-neu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10218" y="3366678"/>
            <a:ext cx="6368716" cy="6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2706543" y="1641425"/>
            <a:ext cx="5182494" cy="124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Signal:</a:t>
            </a:r>
          </a:p>
          <a:p>
            <a:r>
              <a:rPr lang="en-US" dirty="0"/>
              <a:t>action potential (spike)</a:t>
            </a:r>
          </a:p>
        </p:txBody>
      </p:sp>
      <p:sp>
        <p:nvSpPr>
          <p:cNvPr id="39" name="Freeform 10"/>
          <p:cNvSpPr>
            <a:spLocks/>
          </p:cNvSpPr>
          <p:nvPr/>
        </p:nvSpPr>
        <p:spPr bwMode="auto">
          <a:xfrm>
            <a:off x="16056039" y="6377846"/>
            <a:ext cx="2377948" cy="2204490"/>
          </a:xfrm>
          <a:custGeom>
            <a:avLst/>
            <a:gdLst>
              <a:gd name="T0" fmla="*/ 0 w 864"/>
              <a:gd name="T1" fmla="*/ 2147483647 h 920"/>
              <a:gd name="T2" fmla="*/ 2147483647 w 864"/>
              <a:gd name="T3" fmla="*/ 2147483647 h 920"/>
              <a:gd name="T4" fmla="*/ 2147483647 w 864"/>
              <a:gd name="T5" fmla="*/ 2147483647 h 920"/>
              <a:gd name="T6" fmla="*/ 2147483647 w 864"/>
              <a:gd name="T7" fmla="*/ 2147483647 h 920"/>
              <a:gd name="T8" fmla="*/ 2147483647 w 864"/>
              <a:gd name="T9" fmla="*/ 2147483647 h 920"/>
              <a:gd name="T10" fmla="*/ 2147483647 w 864"/>
              <a:gd name="T11" fmla="*/ 2147483647 h 920"/>
              <a:gd name="T12" fmla="*/ 2147483647 w 864"/>
              <a:gd name="T13" fmla="*/ 2147483647 h 920"/>
              <a:gd name="T14" fmla="*/ 2147483647 w 864"/>
              <a:gd name="T15" fmla="*/ 2147483647 h 920"/>
              <a:gd name="T16" fmla="*/ 2147483647 w 864"/>
              <a:gd name="T17" fmla="*/ 2147483647 h 920"/>
              <a:gd name="T18" fmla="*/ 2147483647 w 864"/>
              <a:gd name="T19" fmla="*/ 2147483647 h 920"/>
              <a:gd name="T20" fmla="*/ 2147483647 w 864"/>
              <a:gd name="T21" fmla="*/ 2147483647 h 9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4"/>
              <a:gd name="T34" fmla="*/ 0 h 920"/>
              <a:gd name="T35" fmla="*/ 864 w 864"/>
              <a:gd name="T36" fmla="*/ 920 h 9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4" h="920">
                <a:moveTo>
                  <a:pt x="0" y="768"/>
                </a:moveTo>
                <a:cubicBezTo>
                  <a:pt x="56" y="772"/>
                  <a:pt x="112" y="776"/>
                  <a:pt x="144" y="768"/>
                </a:cubicBezTo>
                <a:cubicBezTo>
                  <a:pt x="176" y="760"/>
                  <a:pt x="176" y="752"/>
                  <a:pt x="192" y="720"/>
                </a:cubicBezTo>
                <a:cubicBezTo>
                  <a:pt x="208" y="688"/>
                  <a:pt x="224" y="688"/>
                  <a:pt x="240" y="576"/>
                </a:cubicBezTo>
                <a:cubicBezTo>
                  <a:pt x="256" y="464"/>
                  <a:pt x="272" y="96"/>
                  <a:pt x="288" y="48"/>
                </a:cubicBezTo>
                <a:cubicBezTo>
                  <a:pt x="304" y="0"/>
                  <a:pt x="328" y="168"/>
                  <a:pt x="336" y="288"/>
                </a:cubicBezTo>
                <a:cubicBezTo>
                  <a:pt x="344" y="408"/>
                  <a:pt x="328" y="664"/>
                  <a:pt x="336" y="768"/>
                </a:cubicBezTo>
                <a:cubicBezTo>
                  <a:pt x="344" y="872"/>
                  <a:pt x="352" y="904"/>
                  <a:pt x="384" y="912"/>
                </a:cubicBezTo>
                <a:cubicBezTo>
                  <a:pt x="416" y="920"/>
                  <a:pt x="488" y="840"/>
                  <a:pt x="528" y="816"/>
                </a:cubicBezTo>
                <a:cubicBezTo>
                  <a:pt x="568" y="792"/>
                  <a:pt x="568" y="784"/>
                  <a:pt x="624" y="768"/>
                </a:cubicBezTo>
                <a:cubicBezTo>
                  <a:pt x="680" y="752"/>
                  <a:pt x="772" y="736"/>
                  <a:pt x="864" y="720"/>
                </a:cubicBez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109325" y="4728240"/>
            <a:ext cx="4246729" cy="2515994"/>
            <a:chOff x="4992" y="2352"/>
            <a:chExt cx="1543" cy="1050"/>
          </a:xfrm>
        </p:grpSpPr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4992" y="235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5692" y="2798"/>
              <a:ext cx="843" cy="6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B050"/>
                  </a:solidFill>
                </a:rPr>
                <a:t>action </a:t>
              </a:r>
            </a:p>
            <a:p>
              <a:r>
                <a:rPr lang="en-US" sz="4400" dirty="0">
                  <a:solidFill>
                    <a:srgbClr val="00B050"/>
                  </a:solidFill>
                </a:rPr>
                <a:t>potential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208295" y="10837229"/>
            <a:ext cx="3549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Ramon y </a:t>
            </a:r>
            <a:r>
              <a:rPr lang="en-US" sz="4000" i="1" dirty="0" err="1" smtClean="0"/>
              <a:t>Cajal</a:t>
            </a:r>
            <a:endParaRPr lang="en-US" sz="4000" i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652429" y="9867733"/>
            <a:ext cx="880721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is a spike generated?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 idx="4294967295"/>
          </p:nvPr>
        </p:nvSpPr>
        <p:spPr>
          <a:xfrm>
            <a:off x="698500" y="323850"/>
            <a:ext cx="20861338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Review of week 1:  Neurons and synapses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1884104" y="1890361"/>
            <a:ext cx="8305369" cy="3986072"/>
            <a:chOff x="3168" y="672"/>
            <a:chExt cx="2292" cy="1417"/>
          </a:xfrm>
        </p:grpSpPr>
        <p:sp>
          <p:nvSpPr>
            <p:cNvPr id="6211" name="Line 23"/>
            <p:cNvSpPr>
              <a:spLocks noChangeShapeType="1"/>
            </p:cNvSpPr>
            <p:nvPr/>
          </p:nvSpPr>
          <p:spPr bwMode="auto">
            <a:xfrm>
              <a:off x="316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2" name="Line 24"/>
            <p:cNvSpPr>
              <a:spLocks noChangeShapeType="1"/>
            </p:cNvSpPr>
            <p:nvPr/>
          </p:nvSpPr>
          <p:spPr bwMode="auto">
            <a:xfrm>
              <a:off x="460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3" name="Line 25"/>
            <p:cNvSpPr>
              <a:spLocks noChangeShapeType="1"/>
            </p:cNvSpPr>
            <p:nvPr/>
          </p:nvSpPr>
          <p:spPr bwMode="auto">
            <a:xfrm>
              <a:off x="3744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4" name="Line 26"/>
            <p:cNvSpPr>
              <a:spLocks noChangeShapeType="1"/>
            </p:cNvSpPr>
            <p:nvPr/>
          </p:nvSpPr>
          <p:spPr bwMode="auto">
            <a:xfrm>
              <a:off x="4128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5" name="Line 27"/>
            <p:cNvSpPr>
              <a:spLocks noChangeShapeType="1"/>
            </p:cNvSpPr>
            <p:nvPr/>
          </p:nvSpPr>
          <p:spPr bwMode="auto">
            <a:xfrm>
              <a:off x="3648" y="1296"/>
              <a:ext cx="144" cy="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" name="Line 28"/>
            <p:cNvSpPr>
              <a:spLocks noChangeShapeType="1"/>
            </p:cNvSpPr>
            <p:nvPr/>
          </p:nvSpPr>
          <p:spPr bwMode="auto">
            <a:xfrm>
              <a:off x="3984" y="1344"/>
              <a:ext cx="1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7" name="Oval 29"/>
            <p:cNvSpPr>
              <a:spLocks noChangeArrowheads="1"/>
            </p:cNvSpPr>
            <p:nvPr/>
          </p:nvSpPr>
          <p:spPr bwMode="auto">
            <a:xfrm>
              <a:off x="4416" y="129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8" name="Oval 30"/>
            <p:cNvSpPr>
              <a:spLocks noChangeArrowheads="1"/>
            </p:cNvSpPr>
            <p:nvPr/>
          </p:nvSpPr>
          <p:spPr bwMode="auto">
            <a:xfrm>
              <a:off x="3648" y="14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9" name="Oval 31"/>
            <p:cNvSpPr>
              <a:spLocks noChangeArrowheads="1"/>
            </p:cNvSpPr>
            <p:nvPr/>
          </p:nvSpPr>
          <p:spPr bwMode="auto">
            <a:xfrm>
              <a:off x="3936" y="10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0" name="Oval 32"/>
            <p:cNvSpPr>
              <a:spLocks noChangeArrowheads="1"/>
            </p:cNvSpPr>
            <p:nvPr/>
          </p:nvSpPr>
          <p:spPr bwMode="auto">
            <a:xfrm>
              <a:off x="403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1" name="Oval 33"/>
            <p:cNvSpPr>
              <a:spLocks noChangeArrowheads="1"/>
            </p:cNvSpPr>
            <p:nvPr/>
          </p:nvSpPr>
          <p:spPr bwMode="auto">
            <a:xfrm>
              <a:off x="3408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2" name="Oval 34"/>
            <p:cNvSpPr>
              <a:spLocks noChangeArrowheads="1"/>
            </p:cNvSpPr>
            <p:nvPr/>
          </p:nvSpPr>
          <p:spPr bwMode="auto">
            <a:xfrm>
              <a:off x="4176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3" name="Oval 35"/>
            <p:cNvSpPr>
              <a:spLocks noChangeArrowheads="1"/>
            </p:cNvSpPr>
            <p:nvPr/>
          </p:nvSpPr>
          <p:spPr bwMode="auto">
            <a:xfrm>
              <a:off x="4320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4" name="Oval 36"/>
            <p:cNvSpPr>
              <a:spLocks noChangeArrowheads="1"/>
            </p:cNvSpPr>
            <p:nvPr/>
          </p:nvSpPr>
          <p:spPr bwMode="auto">
            <a:xfrm>
              <a:off x="3600" y="16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5" name="Oval 37"/>
            <p:cNvSpPr>
              <a:spLocks noChangeArrowheads="1"/>
            </p:cNvSpPr>
            <p:nvPr/>
          </p:nvSpPr>
          <p:spPr bwMode="auto">
            <a:xfrm>
              <a:off x="4416" y="16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6" name="Oval 38"/>
            <p:cNvSpPr>
              <a:spLocks noChangeArrowheads="1"/>
            </p:cNvSpPr>
            <p:nvPr/>
          </p:nvSpPr>
          <p:spPr bwMode="auto">
            <a:xfrm>
              <a:off x="5088" y="10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7" name="Oval 39"/>
            <p:cNvSpPr>
              <a:spLocks noChangeArrowheads="1"/>
            </p:cNvSpPr>
            <p:nvPr/>
          </p:nvSpPr>
          <p:spPr bwMode="auto">
            <a:xfrm>
              <a:off x="4656" y="9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8" name="Oval 40"/>
            <p:cNvSpPr>
              <a:spLocks noChangeArrowheads="1"/>
            </p:cNvSpPr>
            <p:nvPr/>
          </p:nvSpPr>
          <p:spPr bwMode="auto">
            <a:xfrm>
              <a:off x="3792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9" name="Oval 41"/>
            <p:cNvSpPr>
              <a:spLocks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0" name="Oval 42"/>
            <p:cNvSpPr>
              <a:spLocks noChangeArrowheads="1"/>
            </p:cNvSpPr>
            <p:nvPr/>
          </p:nvSpPr>
          <p:spPr bwMode="auto">
            <a:xfrm>
              <a:off x="4128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1" name="Oval 43"/>
            <p:cNvSpPr>
              <a:spLocks noChangeArrowheads="1"/>
            </p:cNvSpPr>
            <p:nvPr/>
          </p:nvSpPr>
          <p:spPr bwMode="auto">
            <a:xfrm>
              <a:off x="3888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2" name="Oval 44"/>
            <p:cNvSpPr>
              <a:spLocks noChangeArrowheads="1"/>
            </p:cNvSpPr>
            <p:nvPr/>
          </p:nvSpPr>
          <p:spPr bwMode="auto">
            <a:xfrm>
              <a:off x="4416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3" name="Oval 45"/>
            <p:cNvSpPr>
              <a:spLocks noChangeArrowheads="1"/>
            </p:cNvSpPr>
            <p:nvPr/>
          </p:nvSpPr>
          <p:spPr bwMode="auto">
            <a:xfrm>
              <a:off x="4272" y="9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4" name="Oval 46"/>
            <p:cNvSpPr>
              <a:spLocks noChangeArrowheads="1"/>
            </p:cNvSpPr>
            <p:nvPr/>
          </p:nvSpPr>
          <p:spPr bwMode="auto">
            <a:xfrm>
              <a:off x="4800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5" name="Oval 47"/>
            <p:cNvSpPr>
              <a:spLocks noChangeArrowheads="1"/>
            </p:cNvSpPr>
            <p:nvPr/>
          </p:nvSpPr>
          <p:spPr bwMode="auto">
            <a:xfrm>
              <a:off x="5136" y="16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6" name="Oval 48"/>
            <p:cNvSpPr>
              <a:spLocks noChangeArrowheads="1"/>
            </p:cNvSpPr>
            <p:nvPr/>
          </p:nvSpPr>
          <p:spPr bwMode="auto">
            <a:xfrm>
              <a:off x="3840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7" name="Text Box 49"/>
            <p:cNvSpPr txBox="1">
              <a:spLocks noChangeArrowheads="1"/>
            </p:cNvSpPr>
            <p:nvPr/>
          </p:nvSpPr>
          <p:spPr bwMode="auto">
            <a:xfrm>
              <a:off x="4944" y="672"/>
              <a:ext cx="38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inside</a:t>
              </a:r>
            </a:p>
          </p:txBody>
        </p:sp>
        <p:sp>
          <p:nvSpPr>
            <p:cNvPr id="6238" name="Text Box 50"/>
            <p:cNvSpPr txBox="1">
              <a:spLocks noChangeArrowheads="1"/>
            </p:cNvSpPr>
            <p:nvPr/>
          </p:nvSpPr>
          <p:spPr bwMode="auto">
            <a:xfrm>
              <a:off x="4992" y="1728"/>
              <a:ext cx="46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outside</a:t>
              </a:r>
            </a:p>
          </p:txBody>
        </p:sp>
        <p:sp>
          <p:nvSpPr>
            <p:cNvPr id="6239" name="Text Box 51"/>
            <p:cNvSpPr txBox="1">
              <a:spLocks noChangeArrowheads="1"/>
            </p:cNvSpPr>
            <p:nvPr/>
          </p:nvSpPr>
          <p:spPr bwMode="auto">
            <a:xfrm>
              <a:off x="5174" y="984"/>
              <a:ext cx="20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Ka</a:t>
              </a:r>
            </a:p>
          </p:txBody>
        </p:sp>
        <p:sp>
          <p:nvSpPr>
            <p:cNvPr id="6240" name="Text Box 52"/>
            <p:cNvSpPr txBox="1">
              <a:spLocks noChangeArrowheads="1"/>
            </p:cNvSpPr>
            <p:nvPr/>
          </p:nvSpPr>
          <p:spPr bwMode="auto">
            <a:xfrm>
              <a:off x="5184" y="1536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Na</a:t>
              </a:r>
            </a:p>
          </p:txBody>
        </p:sp>
        <p:sp>
          <p:nvSpPr>
            <p:cNvPr id="6241" name="Text Box 53"/>
            <p:cNvSpPr txBox="1">
              <a:spLocks noChangeArrowheads="1"/>
            </p:cNvSpPr>
            <p:nvPr/>
          </p:nvSpPr>
          <p:spPr bwMode="auto">
            <a:xfrm>
              <a:off x="3216" y="1824"/>
              <a:ext cx="78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channels</a:t>
              </a:r>
            </a:p>
          </p:txBody>
        </p:sp>
        <p:sp>
          <p:nvSpPr>
            <p:cNvPr id="6242" name="Text Box 54"/>
            <p:cNvSpPr txBox="1">
              <a:spLocks noChangeArrowheads="1"/>
            </p:cNvSpPr>
            <p:nvPr/>
          </p:nvSpPr>
          <p:spPr bwMode="auto">
            <a:xfrm>
              <a:off x="4262" y="1848"/>
              <a:ext cx="59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pump</a:t>
              </a:r>
            </a:p>
          </p:txBody>
        </p:sp>
        <p:sp>
          <p:nvSpPr>
            <p:cNvPr id="6243" name="Line 55"/>
            <p:cNvSpPr>
              <a:spLocks noChangeShapeType="1"/>
            </p:cNvSpPr>
            <p:nvPr/>
          </p:nvSpPr>
          <p:spPr bwMode="auto">
            <a:xfrm flipH="1" flipV="1">
              <a:off x="3696" y="1392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4" name="Line 56"/>
            <p:cNvSpPr>
              <a:spLocks noChangeShapeType="1"/>
            </p:cNvSpPr>
            <p:nvPr/>
          </p:nvSpPr>
          <p:spPr bwMode="auto">
            <a:xfrm flipV="1">
              <a:off x="3888" y="139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5" name="Line 57"/>
            <p:cNvSpPr>
              <a:spLocks noChangeShapeType="1"/>
            </p:cNvSpPr>
            <p:nvPr/>
          </p:nvSpPr>
          <p:spPr bwMode="auto">
            <a:xfrm flipH="1" flipV="1">
              <a:off x="4512" y="1440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2.5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Biophysical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models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/>
          <p:cNvGrpSpPr/>
          <p:nvPr/>
        </p:nvGrpSpPr>
        <p:grpSpPr>
          <a:xfrm>
            <a:off x="13469389" y="3510670"/>
            <a:ext cx="3632748" cy="7150029"/>
            <a:chOff x="13469389" y="3510670"/>
            <a:chExt cx="3632748" cy="7150029"/>
          </a:xfrm>
        </p:grpSpPr>
        <p:grpSp>
          <p:nvGrpSpPr>
            <p:cNvPr id="113" name="Group 2"/>
            <p:cNvGrpSpPr>
              <a:grpSpLocks/>
            </p:cNvGrpSpPr>
            <p:nvPr/>
          </p:nvGrpSpPr>
          <p:grpSpPr bwMode="auto">
            <a:xfrm>
              <a:off x="13469389" y="7931786"/>
              <a:ext cx="3632748" cy="2728913"/>
              <a:chOff x="5031" y="144"/>
              <a:chExt cx="729" cy="675"/>
            </a:xfrm>
          </p:grpSpPr>
          <p:grpSp>
            <p:nvGrpSpPr>
              <p:cNvPr id="114" name="Group 3"/>
              <p:cNvGrpSpPr>
                <a:grpSpLocks/>
              </p:cNvGrpSpPr>
              <p:nvPr/>
            </p:nvGrpSpPr>
            <p:grpSpPr bwMode="auto">
              <a:xfrm>
                <a:off x="5546" y="276"/>
                <a:ext cx="214" cy="350"/>
                <a:chOff x="5424" y="677"/>
                <a:chExt cx="320" cy="523"/>
              </a:xfrm>
            </p:grpSpPr>
            <p:sp>
              <p:nvSpPr>
                <p:cNvPr id="134" name="Arc 4"/>
                <p:cNvSpPr>
                  <a:spLocks/>
                </p:cNvSpPr>
                <p:nvPr/>
              </p:nvSpPr>
              <p:spPr bwMode="auto">
                <a:xfrm>
                  <a:off x="5469" y="948"/>
                  <a:ext cx="40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Oval 5"/>
                <p:cNvSpPr>
                  <a:spLocks noChangeArrowheads="1"/>
                </p:cNvSpPr>
                <p:nvPr/>
              </p:nvSpPr>
              <p:spPr bwMode="auto">
                <a:xfrm>
                  <a:off x="5424" y="1100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Arc 6"/>
                <p:cNvSpPr>
                  <a:spLocks/>
                </p:cNvSpPr>
                <p:nvPr/>
              </p:nvSpPr>
              <p:spPr bwMode="auto">
                <a:xfrm>
                  <a:off x="5469" y="761"/>
                  <a:ext cx="40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7"/>
                <p:cNvSpPr>
                  <a:spLocks noChangeArrowheads="1"/>
                </p:cNvSpPr>
                <p:nvPr/>
              </p:nvSpPr>
              <p:spPr bwMode="auto">
                <a:xfrm>
                  <a:off x="5424" y="677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" name="Arc 8"/>
                <p:cNvSpPr>
                  <a:spLocks/>
                </p:cNvSpPr>
                <p:nvPr/>
              </p:nvSpPr>
              <p:spPr bwMode="auto">
                <a:xfrm>
                  <a:off x="5649" y="948"/>
                  <a:ext cx="41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Oval 9"/>
                <p:cNvSpPr>
                  <a:spLocks noChangeArrowheads="1"/>
                </p:cNvSpPr>
                <p:nvPr/>
              </p:nvSpPr>
              <p:spPr bwMode="auto">
                <a:xfrm>
                  <a:off x="5606" y="1100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Arc 10"/>
                <p:cNvSpPr>
                  <a:spLocks/>
                </p:cNvSpPr>
                <p:nvPr/>
              </p:nvSpPr>
              <p:spPr bwMode="auto">
                <a:xfrm>
                  <a:off x="5649" y="761"/>
                  <a:ext cx="41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Oval 11"/>
                <p:cNvSpPr>
                  <a:spLocks noChangeArrowheads="1"/>
                </p:cNvSpPr>
                <p:nvPr/>
              </p:nvSpPr>
              <p:spPr bwMode="auto">
                <a:xfrm>
                  <a:off x="5606" y="677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5" name="Oval 12"/>
              <p:cNvSpPr>
                <a:spLocks noChangeArrowheads="1"/>
              </p:cNvSpPr>
              <p:nvPr/>
            </p:nvSpPr>
            <p:spPr bwMode="auto">
              <a:xfrm>
                <a:off x="5288" y="658"/>
                <a:ext cx="161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6" name="Group 13"/>
              <p:cNvGrpSpPr>
                <a:grpSpLocks/>
              </p:cNvGrpSpPr>
              <p:nvPr/>
            </p:nvGrpSpPr>
            <p:grpSpPr bwMode="auto">
              <a:xfrm>
                <a:off x="5031" y="276"/>
                <a:ext cx="214" cy="350"/>
                <a:chOff x="4656" y="677"/>
                <a:chExt cx="320" cy="523"/>
              </a:xfrm>
            </p:grpSpPr>
            <p:sp>
              <p:nvSpPr>
                <p:cNvPr id="126" name="Arc 14"/>
                <p:cNvSpPr>
                  <a:spLocks/>
                </p:cNvSpPr>
                <p:nvPr/>
              </p:nvSpPr>
              <p:spPr bwMode="auto">
                <a:xfrm>
                  <a:off x="4701" y="948"/>
                  <a:ext cx="40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Oval 15"/>
                <p:cNvSpPr>
                  <a:spLocks noChangeArrowheads="1"/>
                </p:cNvSpPr>
                <p:nvPr/>
              </p:nvSpPr>
              <p:spPr bwMode="auto">
                <a:xfrm>
                  <a:off x="4656" y="1100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Arc 16"/>
                <p:cNvSpPr>
                  <a:spLocks/>
                </p:cNvSpPr>
                <p:nvPr/>
              </p:nvSpPr>
              <p:spPr bwMode="auto">
                <a:xfrm>
                  <a:off x="4701" y="761"/>
                  <a:ext cx="40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Oval 17"/>
                <p:cNvSpPr>
                  <a:spLocks noChangeArrowheads="1"/>
                </p:cNvSpPr>
                <p:nvPr/>
              </p:nvSpPr>
              <p:spPr bwMode="auto">
                <a:xfrm>
                  <a:off x="4656" y="677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Arc 18"/>
                <p:cNvSpPr>
                  <a:spLocks/>
                </p:cNvSpPr>
                <p:nvPr/>
              </p:nvSpPr>
              <p:spPr bwMode="auto">
                <a:xfrm>
                  <a:off x="4881" y="948"/>
                  <a:ext cx="41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Oval 19"/>
                <p:cNvSpPr>
                  <a:spLocks noChangeArrowheads="1"/>
                </p:cNvSpPr>
                <p:nvPr/>
              </p:nvSpPr>
              <p:spPr bwMode="auto">
                <a:xfrm>
                  <a:off x="4838" y="1100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Arc 20"/>
                <p:cNvSpPr>
                  <a:spLocks/>
                </p:cNvSpPr>
                <p:nvPr/>
              </p:nvSpPr>
              <p:spPr bwMode="auto">
                <a:xfrm>
                  <a:off x="4881" y="761"/>
                  <a:ext cx="41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Oval 21"/>
                <p:cNvSpPr>
                  <a:spLocks noChangeArrowheads="1"/>
                </p:cNvSpPr>
                <p:nvPr/>
              </p:nvSpPr>
              <p:spPr bwMode="auto">
                <a:xfrm>
                  <a:off x="4838" y="677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7" name="Oval 22"/>
              <p:cNvSpPr>
                <a:spLocks noChangeArrowheads="1"/>
              </p:cNvSpPr>
              <p:nvPr/>
            </p:nvSpPr>
            <p:spPr bwMode="auto">
              <a:xfrm>
                <a:off x="5288" y="176"/>
                <a:ext cx="161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23"/>
              <p:cNvSpPr>
                <a:spLocks noChangeArrowheads="1"/>
              </p:cNvSpPr>
              <p:nvPr/>
            </p:nvSpPr>
            <p:spPr bwMode="auto">
              <a:xfrm>
                <a:off x="5417" y="176"/>
                <a:ext cx="161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Oval 24"/>
              <p:cNvSpPr>
                <a:spLocks noChangeArrowheads="1"/>
              </p:cNvSpPr>
              <p:nvPr/>
            </p:nvSpPr>
            <p:spPr bwMode="auto">
              <a:xfrm>
                <a:off x="5353" y="144"/>
                <a:ext cx="160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25"/>
              <p:cNvSpPr>
                <a:spLocks noChangeArrowheads="1"/>
              </p:cNvSpPr>
              <p:nvPr/>
            </p:nvSpPr>
            <p:spPr bwMode="auto">
              <a:xfrm>
                <a:off x="5224" y="144"/>
                <a:ext cx="161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26"/>
              <p:cNvSpPr>
                <a:spLocks noChangeArrowheads="1"/>
              </p:cNvSpPr>
              <p:nvPr/>
            </p:nvSpPr>
            <p:spPr bwMode="auto">
              <a:xfrm>
                <a:off x="5417" y="658"/>
                <a:ext cx="161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>
                  <a:solidFill>
                    <a:srgbClr val="F8CA08"/>
                  </a:solidFill>
                  <a:latin typeface="Symbol" pitchFamily="18" charset="2"/>
                </a:endParaRPr>
              </a:p>
            </p:txBody>
          </p:sp>
          <p:sp>
            <p:nvSpPr>
              <p:cNvPr id="122" name="Oval 27"/>
              <p:cNvSpPr>
                <a:spLocks noChangeArrowheads="1"/>
              </p:cNvSpPr>
              <p:nvPr/>
            </p:nvSpPr>
            <p:spPr bwMode="auto">
              <a:xfrm>
                <a:off x="5353" y="626"/>
                <a:ext cx="160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28"/>
              <p:cNvSpPr>
                <a:spLocks noChangeArrowheads="1"/>
              </p:cNvSpPr>
              <p:nvPr/>
            </p:nvSpPr>
            <p:spPr bwMode="auto">
              <a:xfrm>
                <a:off x="5224" y="626"/>
                <a:ext cx="161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29"/>
              <p:cNvSpPr>
                <a:spLocks noChangeArrowheads="1"/>
              </p:cNvSpPr>
              <p:nvPr/>
            </p:nvSpPr>
            <p:spPr bwMode="auto">
              <a:xfrm>
                <a:off x="5225" y="624"/>
                <a:ext cx="149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>
                    <a:solidFill>
                      <a:srgbClr val="F8CA08"/>
                    </a:solidFill>
                    <a:latin typeface="Symbol" pitchFamily="18" charset="2"/>
                  </a:rPr>
                  <a:t>b</a:t>
                </a:r>
                <a:endParaRPr lang="en-US" altLang="en-US">
                  <a:solidFill>
                    <a:srgbClr val="F8CA08"/>
                  </a:solidFill>
                  <a:latin typeface="Symbol" pitchFamily="18" charset="2"/>
                </a:endParaRPr>
              </a:p>
            </p:txBody>
          </p:sp>
          <p:sp>
            <p:nvSpPr>
              <p:cNvPr id="125" name="Rectangle 30"/>
              <p:cNvSpPr>
                <a:spLocks noChangeArrowheads="1"/>
              </p:cNvSpPr>
              <p:nvPr/>
            </p:nvSpPr>
            <p:spPr bwMode="auto">
              <a:xfrm>
                <a:off x="5184" y="288"/>
                <a:ext cx="200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rgbClr val="E7011C"/>
                    </a:solidFill>
                    <a:latin typeface="Symbol" pitchFamily="18" charset="2"/>
                  </a:rPr>
                  <a:t>a</a:t>
                </a:r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14750070" y="3510670"/>
              <a:ext cx="960591" cy="8101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/>
          </p:nvCxnSpPr>
          <p:spPr>
            <a:xfrm>
              <a:off x="15710661" y="4185799"/>
              <a:ext cx="931590" cy="42796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13469389" y="4050773"/>
              <a:ext cx="1253674" cy="42796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1513490" y="3780721"/>
            <a:ext cx="7790915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Individual ion channels</a:t>
            </a:r>
          </a:p>
          <a:p>
            <a:r>
              <a:rPr lang="en-US" dirty="0" smtClean="0"/>
              <a:t>can be measured.</a:t>
            </a:r>
          </a:p>
          <a:p>
            <a:endParaRPr lang="en-US" dirty="0" smtClean="0"/>
          </a:p>
          <a:p>
            <a:r>
              <a:rPr lang="en-US" dirty="0" smtClean="0"/>
              <a:t>Opening and closing is </a:t>
            </a:r>
          </a:p>
          <a:p>
            <a:r>
              <a:rPr lang="en-US" dirty="0" smtClean="0"/>
              <a:t>stochastic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6166" y="1594298"/>
            <a:ext cx="11037666" cy="884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8790434" y="7974956"/>
            <a:ext cx="12198913" cy="35341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000" dirty="0"/>
              <a:t>Na+ channel from rat heart </a:t>
            </a:r>
            <a:r>
              <a:rPr lang="en-US" sz="4000" i="1" dirty="0"/>
              <a:t>(</a:t>
            </a:r>
            <a:r>
              <a:rPr lang="en-US" sz="4000" i="1" dirty="0" err="1"/>
              <a:t>Patlak</a:t>
            </a:r>
            <a:r>
              <a:rPr lang="en-US" sz="4000" i="1" dirty="0"/>
              <a:t> and Ortiz 1985)</a:t>
            </a:r>
          </a:p>
          <a:p>
            <a:r>
              <a:rPr lang="en-US" sz="4000" b="1" dirty="0"/>
              <a:t>A</a:t>
            </a:r>
            <a:r>
              <a:rPr lang="en-US" sz="4000" dirty="0"/>
              <a:t> </a:t>
            </a:r>
            <a:r>
              <a:rPr lang="en-US" sz="4000" dirty="0" smtClean="0"/>
              <a:t> </a:t>
            </a:r>
            <a:r>
              <a:rPr lang="en-US" sz="4000" dirty="0"/>
              <a:t>traces from a patch </a:t>
            </a:r>
            <a:r>
              <a:rPr lang="en-US" sz="4000" dirty="0" smtClean="0"/>
              <a:t>containing several channels</a:t>
            </a:r>
            <a:r>
              <a:rPr lang="en-US" sz="4000" dirty="0"/>
              <a:t>. </a:t>
            </a:r>
          </a:p>
          <a:p>
            <a:r>
              <a:rPr lang="en-US" sz="4000" dirty="0"/>
              <a:t>Bottom: average gives current time course</a:t>
            </a:r>
            <a:r>
              <a:rPr lang="en-US" sz="4000" dirty="0" smtClean="0"/>
              <a:t>.</a:t>
            </a:r>
            <a:endParaRPr lang="en-US" sz="3800" dirty="0"/>
          </a:p>
          <a:p>
            <a:r>
              <a:rPr lang="en-US" sz="4000" b="1" dirty="0" smtClean="0"/>
              <a:t>B</a:t>
            </a:r>
            <a:r>
              <a:rPr lang="en-US" sz="4000" b="1" dirty="0"/>
              <a:t>. </a:t>
            </a:r>
            <a:r>
              <a:rPr lang="en-US" sz="4000" dirty="0"/>
              <a:t>Opening times of single channel events</a:t>
            </a:r>
          </a:p>
          <a:p>
            <a:endParaRPr lang="en-US" dirty="0"/>
          </a:p>
        </p:txBody>
      </p:sp>
      <p:cxnSp>
        <p:nvCxnSpPr>
          <p:cNvPr id="39941" name="Straight Arrow Connector 7"/>
          <p:cNvCxnSpPr>
            <a:cxnSpLocks noChangeShapeType="1"/>
            <a:stCxn id="39942" idx="2"/>
          </p:cNvCxnSpPr>
          <p:nvPr/>
        </p:nvCxnSpPr>
        <p:spPr bwMode="auto">
          <a:xfrm>
            <a:off x="1688083" y="6051018"/>
            <a:ext cx="2700933" cy="174602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942" name="TextBox 8"/>
          <p:cNvSpPr txBox="1">
            <a:spLocks noChangeArrowheads="1"/>
          </p:cNvSpPr>
          <p:nvPr/>
        </p:nvSpPr>
        <p:spPr bwMode="auto">
          <a:xfrm>
            <a:off x="-126611" y="4286564"/>
            <a:ext cx="362938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Steps:</a:t>
            </a:r>
          </a:p>
          <a:p>
            <a:r>
              <a:rPr lang="en-US" sz="3400" dirty="0"/>
              <a:t>Different number</a:t>
            </a:r>
          </a:p>
          <a:p>
            <a:r>
              <a:rPr lang="en-US" sz="3400" dirty="0" smtClean="0"/>
              <a:t>of </a:t>
            </a:r>
            <a:r>
              <a:rPr lang="en-US" sz="3400" dirty="0"/>
              <a:t>channels</a:t>
            </a:r>
            <a:endParaRPr lang="en-US" dirty="0"/>
          </a:p>
        </p:txBody>
      </p:sp>
      <p:sp>
        <p:nvSpPr>
          <p:cNvPr id="39943" name="Oval 11"/>
          <p:cNvSpPr>
            <a:spLocks noChangeArrowheads="1"/>
          </p:cNvSpPr>
          <p:nvPr/>
        </p:nvSpPr>
        <p:spPr bwMode="auto">
          <a:xfrm>
            <a:off x="14197265" y="747999"/>
            <a:ext cx="6653444" cy="642282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44" name="Line 14"/>
          <p:cNvSpPr>
            <a:spLocks noChangeShapeType="1"/>
          </p:cNvSpPr>
          <p:nvPr/>
        </p:nvSpPr>
        <p:spPr bwMode="auto">
          <a:xfrm>
            <a:off x="14765100" y="1870973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45" name="Line 15"/>
          <p:cNvSpPr>
            <a:spLocks noChangeShapeType="1"/>
          </p:cNvSpPr>
          <p:nvPr/>
        </p:nvSpPr>
        <p:spPr bwMode="auto">
          <a:xfrm>
            <a:off x="18006219" y="1822847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46" name="Line 16"/>
          <p:cNvSpPr>
            <a:spLocks noChangeShapeType="1"/>
          </p:cNvSpPr>
          <p:nvPr/>
        </p:nvSpPr>
        <p:spPr bwMode="auto">
          <a:xfrm>
            <a:off x="18546406" y="1822847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47" name="Line 17"/>
          <p:cNvSpPr>
            <a:spLocks noChangeShapeType="1"/>
          </p:cNvSpPr>
          <p:nvPr/>
        </p:nvSpPr>
        <p:spPr bwMode="auto">
          <a:xfrm>
            <a:off x="15305286" y="2022763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48" name="Line 18"/>
          <p:cNvSpPr>
            <a:spLocks noChangeShapeType="1"/>
          </p:cNvSpPr>
          <p:nvPr/>
        </p:nvSpPr>
        <p:spPr bwMode="auto">
          <a:xfrm>
            <a:off x="18006219" y="3713207"/>
            <a:ext cx="0" cy="14852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49" name="Line 19"/>
          <p:cNvSpPr>
            <a:spLocks noChangeShapeType="1"/>
          </p:cNvSpPr>
          <p:nvPr/>
        </p:nvSpPr>
        <p:spPr bwMode="auto">
          <a:xfrm>
            <a:off x="18546406" y="3713207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0" name="Oval 20"/>
          <p:cNvSpPr>
            <a:spLocks noChangeArrowheads="1"/>
          </p:cNvSpPr>
          <p:nvPr/>
        </p:nvSpPr>
        <p:spPr bwMode="auto">
          <a:xfrm>
            <a:off x="17826157" y="3173104"/>
            <a:ext cx="900311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17826157" y="3713207"/>
            <a:ext cx="900311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17826157" y="3443156"/>
            <a:ext cx="900311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3" name="Oval 23"/>
          <p:cNvSpPr>
            <a:spLocks noChangeArrowheads="1"/>
          </p:cNvSpPr>
          <p:nvPr/>
        </p:nvSpPr>
        <p:spPr bwMode="auto">
          <a:xfrm>
            <a:off x="16025535" y="2497975"/>
            <a:ext cx="180062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4" name="Oval 24"/>
          <p:cNvSpPr>
            <a:spLocks noChangeArrowheads="1"/>
          </p:cNvSpPr>
          <p:nvPr/>
        </p:nvSpPr>
        <p:spPr bwMode="auto">
          <a:xfrm>
            <a:off x="16385660" y="2768027"/>
            <a:ext cx="180062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5" name="Oval 25"/>
          <p:cNvSpPr>
            <a:spLocks noChangeArrowheads="1"/>
          </p:cNvSpPr>
          <p:nvPr/>
        </p:nvSpPr>
        <p:spPr bwMode="auto">
          <a:xfrm>
            <a:off x="19266655" y="263300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6" name="Oval 26"/>
          <p:cNvSpPr>
            <a:spLocks noChangeArrowheads="1"/>
          </p:cNvSpPr>
          <p:nvPr/>
        </p:nvSpPr>
        <p:spPr bwMode="auto">
          <a:xfrm>
            <a:off x="16745784" y="3983258"/>
            <a:ext cx="180062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7" name="Oval 27"/>
          <p:cNvSpPr>
            <a:spLocks noChangeArrowheads="1"/>
          </p:cNvSpPr>
          <p:nvPr/>
        </p:nvSpPr>
        <p:spPr bwMode="auto">
          <a:xfrm>
            <a:off x="19986903" y="3308130"/>
            <a:ext cx="180062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8" name="Oval 28"/>
          <p:cNvSpPr>
            <a:spLocks noChangeArrowheads="1"/>
          </p:cNvSpPr>
          <p:nvPr/>
        </p:nvSpPr>
        <p:spPr bwMode="auto">
          <a:xfrm>
            <a:off x="16925846" y="5063464"/>
            <a:ext cx="180062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9" name="Oval 29"/>
          <p:cNvSpPr>
            <a:spLocks noChangeArrowheads="1"/>
          </p:cNvSpPr>
          <p:nvPr/>
        </p:nvSpPr>
        <p:spPr bwMode="auto">
          <a:xfrm>
            <a:off x="17285970" y="4523361"/>
            <a:ext cx="180062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0" name="Oval 30"/>
          <p:cNvSpPr>
            <a:spLocks noChangeArrowheads="1"/>
          </p:cNvSpPr>
          <p:nvPr/>
        </p:nvSpPr>
        <p:spPr bwMode="auto">
          <a:xfrm>
            <a:off x="17105908" y="2227924"/>
            <a:ext cx="180062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1" name="Oval 31"/>
          <p:cNvSpPr>
            <a:spLocks noChangeArrowheads="1"/>
          </p:cNvSpPr>
          <p:nvPr/>
        </p:nvSpPr>
        <p:spPr bwMode="auto">
          <a:xfrm>
            <a:off x="16385660" y="4253309"/>
            <a:ext cx="180062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2" name="Oval 32"/>
          <p:cNvSpPr>
            <a:spLocks noChangeArrowheads="1"/>
          </p:cNvSpPr>
          <p:nvPr/>
        </p:nvSpPr>
        <p:spPr bwMode="auto">
          <a:xfrm>
            <a:off x="16385660" y="3443155"/>
            <a:ext cx="180062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3" name="Oval 33"/>
          <p:cNvSpPr>
            <a:spLocks noChangeArrowheads="1"/>
          </p:cNvSpPr>
          <p:nvPr/>
        </p:nvSpPr>
        <p:spPr bwMode="auto">
          <a:xfrm>
            <a:off x="15665411" y="3214607"/>
            <a:ext cx="180062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4" name="Oval 34"/>
          <p:cNvSpPr>
            <a:spLocks noChangeArrowheads="1"/>
          </p:cNvSpPr>
          <p:nvPr/>
        </p:nvSpPr>
        <p:spPr bwMode="auto">
          <a:xfrm>
            <a:off x="17105908" y="3983258"/>
            <a:ext cx="180062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5" name="Oval 35"/>
          <p:cNvSpPr>
            <a:spLocks noChangeArrowheads="1"/>
          </p:cNvSpPr>
          <p:nvPr/>
        </p:nvSpPr>
        <p:spPr bwMode="auto">
          <a:xfrm>
            <a:off x="19446717" y="4658387"/>
            <a:ext cx="180062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6" name="Oval 36"/>
          <p:cNvSpPr>
            <a:spLocks noChangeArrowheads="1"/>
          </p:cNvSpPr>
          <p:nvPr/>
        </p:nvSpPr>
        <p:spPr bwMode="auto">
          <a:xfrm>
            <a:off x="19086592" y="3578181"/>
            <a:ext cx="180062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7" name="Text Box 37"/>
          <p:cNvSpPr txBox="1">
            <a:spLocks noChangeArrowheads="1"/>
          </p:cNvSpPr>
          <p:nvPr/>
        </p:nvSpPr>
        <p:spPr bwMode="auto">
          <a:xfrm>
            <a:off x="18782740" y="4658387"/>
            <a:ext cx="188038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Ca</a:t>
            </a:r>
            <a:r>
              <a:rPr lang="en-US" baseline="30000">
                <a:solidFill>
                  <a:srgbClr val="FF6600"/>
                </a:solidFill>
              </a:rPr>
              <a:t>2+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39968" name="Text Box 38"/>
          <p:cNvSpPr txBox="1">
            <a:spLocks noChangeArrowheads="1"/>
          </p:cNvSpPr>
          <p:nvPr/>
        </p:nvSpPr>
        <p:spPr bwMode="auto">
          <a:xfrm>
            <a:off x="18869017" y="1957873"/>
            <a:ext cx="1609476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rgbClr val="29ABE2"/>
                </a:solidFill>
              </a:rPr>
              <a:t>Na</a:t>
            </a:r>
            <a:r>
              <a:rPr lang="en-US" baseline="30000" dirty="0">
                <a:solidFill>
                  <a:srgbClr val="29ABE2"/>
                </a:solidFill>
              </a:rPr>
              <a:t>+</a:t>
            </a:r>
            <a:endParaRPr lang="en-US" dirty="0">
              <a:solidFill>
                <a:srgbClr val="29ABE2"/>
              </a:solidFill>
            </a:endParaRPr>
          </a:p>
        </p:txBody>
      </p:sp>
      <p:sp>
        <p:nvSpPr>
          <p:cNvPr id="39969" name="Text Box 41"/>
          <p:cNvSpPr txBox="1">
            <a:spLocks noChangeArrowheads="1"/>
          </p:cNvSpPr>
          <p:nvPr/>
        </p:nvSpPr>
        <p:spPr bwMode="auto">
          <a:xfrm>
            <a:off x="15305287" y="3713207"/>
            <a:ext cx="116223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K</a:t>
            </a:r>
            <a:r>
              <a:rPr lang="en-US" baseline="30000">
                <a:solidFill>
                  <a:srgbClr val="FF6600"/>
                </a:solidFill>
              </a:rPr>
              <a:t>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39972" name="Oval 44"/>
          <p:cNvSpPr>
            <a:spLocks noChangeArrowheads="1"/>
          </p:cNvSpPr>
          <p:nvPr/>
        </p:nvSpPr>
        <p:spPr bwMode="auto">
          <a:xfrm>
            <a:off x="15665411" y="1999375"/>
            <a:ext cx="180062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73" name="Text Box 45"/>
          <p:cNvSpPr txBox="1">
            <a:spLocks noChangeArrowheads="1"/>
          </p:cNvSpPr>
          <p:nvPr/>
        </p:nvSpPr>
        <p:spPr bwMode="auto">
          <a:xfrm>
            <a:off x="15125224" y="5088782"/>
            <a:ext cx="5139288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b="1" dirty="0"/>
              <a:t>Ions/proteins</a:t>
            </a:r>
            <a:endParaRPr lang="en-US" dirty="0"/>
          </a:p>
        </p:txBody>
      </p:sp>
      <p:sp>
        <p:nvSpPr>
          <p:cNvPr id="40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2.5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Ion channels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790434" y="6641432"/>
            <a:ext cx="5623398" cy="1333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1902680" y="780350"/>
            <a:ext cx="8305369" cy="3986072"/>
            <a:chOff x="3168" y="672"/>
            <a:chExt cx="2292" cy="1417"/>
          </a:xfrm>
        </p:grpSpPr>
        <p:sp>
          <p:nvSpPr>
            <p:cNvPr id="6211" name="Line 23"/>
            <p:cNvSpPr>
              <a:spLocks noChangeShapeType="1"/>
            </p:cNvSpPr>
            <p:nvPr/>
          </p:nvSpPr>
          <p:spPr bwMode="auto">
            <a:xfrm>
              <a:off x="316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2" name="Line 24"/>
            <p:cNvSpPr>
              <a:spLocks noChangeShapeType="1"/>
            </p:cNvSpPr>
            <p:nvPr/>
          </p:nvSpPr>
          <p:spPr bwMode="auto">
            <a:xfrm>
              <a:off x="460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3" name="Line 25"/>
            <p:cNvSpPr>
              <a:spLocks noChangeShapeType="1"/>
            </p:cNvSpPr>
            <p:nvPr/>
          </p:nvSpPr>
          <p:spPr bwMode="auto">
            <a:xfrm>
              <a:off x="3744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4" name="Line 26"/>
            <p:cNvSpPr>
              <a:spLocks noChangeShapeType="1"/>
            </p:cNvSpPr>
            <p:nvPr/>
          </p:nvSpPr>
          <p:spPr bwMode="auto">
            <a:xfrm>
              <a:off x="4128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5" name="Line 27"/>
            <p:cNvSpPr>
              <a:spLocks noChangeShapeType="1"/>
            </p:cNvSpPr>
            <p:nvPr/>
          </p:nvSpPr>
          <p:spPr bwMode="auto">
            <a:xfrm>
              <a:off x="3648" y="1296"/>
              <a:ext cx="144" cy="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" name="Line 28"/>
            <p:cNvSpPr>
              <a:spLocks noChangeShapeType="1"/>
            </p:cNvSpPr>
            <p:nvPr/>
          </p:nvSpPr>
          <p:spPr bwMode="auto">
            <a:xfrm>
              <a:off x="3984" y="1344"/>
              <a:ext cx="1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7" name="Oval 29"/>
            <p:cNvSpPr>
              <a:spLocks noChangeArrowheads="1"/>
            </p:cNvSpPr>
            <p:nvPr/>
          </p:nvSpPr>
          <p:spPr bwMode="auto">
            <a:xfrm>
              <a:off x="4416" y="129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8" name="Oval 30"/>
            <p:cNvSpPr>
              <a:spLocks noChangeArrowheads="1"/>
            </p:cNvSpPr>
            <p:nvPr/>
          </p:nvSpPr>
          <p:spPr bwMode="auto">
            <a:xfrm>
              <a:off x="3648" y="14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9" name="Oval 31"/>
            <p:cNvSpPr>
              <a:spLocks noChangeArrowheads="1"/>
            </p:cNvSpPr>
            <p:nvPr/>
          </p:nvSpPr>
          <p:spPr bwMode="auto">
            <a:xfrm>
              <a:off x="3936" y="10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0" name="Oval 32"/>
            <p:cNvSpPr>
              <a:spLocks noChangeArrowheads="1"/>
            </p:cNvSpPr>
            <p:nvPr/>
          </p:nvSpPr>
          <p:spPr bwMode="auto">
            <a:xfrm>
              <a:off x="403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1" name="Oval 33"/>
            <p:cNvSpPr>
              <a:spLocks noChangeArrowheads="1"/>
            </p:cNvSpPr>
            <p:nvPr/>
          </p:nvSpPr>
          <p:spPr bwMode="auto">
            <a:xfrm>
              <a:off x="3408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2" name="Oval 34"/>
            <p:cNvSpPr>
              <a:spLocks noChangeArrowheads="1"/>
            </p:cNvSpPr>
            <p:nvPr/>
          </p:nvSpPr>
          <p:spPr bwMode="auto">
            <a:xfrm>
              <a:off x="4176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3" name="Oval 35"/>
            <p:cNvSpPr>
              <a:spLocks noChangeArrowheads="1"/>
            </p:cNvSpPr>
            <p:nvPr/>
          </p:nvSpPr>
          <p:spPr bwMode="auto">
            <a:xfrm>
              <a:off x="4320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4" name="Oval 36"/>
            <p:cNvSpPr>
              <a:spLocks noChangeArrowheads="1"/>
            </p:cNvSpPr>
            <p:nvPr/>
          </p:nvSpPr>
          <p:spPr bwMode="auto">
            <a:xfrm>
              <a:off x="3600" y="16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5" name="Oval 37"/>
            <p:cNvSpPr>
              <a:spLocks noChangeArrowheads="1"/>
            </p:cNvSpPr>
            <p:nvPr/>
          </p:nvSpPr>
          <p:spPr bwMode="auto">
            <a:xfrm>
              <a:off x="4416" y="16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6" name="Oval 38"/>
            <p:cNvSpPr>
              <a:spLocks noChangeArrowheads="1"/>
            </p:cNvSpPr>
            <p:nvPr/>
          </p:nvSpPr>
          <p:spPr bwMode="auto">
            <a:xfrm>
              <a:off x="5088" y="10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7" name="Oval 39"/>
            <p:cNvSpPr>
              <a:spLocks noChangeArrowheads="1"/>
            </p:cNvSpPr>
            <p:nvPr/>
          </p:nvSpPr>
          <p:spPr bwMode="auto">
            <a:xfrm>
              <a:off x="4656" y="9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8" name="Oval 40"/>
            <p:cNvSpPr>
              <a:spLocks noChangeArrowheads="1"/>
            </p:cNvSpPr>
            <p:nvPr/>
          </p:nvSpPr>
          <p:spPr bwMode="auto">
            <a:xfrm>
              <a:off x="3792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9" name="Oval 41"/>
            <p:cNvSpPr>
              <a:spLocks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0" name="Oval 42"/>
            <p:cNvSpPr>
              <a:spLocks noChangeArrowheads="1"/>
            </p:cNvSpPr>
            <p:nvPr/>
          </p:nvSpPr>
          <p:spPr bwMode="auto">
            <a:xfrm>
              <a:off x="4128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1" name="Oval 43"/>
            <p:cNvSpPr>
              <a:spLocks noChangeArrowheads="1"/>
            </p:cNvSpPr>
            <p:nvPr/>
          </p:nvSpPr>
          <p:spPr bwMode="auto">
            <a:xfrm>
              <a:off x="3888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2" name="Oval 44"/>
            <p:cNvSpPr>
              <a:spLocks noChangeArrowheads="1"/>
            </p:cNvSpPr>
            <p:nvPr/>
          </p:nvSpPr>
          <p:spPr bwMode="auto">
            <a:xfrm>
              <a:off x="4416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3" name="Oval 45"/>
            <p:cNvSpPr>
              <a:spLocks noChangeArrowheads="1"/>
            </p:cNvSpPr>
            <p:nvPr/>
          </p:nvSpPr>
          <p:spPr bwMode="auto">
            <a:xfrm>
              <a:off x="4272" y="9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4" name="Oval 46"/>
            <p:cNvSpPr>
              <a:spLocks noChangeArrowheads="1"/>
            </p:cNvSpPr>
            <p:nvPr/>
          </p:nvSpPr>
          <p:spPr bwMode="auto">
            <a:xfrm>
              <a:off x="4800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5" name="Oval 47"/>
            <p:cNvSpPr>
              <a:spLocks noChangeArrowheads="1"/>
            </p:cNvSpPr>
            <p:nvPr/>
          </p:nvSpPr>
          <p:spPr bwMode="auto">
            <a:xfrm>
              <a:off x="5136" y="16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6" name="Oval 48"/>
            <p:cNvSpPr>
              <a:spLocks noChangeArrowheads="1"/>
            </p:cNvSpPr>
            <p:nvPr/>
          </p:nvSpPr>
          <p:spPr bwMode="auto">
            <a:xfrm>
              <a:off x="3840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7" name="Text Box 49"/>
            <p:cNvSpPr txBox="1">
              <a:spLocks noChangeArrowheads="1"/>
            </p:cNvSpPr>
            <p:nvPr/>
          </p:nvSpPr>
          <p:spPr bwMode="auto">
            <a:xfrm>
              <a:off x="4944" y="672"/>
              <a:ext cx="38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inside</a:t>
              </a:r>
            </a:p>
          </p:txBody>
        </p:sp>
        <p:sp>
          <p:nvSpPr>
            <p:cNvPr id="6238" name="Text Box 50"/>
            <p:cNvSpPr txBox="1">
              <a:spLocks noChangeArrowheads="1"/>
            </p:cNvSpPr>
            <p:nvPr/>
          </p:nvSpPr>
          <p:spPr bwMode="auto">
            <a:xfrm>
              <a:off x="4992" y="1728"/>
              <a:ext cx="46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outside</a:t>
              </a:r>
            </a:p>
          </p:txBody>
        </p:sp>
        <p:sp>
          <p:nvSpPr>
            <p:cNvPr id="6239" name="Text Box 51"/>
            <p:cNvSpPr txBox="1">
              <a:spLocks noChangeArrowheads="1"/>
            </p:cNvSpPr>
            <p:nvPr/>
          </p:nvSpPr>
          <p:spPr bwMode="auto">
            <a:xfrm>
              <a:off x="5174" y="984"/>
              <a:ext cx="20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Ka</a:t>
              </a:r>
            </a:p>
          </p:txBody>
        </p:sp>
        <p:sp>
          <p:nvSpPr>
            <p:cNvPr id="6240" name="Text Box 52"/>
            <p:cNvSpPr txBox="1">
              <a:spLocks noChangeArrowheads="1"/>
            </p:cNvSpPr>
            <p:nvPr/>
          </p:nvSpPr>
          <p:spPr bwMode="auto">
            <a:xfrm>
              <a:off x="5184" y="1536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Na</a:t>
              </a:r>
            </a:p>
          </p:txBody>
        </p:sp>
        <p:sp>
          <p:nvSpPr>
            <p:cNvPr id="6241" name="Text Box 53"/>
            <p:cNvSpPr txBox="1">
              <a:spLocks noChangeArrowheads="1"/>
            </p:cNvSpPr>
            <p:nvPr/>
          </p:nvSpPr>
          <p:spPr bwMode="auto">
            <a:xfrm>
              <a:off x="3216" y="1824"/>
              <a:ext cx="78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channels</a:t>
              </a:r>
            </a:p>
          </p:txBody>
        </p:sp>
        <p:sp>
          <p:nvSpPr>
            <p:cNvPr id="6242" name="Text Box 54"/>
            <p:cNvSpPr txBox="1">
              <a:spLocks noChangeArrowheads="1"/>
            </p:cNvSpPr>
            <p:nvPr/>
          </p:nvSpPr>
          <p:spPr bwMode="auto">
            <a:xfrm>
              <a:off x="4262" y="1848"/>
              <a:ext cx="59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pump</a:t>
              </a:r>
            </a:p>
          </p:txBody>
        </p:sp>
        <p:sp>
          <p:nvSpPr>
            <p:cNvPr id="6243" name="Line 55"/>
            <p:cNvSpPr>
              <a:spLocks noChangeShapeType="1"/>
            </p:cNvSpPr>
            <p:nvPr/>
          </p:nvSpPr>
          <p:spPr bwMode="auto">
            <a:xfrm flipH="1" flipV="1">
              <a:off x="3696" y="1392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4" name="Line 56"/>
            <p:cNvSpPr>
              <a:spLocks noChangeShapeType="1"/>
            </p:cNvSpPr>
            <p:nvPr/>
          </p:nvSpPr>
          <p:spPr bwMode="auto">
            <a:xfrm flipV="1">
              <a:off x="3888" y="139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5" name="Line 57"/>
            <p:cNvSpPr>
              <a:spLocks noChangeShapeType="1"/>
            </p:cNvSpPr>
            <p:nvPr/>
          </p:nvSpPr>
          <p:spPr bwMode="auto">
            <a:xfrm flipH="1" flipV="1">
              <a:off x="4512" y="1440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2.5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Biophysical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models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46"/>
          <p:cNvGrpSpPr/>
          <p:nvPr/>
        </p:nvGrpSpPr>
        <p:grpSpPr>
          <a:xfrm>
            <a:off x="13487965" y="2328471"/>
            <a:ext cx="3632748" cy="5667440"/>
            <a:chOff x="13469389" y="3510670"/>
            <a:chExt cx="3632748" cy="7150029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13469389" y="7931786"/>
              <a:ext cx="3632748" cy="2728913"/>
              <a:chOff x="5031" y="144"/>
              <a:chExt cx="729" cy="675"/>
            </a:xfrm>
          </p:grpSpPr>
          <p:grpSp>
            <p:nvGrpSpPr>
              <p:cNvPr id="5" name="Group 3"/>
              <p:cNvGrpSpPr>
                <a:grpSpLocks/>
              </p:cNvGrpSpPr>
              <p:nvPr/>
            </p:nvGrpSpPr>
            <p:grpSpPr bwMode="auto">
              <a:xfrm>
                <a:off x="5546" y="276"/>
                <a:ext cx="214" cy="350"/>
                <a:chOff x="5424" y="677"/>
                <a:chExt cx="320" cy="523"/>
              </a:xfrm>
            </p:grpSpPr>
            <p:sp>
              <p:nvSpPr>
                <p:cNvPr id="134" name="Arc 4"/>
                <p:cNvSpPr>
                  <a:spLocks/>
                </p:cNvSpPr>
                <p:nvPr/>
              </p:nvSpPr>
              <p:spPr bwMode="auto">
                <a:xfrm>
                  <a:off x="5469" y="948"/>
                  <a:ext cx="40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Oval 5"/>
                <p:cNvSpPr>
                  <a:spLocks noChangeArrowheads="1"/>
                </p:cNvSpPr>
                <p:nvPr/>
              </p:nvSpPr>
              <p:spPr bwMode="auto">
                <a:xfrm>
                  <a:off x="5424" y="1100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Arc 6"/>
                <p:cNvSpPr>
                  <a:spLocks/>
                </p:cNvSpPr>
                <p:nvPr/>
              </p:nvSpPr>
              <p:spPr bwMode="auto">
                <a:xfrm>
                  <a:off x="5469" y="761"/>
                  <a:ext cx="40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7"/>
                <p:cNvSpPr>
                  <a:spLocks noChangeArrowheads="1"/>
                </p:cNvSpPr>
                <p:nvPr/>
              </p:nvSpPr>
              <p:spPr bwMode="auto">
                <a:xfrm>
                  <a:off x="5424" y="677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" name="Arc 8"/>
                <p:cNvSpPr>
                  <a:spLocks/>
                </p:cNvSpPr>
                <p:nvPr/>
              </p:nvSpPr>
              <p:spPr bwMode="auto">
                <a:xfrm>
                  <a:off x="5649" y="948"/>
                  <a:ext cx="41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Oval 9"/>
                <p:cNvSpPr>
                  <a:spLocks noChangeArrowheads="1"/>
                </p:cNvSpPr>
                <p:nvPr/>
              </p:nvSpPr>
              <p:spPr bwMode="auto">
                <a:xfrm>
                  <a:off x="5606" y="1100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Arc 10"/>
                <p:cNvSpPr>
                  <a:spLocks/>
                </p:cNvSpPr>
                <p:nvPr/>
              </p:nvSpPr>
              <p:spPr bwMode="auto">
                <a:xfrm>
                  <a:off x="5649" y="761"/>
                  <a:ext cx="41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Oval 11"/>
                <p:cNvSpPr>
                  <a:spLocks noChangeArrowheads="1"/>
                </p:cNvSpPr>
                <p:nvPr/>
              </p:nvSpPr>
              <p:spPr bwMode="auto">
                <a:xfrm>
                  <a:off x="5606" y="677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5" name="Oval 12"/>
              <p:cNvSpPr>
                <a:spLocks noChangeArrowheads="1"/>
              </p:cNvSpPr>
              <p:nvPr/>
            </p:nvSpPr>
            <p:spPr bwMode="auto">
              <a:xfrm>
                <a:off x="5288" y="658"/>
                <a:ext cx="161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031" y="276"/>
                <a:ext cx="214" cy="350"/>
                <a:chOff x="4656" y="677"/>
                <a:chExt cx="320" cy="523"/>
              </a:xfrm>
            </p:grpSpPr>
            <p:sp>
              <p:nvSpPr>
                <p:cNvPr id="126" name="Arc 14"/>
                <p:cNvSpPr>
                  <a:spLocks/>
                </p:cNvSpPr>
                <p:nvPr/>
              </p:nvSpPr>
              <p:spPr bwMode="auto">
                <a:xfrm>
                  <a:off x="4701" y="948"/>
                  <a:ext cx="40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Oval 15"/>
                <p:cNvSpPr>
                  <a:spLocks noChangeArrowheads="1"/>
                </p:cNvSpPr>
                <p:nvPr/>
              </p:nvSpPr>
              <p:spPr bwMode="auto">
                <a:xfrm>
                  <a:off x="4656" y="1100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Arc 16"/>
                <p:cNvSpPr>
                  <a:spLocks/>
                </p:cNvSpPr>
                <p:nvPr/>
              </p:nvSpPr>
              <p:spPr bwMode="auto">
                <a:xfrm>
                  <a:off x="4701" y="761"/>
                  <a:ext cx="40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Oval 17"/>
                <p:cNvSpPr>
                  <a:spLocks noChangeArrowheads="1"/>
                </p:cNvSpPr>
                <p:nvPr/>
              </p:nvSpPr>
              <p:spPr bwMode="auto">
                <a:xfrm>
                  <a:off x="4656" y="677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Arc 18"/>
                <p:cNvSpPr>
                  <a:spLocks/>
                </p:cNvSpPr>
                <p:nvPr/>
              </p:nvSpPr>
              <p:spPr bwMode="auto">
                <a:xfrm>
                  <a:off x="4881" y="948"/>
                  <a:ext cx="41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Oval 19"/>
                <p:cNvSpPr>
                  <a:spLocks noChangeArrowheads="1"/>
                </p:cNvSpPr>
                <p:nvPr/>
              </p:nvSpPr>
              <p:spPr bwMode="auto">
                <a:xfrm>
                  <a:off x="4838" y="1100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Arc 20"/>
                <p:cNvSpPr>
                  <a:spLocks/>
                </p:cNvSpPr>
                <p:nvPr/>
              </p:nvSpPr>
              <p:spPr bwMode="auto">
                <a:xfrm>
                  <a:off x="4881" y="761"/>
                  <a:ext cx="41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Oval 21"/>
                <p:cNvSpPr>
                  <a:spLocks noChangeArrowheads="1"/>
                </p:cNvSpPr>
                <p:nvPr/>
              </p:nvSpPr>
              <p:spPr bwMode="auto">
                <a:xfrm>
                  <a:off x="4838" y="677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7" name="Oval 22"/>
              <p:cNvSpPr>
                <a:spLocks noChangeArrowheads="1"/>
              </p:cNvSpPr>
              <p:nvPr/>
            </p:nvSpPr>
            <p:spPr bwMode="auto">
              <a:xfrm>
                <a:off x="5288" y="176"/>
                <a:ext cx="161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23"/>
              <p:cNvSpPr>
                <a:spLocks noChangeArrowheads="1"/>
              </p:cNvSpPr>
              <p:nvPr/>
            </p:nvSpPr>
            <p:spPr bwMode="auto">
              <a:xfrm>
                <a:off x="5417" y="176"/>
                <a:ext cx="161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Oval 24"/>
              <p:cNvSpPr>
                <a:spLocks noChangeArrowheads="1"/>
              </p:cNvSpPr>
              <p:nvPr/>
            </p:nvSpPr>
            <p:spPr bwMode="auto">
              <a:xfrm>
                <a:off x="5353" y="144"/>
                <a:ext cx="160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25"/>
              <p:cNvSpPr>
                <a:spLocks noChangeArrowheads="1"/>
              </p:cNvSpPr>
              <p:nvPr/>
            </p:nvSpPr>
            <p:spPr bwMode="auto">
              <a:xfrm>
                <a:off x="5224" y="144"/>
                <a:ext cx="161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26"/>
              <p:cNvSpPr>
                <a:spLocks noChangeArrowheads="1"/>
              </p:cNvSpPr>
              <p:nvPr/>
            </p:nvSpPr>
            <p:spPr bwMode="auto">
              <a:xfrm>
                <a:off x="5417" y="658"/>
                <a:ext cx="161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>
                  <a:solidFill>
                    <a:srgbClr val="F8CA08"/>
                  </a:solidFill>
                  <a:latin typeface="Symbol" pitchFamily="18" charset="2"/>
                </a:endParaRPr>
              </a:p>
            </p:txBody>
          </p:sp>
          <p:sp>
            <p:nvSpPr>
              <p:cNvPr id="122" name="Oval 27"/>
              <p:cNvSpPr>
                <a:spLocks noChangeArrowheads="1"/>
              </p:cNvSpPr>
              <p:nvPr/>
            </p:nvSpPr>
            <p:spPr bwMode="auto">
              <a:xfrm>
                <a:off x="5353" y="626"/>
                <a:ext cx="160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28"/>
              <p:cNvSpPr>
                <a:spLocks noChangeArrowheads="1"/>
              </p:cNvSpPr>
              <p:nvPr/>
            </p:nvSpPr>
            <p:spPr bwMode="auto">
              <a:xfrm>
                <a:off x="5224" y="626"/>
                <a:ext cx="161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29"/>
              <p:cNvSpPr>
                <a:spLocks noChangeArrowheads="1"/>
              </p:cNvSpPr>
              <p:nvPr/>
            </p:nvSpPr>
            <p:spPr bwMode="auto">
              <a:xfrm>
                <a:off x="5225" y="624"/>
                <a:ext cx="149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>
                    <a:solidFill>
                      <a:srgbClr val="F8CA08"/>
                    </a:solidFill>
                    <a:latin typeface="Symbol" pitchFamily="18" charset="2"/>
                  </a:rPr>
                  <a:t>b</a:t>
                </a:r>
                <a:endParaRPr lang="en-US" altLang="en-US">
                  <a:solidFill>
                    <a:srgbClr val="F8CA08"/>
                  </a:solidFill>
                  <a:latin typeface="Symbol" pitchFamily="18" charset="2"/>
                </a:endParaRPr>
              </a:p>
            </p:txBody>
          </p:sp>
          <p:sp>
            <p:nvSpPr>
              <p:cNvPr id="125" name="Rectangle 30"/>
              <p:cNvSpPr>
                <a:spLocks noChangeArrowheads="1"/>
              </p:cNvSpPr>
              <p:nvPr/>
            </p:nvSpPr>
            <p:spPr bwMode="auto">
              <a:xfrm>
                <a:off x="5184" y="288"/>
                <a:ext cx="37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altLang="en-US" dirty="0">
                  <a:solidFill>
                    <a:srgbClr val="E7011C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14750070" y="3510670"/>
              <a:ext cx="960591" cy="8101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/>
          </p:nvCxnSpPr>
          <p:spPr>
            <a:xfrm>
              <a:off x="15710661" y="4185799"/>
              <a:ext cx="931590" cy="42796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13469389" y="4050773"/>
              <a:ext cx="1253674" cy="42796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11813738" y="8436024"/>
            <a:ext cx="904767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Hodgkin-Huxley model</a:t>
            </a:r>
          </a:p>
          <a:p>
            <a:r>
              <a:rPr lang="en-US" dirty="0" smtClean="0"/>
              <a:t>provides flexible framework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18338254" y="299787"/>
            <a:ext cx="1869795" cy="991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3145021" y="9359354"/>
            <a:ext cx="6875600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     </a:t>
            </a:r>
            <a:r>
              <a:rPr lang="en-US" sz="4000" i="1" dirty="0" err="1" smtClean="0">
                <a:solidFill>
                  <a:srgbClr val="FF0000"/>
                </a:solidFill>
                <a:sym typeface="Wingdings" pitchFamily="2" charset="2"/>
              </a:rPr>
              <a:t>Hodgkin&amp;Huxley</a:t>
            </a:r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(1952)</a:t>
            </a:r>
          </a:p>
          <a:p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        Nobel Prize 1963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292772" y="3750916"/>
            <a:ext cx="5549917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Hodgkin-Huxley:</a:t>
            </a:r>
          </a:p>
          <a:p>
            <a:pPr>
              <a:buFontTx/>
              <a:buChar char="-"/>
            </a:pPr>
            <a:r>
              <a:rPr lang="en-US" dirty="0" smtClean="0"/>
              <a:t>Cambridge lab</a:t>
            </a:r>
          </a:p>
          <a:p>
            <a:pPr>
              <a:buFontTx/>
              <a:buChar char="-"/>
            </a:pPr>
            <a:r>
              <a:rPr lang="en-US" dirty="0" smtClean="0"/>
              <a:t>Plymouth 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23556" name="Rectangle 46"/>
          <p:cNvSpPr>
            <a:spLocks noChangeArrowheads="1"/>
          </p:cNvSpPr>
          <p:nvPr/>
        </p:nvSpPr>
        <p:spPr bwMode="auto">
          <a:xfrm>
            <a:off x="0" y="1339853"/>
            <a:ext cx="21223705" cy="10547767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r>
              <a:rPr lang="fr-FR" dirty="0" smtClean="0"/>
              <a:t>                      </a:t>
            </a:r>
            <a:endParaRPr lang="fr-F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3"/>
          <p:cNvSpPr txBox="1">
            <a:spLocks/>
          </p:cNvSpPr>
          <p:nvPr/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Exercise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4 –</a:t>
            </a:r>
            <a:r>
              <a:rPr lang="en-US" sz="6600" noProof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Hodgkin-Huxley model – gating dynamics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660358" y="2309349"/>
          <a:ext cx="895826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38" name="Equation" r:id="rId4" imgW="1803240" imgH="393480" progId="Equation.DSMT4">
                  <p:embed/>
                </p:oleObj>
              </mc:Choice>
              <mc:Fallback>
                <p:oleObj name="Equation" r:id="rId4" imgW="18032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358" y="2309349"/>
                        <a:ext cx="8958263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9" name="Object 4"/>
          <p:cNvGraphicFramePr>
            <a:graphicFrameLocks noChangeAspect="1"/>
          </p:cNvGraphicFramePr>
          <p:nvPr/>
        </p:nvGraphicFramePr>
        <p:xfrm>
          <a:off x="9305925" y="9910804"/>
          <a:ext cx="9085263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39" name="Equation" r:id="rId6" imgW="1828800" imgH="228600" progId="Equation.DSMT4">
                  <p:embed/>
                </p:oleObj>
              </mc:Choice>
              <mc:Fallback>
                <p:oleObj name="Equation" r:id="rId6" imgW="18288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5925" y="9910804"/>
                        <a:ext cx="9085263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1" name="Object 4"/>
          <p:cNvGraphicFramePr>
            <a:graphicFrameLocks noChangeAspect="1"/>
          </p:cNvGraphicFramePr>
          <p:nvPr/>
        </p:nvGraphicFramePr>
        <p:xfrm>
          <a:off x="6064801" y="5273342"/>
          <a:ext cx="11102976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40" name="Equation" r:id="rId8" imgW="2234880" imgH="419040" progId="Equation.DSMT4">
                  <p:embed/>
                </p:oleObj>
              </mc:Choice>
              <mc:Fallback>
                <p:oleObj name="Equation" r:id="rId8" imgW="223488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801" y="5273342"/>
                        <a:ext cx="11102976" cy="194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2" name="Object 4"/>
          <p:cNvGraphicFramePr>
            <a:graphicFrameLocks noChangeAspect="1"/>
          </p:cNvGraphicFramePr>
          <p:nvPr/>
        </p:nvGraphicFramePr>
        <p:xfrm>
          <a:off x="9929503" y="7222792"/>
          <a:ext cx="31543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41" name="Equation" r:id="rId10" imgW="634680" imgH="203040" progId="Equation.DSMT4">
                  <p:embed/>
                </p:oleObj>
              </mc:Choice>
              <mc:Fallback>
                <p:oleObj name="Equation" r:id="rId10" imgW="63468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9503" y="7222792"/>
                        <a:ext cx="3154363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7" name="Straight Arrow Connector 106"/>
          <p:cNvCxnSpPr/>
          <p:nvPr/>
        </p:nvCxnSpPr>
        <p:spPr>
          <a:xfrm>
            <a:off x="1660358" y="10443411"/>
            <a:ext cx="62564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3850105" y="8755062"/>
            <a:ext cx="0" cy="16883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07958" y="1339853"/>
            <a:ext cx="1519358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 Often the gating dynamics is formulated as 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65212" y="5754688"/>
            <a:ext cx="620208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B) Assume a form 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883354" y="7160547"/>
            <a:ext cx="1805013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How are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 related to     and       in the equations </a:t>
            </a:r>
            <a:endParaRPr lang="en-US" dirty="0"/>
          </a:p>
        </p:txBody>
      </p:sp>
      <p:graphicFrame>
        <p:nvGraphicFramePr>
          <p:cNvPr id="144393" name="Object 4"/>
          <p:cNvGraphicFramePr>
            <a:graphicFrameLocks noChangeAspect="1"/>
          </p:cNvGraphicFramePr>
          <p:nvPr/>
        </p:nvGraphicFramePr>
        <p:xfrm>
          <a:off x="9617667" y="8042275"/>
          <a:ext cx="5676900" cy="200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42" name="Equation" r:id="rId12" imgW="1143000" imgH="431640" progId="Equation.DSMT4">
                  <p:embed/>
                </p:oleObj>
              </mc:Choice>
              <mc:Fallback>
                <p:oleObj name="Equation" r:id="rId12" imgW="114300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7667" y="8042275"/>
                        <a:ext cx="5676900" cy="200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170685" y="10823995"/>
            <a:ext cx="1316232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)  What is the time constant              ? </a:t>
            </a:r>
            <a:endParaRPr lang="en-US" dirty="0"/>
          </a:p>
        </p:txBody>
      </p:sp>
      <p:graphicFrame>
        <p:nvGraphicFramePr>
          <p:cNvPr id="144394" name="Object 4"/>
          <p:cNvGraphicFramePr>
            <a:graphicFrameLocks noChangeAspect="1"/>
          </p:cNvGraphicFramePr>
          <p:nvPr/>
        </p:nvGraphicFramePr>
        <p:xfrm>
          <a:off x="10373424" y="10823995"/>
          <a:ext cx="18923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43" name="Equation" r:id="rId14" imgW="380880" imgH="228600" progId="Equation.DSMT4">
                  <p:embed/>
                </p:oleObj>
              </mc:Choice>
              <mc:Fallback>
                <p:oleObj name="Equation" r:id="rId14" imgW="38088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3424" y="10823995"/>
                        <a:ext cx="1892300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5" name="Object 4"/>
          <p:cNvGraphicFramePr>
            <a:graphicFrameLocks noChangeAspect="1"/>
          </p:cNvGraphicFramePr>
          <p:nvPr/>
        </p:nvGraphicFramePr>
        <p:xfrm>
          <a:off x="14684614" y="2661114"/>
          <a:ext cx="5678487" cy="200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44" name="Equation" r:id="rId16" imgW="1143000" imgH="431640" progId="Equation.DSMT4">
                  <p:embed/>
                </p:oleObj>
              </mc:Choice>
              <mc:Fallback>
                <p:oleObj name="Equation" r:id="rId16" imgW="1143000" imgH="431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614" y="2661114"/>
                        <a:ext cx="5678487" cy="200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6" name="Object 4"/>
          <p:cNvGraphicFramePr>
            <a:graphicFrameLocks noChangeAspect="1"/>
          </p:cNvGraphicFramePr>
          <p:nvPr/>
        </p:nvGraphicFramePr>
        <p:xfrm>
          <a:off x="4116932" y="4303846"/>
          <a:ext cx="59309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45" name="Equation" r:id="rId18" imgW="1193760" imgH="228600" progId="Equation.DSMT4">
                  <p:embed/>
                </p:oleObj>
              </mc:Choice>
              <mc:Fallback>
                <p:oleObj name="Equation" r:id="rId18" imgW="119376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932" y="4303846"/>
                        <a:ext cx="5930900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83354" y="4303846"/>
            <a:ext cx="323357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1979" y="2815389"/>
            <a:ext cx="10671511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Computer Exercises:</a:t>
            </a:r>
          </a:p>
          <a:p>
            <a:endParaRPr lang="en-US" dirty="0" smtClean="0"/>
          </a:p>
          <a:p>
            <a:r>
              <a:rPr lang="en-US" dirty="0" smtClean="0"/>
              <a:t>Play with Hodgkin-Huxley model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0" y="8285018"/>
            <a:ext cx="4063933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8000" i="1" dirty="0" smtClean="0"/>
              <a:t>The End</a:t>
            </a:r>
            <a:endParaRPr lang="fr-CH" sz="8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Week 2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References and Suggested Reading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021" y="1797050"/>
            <a:ext cx="207099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Reading</a:t>
            </a:r>
            <a:r>
              <a:rPr lang="en-US" sz="4000" dirty="0" smtClean="0"/>
              <a:t>: W. Gerstner, W.M. </a:t>
            </a:r>
            <a:r>
              <a:rPr lang="en-US" sz="4000" dirty="0" err="1" smtClean="0"/>
              <a:t>Kistler</a:t>
            </a:r>
            <a:r>
              <a:rPr lang="en-US" sz="4000" dirty="0" smtClean="0"/>
              <a:t>, R. </a:t>
            </a:r>
            <a:r>
              <a:rPr lang="en-US" sz="4000" dirty="0" err="1" smtClean="0"/>
              <a:t>Naud</a:t>
            </a:r>
            <a:r>
              <a:rPr lang="en-US" sz="4000" dirty="0" smtClean="0"/>
              <a:t> and L. </a:t>
            </a:r>
            <a:r>
              <a:rPr lang="en-US" sz="4000" dirty="0" err="1" smtClean="0"/>
              <a:t>Paninski</a:t>
            </a:r>
            <a:r>
              <a:rPr lang="en-US" sz="4000" dirty="0" smtClean="0"/>
              <a:t>,</a:t>
            </a:r>
          </a:p>
          <a:p>
            <a:r>
              <a:rPr lang="en-US" sz="4000" i="1" dirty="0" smtClean="0"/>
              <a:t>Neuronal Dynamics: from single neurons to networks and </a:t>
            </a:r>
          </a:p>
          <a:p>
            <a:r>
              <a:rPr lang="en-US" sz="4000" i="1" dirty="0" smtClean="0"/>
              <a:t>models of cognition.</a:t>
            </a:r>
            <a:r>
              <a:rPr lang="en-US" sz="4000" dirty="0" smtClean="0"/>
              <a:t> Chapter 2</a:t>
            </a:r>
            <a:r>
              <a:rPr lang="en-US" sz="4000" i="1" dirty="0" smtClean="0"/>
              <a:t>:  The Hodgkin-Huxley Model, </a:t>
            </a:r>
            <a:r>
              <a:rPr lang="en-US" sz="4000" dirty="0" smtClean="0"/>
              <a:t>Cambridge Univ. Press, 2014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021" y="4673343"/>
            <a:ext cx="2117444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- </a:t>
            </a:r>
            <a:r>
              <a:rPr lang="en-US" sz="4000" dirty="0" smtClean="0"/>
              <a:t>Hodgkin, A. L. and Huxley, A. F. (1952). </a:t>
            </a:r>
            <a:r>
              <a:rPr lang="en-US" sz="4000" i="1" dirty="0" smtClean="0"/>
              <a:t>A quantitative description of membrane current and its application to conduction and excitation in nerve. </a:t>
            </a:r>
            <a:r>
              <a:rPr lang="en-US" sz="4000" dirty="0" smtClean="0"/>
              <a:t>J </a:t>
            </a:r>
            <a:r>
              <a:rPr lang="en-US" sz="4000" dirty="0" err="1" smtClean="0"/>
              <a:t>Physiol</a:t>
            </a:r>
            <a:r>
              <a:rPr lang="en-US" sz="4000" dirty="0" smtClean="0"/>
              <a:t>, 117(4):500-544. </a:t>
            </a:r>
          </a:p>
          <a:p>
            <a:pPr>
              <a:buFontTx/>
              <a:buChar char="-"/>
            </a:pPr>
            <a:r>
              <a:rPr lang="en-US" sz="4000" dirty="0" err="1" smtClean="0"/>
              <a:t>Ranjan</a:t>
            </a:r>
            <a:r>
              <a:rPr lang="en-US" sz="4000" dirty="0" smtClean="0"/>
              <a:t>, </a:t>
            </a:r>
            <a:r>
              <a:rPr lang="en-US" sz="4000" dirty="0" err="1" smtClean="0"/>
              <a:t>R.,et</a:t>
            </a:r>
            <a:r>
              <a:rPr lang="en-US" sz="4000" dirty="0" smtClean="0"/>
              <a:t> al. (2011</a:t>
            </a:r>
            <a:r>
              <a:rPr lang="en-US" sz="4000" i="1" dirty="0" smtClean="0"/>
              <a:t>). </a:t>
            </a:r>
            <a:r>
              <a:rPr lang="en-US" sz="4000" i="1" dirty="0" err="1" smtClean="0"/>
              <a:t>Channelpedia</a:t>
            </a:r>
            <a:r>
              <a:rPr lang="en-US" sz="4000" i="1" dirty="0" smtClean="0"/>
              <a:t>: an integrative and interactive database for ion channels</a:t>
            </a:r>
            <a:r>
              <a:rPr lang="en-US" sz="4000" dirty="0" smtClean="0"/>
              <a:t>. Front </a:t>
            </a:r>
            <a:r>
              <a:rPr lang="en-US" sz="4000" dirty="0" err="1" smtClean="0"/>
              <a:t>Neuroinform</a:t>
            </a:r>
            <a:r>
              <a:rPr lang="en-US" sz="4000" dirty="0" smtClean="0"/>
              <a:t>, 5:36.</a:t>
            </a:r>
          </a:p>
          <a:p>
            <a:pPr>
              <a:buFontTx/>
              <a:buChar char="-"/>
            </a:pPr>
            <a:r>
              <a:rPr lang="en-US" sz="4000" dirty="0" smtClean="0"/>
              <a:t>Toledo-Rodriguez, M., </a:t>
            </a:r>
            <a:r>
              <a:rPr lang="en-US" sz="4000" dirty="0" err="1" smtClean="0"/>
              <a:t>Blumenfeld</a:t>
            </a:r>
            <a:r>
              <a:rPr lang="en-US" sz="4000" dirty="0" smtClean="0"/>
              <a:t>, B., Wu, C., </a:t>
            </a:r>
            <a:r>
              <a:rPr lang="en-US" sz="4000" dirty="0" err="1" smtClean="0"/>
              <a:t>Luo</a:t>
            </a:r>
            <a:r>
              <a:rPr lang="en-US" sz="4000" dirty="0" smtClean="0"/>
              <a:t>, J., </a:t>
            </a:r>
            <a:r>
              <a:rPr lang="en-US" sz="4000" dirty="0" err="1" smtClean="0"/>
              <a:t>Attali</a:t>
            </a:r>
            <a:r>
              <a:rPr lang="en-US" sz="4000" dirty="0" smtClean="0"/>
              <a:t>, B., Goodman, P., and </a:t>
            </a:r>
            <a:r>
              <a:rPr lang="en-US" sz="4000" dirty="0" err="1" smtClean="0"/>
              <a:t>Markram</a:t>
            </a:r>
            <a:r>
              <a:rPr lang="en-US" sz="4000" dirty="0" smtClean="0"/>
              <a:t>, H. (2004). </a:t>
            </a:r>
            <a:r>
              <a:rPr lang="en-US" sz="4000" i="1" dirty="0" smtClean="0"/>
              <a:t>Correlation maps allow neuronal electrical properties to be predicted from single-cell gene expression profiles in rat </a:t>
            </a:r>
            <a:r>
              <a:rPr lang="en-US" sz="4000" i="1" dirty="0" err="1" smtClean="0"/>
              <a:t>neocortex</a:t>
            </a:r>
            <a:r>
              <a:rPr lang="en-US" sz="4000" dirty="0" smtClean="0"/>
              <a:t>. Cerebral Cortex, 14:1310-1327.</a:t>
            </a:r>
          </a:p>
          <a:p>
            <a:pPr>
              <a:buFontTx/>
              <a:buChar char="-"/>
            </a:pPr>
            <a:r>
              <a:rPr lang="en-US" sz="4000" dirty="0" smtClean="0"/>
              <a:t>Yamada, W. M., Koch, C., and Adams, P. R. (1989). </a:t>
            </a:r>
            <a:r>
              <a:rPr lang="en-US" sz="4000" i="1" dirty="0" smtClean="0"/>
              <a:t>Multiple channels and calcium dynamics</a:t>
            </a:r>
            <a:r>
              <a:rPr lang="en-US" sz="4000" dirty="0" smtClean="0"/>
              <a:t>. In Koch, C. and </a:t>
            </a:r>
            <a:r>
              <a:rPr lang="en-US" sz="4000" dirty="0" err="1" smtClean="0"/>
              <a:t>Segev</a:t>
            </a:r>
            <a:r>
              <a:rPr lang="en-US" sz="4000" dirty="0" smtClean="0"/>
              <a:t>, I., editors, </a:t>
            </a:r>
            <a:r>
              <a:rPr lang="en-US" sz="4000" i="1" dirty="0" smtClean="0"/>
              <a:t>Methods in neuronal modeling</a:t>
            </a:r>
            <a:r>
              <a:rPr lang="en-US" sz="4000" dirty="0" smtClean="0"/>
              <a:t>, MIT Press.</a:t>
            </a:r>
          </a:p>
          <a:p>
            <a:r>
              <a:rPr lang="en-US" sz="4000" dirty="0" smtClean="0"/>
              <a:t>-</a:t>
            </a:r>
            <a:r>
              <a:rPr lang="it-IT" sz="4000" dirty="0" smtClean="0"/>
              <a:t> Aracri, P., et al.  </a:t>
            </a:r>
            <a:r>
              <a:rPr lang="en-US" sz="4000" dirty="0" smtClean="0"/>
              <a:t>(2006</a:t>
            </a:r>
            <a:r>
              <a:rPr lang="en-US" sz="4000" i="1" dirty="0" smtClean="0"/>
              <a:t>). Layer-</a:t>
            </a:r>
            <a:r>
              <a:rPr lang="en-US" sz="4000" i="1" dirty="0" err="1" smtClean="0"/>
              <a:t>specic</a:t>
            </a:r>
            <a:r>
              <a:rPr lang="en-US" sz="4000" i="1" dirty="0" smtClean="0"/>
              <a:t> properties of the persistent sodium current in </a:t>
            </a:r>
            <a:r>
              <a:rPr lang="en-US" sz="4000" i="1" dirty="0" err="1" smtClean="0"/>
              <a:t>sensorimotor</a:t>
            </a:r>
            <a:r>
              <a:rPr lang="en-US" sz="4000" i="1" dirty="0" smtClean="0"/>
              <a:t> cortex</a:t>
            </a:r>
            <a:r>
              <a:rPr lang="en-US" sz="4000" dirty="0" smtClean="0"/>
              <a:t>. Journal of </a:t>
            </a:r>
            <a:r>
              <a:rPr lang="en-US" sz="4000" dirty="0" err="1" smtClean="0"/>
              <a:t>Neurophysiol</a:t>
            </a:r>
            <a:r>
              <a:rPr lang="en-US" sz="4000" dirty="0" smtClean="0"/>
              <a:t>., 95(6):3460-3468.</a:t>
            </a:r>
          </a:p>
          <a:p>
            <a:pPr>
              <a:buFontTx/>
              <a:buChar char="-"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 Review of week 1:    Integrate-and-Fire models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4472217" y="3812843"/>
          <a:ext cx="4921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22"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2217" y="3812843"/>
                        <a:ext cx="49212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662467" y="2746043"/>
            <a:ext cx="3505200" cy="838200"/>
            <a:chOff x="672" y="384"/>
            <a:chExt cx="2208" cy="528"/>
          </a:xfrm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Freeform 11"/>
          <p:cNvSpPr>
            <a:spLocks/>
          </p:cNvSpPr>
          <p:nvPr/>
        </p:nvSpPr>
        <p:spPr bwMode="auto">
          <a:xfrm>
            <a:off x="11214667" y="3127043"/>
            <a:ext cx="1676400" cy="266700"/>
          </a:xfrm>
          <a:custGeom>
            <a:avLst/>
            <a:gdLst>
              <a:gd name="T0" fmla="*/ 0 w 1056"/>
              <a:gd name="T1" fmla="*/ 2147483647 h 168"/>
              <a:gd name="T2" fmla="*/ 2147483647 w 1056"/>
              <a:gd name="T3" fmla="*/ 2147483647 h 168"/>
              <a:gd name="T4" fmla="*/ 2147483647 w 1056"/>
              <a:gd name="T5" fmla="*/ 0 h 168"/>
              <a:gd name="T6" fmla="*/ 0 60000 65536"/>
              <a:gd name="T7" fmla="*/ 0 60000 65536"/>
              <a:gd name="T8" fmla="*/ 0 60000 65536"/>
              <a:gd name="T9" fmla="*/ 0 w 1056"/>
              <a:gd name="T10" fmla="*/ 0 h 168"/>
              <a:gd name="T11" fmla="*/ 1056 w 1056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68">
                <a:moveTo>
                  <a:pt x="0" y="144"/>
                </a:moveTo>
                <a:cubicBezTo>
                  <a:pt x="224" y="156"/>
                  <a:pt x="448" y="168"/>
                  <a:pt x="624" y="144"/>
                </a:cubicBezTo>
                <a:cubicBezTo>
                  <a:pt x="800" y="120"/>
                  <a:pt x="984" y="24"/>
                  <a:pt x="1056" y="0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214667" y="2974643"/>
            <a:ext cx="1066800" cy="228600"/>
            <a:chOff x="288" y="528"/>
            <a:chExt cx="672" cy="144"/>
          </a:xfrm>
        </p:grpSpPr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672" y="6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288" y="6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384" y="52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Line 18"/>
          <p:cNvSpPr>
            <a:spLocks noChangeShapeType="1"/>
          </p:cNvSpPr>
          <p:nvPr/>
        </p:nvSpPr>
        <p:spPr bwMode="auto">
          <a:xfrm flipH="1" flipV="1">
            <a:off x="13881667" y="3355643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H="1" flipV="1">
            <a:off x="13881667" y="3355643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15024667" y="5870243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V="1">
            <a:off x="15024667" y="3812843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15329467" y="594644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23"/>
          <p:cNvSpPr>
            <a:spLocks/>
          </p:cNvSpPr>
          <p:nvPr/>
        </p:nvSpPr>
        <p:spPr bwMode="auto">
          <a:xfrm>
            <a:off x="15329467" y="5286043"/>
            <a:ext cx="1447800" cy="584200"/>
          </a:xfrm>
          <a:custGeom>
            <a:avLst/>
            <a:gdLst>
              <a:gd name="T0" fmla="*/ 0 w 768"/>
              <a:gd name="T1" fmla="*/ 2147483647 h 368"/>
              <a:gd name="T2" fmla="*/ 2147483647 w 768"/>
              <a:gd name="T3" fmla="*/ 2147483647 h 368"/>
              <a:gd name="T4" fmla="*/ 2147483647 w 768"/>
              <a:gd name="T5" fmla="*/ 2147483647 h 368"/>
              <a:gd name="T6" fmla="*/ 2147483647 w 768"/>
              <a:gd name="T7" fmla="*/ 2147483647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368"/>
              <a:gd name="T14" fmla="*/ 768 w 768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368">
                <a:moveTo>
                  <a:pt x="0" y="368"/>
                </a:moveTo>
                <a:cubicBezTo>
                  <a:pt x="44" y="216"/>
                  <a:pt x="88" y="64"/>
                  <a:pt x="144" y="32"/>
                </a:cubicBezTo>
                <a:cubicBezTo>
                  <a:pt x="200" y="0"/>
                  <a:pt x="232" y="120"/>
                  <a:pt x="336" y="176"/>
                </a:cubicBezTo>
                <a:cubicBezTo>
                  <a:pt x="440" y="232"/>
                  <a:pt x="604" y="300"/>
                  <a:pt x="768" y="3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5024667" y="4193843"/>
            <a:ext cx="4079875" cy="533400"/>
            <a:chOff x="2688" y="1296"/>
            <a:chExt cx="2570" cy="336"/>
          </a:xfrm>
        </p:grpSpPr>
        <p:graphicFrame>
          <p:nvGraphicFramePr>
            <p:cNvPr id="30" name="Object 26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523" name="Equation" r:id="rId6" imgW="139680" imgH="177480" progId="Equation.3">
                    <p:embed/>
                  </p:oleObj>
                </mc:Choice>
                <mc:Fallback>
                  <p:oleObj name="Equation" r:id="rId6" imgW="139680" imgH="1774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296"/>
                          <a:ext cx="266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6320067" y="5870243"/>
            <a:ext cx="533400" cy="381000"/>
            <a:chOff x="3504" y="2352"/>
            <a:chExt cx="336" cy="240"/>
          </a:xfrm>
        </p:grpSpPr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V="1">
              <a:off x="3504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 flipV="1">
              <a:off x="369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6320067" y="4498643"/>
            <a:ext cx="762000" cy="1219200"/>
            <a:chOff x="3504" y="1488"/>
            <a:chExt cx="480" cy="768"/>
          </a:xfrm>
        </p:grpSpPr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3504" y="1928"/>
              <a:ext cx="192" cy="328"/>
            </a:xfrm>
            <a:custGeom>
              <a:avLst/>
              <a:gdLst>
                <a:gd name="T0" fmla="*/ 0 w 192"/>
                <a:gd name="T1" fmla="*/ 328 h 328"/>
                <a:gd name="T2" fmla="*/ 96 w 192"/>
                <a:gd name="T3" fmla="*/ 40 h 328"/>
                <a:gd name="T4" fmla="*/ 192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3696" y="1680"/>
              <a:ext cx="144" cy="328"/>
            </a:xfrm>
            <a:custGeom>
              <a:avLst/>
              <a:gdLst>
                <a:gd name="T0" fmla="*/ 0 w 192"/>
                <a:gd name="T1" fmla="*/ 328 h 328"/>
                <a:gd name="T2" fmla="*/ 22 w 192"/>
                <a:gd name="T3" fmla="*/ 40 h 328"/>
                <a:gd name="T4" fmla="*/ 46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3840" y="1488"/>
              <a:ext cx="144" cy="280"/>
            </a:xfrm>
            <a:custGeom>
              <a:avLst/>
              <a:gdLst>
                <a:gd name="T0" fmla="*/ 0 w 192"/>
                <a:gd name="T1" fmla="*/ 149 h 328"/>
                <a:gd name="T2" fmla="*/ 22 w 192"/>
                <a:gd name="T3" fmla="*/ 18 h 328"/>
                <a:gd name="T4" fmla="*/ 46 w 192"/>
                <a:gd name="T5" fmla="*/ 40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11443267" y="2822243"/>
            <a:ext cx="1676400" cy="1171575"/>
            <a:chOff x="432" y="432"/>
            <a:chExt cx="1056" cy="738"/>
          </a:xfrm>
        </p:grpSpPr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432" y="432"/>
              <a:ext cx="1056" cy="96"/>
            </a:xfrm>
            <a:custGeom>
              <a:avLst/>
              <a:gdLst>
                <a:gd name="T0" fmla="*/ 0 w 1056"/>
                <a:gd name="T1" fmla="*/ 9 h 168"/>
                <a:gd name="T2" fmla="*/ 624 w 1056"/>
                <a:gd name="T3" fmla="*/ 9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528" y="882"/>
              <a:ext cx="960" cy="288"/>
            </a:xfrm>
            <a:custGeom>
              <a:avLst/>
              <a:gdLst>
                <a:gd name="T0" fmla="*/ 0 w 1056"/>
                <a:gd name="T1" fmla="*/ 2131 h 168"/>
                <a:gd name="T2" fmla="*/ 386 w 1056"/>
                <a:gd name="T3" fmla="*/ 2131 h 168"/>
                <a:gd name="T4" fmla="*/ 6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39"/>
            <p:cNvSpPr>
              <a:spLocks noChangeShapeType="1"/>
            </p:cNvSpPr>
            <p:nvPr/>
          </p:nvSpPr>
          <p:spPr bwMode="auto">
            <a:xfrm>
              <a:off x="960" y="100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0"/>
            <p:cNvSpPr>
              <a:spLocks noChangeShapeType="1"/>
            </p:cNvSpPr>
            <p:nvPr/>
          </p:nvSpPr>
          <p:spPr bwMode="auto">
            <a:xfrm>
              <a:off x="1056" y="43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16564561" y="1676067"/>
            <a:ext cx="2498732" cy="4803775"/>
            <a:chOff x="3716" y="20"/>
            <a:chExt cx="1574" cy="3026"/>
          </a:xfrm>
        </p:grpSpPr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4042" y="702"/>
              <a:ext cx="1200" cy="2216"/>
              <a:chOff x="4042" y="702"/>
              <a:chExt cx="1200" cy="2216"/>
            </a:xfrm>
          </p:grpSpPr>
          <p:sp>
            <p:nvSpPr>
              <p:cNvPr id="58" name="Line 43"/>
              <p:cNvSpPr>
                <a:spLocks noChangeShapeType="1"/>
              </p:cNvSpPr>
              <p:nvPr/>
            </p:nvSpPr>
            <p:spPr bwMode="auto">
              <a:xfrm flipV="1">
                <a:off x="4042" y="266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44"/>
              <p:cNvSpPr>
                <a:spLocks noChangeShapeType="1"/>
              </p:cNvSpPr>
              <p:nvPr/>
            </p:nvSpPr>
            <p:spPr bwMode="auto">
              <a:xfrm flipV="1">
                <a:off x="4042" y="1750"/>
                <a:ext cx="48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Freeform 45"/>
              <p:cNvSpPr>
                <a:spLocks/>
              </p:cNvSpPr>
              <p:nvPr/>
            </p:nvSpPr>
            <p:spPr bwMode="auto">
              <a:xfrm>
                <a:off x="4090" y="702"/>
                <a:ext cx="1152" cy="2216"/>
              </a:xfrm>
              <a:custGeom>
                <a:avLst/>
                <a:gdLst>
                  <a:gd name="T0" fmla="*/ 0 w 1152"/>
                  <a:gd name="T1" fmla="*/ 1048 h 2216"/>
                  <a:gd name="T2" fmla="*/ 144 w 1152"/>
                  <a:gd name="T3" fmla="*/ 136 h 2216"/>
                  <a:gd name="T4" fmla="*/ 192 w 1152"/>
                  <a:gd name="T5" fmla="*/ 232 h 2216"/>
                  <a:gd name="T6" fmla="*/ 192 w 1152"/>
                  <a:gd name="T7" fmla="*/ 520 h 2216"/>
                  <a:gd name="T8" fmla="*/ 288 w 1152"/>
                  <a:gd name="T9" fmla="*/ 1864 h 2216"/>
                  <a:gd name="T10" fmla="*/ 480 w 1152"/>
                  <a:gd name="T11" fmla="*/ 2200 h 2216"/>
                  <a:gd name="T12" fmla="*/ 1152 w 1152"/>
                  <a:gd name="T13" fmla="*/ 1960 h 2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2216"/>
                  <a:gd name="T23" fmla="*/ 1152 w 1152"/>
                  <a:gd name="T24" fmla="*/ 2216 h 2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2216">
                    <a:moveTo>
                      <a:pt x="0" y="1048"/>
                    </a:moveTo>
                    <a:cubicBezTo>
                      <a:pt x="56" y="660"/>
                      <a:pt x="112" y="272"/>
                      <a:pt x="144" y="136"/>
                    </a:cubicBezTo>
                    <a:cubicBezTo>
                      <a:pt x="176" y="0"/>
                      <a:pt x="184" y="168"/>
                      <a:pt x="192" y="232"/>
                    </a:cubicBezTo>
                    <a:cubicBezTo>
                      <a:pt x="200" y="296"/>
                      <a:pt x="176" y="248"/>
                      <a:pt x="192" y="520"/>
                    </a:cubicBezTo>
                    <a:cubicBezTo>
                      <a:pt x="208" y="792"/>
                      <a:pt x="240" y="1584"/>
                      <a:pt x="288" y="1864"/>
                    </a:cubicBezTo>
                    <a:cubicBezTo>
                      <a:pt x="336" y="2144"/>
                      <a:pt x="336" y="2184"/>
                      <a:pt x="480" y="2200"/>
                    </a:cubicBezTo>
                    <a:cubicBezTo>
                      <a:pt x="624" y="2216"/>
                      <a:pt x="1040" y="2000"/>
                      <a:pt x="1152" y="1960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46"/>
            <p:cNvGrpSpPr>
              <a:grpSpLocks/>
            </p:cNvGrpSpPr>
            <p:nvPr/>
          </p:nvGrpSpPr>
          <p:grpSpPr bwMode="auto">
            <a:xfrm>
              <a:off x="4906" y="2470"/>
              <a:ext cx="384" cy="576"/>
              <a:chOff x="4848" y="2160"/>
              <a:chExt cx="384" cy="576"/>
            </a:xfrm>
          </p:grpSpPr>
          <p:sp>
            <p:nvSpPr>
              <p:cNvPr id="55" name="Line 47"/>
              <p:cNvSpPr>
                <a:spLocks noChangeShapeType="1"/>
              </p:cNvSpPr>
              <p:nvPr/>
            </p:nvSpPr>
            <p:spPr bwMode="auto">
              <a:xfrm flipV="1">
                <a:off x="4848" y="2496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Freeform 48"/>
              <p:cNvSpPr>
                <a:spLocks/>
              </p:cNvSpPr>
              <p:nvPr/>
            </p:nvSpPr>
            <p:spPr bwMode="auto">
              <a:xfrm>
                <a:off x="4848" y="2160"/>
                <a:ext cx="384" cy="336"/>
              </a:xfrm>
              <a:custGeom>
                <a:avLst/>
                <a:gdLst>
                  <a:gd name="T0" fmla="*/ 0 w 384"/>
                  <a:gd name="T1" fmla="*/ 336 h 336"/>
                  <a:gd name="T2" fmla="*/ 96 w 384"/>
                  <a:gd name="T3" fmla="*/ 48 h 336"/>
                  <a:gd name="T4" fmla="*/ 288 w 384"/>
                  <a:gd name="T5" fmla="*/ 48 h 336"/>
                  <a:gd name="T6" fmla="*/ 384 w 384"/>
                  <a:gd name="T7" fmla="*/ 48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336"/>
                  <a:gd name="T14" fmla="*/ 384 w 38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336">
                    <a:moveTo>
                      <a:pt x="0" y="336"/>
                    </a:moveTo>
                    <a:cubicBezTo>
                      <a:pt x="24" y="216"/>
                      <a:pt x="48" y="96"/>
                      <a:pt x="96" y="48"/>
                    </a:cubicBezTo>
                    <a:cubicBezTo>
                      <a:pt x="144" y="0"/>
                      <a:pt x="240" y="48"/>
                      <a:pt x="288" y="48"/>
                    </a:cubicBezTo>
                    <a:cubicBezTo>
                      <a:pt x="336" y="48"/>
                      <a:pt x="376" y="56"/>
                      <a:pt x="384" y="4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Text Box 49"/>
            <p:cNvSpPr txBox="1">
              <a:spLocks noChangeArrowheads="1"/>
            </p:cNvSpPr>
            <p:nvPr/>
          </p:nvSpPr>
          <p:spPr bwMode="auto">
            <a:xfrm>
              <a:off x="3716" y="20"/>
              <a:ext cx="12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</a:rPr>
                <a:t>Spike emission</a:t>
              </a:r>
            </a:p>
          </p:txBody>
        </p:sp>
        <p:sp>
          <p:nvSpPr>
            <p:cNvPr id="54" name="Line 51"/>
            <p:cNvSpPr>
              <a:spLocks noChangeShapeType="1"/>
            </p:cNvSpPr>
            <p:nvPr/>
          </p:nvSpPr>
          <p:spPr bwMode="auto">
            <a:xfrm flipV="1">
              <a:off x="4042" y="2662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" name="Text Box 53"/>
          <p:cNvSpPr txBox="1">
            <a:spLocks noChangeArrowheads="1"/>
          </p:cNvSpPr>
          <p:nvPr/>
        </p:nvSpPr>
        <p:spPr bwMode="auto">
          <a:xfrm>
            <a:off x="12263543" y="9052287"/>
            <a:ext cx="8602035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dirty="0"/>
              <a:t>-</a:t>
            </a:r>
            <a:r>
              <a:rPr lang="fr-CH" dirty="0" err="1"/>
              <a:t>spikes</a:t>
            </a:r>
            <a:r>
              <a:rPr lang="fr-CH" dirty="0"/>
              <a:t> are </a:t>
            </a:r>
            <a:r>
              <a:rPr lang="fr-CH" dirty="0" err="1"/>
              <a:t>events</a:t>
            </a:r>
            <a:endParaRPr lang="fr-CH" dirty="0"/>
          </a:p>
          <a:p>
            <a:r>
              <a:rPr lang="fr-CH" dirty="0" smtClean="0"/>
              <a:t>-</a:t>
            </a:r>
            <a:r>
              <a:rPr lang="fr-CH" dirty="0" err="1" smtClean="0"/>
              <a:t>triggered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threshold</a:t>
            </a:r>
            <a:endParaRPr lang="fr-CH" dirty="0"/>
          </a:p>
          <a:p>
            <a:r>
              <a:rPr lang="fr-CH" dirty="0"/>
              <a:t>-</a:t>
            </a:r>
            <a:r>
              <a:rPr lang="fr-CH" dirty="0" err="1"/>
              <a:t>spike</a:t>
            </a:r>
            <a:r>
              <a:rPr lang="fr-CH" dirty="0"/>
              <a:t>/reset/</a:t>
            </a:r>
            <a:r>
              <a:rPr lang="fr-CH" dirty="0" err="1"/>
              <a:t>refractoriness</a:t>
            </a:r>
            <a:endParaRPr lang="fr-FR" dirty="0"/>
          </a:p>
        </p:txBody>
      </p:sp>
      <p:sp>
        <p:nvSpPr>
          <p:cNvPr id="62" name="Freeform 54"/>
          <p:cNvSpPr>
            <a:spLocks/>
          </p:cNvSpPr>
          <p:nvPr/>
        </p:nvSpPr>
        <p:spPr bwMode="auto">
          <a:xfrm>
            <a:off x="17080480" y="4641518"/>
            <a:ext cx="1828800" cy="1295400"/>
          </a:xfrm>
          <a:custGeom>
            <a:avLst/>
            <a:gdLst>
              <a:gd name="T0" fmla="*/ 0 w 1152"/>
              <a:gd name="T1" fmla="*/ 0 h 816"/>
              <a:gd name="T2" fmla="*/ 2147483647 w 1152"/>
              <a:gd name="T3" fmla="*/ 2147483647 h 816"/>
              <a:gd name="T4" fmla="*/ 2147483647 w 1152"/>
              <a:gd name="T5" fmla="*/ 2147483647 h 816"/>
              <a:gd name="T6" fmla="*/ 2147483647 w 1152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816"/>
              <a:gd name="T14" fmla="*/ 1152 w 1152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816">
                <a:moveTo>
                  <a:pt x="0" y="0"/>
                </a:moveTo>
                <a:cubicBezTo>
                  <a:pt x="68" y="112"/>
                  <a:pt x="136" y="224"/>
                  <a:pt x="240" y="336"/>
                </a:cubicBezTo>
                <a:cubicBezTo>
                  <a:pt x="344" y="448"/>
                  <a:pt x="472" y="592"/>
                  <a:pt x="624" y="672"/>
                </a:cubicBezTo>
                <a:cubicBezTo>
                  <a:pt x="776" y="752"/>
                  <a:pt x="964" y="784"/>
                  <a:pt x="1152" y="8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 bwMode="auto">
          <a:xfrm flipH="1" flipV="1">
            <a:off x="15453416" y="5577374"/>
            <a:ext cx="714251" cy="1628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24"/>
          <p:cNvSpPr txBox="1">
            <a:spLocks noChangeArrowheads="1"/>
          </p:cNvSpPr>
          <p:nvPr/>
        </p:nvSpPr>
        <p:spPr bwMode="auto">
          <a:xfrm>
            <a:off x="14964342" y="7205628"/>
            <a:ext cx="433163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Postsynaptic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potential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8" name="Group 64"/>
          <p:cNvGrpSpPr/>
          <p:nvPr/>
        </p:nvGrpSpPr>
        <p:grpSpPr>
          <a:xfrm>
            <a:off x="11340710" y="3057094"/>
            <a:ext cx="1585262" cy="3200865"/>
            <a:chOff x="682482" y="1412776"/>
            <a:chExt cx="1585262" cy="3200865"/>
          </a:xfrm>
        </p:grpSpPr>
        <p:cxnSp>
          <p:nvCxnSpPr>
            <p:cNvPr id="66" name="Straight Arrow Connector 65"/>
            <p:cNvCxnSpPr>
              <a:stCxn id="67" idx="0"/>
            </p:cNvCxnSpPr>
            <p:nvPr/>
          </p:nvCxnSpPr>
          <p:spPr bwMode="auto">
            <a:xfrm flipV="1">
              <a:off x="1262128" y="1484784"/>
              <a:ext cx="933608" cy="26671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7" name="Text Box 24"/>
            <p:cNvSpPr txBox="1">
              <a:spLocks noChangeArrowheads="1"/>
            </p:cNvSpPr>
            <p:nvPr/>
          </p:nvSpPr>
          <p:spPr bwMode="auto">
            <a:xfrm>
              <a:off x="682482" y="4151976"/>
              <a:ext cx="11592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synapse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2195736" y="1412776"/>
              <a:ext cx="72008" cy="144016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9530361" y="5556513"/>
            <a:ext cx="377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t</a:t>
            </a:r>
            <a:endParaRPr lang="en-US" sz="5400" i="1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61" grpId="0"/>
      <p:bldP spid="62" grpId="0" animBg="1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 week 2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: Biophysics of neurons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31" name="Picture 8" descr="cajal-neu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0218" y="3920127"/>
            <a:ext cx="6368716" cy="6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2706543" y="2194874"/>
            <a:ext cx="5182494" cy="124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Signal:</a:t>
            </a:r>
          </a:p>
          <a:p>
            <a:r>
              <a:rPr lang="en-US" dirty="0"/>
              <a:t>action potential (spike)</a:t>
            </a:r>
          </a:p>
        </p:txBody>
      </p:sp>
      <p:sp>
        <p:nvSpPr>
          <p:cNvPr id="39" name="Freeform 10"/>
          <p:cNvSpPr>
            <a:spLocks/>
          </p:cNvSpPr>
          <p:nvPr/>
        </p:nvSpPr>
        <p:spPr bwMode="auto">
          <a:xfrm>
            <a:off x="16056039" y="6931295"/>
            <a:ext cx="2377948" cy="2204490"/>
          </a:xfrm>
          <a:custGeom>
            <a:avLst/>
            <a:gdLst>
              <a:gd name="T0" fmla="*/ 0 w 864"/>
              <a:gd name="T1" fmla="*/ 2147483647 h 920"/>
              <a:gd name="T2" fmla="*/ 2147483647 w 864"/>
              <a:gd name="T3" fmla="*/ 2147483647 h 920"/>
              <a:gd name="T4" fmla="*/ 2147483647 w 864"/>
              <a:gd name="T5" fmla="*/ 2147483647 h 920"/>
              <a:gd name="T6" fmla="*/ 2147483647 w 864"/>
              <a:gd name="T7" fmla="*/ 2147483647 h 920"/>
              <a:gd name="T8" fmla="*/ 2147483647 w 864"/>
              <a:gd name="T9" fmla="*/ 2147483647 h 920"/>
              <a:gd name="T10" fmla="*/ 2147483647 w 864"/>
              <a:gd name="T11" fmla="*/ 2147483647 h 920"/>
              <a:gd name="T12" fmla="*/ 2147483647 w 864"/>
              <a:gd name="T13" fmla="*/ 2147483647 h 920"/>
              <a:gd name="T14" fmla="*/ 2147483647 w 864"/>
              <a:gd name="T15" fmla="*/ 2147483647 h 920"/>
              <a:gd name="T16" fmla="*/ 2147483647 w 864"/>
              <a:gd name="T17" fmla="*/ 2147483647 h 920"/>
              <a:gd name="T18" fmla="*/ 2147483647 w 864"/>
              <a:gd name="T19" fmla="*/ 2147483647 h 920"/>
              <a:gd name="T20" fmla="*/ 2147483647 w 864"/>
              <a:gd name="T21" fmla="*/ 2147483647 h 9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4"/>
              <a:gd name="T34" fmla="*/ 0 h 920"/>
              <a:gd name="T35" fmla="*/ 864 w 864"/>
              <a:gd name="T36" fmla="*/ 920 h 9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4" h="920">
                <a:moveTo>
                  <a:pt x="0" y="768"/>
                </a:moveTo>
                <a:cubicBezTo>
                  <a:pt x="56" y="772"/>
                  <a:pt x="112" y="776"/>
                  <a:pt x="144" y="768"/>
                </a:cubicBezTo>
                <a:cubicBezTo>
                  <a:pt x="176" y="760"/>
                  <a:pt x="176" y="752"/>
                  <a:pt x="192" y="720"/>
                </a:cubicBezTo>
                <a:cubicBezTo>
                  <a:pt x="208" y="688"/>
                  <a:pt x="224" y="688"/>
                  <a:pt x="240" y="576"/>
                </a:cubicBezTo>
                <a:cubicBezTo>
                  <a:pt x="256" y="464"/>
                  <a:pt x="272" y="96"/>
                  <a:pt x="288" y="48"/>
                </a:cubicBezTo>
                <a:cubicBezTo>
                  <a:pt x="304" y="0"/>
                  <a:pt x="328" y="168"/>
                  <a:pt x="336" y="288"/>
                </a:cubicBezTo>
                <a:cubicBezTo>
                  <a:pt x="344" y="408"/>
                  <a:pt x="328" y="664"/>
                  <a:pt x="336" y="768"/>
                </a:cubicBezTo>
                <a:cubicBezTo>
                  <a:pt x="344" y="872"/>
                  <a:pt x="352" y="904"/>
                  <a:pt x="384" y="912"/>
                </a:cubicBezTo>
                <a:cubicBezTo>
                  <a:pt x="416" y="920"/>
                  <a:pt x="488" y="840"/>
                  <a:pt x="528" y="816"/>
                </a:cubicBezTo>
                <a:cubicBezTo>
                  <a:pt x="568" y="792"/>
                  <a:pt x="568" y="784"/>
                  <a:pt x="624" y="768"/>
                </a:cubicBezTo>
                <a:cubicBezTo>
                  <a:pt x="680" y="752"/>
                  <a:pt x="772" y="736"/>
                  <a:pt x="864" y="720"/>
                </a:cubicBez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109325" y="5281689"/>
            <a:ext cx="4246729" cy="2515994"/>
            <a:chOff x="4992" y="2352"/>
            <a:chExt cx="1543" cy="1050"/>
          </a:xfrm>
        </p:grpSpPr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4992" y="235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5692" y="2798"/>
              <a:ext cx="843" cy="6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B050"/>
                  </a:solidFill>
                </a:rPr>
                <a:t>action </a:t>
              </a:r>
            </a:p>
            <a:p>
              <a:r>
                <a:rPr lang="en-US" sz="4400" dirty="0">
                  <a:solidFill>
                    <a:srgbClr val="00B050"/>
                  </a:solidFill>
                </a:rPr>
                <a:t>potential</a:t>
              </a:r>
            </a:p>
          </p:txBody>
        </p:sp>
      </p:grp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2729107" y="4403558"/>
            <a:ext cx="7562056" cy="649705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8670722" y="9217891"/>
            <a:ext cx="4672723" cy="112804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3989449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7230331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7770477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529596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7230331" y="7867635"/>
            <a:ext cx="0" cy="14852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7770477" y="786763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7050282" y="7327532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7050282" y="7867635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7050282" y="7597584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249792" y="6652403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5609890" y="6922455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8490673" y="6787429"/>
            <a:ext cx="180049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5969988" y="8137686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9210869" y="7462558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6150037" y="921789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8" name="Oval 29"/>
          <p:cNvSpPr>
            <a:spLocks noChangeArrowheads="1"/>
          </p:cNvSpPr>
          <p:nvPr/>
        </p:nvSpPr>
        <p:spPr bwMode="auto">
          <a:xfrm>
            <a:off x="6510135" y="8677789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6330086" y="638235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" name="Oval 31"/>
          <p:cNvSpPr>
            <a:spLocks noChangeArrowheads="1"/>
          </p:cNvSpPr>
          <p:nvPr/>
        </p:nvSpPr>
        <p:spPr bwMode="auto">
          <a:xfrm>
            <a:off x="5609890" y="8407738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4" name="Oval 32"/>
          <p:cNvSpPr>
            <a:spLocks noChangeArrowheads="1"/>
          </p:cNvSpPr>
          <p:nvPr/>
        </p:nvSpPr>
        <p:spPr bwMode="auto">
          <a:xfrm>
            <a:off x="5609890" y="7597583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6" name="Oval 34"/>
          <p:cNvSpPr>
            <a:spLocks noChangeArrowheads="1"/>
          </p:cNvSpPr>
          <p:nvPr/>
        </p:nvSpPr>
        <p:spPr bwMode="auto">
          <a:xfrm>
            <a:off x="6330086" y="8137686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8670722" y="8812815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8" name="Oval 36"/>
          <p:cNvSpPr>
            <a:spLocks noChangeArrowheads="1"/>
          </p:cNvSpPr>
          <p:nvPr/>
        </p:nvSpPr>
        <p:spPr bwMode="auto">
          <a:xfrm>
            <a:off x="8310624" y="7732609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8006794" y="8812815"/>
            <a:ext cx="1579000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Ca</a:t>
            </a:r>
            <a:r>
              <a:rPr lang="en-US" baseline="30000">
                <a:solidFill>
                  <a:srgbClr val="FF6600"/>
                </a:solidFill>
              </a:rPr>
              <a:t>2+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8093065" y="5991986"/>
            <a:ext cx="160945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Text Box 41"/>
          <p:cNvSpPr txBox="1">
            <a:spLocks noChangeArrowheads="1"/>
          </p:cNvSpPr>
          <p:nvPr/>
        </p:nvSpPr>
        <p:spPr bwMode="auto">
          <a:xfrm>
            <a:off x="4529597" y="7867635"/>
            <a:ext cx="1107717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K</a:t>
            </a:r>
            <a:r>
              <a:rPr lang="en-US" baseline="30000">
                <a:solidFill>
                  <a:srgbClr val="FF6600"/>
                </a:solidFill>
              </a:rPr>
              <a:t>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2" name="Line 42"/>
          <p:cNvSpPr>
            <a:spLocks noChangeShapeType="1"/>
          </p:cNvSpPr>
          <p:nvPr/>
        </p:nvSpPr>
        <p:spPr bwMode="auto">
          <a:xfrm>
            <a:off x="6150037" y="5842249"/>
            <a:ext cx="1980539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triangle" w="med" len="med"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5789939" y="4768352"/>
            <a:ext cx="2242643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-70mV</a:t>
            </a:r>
          </a:p>
        </p:txBody>
      </p:sp>
      <p:sp>
        <p:nvSpPr>
          <p:cNvPr id="54" name="Oval 44"/>
          <p:cNvSpPr>
            <a:spLocks noChangeArrowheads="1"/>
          </p:cNvSpPr>
          <p:nvPr/>
        </p:nvSpPr>
        <p:spPr bwMode="auto">
          <a:xfrm>
            <a:off x="4889694" y="7597583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5" name="Text Box 45"/>
          <p:cNvSpPr txBox="1">
            <a:spLocks noChangeArrowheads="1"/>
          </p:cNvSpPr>
          <p:nvPr/>
        </p:nvSpPr>
        <p:spPr bwMode="auto">
          <a:xfrm>
            <a:off x="4349547" y="9243210"/>
            <a:ext cx="4623872" cy="110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5900" b="1" dirty="0"/>
              <a:t>Ions/proteins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2158181" y="8542764"/>
            <a:ext cx="1365314" cy="484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9765844" y="5971789"/>
            <a:ext cx="3757651" cy="297605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3343446" y="8947841"/>
            <a:ext cx="360098" cy="27005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0" name="TextBox 47"/>
          <p:cNvSpPr txBox="1">
            <a:spLocks noChangeArrowheads="1"/>
          </p:cNvSpPr>
          <p:nvPr/>
        </p:nvSpPr>
        <p:spPr bwMode="auto">
          <a:xfrm>
            <a:off x="306847" y="1409855"/>
            <a:ext cx="4222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Cell surrounded by membrane</a:t>
            </a:r>
          </a:p>
          <a:p>
            <a:r>
              <a:rPr lang="en-US" dirty="0"/>
              <a:t>Membrane contains</a:t>
            </a:r>
          </a:p>
          <a:p>
            <a:r>
              <a:rPr lang="en-US" dirty="0"/>
              <a:t>    -  ion channels</a:t>
            </a:r>
          </a:p>
          <a:p>
            <a:r>
              <a:rPr lang="en-US" dirty="0"/>
              <a:t>    -  ion pumps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-215313" y="131579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27"/>
          <p:cNvSpPr>
            <a:spLocks noChangeArrowheads="1"/>
          </p:cNvSpPr>
          <p:nvPr/>
        </p:nvSpPr>
        <p:spPr bwMode="auto">
          <a:xfrm>
            <a:off x="9363269" y="7759336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8769716" y="8056114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9" name="Oval 27"/>
          <p:cNvSpPr>
            <a:spLocks noChangeArrowheads="1"/>
          </p:cNvSpPr>
          <p:nvPr/>
        </p:nvSpPr>
        <p:spPr bwMode="auto">
          <a:xfrm>
            <a:off x="8922116" y="7005364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2" name="Oval 27"/>
          <p:cNvSpPr>
            <a:spLocks noChangeArrowheads="1"/>
          </p:cNvSpPr>
          <p:nvPr/>
        </p:nvSpPr>
        <p:spPr bwMode="auto">
          <a:xfrm>
            <a:off x="9363272" y="6772756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3" name="Oval 27"/>
          <p:cNvSpPr>
            <a:spLocks noChangeArrowheads="1"/>
          </p:cNvSpPr>
          <p:nvPr/>
        </p:nvSpPr>
        <p:spPr bwMode="auto">
          <a:xfrm>
            <a:off x="8015741" y="8336848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4" name="Oval 29"/>
          <p:cNvSpPr>
            <a:spLocks noChangeArrowheads="1"/>
          </p:cNvSpPr>
          <p:nvPr/>
        </p:nvSpPr>
        <p:spPr bwMode="auto">
          <a:xfrm>
            <a:off x="5074377" y="8830189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050283" y="5991986"/>
            <a:ext cx="956512" cy="915796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rved Up Arrow 65"/>
          <p:cNvSpPr/>
          <p:nvPr/>
        </p:nvSpPr>
        <p:spPr>
          <a:xfrm>
            <a:off x="7128945" y="6382352"/>
            <a:ext cx="641532" cy="270051"/>
          </a:xfrm>
          <a:prstGeom prst="curved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Curved Up Arrow 66"/>
          <p:cNvSpPr/>
          <p:nvPr/>
        </p:nvSpPr>
        <p:spPr>
          <a:xfrm rot="10800000">
            <a:off x="7281345" y="6197869"/>
            <a:ext cx="669182" cy="319508"/>
          </a:xfrm>
          <a:prstGeom prst="curved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4" grpId="0" animBg="1"/>
      <p:bldP spid="25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week 2: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 Biophysics of neurons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2729107" y="4403558"/>
            <a:ext cx="7562056" cy="649705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3989449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7230331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7770477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529596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7230331" y="7867635"/>
            <a:ext cx="0" cy="14852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7770477" y="786763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7050282" y="7327532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7050282" y="7867635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249792" y="6652403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5609890" y="6922455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8538799" y="6979933"/>
            <a:ext cx="180049" cy="135026"/>
          </a:xfrm>
          <a:prstGeom prst="ellipse">
            <a:avLst/>
          </a:prstGeom>
          <a:solidFill>
            <a:srgbClr val="87D4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5969988" y="8137686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9210869" y="6475975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6150037" y="921789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8" name="Oval 29"/>
          <p:cNvSpPr>
            <a:spLocks noChangeArrowheads="1"/>
          </p:cNvSpPr>
          <p:nvPr/>
        </p:nvSpPr>
        <p:spPr bwMode="auto">
          <a:xfrm>
            <a:off x="6510135" y="8677789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6330086" y="638235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" name="Oval 31"/>
          <p:cNvSpPr>
            <a:spLocks noChangeArrowheads="1"/>
          </p:cNvSpPr>
          <p:nvPr/>
        </p:nvSpPr>
        <p:spPr bwMode="auto">
          <a:xfrm>
            <a:off x="5609890" y="8407738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4" name="Oval 32"/>
          <p:cNvSpPr>
            <a:spLocks noChangeArrowheads="1"/>
          </p:cNvSpPr>
          <p:nvPr/>
        </p:nvSpPr>
        <p:spPr bwMode="auto">
          <a:xfrm>
            <a:off x="5609890" y="7597583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5" name="Oval 33"/>
          <p:cNvSpPr>
            <a:spLocks noChangeArrowheads="1"/>
          </p:cNvSpPr>
          <p:nvPr/>
        </p:nvSpPr>
        <p:spPr bwMode="auto">
          <a:xfrm>
            <a:off x="4889694" y="8812815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6" name="Oval 34"/>
          <p:cNvSpPr>
            <a:spLocks noChangeArrowheads="1"/>
          </p:cNvSpPr>
          <p:nvPr/>
        </p:nvSpPr>
        <p:spPr bwMode="auto">
          <a:xfrm>
            <a:off x="6330086" y="8137686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8670722" y="8812815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8" name="Oval 36"/>
          <p:cNvSpPr>
            <a:spLocks noChangeArrowheads="1"/>
          </p:cNvSpPr>
          <p:nvPr/>
        </p:nvSpPr>
        <p:spPr bwMode="auto">
          <a:xfrm>
            <a:off x="8310624" y="7732609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8006794" y="8812815"/>
            <a:ext cx="1579000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Ca</a:t>
            </a:r>
            <a:r>
              <a:rPr lang="en-US" baseline="30000">
                <a:solidFill>
                  <a:srgbClr val="FF6600"/>
                </a:solidFill>
              </a:rPr>
              <a:t>2+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8020623" y="5781543"/>
            <a:ext cx="160945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Text Box 41"/>
          <p:cNvSpPr txBox="1">
            <a:spLocks noChangeArrowheads="1"/>
          </p:cNvSpPr>
          <p:nvPr/>
        </p:nvSpPr>
        <p:spPr bwMode="auto">
          <a:xfrm>
            <a:off x="4529597" y="7867635"/>
            <a:ext cx="1107717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K</a:t>
            </a:r>
            <a:r>
              <a:rPr lang="en-US" baseline="30000">
                <a:solidFill>
                  <a:srgbClr val="FF6600"/>
                </a:solidFill>
              </a:rPr>
              <a:t>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2" name="Line 42"/>
          <p:cNvSpPr>
            <a:spLocks noChangeShapeType="1"/>
          </p:cNvSpPr>
          <p:nvPr/>
        </p:nvSpPr>
        <p:spPr bwMode="auto">
          <a:xfrm>
            <a:off x="6150037" y="5842249"/>
            <a:ext cx="1980539" cy="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 type="triangle" w="med" len="med"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5789939" y="4768352"/>
            <a:ext cx="2242643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-70mV</a:t>
            </a:r>
          </a:p>
        </p:txBody>
      </p:sp>
      <p:sp>
        <p:nvSpPr>
          <p:cNvPr id="54" name="Oval 44"/>
          <p:cNvSpPr>
            <a:spLocks noChangeArrowheads="1"/>
          </p:cNvSpPr>
          <p:nvPr/>
        </p:nvSpPr>
        <p:spPr bwMode="auto">
          <a:xfrm>
            <a:off x="4889694" y="7597583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5" name="Text Box 45"/>
          <p:cNvSpPr txBox="1">
            <a:spLocks noChangeArrowheads="1"/>
          </p:cNvSpPr>
          <p:nvPr/>
        </p:nvSpPr>
        <p:spPr bwMode="auto">
          <a:xfrm>
            <a:off x="4349547" y="9243210"/>
            <a:ext cx="4623872" cy="110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5900" b="1" dirty="0"/>
              <a:t>Ions/proteins</a:t>
            </a:r>
            <a:endParaRPr lang="en-US" dirty="0"/>
          </a:p>
        </p:txBody>
      </p:sp>
      <p:sp>
        <p:nvSpPr>
          <p:cNvPr id="60" name="TextBox 47"/>
          <p:cNvSpPr txBox="1">
            <a:spLocks noChangeArrowheads="1"/>
          </p:cNvSpPr>
          <p:nvPr/>
        </p:nvSpPr>
        <p:spPr bwMode="auto">
          <a:xfrm>
            <a:off x="306847" y="1409855"/>
            <a:ext cx="4222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Cell surrounded by membrane</a:t>
            </a:r>
          </a:p>
          <a:p>
            <a:r>
              <a:rPr lang="en-US" dirty="0"/>
              <a:t>Membrane contains</a:t>
            </a:r>
          </a:p>
          <a:p>
            <a:r>
              <a:rPr lang="en-US" dirty="0"/>
              <a:t>    -  ion channels</a:t>
            </a:r>
          </a:p>
          <a:p>
            <a:r>
              <a:rPr lang="en-US" dirty="0"/>
              <a:t>    -  ion pumps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020927" y="2493645"/>
            <a:ext cx="819647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Resting potential  -70mV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ym typeface="Wingdings" pitchFamily="2" charset="2"/>
              </a:rPr>
              <a:t> how does it arise?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1020927" y="4967383"/>
            <a:ext cx="872867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Ions flow through channel </a:t>
            </a:r>
          </a:p>
          <a:p>
            <a:r>
              <a:rPr lang="en-US" dirty="0" smtClean="0">
                <a:sym typeface="Wingdings" pitchFamily="2" charset="2"/>
              </a:rPr>
              <a:t>      in which direction?</a:t>
            </a:r>
            <a:endParaRPr lang="en-US" dirty="0"/>
          </a:p>
        </p:txBody>
      </p:sp>
      <p:sp>
        <p:nvSpPr>
          <p:cNvPr id="59" name="Freeform 58"/>
          <p:cNvSpPr/>
          <p:nvPr/>
        </p:nvSpPr>
        <p:spPr>
          <a:xfrm>
            <a:off x="6424863" y="7399421"/>
            <a:ext cx="2430379" cy="425116"/>
          </a:xfrm>
          <a:custGeom>
            <a:avLst/>
            <a:gdLst>
              <a:gd name="connsiteX0" fmla="*/ 2430379 w 2430379"/>
              <a:gd name="connsiteY0" fmla="*/ 60158 h 425116"/>
              <a:gd name="connsiteX1" fmla="*/ 1900990 w 2430379"/>
              <a:gd name="connsiteY1" fmla="*/ 60158 h 425116"/>
              <a:gd name="connsiteX2" fmla="*/ 1227221 w 2430379"/>
              <a:gd name="connsiteY2" fmla="*/ 421105 h 425116"/>
              <a:gd name="connsiteX3" fmla="*/ 0 w 2430379"/>
              <a:gd name="connsiteY3" fmla="*/ 84221 h 42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379" h="425116">
                <a:moveTo>
                  <a:pt x="2430379" y="60158"/>
                </a:moveTo>
                <a:cubicBezTo>
                  <a:pt x="2265947" y="30079"/>
                  <a:pt x="2101516" y="0"/>
                  <a:pt x="1900990" y="60158"/>
                </a:cubicBezTo>
                <a:cubicBezTo>
                  <a:pt x="1700464" y="120316"/>
                  <a:pt x="1544053" y="417095"/>
                  <a:pt x="1227221" y="421105"/>
                </a:cubicBezTo>
                <a:cubicBezTo>
                  <a:pt x="910389" y="425116"/>
                  <a:pt x="455194" y="254668"/>
                  <a:pt x="0" y="84221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31579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1173327" y="7512695"/>
            <a:ext cx="1023068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Neuron emits action potentials </a:t>
            </a:r>
          </a:p>
          <a:p>
            <a:r>
              <a:rPr lang="en-US" dirty="0" smtClean="0">
                <a:sym typeface="Wingdings" pitchFamily="2" charset="2"/>
              </a:rPr>
              <a:t>      why?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59" grpId="0" animBg="1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2. 1. Biophysics of neurons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1020927" y="2493645"/>
            <a:ext cx="819647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Resting potential  -70mV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ym typeface="Wingdings" pitchFamily="2" charset="2"/>
              </a:rPr>
              <a:t> how does it arise?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1020927" y="4967383"/>
            <a:ext cx="872867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Ions flow through channel </a:t>
            </a:r>
          </a:p>
          <a:p>
            <a:r>
              <a:rPr lang="en-US" dirty="0" smtClean="0">
                <a:sym typeface="Wingdings" pitchFamily="2" charset="2"/>
              </a:rPr>
              <a:t>      in which direction?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1173327" y="7512695"/>
            <a:ext cx="1023068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Neuron emits action potentials </a:t>
            </a:r>
          </a:p>
          <a:p>
            <a:r>
              <a:rPr lang="en-US" dirty="0" smtClean="0">
                <a:sym typeface="Wingdings" pitchFamily="2" charset="2"/>
              </a:rPr>
              <a:t>      why?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3145021" y="9359354"/>
            <a:ext cx="825899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Hodgkin-Huxley model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     </a:t>
            </a:r>
            <a:r>
              <a:rPr lang="en-US" sz="4000" i="1" dirty="0" err="1" smtClean="0">
                <a:solidFill>
                  <a:srgbClr val="FF0000"/>
                </a:solidFill>
                <a:sym typeface="Wingdings" pitchFamily="2" charset="2"/>
              </a:rPr>
              <a:t>Hodgkin&amp;Huxley</a:t>
            </a:r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(1952)</a:t>
            </a:r>
          </a:p>
          <a:p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        Nobel Prize 1963</a:t>
            </a:r>
            <a:endParaRPr lang="en-US" sz="4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68357</TotalTime>
  <Words>2548</Words>
  <Application>Microsoft Office PowerPoint</Application>
  <PresentationFormat>Custom</PresentationFormat>
  <Paragraphs>718</Paragraphs>
  <Slides>55</Slides>
  <Notes>51</Notes>
  <HiddenSlides>2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8" baseType="lpstr">
      <vt:lpstr>ＭＳ Ｐゴシック</vt:lpstr>
      <vt:lpstr>Arial</vt:lpstr>
      <vt:lpstr>Arial Narrow</vt:lpstr>
      <vt:lpstr>Calibri</vt:lpstr>
      <vt:lpstr>HelveticaNeueLT Pro 55 Roman</vt:lpstr>
      <vt:lpstr>Impact</vt:lpstr>
      <vt:lpstr>Symbol</vt:lpstr>
      <vt:lpstr>Times New Roman</vt:lpstr>
      <vt:lpstr>Verdana</vt:lpstr>
      <vt:lpstr>Wingdings</vt:lpstr>
      <vt:lpstr>Thème Office</vt:lpstr>
      <vt:lpstr>Equation</vt:lpstr>
      <vt:lpstr>Photo Editor Photo</vt:lpstr>
      <vt:lpstr>Biological Modeling of Neural Networks</vt:lpstr>
      <vt:lpstr>Biological Modeling of Neural Networks</vt:lpstr>
      <vt:lpstr>Review of week 1:  Neurons and synapses</vt:lpstr>
      <vt:lpstr>Review of week 1:  Neurons and synapses</vt:lpstr>
      <vt:lpstr>Review of week 1:  Neurons and synapses</vt:lpstr>
      <vt:lpstr>     Review of week 1:    Integrate-and-Fire models</vt:lpstr>
      <vt:lpstr>Neuronal Dynamics –  week 2: Biophysics of neurons</vt:lpstr>
      <vt:lpstr>Neuronal Dynamics – week 2:  Biophysics of neurons</vt:lpstr>
      <vt:lpstr>Neuronal Dynamics – 2. 1. Biophysics of neurons</vt:lpstr>
      <vt:lpstr>Neuronal Dynamics – 2. 1. Biophysics of neurons</vt:lpstr>
      <vt:lpstr>Week 2 – Quiz</vt:lpstr>
      <vt:lpstr>Biological Modeling of Neural Networks</vt:lpstr>
      <vt:lpstr>Neuronal Dynamics –  2.2.   Resting potential</vt:lpstr>
      <vt:lpstr>Neuronal Dynamics – 2. 2. Resting potential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Neuronal Dynamics: Computational Neuroscience of Single Neurons</vt:lpstr>
      <vt:lpstr>Neuronal Dynamics – 2. 3. Hodgkin-Huxley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Modeling of Neural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Neuronal Dynamics –  2.4. Threshold in HH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Modeling of Neural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 2 – References and Suggested Reading</vt:lpstr>
    </vt:vector>
  </TitlesOfParts>
  <Company>EPFL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Wu</dc:creator>
  <cp:lastModifiedBy>Wulfram Gerstner</cp:lastModifiedBy>
  <cp:revision>1172</cp:revision>
  <cp:lastPrinted>2013-05-07T08:05:56Z</cp:lastPrinted>
  <dcterms:created xsi:type="dcterms:W3CDTF">2011-05-09T14:50:50Z</dcterms:created>
  <dcterms:modified xsi:type="dcterms:W3CDTF">2020-02-21T16:51:49Z</dcterms:modified>
</cp:coreProperties>
</file>