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597" r:id="rId2"/>
    <p:sldId id="599" r:id="rId3"/>
    <p:sldId id="600" r:id="rId4"/>
    <p:sldId id="601" r:id="rId5"/>
    <p:sldId id="602" r:id="rId6"/>
    <p:sldId id="603" r:id="rId7"/>
    <p:sldId id="604" r:id="rId8"/>
    <p:sldId id="654" r:id="rId9"/>
    <p:sldId id="605" r:id="rId10"/>
    <p:sldId id="606" r:id="rId11"/>
    <p:sldId id="656" r:id="rId12"/>
    <p:sldId id="607" r:id="rId13"/>
    <p:sldId id="646" r:id="rId14"/>
    <p:sldId id="608" r:id="rId15"/>
    <p:sldId id="648" r:id="rId16"/>
    <p:sldId id="649" r:id="rId17"/>
    <p:sldId id="650" r:id="rId18"/>
    <p:sldId id="651" r:id="rId19"/>
    <p:sldId id="652" r:id="rId20"/>
    <p:sldId id="659" r:id="rId21"/>
    <p:sldId id="688" r:id="rId22"/>
    <p:sldId id="695" r:id="rId23"/>
    <p:sldId id="696" r:id="rId24"/>
    <p:sldId id="697" r:id="rId25"/>
    <p:sldId id="698" r:id="rId26"/>
    <p:sldId id="699" r:id="rId27"/>
    <p:sldId id="700" r:id="rId28"/>
    <p:sldId id="701" r:id="rId29"/>
    <p:sldId id="713" r:id="rId30"/>
    <p:sldId id="691" r:id="rId31"/>
    <p:sldId id="588" r:id="rId32"/>
    <p:sldId id="587" r:id="rId33"/>
    <p:sldId id="591" r:id="rId34"/>
    <p:sldId id="692" r:id="rId35"/>
    <p:sldId id="689" r:id="rId36"/>
    <p:sldId id="593" r:id="rId37"/>
    <p:sldId id="596" r:id="rId38"/>
    <p:sldId id="716" r:id="rId39"/>
    <p:sldId id="594" r:id="rId40"/>
    <p:sldId id="661" r:id="rId41"/>
    <p:sldId id="595" r:id="rId42"/>
    <p:sldId id="714" r:id="rId43"/>
    <p:sldId id="570" r:id="rId44"/>
    <p:sldId id="571" r:id="rId45"/>
    <p:sldId id="572" r:id="rId46"/>
    <p:sldId id="573" r:id="rId47"/>
    <p:sldId id="574" r:id="rId48"/>
    <p:sldId id="575" r:id="rId49"/>
    <p:sldId id="578" r:id="rId50"/>
    <p:sldId id="677" r:id="rId51"/>
    <p:sldId id="664" r:id="rId52"/>
    <p:sldId id="663" r:id="rId53"/>
    <p:sldId id="665" r:id="rId54"/>
    <p:sldId id="666" r:id="rId55"/>
    <p:sldId id="672" r:id="rId56"/>
    <p:sldId id="673" r:id="rId57"/>
    <p:sldId id="579" r:id="rId58"/>
    <p:sldId id="580" r:id="rId59"/>
    <p:sldId id="584" r:id="rId60"/>
    <p:sldId id="660" r:id="rId61"/>
    <p:sldId id="715" r:id="rId62"/>
    <p:sldId id="674" r:id="rId63"/>
    <p:sldId id="708" r:id="rId64"/>
    <p:sldId id="703" r:id="rId65"/>
    <p:sldId id="704" r:id="rId66"/>
    <p:sldId id="705" r:id="rId67"/>
    <p:sldId id="706" r:id="rId68"/>
    <p:sldId id="707" r:id="rId69"/>
  </p:sldIdLst>
  <p:sldSz cx="21607463" cy="12152313"/>
  <p:notesSz cx="6858000" cy="9144000"/>
  <p:defaultTextStyle>
    <a:defPPr>
      <a:defRPr lang="fr-FR"/>
    </a:defPPr>
    <a:lvl1pPr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1pPr>
    <a:lvl2pPr marL="1079500" indent="-622300"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2pPr>
    <a:lvl3pPr marL="2159000" indent="-1244600"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3pPr>
    <a:lvl4pPr marL="3240088" indent="-1868488"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4pPr>
    <a:lvl5pPr marL="4319588" indent="-2490788"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5pPr>
    <a:lvl6pPr marL="2286000" algn="l" defTabSz="914400" rtl="0" eaLnBrk="1" latinLnBrk="0" hangingPunct="1">
      <a:defRPr sz="5700" kern="1200">
        <a:solidFill>
          <a:schemeClr val="tx1"/>
        </a:solidFill>
        <a:latin typeface="Arial" charset="0"/>
        <a:ea typeface="ＭＳ Ｐゴシック" pitchFamily="34" charset="-128"/>
        <a:cs typeface="+mn-cs"/>
      </a:defRPr>
    </a:lvl6pPr>
    <a:lvl7pPr marL="2743200" algn="l" defTabSz="914400" rtl="0" eaLnBrk="1" latinLnBrk="0" hangingPunct="1">
      <a:defRPr sz="5700" kern="1200">
        <a:solidFill>
          <a:schemeClr val="tx1"/>
        </a:solidFill>
        <a:latin typeface="Arial" charset="0"/>
        <a:ea typeface="ＭＳ Ｐゴシック" pitchFamily="34" charset="-128"/>
        <a:cs typeface="+mn-cs"/>
      </a:defRPr>
    </a:lvl7pPr>
    <a:lvl8pPr marL="3200400" algn="l" defTabSz="914400" rtl="0" eaLnBrk="1" latinLnBrk="0" hangingPunct="1">
      <a:defRPr sz="5700" kern="1200">
        <a:solidFill>
          <a:schemeClr val="tx1"/>
        </a:solidFill>
        <a:latin typeface="Arial" charset="0"/>
        <a:ea typeface="ＭＳ Ｐゴシック" pitchFamily="34" charset="-128"/>
        <a:cs typeface="+mn-cs"/>
      </a:defRPr>
    </a:lvl8pPr>
    <a:lvl9pPr marL="3657600" algn="l" defTabSz="914400" rtl="0" eaLnBrk="1" latinLnBrk="0" hangingPunct="1">
      <a:defRPr sz="57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828">
          <p15:clr>
            <a:srgbClr val="A4A3A4"/>
          </p15:clr>
        </p15:guide>
        <p15:guide id="2" pos="68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0FE"/>
    <a:srgbClr val="87D4F7"/>
    <a:srgbClr val="00602B"/>
    <a:srgbClr val="0076FF"/>
    <a:srgbClr val="C30000"/>
    <a:srgbClr val="29ABE2"/>
    <a:srgbClr val="0049FF"/>
    <a:srgbClr val="E346FF"/>
    <a:srgbClr val="AE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68" autoAdjust="0"/>
    <p:restoredTop sz="78510" autoAdjust="0"/>
  </p:normalViewPr>
  <p:slideViewPr>
    <p:cSldViewPr snapToGrid="0" snapToObjects="1">
      <p:cViewPr>
        <p:scale>
          <a:sx n="30" d="100"/>
          <a:sy n="30" d="100"/>
        </p:scale>
        <p:origin x="1709" y="398"/>
      </p:cViewPr>
      <p:guideLst>
        <p:guide orient="horz" pos="3828"/>
        <p:guide pos="680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117" d="100"/>
          <a:sy n="117" d="100"/>
        </p:scale>
        <p:origin x="-45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3.wmf"/><Relationship Id="rId1" Type="http://schemas.openxmlformats.org/officeDocument/2006/relationships/image" Target="../media/image35.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8.wmf"/><Relationship Id="rId7" Type="http://schemas.openxmlformats.org/officeDocument/2006/relationships/image" Target="../media/image38.wmf"/><Relationship Id="rId2" Type="http://schemas.openxmlformats.org/officeDocument/2006/relationships/image" Target="../media/image17.wmf"/><Relationship Id="rId1" Type="http://schemas.openxmlformats.org/officeDocument/2006/relationships/image" Target="../media/image37.wmf"/><Relationship Id="rId6" Type="http://schemas.openxmlformats.org/officeDocument/2006/relationships/image" Target="../media/image32.wmf"/><Relationship Id="rId5" Type="http://schemas.openxmlformats.org/officeDocument/2006/relationships/image" Target="../media/image24.wmf"/><Relationship Id="rId10" Type="http://schemas.openxmlformats.org/officeDocument/2006/relationships/image" Target="../media/image39.wmf"/><Relationship Id="rId4" Type="http://schemas.openxmlformats.org/officeDocument/2006/relationships/image" Target="../media/image15.wmf"/><Relationship Id="rId9"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2.wmf"/><Relationship Id="rId5" Type="http://schemas.openxmlformats.org/officeDocument/2006/relationships/image" Target="../media/image15.wmf"/><Relationship Id="rId4"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20.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8.wmf"/><Relationship Id="rId7" Type="http://schemas.openxmlformats.org/officeDocument/2006/relationships/image" Target="../media/image24.wmf"/><Relationship Id="rId2" Type="http://schemas.openxmlformats.org/officeDocument/2006/relationships/image" Target="../media/image17.wmf"/><Relationship Id="rId1" Type="http://schemas.openxmlformats.org/officeDocument/2006/relationships/image" Target="../media/image28.wmf"/><Relationship Id="rId6" Type="http://schemas.openxmlformats.org/officeDocument/2006/relationships/image" Target="../media/image23.wmf"/><Relationship Id="rId11" Type="http://schemas.openxmlformats.org/officeDocument/2006/relationships/image" Target="../media/image30.wmf"/><Relationship Id="rId5" Type="http://schemas.openxmlformats.org/officeDocument/2006/relationships/image" Target="../media/image22.wmf"/><Relationship Id="rId10" Type="http://schemas.openxmlformats.org/officeDocument/2006/relationships/image" Target="../media/image57.wmf"/><Relationship Id="rId4" Type="http://schemas.openxmlformats.org/officeDocument/2006/relationships/image" Target="../media/image15.wmf"/><Relationship Id="rId9"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65.wmf"/><Relationship Id="rId2" Type="http://schemas.openxmlformats.org/officeDocument/2006/relationships/image" Target="../media/image63.wmf"/><Relationship Id="rId1" Type="http://schemas.openxmlformats.org/officeDocument/2006/relationships/image" Target="../media/image40.wmf"/><Relationship Id="rId6" Type="http://schemas.openxmlformats.org/officeDocument/2006/relationships/image" Target="../media/image64.wmf"/><Relationship Id="rId5" Type="http://schemas.openxmlformats.org/officeDocument/2006/relationships/image" Target="../media/image15.wmf"/><Relationship Id="rId4"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9.wmf"/><Relationship Id="rId4"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9.wmf"/><Relationship Id="rId4" Type="http://schemas.openxmlformats.org/officeDocument/2006/relationships/image" Target="../media/image7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7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65.wmf"/><Relationship Id="rId1" Type="http://schemas.openxmlformats.org/officeDocument/2006/relationships/image" Target="../media/image79.wmf"/><Relationship Id="rId4"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7.png"/><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8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1.wmf"/><Relationship Id="rId1" Type="http://schemas.openxmlformats.org/officeDocument/2006/relationships/image" Target="../media/image86.wmf"/><Relationship Id="rId4" Type="http://schemas.openxmlformats.org/officeDocument/2006/relationships/image" Target="../media/image6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8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71.wmf"/><Relationship Id="rId1" Type="http://schemas.openxmlformats.org/officeDocument/2006/relationships/image" Target="../media/image86.wmf"/><Relationship Id="rId4" Type="http://schemas.openxmlformats.org/officeDocument/2006/relationships/image" Target="../media/image9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71.wmf"/><Relationship Id="rId1" Type="http://schemas.openxmlformats.org/officeDocument/2006/relationships/image" Target="../media/image86.wmf"/><Relationship Id="rId4" Type="http://schemas.openxmlformats.org/officeDocument/2006/relationships/image" Target="../media/image9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71.wmf"/><Relationship Id="rId1" Type="http://schemas.openxmlformats.org/officeDocument/2006/relationships/image" Target="../media/image86.wmf"/><Relationship Id="rId4" Type="http://schemas.openxmlformats.org/officeDocument/2006/relationships/image" Target="../media/image9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9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1.wmf"/><Relationship Id="rId1" Type="http://schemas.openxmlformats.org/officeDocument/2006/relationships/image" Target="../media/image86.wmf"/><Relationship Id="rId4"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image" Target="../media/image2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71.wmf"/><Relationship Id="rId1" Type="http://schemas.openxmlformats.org/officeDocument/2006/relationships/image" Target="../media/image86.wmf"/><Relationship Id="rId4" Type="http://schemas.openxmlformats.org/officeDocument/2006/relationships/image" Target="../media/image6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7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7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3.wmf"/><Relationship Id="rId1" Type="http://schemas.openxmlformats.org/officeDocument/2006/relationships/image" Target="../media/image89.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3.wmf"/><Relationship Id="rId1" Type="http://schemas.openxmlformats.org/officeDocument/2006/relationships/image" Target="../media/image89.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71.wmf"/><Relationship Id="rId1" Type="http://schemas.openxmlformats.org/officeDocument/2006/relationships/image" Target="../media/image86.wmf"/><Relationship Id="rId5" Type="http://schemas.openxmlformats.org/officeDocument/2006/relationships/image" Target="../media/image114.wmf"/><Relationship Id="rId4" Type="http://schemas.openxmlformats.org/officeDocument/2006/relationships/image" Target="../media/image9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8.wmf"/><Relationship Id="rId7" Type="http://schemas.openxmlformats.org/officeDocument/2006/relationships/image" Target="../media/image24.wmf"/><Relationship Id="rId2" Type="http://schemas.openxmlformats.org/officeDocument/2006/relationships/image" Target="../media/image17.wmf"/><Relationship Id="rId1" Type="http://schemas.openxmlformats.org/officeDocument/2006/relationships/image" Target="../media/image28.wmf"/><Relationship Id="rId6" Type="http://schemas.openxmlformats.org/officeDocument/2006/relationships/image" Target="../media/image23.wmf"/><Relationship Id="rId11" Type="http://schemas.openxmlformats.org/officeDocument/2006/relationships/image" Target="../media/image30.wmf"/><Relationship Id="rId5" Type="http://schemas.openxmlformats.org/officeDocument/2006/relationships/image" Target="../media/image22.wmf"/><Relationship Id="rId10" Type="http://schemas.openxmlformats.org/officeDocument/2006/relationships/image" Target="../media/image29.wmf"/><Relationship Id="rId4" Type="http://schemas.openxmlformats.org/officeDocument/2006/relationships/image" Target="../media/image15.wmf"/><Relationship Id="rId9"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05ED38CE-B7FF-41BF-9500-CEA2940B906C}" type="datetimeFigureOut">
              <a:rPr lang="fr-FR"/>
              <a:pPr>
                <a:defRPr/>
              </a:pPr>
              <a:t>28/02/2020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6963DFED-6B98-4188-846F-160B8DB02AAE}" type="slidenum">
              <a:rPr lang="fr-FR"/>
              <a:pPr>
                <a:defRPr/>
              </a:pPr>
              <a:t>‹#›</a:t>
            </a:fld>
            <a:endParaRPr lang="fr-FR"/>
          </a:p>
        </p:txBody>
      </p:sp>
    </p:spTree>
    <p:extLst>
      <p:ext uri="{BB962C8B-B14F-4D97-AF65-F5344CB8AC3E}">
        <p14:creationId xmlns:p14="http://schemas.microsoft.com/office/powerpoint/2010/main" val="24146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93CAAF0B-5226-4044-84AE-4C4A53D6F843}" type="datetimeFigureOut">
              <a:rPr lang="fr-FR"/>
              <a:pPr>
                <a:defRPr/>
              </a:pPr>
              <a:t>28/02/2020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2A590E4C-ABD9-406D-9257-D1132C217B21}" type="slidenum">
              <a:rPr lang="fr-FR"/>
              <a:pPr>
                <a:defRPr/>
              </a:pPr>
              <a:t>‹#›</a:t>
            </a:fld>
            <a:endParaRPr lang="fr-FR"/>
          </a:p>
        </p:txBody>
      </p:sp>
    </p:spTree>
    <p:extLst>
      <p:ext uri="{BB962C8B-B14F-4D97-AF65-F5344CB8AC3E}">
        <p14:creationId xmlns:p14="http://schemas.microsoft.com/office/powerpoint/2010/main" val="2016259758"/>
      </p:ext>
    </p:extLst>
  </p:cSld>
  <p:clrMap bg1="lt1" tx1="dk1" bg2="lt2" tx2="dk2" accent1="accent1" accent2="accent2" accent3="accent3" accent4="accent4" accent5="accent5" accent6="accent6" hlink="hlink" folHlink="folHlink"/>
  <p:notesStyle>
    <a:lvl1pPr algn="l" defTabSz="1079500" rtl="0" eaLnBrk="0" fontAlgn="base" hangingPunct="0">
      <a:spcBef>
        <a:spcPct val="30000"/>
      </a:spcBef>
      <a:spcAft>
        <a:spcPct val="0"/>
      </a:spcAft>
      <a:defRPr sz="2800" kern="1200">
        <a:solidFill>
          <a:schemeClr val="tx1"/>
        </a:solidFill>
        <a:latin typeface="+mn-lt"/>
        <a:ea typeface="ＭＳ Ｐゴシック" charset="0"/>
        <a:cs typeface="ＭＳ Ｐゴシック" charset="0"/>
      </a:defRPr>
    </a:lvl1pPr>
    <a:lvl2pPr marL="1079500"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2pPr>
    <a:lvl3pPr marL="2159000"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3pPr>
    <a:lvl4pPr marL="3240088"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4pPr>
    <a:lvl5pPr marL="4319588"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5pPr>
    <a:lvl6pPr marL="5401361" algn="l" defTabSz="1080272" rtl="0" eaLnBrk="1" latinLnBrk="0" hangingPunct="1">
      <a:defRPr sz="2800" kern="1200">
        <a:solidFill>
          <a:schemeClr val="tx1"/>
        </a:solidFill>
        <a:latin typeface="+mn-lt"/>
        <a:ea typeface="+mn-ea"/>
        <a:cs typeface="+mn-cs"/>
      </a:defRPr>
    </a:lvl6pPr>
    <a:lvl7pPr marL="6481633" algn="l" defTabSz="1080272" rtl="0" eaLnBrk="1" latinLnBrk="0" hangingPunct="1">
      <a:defRPr sz="2800" kern="1200">
        <a:solidFill>
          <a:schemeClr val="tx1"/>
        </a:solidFill>
        <a:latin typeface="+mn-lt"/>
        <a:ea typeface="+mn-ea"/>
        <a:cs typeface="+mn-cs"/>
      </a:defRPr>
    </a:lvl7pPr>
    <a:lvl8pPr marL="7561905" algn="l" defTabSz="1080272" rtl="0" eaLnBrk="1" latinLnBrk="0" hangingPunct="1">
      <a:defRPr sz="2800" kern="1200">
        <a:solidFill>
          <a:schemeClr val="tx1"/>
        </a:solidFill>
        <a:latin typeface="+mn-lt"/>
        <a:ea typeface="+mn-ea"/>
        <a:cs typeface="+mn-cs"/>
      </a:defRPr>
    </a:lvl8pPr>
    <a:lvl9pPr marL="8642177" algn="l" defTabSz="1080272"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In 2017 and 2018: back to version </a:t>
            </a:r>
            <a:r>
              <a:rPr lang="fr-FR" dirty="0" err="1" smtClean="0">
                <a:ea typeface="ＭＳ Ｐゴシック" pitchFamily="34" charset="-128"/>
              </a:rPr>
              <a:t>with</a:t>
            </a:r>
            <a:r>
              <a:rPr lang="fr-FR" dirty="0" smtClean="0">
                <a:ea typeface="ＭＳ Ｐゴシック" pitchFamily="34" charset="-128"/>
              </a:rPr>
              <a:t> </a:t>
            </a:r>
            <a:r>
              <a:rPr lang="fr-FR" dirty="0" err="1" smtClean="0">
                <a:ea typeface="ＭＳ Ｐゴシック" pitchFamily="34" charset="-128"/>
              </a:rPr>
              <a:t>integrated</a:t>
            </a:r>
            <a:r>
              <a:rPr lang="fr-FR" dirty="0" smtClean="0">
                <a:ea typeface="ＭＳ Ｐゴシック" pitchFamily="34" charset="-128"/>
              </a:rPr>
              <a:t> </a:t>
            </a:r>
            <a:r>
              <a:rPr lang="fr-FR" dirty="0" err="1" smtClean="0">
                <a:ea typeface="ＭＳ Ｐゴシック" pitchFamily="34" charset="-128"/>
              </a:rPr>
              <a:t>exercises</a:t>
            </a:r>
            <a:r>
              <a:rPr lang="fr-FR" dirty="0" smtClean="0">
                <a:ea typeface="ＭＳ Ｐゴシック" pitchFamily="34" charset="-128"/>
              </a:rPr>
              <a:t>. First one </a:t>
            </a:r>
            <a:r>
              <a:rPr lang="fr-FR" dirty="0" err="1" smtClean="0">
                <a:ea typeface="ＭＳ Ｐゴシック" pitchFamily="34" charset="-128"/>
              </a:rPr>
              <a:t>was</a:t>
            </a:r>
            <a:r>
              <a:rPr lang="fr-FR" dirty="0" smtClean="0">
                <a:ea typeface="ＭＳ Ｐゴシック" pitchFamily="34" charset="-128"/>
              </a:rPr>
              <a:t> </a:t>
            </a:r>
            <a:r>
              <a:rPr lang="fr-FR" dirty="0" err="1" smtClean="0">
                <a:ea typeface="ＭＳ Ｐゴシック" pitchFamily="34" charset="-128"/>
              </a:rPr>
              <a:t>targeted</a:t>
            </a:r>
            <a:r>
              <a:rPr lang="fr-FR" dirty="0" smtClean="0">
                <a:ea typeface="ＭＳ Ｐゴシック" pitchFamily="34" charset="-128"/>
              </a:rPr>
              <a:t> to </a:t>
            </a:r>
            <a:r>
              <a:rPr lang="fr-FR" dirty="0" err="1" smtClean="0">
                <a:ea typeface="ＭＳ Ｐゴシック" pitchFamily="34" charset="-128"/>
              </a:rPr>
              <a:t>start</a:t>
            </a:r>
            <a:r>
              <a:rPr lang="fr-FR" dirty="0" smtClean="0">
                <a:ea typeface="ＭＳ Ｐゴシック" pitchFamily="34" charset="-128"/>
              </a:rPr>
              <a:t> at 9:50 (but in practice</a:t>
            </a:r>
            <a:r>
              <a:rPr lang="fr-FR" baseline="0" dirty="0" smtClean="0">
                <a:ea typeface="ＭＳ Ｐゴシック" pitchFamily="34" charset="-128"/>
              </a:rPr>
              <a:t> </a:t>
            </a:r>
            <a:r>
              <a:rPr lang="fr-FR" dirty="0" err="1" smtClean="0">
                <a:ea typeface="ＭＳ Ｐゴシック" pitchFamily="34" charset="-128"/>
              </a:rPr>
              <a:t>we</a:t>
            </a:r>
            <a:r>
              <a:rPr lang="fr-FR" baseline="0" dirty="0" smtClean="0">
                <a:ea typeface="ＭＳ Ｐゴシック" pitchFamily="34" charset="-128"/>
              </a:rPr>
              <a:t> </a:t>
            </a:r>
            <a:r>
              <a:rPr lang="fr-FR" baseline="0" dirty="0" err="1" smtClean="0">
                <a:ea typeface="ＭＳ Ｐゴシック" pitchFamily="34" charset="-128"/>
              </a:rPr>
              <a:t>started</a:t>
            </a:r>
            <a:r>
              <a:rPr lang="fr-FR" baseline="0" dirty="0" smtClean="0">
                <a:ea typeface="ＭＳ Ｐゴシック" pitchFamily="34" charset="-128"/>
              </a:rPr>
              <a:t> ex 1 at 10:15, </a:t>
            </a:r>
            <a:r>
              <a:rPr lang="fr-FR" baseline="0" dirty="0" err="1" smtClean="0">
                <a:ea typeface="ＭＳ Ｐゴシック" pitchFamily="34" charset="-128"/>
              </a:rPr>
              <a:t>also</a:t>
            </a:r>
            <a:r>
              <a:rPr lang="fr-FR" baseline="0" dirty="0" smtClean="0">
                <a:ea typeface="ＭＳ Ｐゴシック" pitchFamily="34" charset="-128"/>
              </a:rPr>
              <a:t> in 2018); </a:t>
            </a:r>
            <a:r>
              <a:rPr lang="fr-FR" baseline="0" dirty="0" err="1" smtClean="0">
                <a:ea typeface="ＭＳ Ｐゴシック" pitchFamily="34" charset="-128"/>
              </a:rPr>
              <a:t>Exercise</a:t>
            </a:r>
            <a:r>
              <a:rPr lang="fr-FR" baseline="0" dirty="0" smtClean="0">
                <a:ea typeface="ＭＳ Ｐゴシック" pitchFamily="34" charset="-128"/>
              </a:rPr>
              <a:t> 2 </a:t>
            </a:r>
            <a:r>
              <a:rPr lang="fr-FR" baseline="0" dirty="0" err="1" smtClean="0">
                <a:ea typeface="ＭＳ Ｐゴシック" pitchFamily="34" charset="-128"/>
              </a:rPr>
              <a:t>was</a:t>
            </a:r>
            <a:r>
              <a:rPr lang="fr-FR" baseline="0" dirty="0" smtClean="0">
                <a:ea typeface="ＭＳ Ｐゴシック" pitchFamily="34" charset="-128"/>
              </a:rPr>
              <a:t> </a:t>
            </a:r>
            <a:r>
              <a:rPr lang="fr-FR" baseline="0" dirty="0" err="1" smtClean="0">
                <a:ea typeface="ＭＳ Ｐゴシック" pitchFamily="34" charset="-128"/>
              </a:rPr>
              <a:t>moved</a:t>
            </a:r>
            <a:r>
              <a:rPr lang="fr-FR" baseline="0" dirty="0" smtClean="0">
                <a:ea typeface="ＭＳ Ｐゴシック" pitchFamily="34" charset="-128"/>
              </a:rPr>
              <a:t> to the end. </a:t>
            </a:r>
            <a:r>
              <a:rPr lang="fr-FR" baseline="0" dirty="0" err="1" smtClean="0">
                <a:ea typeface="ＭＳ Ｐゴシック" pitchFamily="34" charset="-128"/>
              </a:rPr>
              <a:t>Worked</a:t>
            </a:r>
            <a:r>
              <a:rPr lang="fr-FR" baseline="0" dirty="0" smtClean="0">
                <a:ea typeface="ＭＳ Ｐゴシック" pitchFamily="34" charset="-128"/>
              </a:rPr>
              <a:t> out fine (</a:t>
            </a:r>
            <a:r>
              <a:rPr lang="fr-FR" baseline="0" dirty="0" err="1" smtClean="0">
                <a:ea typeface="ＭＳ Ｐゴシック" pitchFamily="34" charset="-128"/>
              </a:rPr>
              <a:t>finished</a:t>
            </a:r>
            <a:r>
              <a:rPr lang="fr-FR" baseline="0" dirty="0" smtClean="0">
                <a:ea typeface="ＭＳ Ｐゴシック" pitchFamily="34" charset="-128"/>
              </a:rPr>
              <a:t> at 11:45)</a:t>
            </a:r>
            <a:endParaRPr lang="fr-FR" dirty="0" smtClean="0">
              <a:ea typeface="ＭＳ Ｐゴシック" pitchFamily="34" charset="-128"/>
            </a:endParaRPr>
          </a:p>
          <a:p>
            <a:r>
              <a:rPr lang="fr-FR" dirty="0" smtClean="0">
                <a:ea typeface="ＭＳ Ｐゴシック" pitchFamily="34" charset="-128"/>
              </a:rPr>
              <a:t>In 2016: Exercises 1.1-1.5</a:t>
            </a:r>
            <a:r>
              <a:rPr lang="fr-FR" baseline="0" dirty="0" smtClean="0">
                <a:ea typeface="ＭＳ Ｐゴシック" pitchFamily="34" charset="-128"/>
              </a:rPr>
              <a:t> and </a:t>
            </a:r>
            <a:r>
              <a:rPr lang="fr-FR" baseline="0" dirty="0" err="1" smtClean="0">
                <a:ea typeface="ＭＳ Ｐゴシック" pitchFamily="34" charset="-128"/>
              </a:rPr>
              <a:t>Exercise</a:t>
            </a:r>
            <a:r>
              <a:rPr lang="fr-FR" baseline="0" dirty="0" smtClean="0">
                <a:ea typeface="ＭＳ Ｐゴシック" pitchFamily="34" charset="-128"/>
              </a:rPr>
              <a:t> 2.1 </a:t>
            </a:r>
            <a:r>
              <a:rPr lang="fr-FR" baseline="0" dirty="0" err="1" smtClean="0">
                <a:ea typeface="ＭＳ Ｐゴシック" pitchFamily="34" charset="-128"/>
              </a:rPr>
              <a:t>from</a:t>
            </a:r>
            <a:r>
              <a:rPr lang="fr-FR" baseline="0" dirty="0" smtClean="0">
                <a:ea typeface="ＭＳ Ｐゴシック" pitchFamily="34" charset="-128"/>
              </a:rPr>
              <a:t> 10:15-11:00 (</a:t>
            </a:r>
            <a:r>
              <a:rPr lang="fr-FR" baseline="0" dirty="0" err="1" smtClean="0">
                <a:ea typeface="ＭＳ Ｐゴシック" pitchFamily="34" charset="-128"/>
              </a:rPr>
              <a:t>this</a:t>
            </a:r>
            <a:r>
              <a:rPr lang="fr-FR" baseline="0" dirty="0" smtClean="0">
                <a:ea typeface="ＭＳ Ｐゴシック" pitchFamily="34" charset="-128"/>
              </a:rPr>
              <a:t> </a:t>
            </a:r>
            <a:r>
              <a:rPr lang="fr-FR" baseline="0" dirty="0" err="1" smtClean="0">
                <a:ea typeface="ＭＳ Ｐゴシック" pitchFamily="34" charset="-128"/>
              </a:rPr>
              <a:t>was</a:t>
            </a:r>
            <a:r>
              <a:rPr lang="fr-FR" baseline="0" dirty="0" smtClean="0">
                <a:ea typeface="ＭＳ Ｐゴシック" pitchFamily="34" charset="-128"/>
              </a:rPr>
              <a:t> </a:t>
            </a:r>
            <a:r>
              <a:rPr lang="fr-FR" baseline="0" dirty="0" err="1" smtClean="0">
                <a:ea typeface="ＭＳ Ｐゴシック" pitchFamily="34" charset="-128"/>
              </a:rPr>
              <a:t>also</a:t>
            </a:r>
            <a:r>
              <a:rPr lang="fr-FR" baseline="0" dirty="0" smtClean="0">
                <a:ea typeface="ＭＳ Ｐゴシック" pitchFamily="34" charset="-128"/>
              </a:rPr>
              <a:t> a </a:t>
            </a:r>
            <a:r>
              <a:rPr lang="fr-FR" baseline="0" dirty="0" err="1" smtClean="0">
                <a:ea typeface="ＭＳ Ｐゴシック" pitchFamily="34" charset="-128"/>
              </a:rPr>
              <a:t>nice</a:t>
            </a:r>
            <a:r>
              <a:rPr lang="fr-FR" baseline="0" dirty="0" smtClean="0">
                <a:ea typeface="ＭＳ Ｐゴシック" pitchFamily="34" charset="-128"/>
              </a:rPr>
              <a:t> </a:t>
            </a:r>
            <a:r>
              <a:rPr lang="fr-FR" baseline="0" dirty="0" err="1" smtClean="0">
                <a:ea typeface="ＭＳ Ｐゴシック" pitchFamily="34" charset="-128"/>
              </a:rPr>
              <a:t>way</a:t>
            </a:r>
            <a:r>
              <a:rPr lang="fr-FR" baseline="0" dirty="0" smtClean="0">
                <a:ea typeface="ＭＳ Ｐゴシック" pitchFamily="34" charset="-128"/>
              </a:rPr>
              <a:t> to do </a:t>
            </a:r>
            <a:r>
              <a:rPr lang="fr-FR" baseline="0" dirty="0" err="1" smtClean="0">
                <a:ea typeface="ＭＳ Ｐゴシック" pitchFamily="34" charset="-128"/>
              </a:rPr>
              <a:t>it</a:t>
            </a:r>
            <a:r>
              <a:rPr lang="fr-FR" baseline="0" dirty="0" smtClean="0">
                <a:ea typeface="ＭＳ Ｐゴシック" pitchFamily="34" charset="-128"/>
              </a:rPr>
              <a:t>, I </a:t>
            </a:r>
            <a:r>
              <a:rPr lang="fr-FR" baseline="0" dirty="0" err="1" smtClean="0">
                <a:ea typeface="ＭＳ Ｐゴシック" pitchFamily="34" charset="-128"/>
              </a:rPr>
              <a:t>could</a:t>
            </a:r>
            <a:r>
              <a:rPr lang="fr-FR" baseline="0" dirty="0" smtClean="0">
                <a:ea typeface="ＭＳ Ｐゴシック" pitchFamily="34" charset="-128"/>
              </a:rPr>
              <a:t> </a:t>
            </a:r>
            <a:r>
              <a:rPr lang="fr-FR" baseline="0" dirty="0" err="1" smtClean="0">
                <a:ea typeface="ＭＳ Ｐゴシック" pitchFamily="34" charset="-128"/>
              </a:rPr>
              <a:t>try</a:t>
            </a:r>
            <a:r>
              <a:rPr lang="fr-FR" baseline="0" dirty="0" smtClean="0">
                <a:ea typeface="ＭＳ Ｐゴシック" pitchFamily="34" charset="-128"/>
              </a:rPr>
              <a:t> </a:t>
            </a:r>
            <a:r>
              <a:rPr lang="fr-FR" baseline="0" dirty="0" err="1" smtClean="0">
                <a:ea typeface="ＭＳ Ｐゴシック" pitchFamily="34" charset="-128"/>
              </a:rPr>
              <a:t>this</a:t>
            </a:r>
            <a:r>
              <a:rPr lang="fr-FR" baseline="0" dirty="0" smtClean="0">
                <a:ea typeface="ＭＳ Ｐゴシック" pitchFamily="34" charset="-128"/>
              </a:rPr>
              <a:t> </a:t>
            </a:r>
            <a:r>
              <a:rPr lang="fr-FR" baseline="0" dirty="0" err="1" smtClean="0">
                <a:ea typeface="ＭＳ Ｐゴシック" pitchFamily="34" charset="-128"/>
              </a:rPr>
              <a:t>again</a:t>
            </a:r>
            <a:r>
              <a:rPr lang="fr-FR" baseline="0" dirty="0" smtClean="0">
                <a:ea typeface="ＭＳ Ｐゴシック" pitchFamily="34" charset="-128"/>
              </a:rPr>
              <a:t>!)</a:t>
            </a:r>
            <a:endParaRPr lang="fr-FR" dirty="0" smtClean="0">
              <a:ea typeface="ＭＳ Ｐゴシック" pitchFamily="34" charset="-128"/>
            </a:endParaRPr>
          </a:p>
          <a:p>
            <a:r>
              <a:rPr lang="fr-FR" dirty="0" smtClean="0">
                <a:ea typeface="ＭＳ Ｐゴシック" pitchFamily="34" charset="-128"/>
              </a:rPr>
              <a:t>1st lecture:</a:t>
            </a:r>
            <a:r>
              <a:rPr lang="fr-FR" baseline="0" dirty="0" smtClean="0">
                <a:ea typeface="ＭＳ Ｐゴシック" pitchFamily="34" charset="-128"/>
              </a:rPr>
              <a:t> Quiz on </a:t>
            </a:r>
            <a:r>
              <a:rPr lang="fr-FR" baseline="0" dirty="0" err="1" smtClean="0">
                <a:ea typeface="ＭＳ Ｐゴシック" pitchFamily="34" charset="-128"/>
              </a:rPr>
              <a:t>number</a:t>
            </a:r>
            <a:r>
              <a:rPr lang="fr-FR" baseline="0" dirty="0" smtClean="0">
                <a:ea typeface="ＭＳ Ｐゴシック" pitchFamily="34" charset="-128"/>
              </a:rPr>
              <a:t> of variables </a:t>
            </a:r>
            <a:r>
              <a:rPr lang="fr-FR" baseline="0" dirty="0" err="1" smtClean="0">
                <a:ea typeface="ＭＳ Ｐゴシック" pitchFamily="34" charset="-128"/>
              </a:rPr>
              <a:t>after</a:t>
            </a:r>
            <a:r>
              <a:rPr lang="fr-FR" baseline="0" dirty="0" smtClean="0">
                <a:ea typeface="ＭＳ Ｐゴシック" pitchFamily="34" charset="-128"/>
              </a:rPr>
              <a:t> a few minutes. Lecture on </a:t>
            </a:r>
            <a:r>
              <a:rPr lang="fr-FR" baseline="0" dirty="0" err="1" smtClean="0">
                <a:ea typeface="ＭＳ Ｐゴシック" pitchFamily="34" charset="-128"/>
              </a:rPr>
              <a:t>exploiting</a:t>
            </a:r>
            <a:r>
              <a:rPr lang="fr-FR" baseline="0" dirty="0" smtClean="0">
                <a:ea typeface="ＭＳ Ｐゴシック" pitchFamily="34" charset="-128"/>
              </a:rPr>
              <a:t> the </a:t>
            </a:r>
            <a:r>
              <a:rPr lang="fr-FR" baseline="0" dirty="0" err="1" smtClean="0">
                <a:ea typeface="ＭＳ Ｐゴシック" pitchFamily="34" charset="-128"/>
              </a:rPr>
              <a:t>similarity</a:t>
            </a:r>
            <a:r>
              <a:rPr lang="fr-FR" baseline="0" dirty="0" smtClean="0">
                <a:ea typeface="ＭＳ Ｐゴシック" pitchFamily="34" charset="-128"/>
              </a:rPr>
              <a:t> of h and n.</a:t>
            </a:r>
          </a:p>
          <a:p>
            <a:r>
              <a:rPr lang="fr-FR" baseline="0" dirty="0" smtClean="0">
                <a:ea typeface="ＭＳ Ｐゴシック" pitchFamily="34" charset="-128"/>
              </a:rPr>
              <a:t>In 2015 First </a:t>
            </a:r>
            <a:r>
              <a:rPr lang="fr-FR" baseline="0" dirty="0" err="1" smtClean="0">
                <a:ea typeface="ＭＳ Ｐゴシック" pitchFamily="34" charset="-128"/>
              </a:rPr>
              <a:t>Exercise</a:t>
            </a:r>
            <a:r>
              <a:rPr lang="fr-FR" baseline="0" dirty="0" smtClean="0">
                <a:ea typeface="ＭＳ Ｐゴシック" pitchFamily="34" charset="-128"/>
              </a:rPr>
              <a:t> at 9:50 (</a:t>
            </a:r>
            <a:r>
              <a:rPr lang="fr-FR" baseline="0" dirty="0" err="1" smtClean="0">
                <a:ea typeface="ＭＳ Ｐゴシック" pitchFamily="34" charset="-128"/>
              </a:rPr>
              <a:t>separation</a:t>
            </a:r>
            <a:r>
              <a:rPr lang="fr-FR" baseline="0" dirty="0" smtClean="0">
                <a:ea typeface="ＭＳ Ｐゴシック" pitchFamily="34" charset="-128"/>
              </a:rPr>
              <a:t> of time </a:t>
            </a:r>
            <a:r>
              <a:rPr lang="fr-FR" baseline="0" dirty="0" err="1" smtClean="0">
                <a:ea typeface="ＭＳ Ｐゴシック" pitchFamily="34" charset="-128"/>
              </a:rPr>
              <a:t>scales</a:t>
            </a:r>
            <a:r>
              <a:rPr lang="fr-FR" baseline="0" dirty="0" smtClean="0">
                <a:ea typeface="ＭＳ Ｐゴシック" pitchFamily="34" charset="-128"/>
              </a:rPr>
              <a:t>) as slide 20.</a:t>
            </a:r>
          </a:p>
          <a:p>
            <a:r>
              <a:rPr lang="fr-FR" baseline="0" dirty="0" smtClean="0">
                <a:ea typeface="ＭＳ Ｐゴシック" pitchFamily="34" charset="-128"/>
              </a:rPr>
              <a:t>Second Lecture: Discussion and extension  of </a:t>
            </a:r>
            <a:r>
              <a:rPr lang="fr-FR" baseline="0" dirty="0" err="1" smtClean="0">
                <a:ea typeface="ＭＳ Ｐゴシック" pitchFamily="34" charset="-128"/>
              </a:rPr>
              <a:t>exercise</a:t>
            </a:r>
            <a:r>
              <a:rPr lang="fr-FR" baseline="0" dirty="0" smtClean="0">
                <a:ea typeface="ＭＳ Ｐゴシック" pitchFamily="34" charset="-128"/>
              </a:rPr>
              <a:t> 1.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nullclines</a:t>
            </a:r>
            <a:r>
              <a:rPr lang="fr-FR" baseline="0" dirty="0" smtClean="0">
                <a:ea typeface="ＭＳ Ｐゴシック" pitchFamily="34" charset="-128"/>
              </a:rPr>
              <a:t> and flow. Finish </a:t>
            </a:r>
            <a:r>
              <a:rPr lang="fr-FR" baseline="0" dirty="0" err="1" smtClean="0">
                <a:ea typeface="ＭＳ Ｐゴシック" pitchFamily="34" charset="-128"/>
              </a:rPr>
              <a:t>with</a:t>
            </a:r>
            <a:r>
              <a:rPr lang="fr-FR" baseline="0" dirty="0" smtClean="0">
                <a:ea typeface="ＭＳ Ｐゴシック" pitchFamily="34" charset="-128"/>
              </a:rPr>
              <a:t> Quiz3.3</a:t>
            </a:r>
          </a:p>
          <a:p>
            <a:r>
              <a:rPr lang="fr-FR" baseline="0" dirty="0" err="1" smtClean="0">
                <a:ea typeface="ＭＳ Ｐゴシック" pitchFamily="34" charset="-128"/>
              </a:rPr>
              <a:t>Third</a:t>
            </a:r>
            <a:r>
              <a:rPr lang="fr-FR" baseline="0" dirty="0" smtClean="0">
                <a:ea typeface="ＭＳ Ｐゴシック" pitchFamily="34" charset="-128"/>
              </a:rPr>
              <a:t> Lecture: 15 minutes lectures </a:t>
            </a:r>
            <a:r>
              <a:rPr lang="fr-FR" baseline="0" dirty="0" err="1" smtClean="0">
                <a:ea typeface="ＭＳ Ｐゴシック" pitchFamily="34" charset="-128"/>
              </a:rPr>
              <a:t>with</a:t>
            </a:r>
            <a:r>
              <a:rPr lang="fr-FR" baseline="0" dirty="0" smtClean="0">
                <a:ea typeface="ＭＳ Ｐゴシック" pitchFamily="34" charset="-128"/>
              </a:rPr>
              <a:t> </a:t>
            </a:r>
            <a:r>
              <a:rPr lang="fr-FR" baseline="0" dirty="0" err="1" smtClean="0">
                <a:ea typeface="ＭＳ Ｐゴシック" pitchFamily="34" charset="-128"/>
              </a:rPr>
              <a:t>slides</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a:t>
            </a:r>
            <a:r>
              <a:rPr lang="fr-FR" baseline="0" dirty="0" err="1" smtClean="0">
                <a:ea typeface="ＭＳ Ｐゴシック" pitchFamily="34" charset="-128"/>
              </a:rPr>
              <a:t>stability</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continue </a:t>
            </a:r>
            <a:r>
              <a:rPr lang="fr-FR" baseline="0" dirty="0" err="1" smtClean="0">
                <a:ea typeface="ＭＳ Ｐゴシック" pitchFamily="34" charset="-128"/>
              </a:rPr>
              <a:t>with</a:t>
            </a:r>
            <a:r>
              <a:rPr lang="fr-FR" baseline="0" dirty="0" smtClean="0">
                <a:ea typeface="ＭＳ Ｐゴシック" pitchFamily="34" charset="-128"/>
              </a:rPr>
              <a:t> </a:t>
            </a:r>
            <a:r>
              <a:rPr lang="fr-FR" baseline="0" dirty="0" err="1" smtClean="0">
                <a:ea typeface="ＭＳ Ｐゴシック" pitchFamily="34" charset="-128"/>
              </a:rPr>
              <a:t>slides</a:t>
            </a:r>
            <a:r>
              <a:rPr lang="fr-FR" baseline="0" dirty="0" smtClean="0">
                <a:ea typeface="ＭＳ Ｐゴシック" pitchFamily="34" charset="-128"/>
              </a:rPr>
              <a:t>.</a:t>
            </a:r>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1</a:t>
            </a:fld>
            <a:endParaRPr lang="fr-FR">
              <a:cs typeface="Arial" charset="0"/>
            </a:endParaRPr>
          </a:p>
        </p:txBody>
      </p:sp>
    </p:spTree>
    <p:extLst>
      <p:ext uri="{BB962C8B-B14F-4D97-AF65-F5344CB8AC3E}">
        <p14:creationId xmlns:p14="http://schemas.microsoft.com/office/powerpoint/2010/main" val="255610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4FB216-41FC-4EF8-B8EF-74E73379C6FA}" type="slidenum">
              <a:rPr lang="fr-FR" smtClean="0"/>
              <a:pPr/>
              <a:t>10</a:t>
            </a:fld>
            <a:endParaRPr lang="fr-F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0184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11</a:t>
            </a:fld>
            <a:endParaRPr lang="fr-FR">
              <a:cs typeface="Arial" charset="0"/>
            </a:endParaRPr>
          </a:p>
        </p:txBody>
      </p:sp>
    </p:spTree>
    <p:extLst>
      <p:ext uri="{BB962C8B-B14F-4D97-AF65-F5344CB8AC3E}">
        <p14:creationId xmlns:p14="http://schemas.microsoft.com/office/powerpoint/2010/main" val="15977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E624D7B-26CA-4553-91DF-E0FD44276DE8}" type="slidenum">
              <a:rPr lang="fr-FR" smtClean="0"/>
              <a:pPr/>
              <a:t>12</a:t>
            </a:fld>
            <a:endParaRPr lang="fr-F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221842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166C1BA-A324-412B-BFD9-65C47A4A4172}" type="slidenum">
              <a:rPr lang="fr-FR" smtClean="0"/>
              <a:pPr/>
              <a:t>13</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119907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514C953-8B54-43B4-BDFF-938B52997FFA}" type="slidenum">
              <a:rPr lang="fr-FR" smtClean="0"/>
              <a:pPr/>
              <a:t>14</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01281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514C953-8B54-43B4-BDFF-938B52997FFA}" type="slidenum">
              <a:rPr lang="fr-FR" smtClean="0"/>
              <a:pPr/>
              <a:t>15</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021956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514C953-8B54-43B4-BDFF-938B52997FFA}" type="slidenum">
              <a:rPr lang="fr-FR" smtClean="0"/>
              <a:pPr/>
              <a:t>16</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564034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514C953-8B54-43B4-BDFF-938B52997FFA}" type="slidenum">
              <a:rPr lang="fr-FR" smtClean="0"/>
              <a:pPr/>
              <a:t>17</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47545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18</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53402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19</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4261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2</a:t>
            </a:fld>
            <a:endParaRPr lang="fr-FR">
              <a:cs typeface="Arial" charset="0"/>
            </a:endParaRPr>
          </a:p>
        </p:txBody>
      </p:sp>
    </p:spTree>
    <p:extLst>
      <p:ext uri="{BB962C8B-B14F-4D97-AF65-F5344CB8AC3E}">
        <p14:creationId xmlns:p14="http://schemas.microsoft.com/office/powerpoint/2010/main" val="1788543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20</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68467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21</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07016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58DA45-9F4B-4E65-829D-61539912151E}" type="slidenum">
              <a:rPr lang="fr-FR" smtClean="0"/>
              <a:pPr/>
              <a:t>22</a:t>
            </a:fld>
            <a:endParaRPr 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94459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23</a:t>
            </a:fld>
            <a:endParaRPr lang="fr-FR">
              <a:cs typeface="Arial" charset="0"/>
            </a:endParaRPr>
          </a:p>
        </p:txBody>
      </p:sp>
    </p:spTree>
    <p:extLst>
      <p:ext uri="{BB962C8B-B14F-4D97-AF65-F5344CB8AC3E}">
        <p14:creationId xmlns:p14="http://schemas.microsoft.com/office/powerpoint/2010/main" val="4147864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24</a:t>
            </a:fld>
            <a:endParaRPr lang="fr-FR">
              <a:cs typeface="Arial" charset="0"/>
            </a:endParaRPr>
          </a:p>
        </p:txBody>
      </p:sp>
    </p:spTree>
    <p:extLst>
      <p:ext uri="{BB962C8B-B14F-4D97-AF65-F5344CB8AC3E}">
        <p14:creationId xmlns:p14="http://schemas.microsoft.com/office/powerpoint/2010/main" val="15040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25</a:t>
            </a:fld>
            <a:endParaRPr lang="fr-FR">
              <a:cs typeface="Arial" charset="0"/>
            </a:endParaRPr>
          </a:p>
        </p:txBody>
      </p:sp>
    </p:spTree>
    <p:extLst>
      <p:ext uri="{BB962C8B-B14F-4D97-AF65-F5344CB8AC3E}">
        <p14:creationId xmlns:p14="http://schemas.microsoft.com/office/powerpoint/2010/main" val="1596742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26</a:t>
            </a:fld>
            <a:endParaRPr lang="fr-FR">
              <a:cs typeface="Arial" charset="0"/>
            </a:endParaRPr>
          </a:p>
        </p:txBody>
      </p:sp>
    </p:spTree>
    <p:extLst>
      <p:ext uri="{BB962C8B-B14F-4D97-AF65-F5344CB8AC3E}">
        <p14:creationId xmlns:p14="http://schemas.microsoft.com/office/powerpoint/2010/main" val="263654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E624D7B-26CA-4553-91DF-E0FD44276DE8}" type="slidenum">
              <a:rPr lang="fr-FR" smtClean="0"/>
              <a:pPr/>
              <a:t>27</a:t>
            </a:fld>
            <a:endParaRPr lang="fr-F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403628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28</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397976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29</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0146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3</a:t>
            </a:fld>
            <a:endParaRPr lang="fr-FR">
              <a:cs typeface="Arial" charset="0"/>
            </a:endParaRPr>
          </a:p>
        </p:txBody>
      </p:sp>
    </p:spTree>
    <p:extLst>
      <p:ext uri="{BB962C8B-B14F-4D97-AF65-F5344CB8AC3E}">
        <p14:creationId xmlns:p14="http://schemas.microsoft.com/office/powerpoint/2010/main" val="3051874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30</a:t>
            </a:fld>
            <a:endParaRPr lang="fr-FR">
              <a:cs typeface="Arial" charset="0"/>
            </a:endParaRPr>
          </a:p>
        </p:txBody>
      </p:sp>
    </p:spTree>
    <p:extLst>
      <p:ext uri="{BB962C8B-B14F-4D97-AF65-F5344CB8AC3E}">
        <p14:creationId xmlns:p14="http://schemas.microsoft.com/office/powerpoint/2010/main" val="3132527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31</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234498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32</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570091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AC5C18-4C9D-4B12-A8A6-C798A09B6493}" type="slidenum">
              <a:rPr lang="fr-FR" smtClean="0"/>
              <a:pPr/>
              <a:t>33</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fr-FR" dirty="0" err="1" smtClean="0"/>
              <a:t>We</a:t>
            </a:r>
            <a:r>
              <a:rPr lang="fr-FR" dirty="0" smtClean="0"/>
              <a:t> set b0=b1-2</a:t>
            </a:r>
          </a:p>
        </p:txBody>
      </p:sp>
    </p:spTree>
    <p:extLst>
      <p:ext uri="{BB962C8B-B14F-4D97-AF65-F5344CB8AC3E}">
        <p14:creationId xmlns:p14="http://schemas.microsoft.com/office/powerpoint/2010/main" val="1754168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34</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33492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In 2016: Exercises</a:t>
            </a:r>
          </a:p>
          <a:p>
            <a:r>
              <a:rPr lang="fr-FR" dirty="0" smtClean="0">
                <a:ea typeface="ＭＳ Ｐゴシック" pitchFamily="34" charset="-128"/>
              </a:rPr>
              <a:t>1st lecture:</a:t>
            </a:r>
            <a:r>
              <a:rPr lang="fr-FR" baseline="0" dirty="0" smtClean="0">
                <a:ea typeface="ＭＳ Ｐゴシック" pitchFamily="34" charset="-128"/>
              </a:rPr>
              <a:t> Quiz on </a:t>
            </a:r>
            <a:r>
              <a:rPr lang="fr-FR" baseline="0" dirty="0" err="1" smtClean="0">
                <a:ea typeface="ＭＳ Ｐゴシック" pitchFamily="34" charset="-128"/>
              </a:rPr>
              <a:t>number</a:t>
            </a:r>
            <a:r>
              <a:rPr lang="fr-FR" baseline="0" dirty="0" smtClean="0">
                <a:ea typeface="ＭＳ Ｐゴシック" pitchFamily="34" charset="-128"/>
              </a:rPr>
              <a:t> of variables </a:t>
            </a:r>
            <a:r>
              <a:rPr lang="fr-FR" baseline="0" dirty="0" err="1" smtClean="0">
                <a:ea typeface="ＭＳ Ｐゴシック" pitchFamily="34" charset="-128"/>
              </a:rPr>
              <a:t>after</a:t>
            </a:r>
            <a:r>
              <a:rPr lang="fr-FR" baseline="0" dirty="0" smtClean="0">
                <a:ea typeface="ＭＳ Ｐゴシック" pitchFamily="34" charset="-128"/>
              </a:rPr>
              <a:t> a few minutes. Lecture on </a:t>
            </a:r>
            <a:r>
              <a:rPr lang="fr-FR" baseline="0" dirty="0" err="1" smtClean="0">
                <a:ea typeface="ＭＳ Ｐゴシック" pitchFamily="34" charset="-128"/>
              </a:rPr>
              <a:t>exploiting</a:t>
            </a:r>
            <a:r>
              <a:rPr lang="fr-FR" baseline="0" dirty="0" smtClean="0">
                <a:ea typeface="ＭＳ Ｐゴシック" pitchFamily="34" charset="-128"/>
              </a:rPr>
              <a:t> the </a:t>
            </a:r>
            <a:r>
              <a:rPr lang="fr-FR" baseline="0" dirty="0" err="1" smtClean="0">
                <a:ea typeface="ＭＳ Ｐゴシック" pitchFamily="34" charset="-128"/>
              </a:rPr>
              <a:t>similarity</a:t>
            </a:r>
            <a:r>
              <a:rPr lang="fr-FR" baseline="0" dirty="0" smtClean="0">
                <a:ea typeface="ＭＳ Ｐゴシック" pitchFamily="34" charset="-128"/>
              </a:rPr>
              <a:t> of h and n.</a:t>
            </a:r>
          </a:p>
          <a:p>
            <a:r>
              <a:rPr lang="fr-FR" baseline="0" dirty="0" smtClean="0">
                <a:ea typeface="ＭＳ Ｐゴシック" pitchFamily="34" charset="-128"/>
              </a:rPr>
              <a:t>In 2015 First </a:t>
            </a:r>
            <a:r>
              <a:rPr lang="fr-FR" baseline="0" dirty="0" err="1" smtClean="0">
                <a:ea typeface="ＭＳ Ｐゴシック" pitchFamily="34" charset="-128"/>
              </a:rPr>
              <a:t>Exercise</a:t>
            </a:r>
            <a:r>
              <a:rPr lang="fr-FR" baseline="0" dirty="0" smtClean="0">
                <a:ea typeface="ＭＳ Ｐゴシック" pitchFamily="34" charset="-128"/>
              </a:rPr>
              <a:t> at 9:50 (</a:t>
            </a:r>
            <a:r>
              <a:rPr lang="fr-FR" baseline="0" dirty="0" err="1" smtClean="0">
                <a:ea typeface="ＭＳ Ｐゴシック" pitchFamily="34" charset="-128"/>
              </a:rPr>
              <a:t>separation</a:t>
            </a:r>
            <a:r>
              <a:rPr lang="fr-FR" baseline="0" dirty="0" smtClean="0">
                <a:ea typeface="ＭＳ Ｐゴシック" pitchFamily="34" charset="-128"/>
              </a:rPr>
              <a:t> of time </a:t>
            </a:r>
            <a:r>
              <a:rPr lang="fr-FR" baseline="0" dirty="0" err="1" smtClean="0">
                <a:ea typeface="ＭＳ Ｐゴシック" pitchFamily="34" charset="-128"/>
              </a:rPr>
              <a:t>scales</a:t>
            </a:r>
            <a:r>
              <a:rPr lang="fr-FR" baseline="0" dirty="0" smtClean="0">
                <a:ea typeface="ＭＳ Ｐゴシック" pitchFamily="34" charset="-128"/>
              </a:rPr>
              <a:t>) as slide 20.</a:t>
            </a:r>
          </a:p>
          <a:p>
            <a:r>
              <a:rPr lang="fr-FR" baseline="0" dirty="0" smtClean="0">
                <a:ea typeface="ＭＳ Ｐゴシック" pitchFamily="34" charset="-128"/>
              </a:rPr>
              <a:t>Second Lecture: Discussion and extension  of </a:t>
            </a:r>
            <a:r>
              <a:rPr lang="fr-FR" baseline="0" dirty="0" err="1" smtClean="0">
                <a:ea typeface="ＭＳ Ｐゴシック" pitchFamily="34" charset="-128"/>
              </a:rPr>
              <a:t>exercise</a:t>
            </a:r>
            <a:r>
              <a:rPr lang="fr-FR" baseline="0" dirty="0" smtClean="0">
                <a:ea typeface="ＭＳ Ｐゴシック" pitchFamily="34" charset="-128"/>
              </a:rPr>
              <a:t> 1.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nullclines</a:t>
            </a:r>
            <a:r>
              <a:rPr lang="fr-FR" baseline="0" dirty="0" smtClean="0">
                <a:ea typeface="ＭＳ Ｐゴシック" pitchFamily="34" charset="-128"/>
              </a:rPr>
              <a:t> and flow. Finish </a:t>
            </a:r>
            <a:r>
              <a:rPr lang="fr-FR" baseline="0" dirty="0" err="1" smtClean="0">
                <a:ea typeface="ＭＳ Ｐゴシック" pitchFamily="34" charset="-128"/>
              </a:rPr>
              <a:t>with</a:t>
            </a:r>
            <a:r>
              <a:rPr lang="fr-FR" baseline="0" dirty="0" smtClean="0">
                <a:ea typeface="ＭＳ Ｐゴシック" pitchFamily="34" charset="-128"/>
              </a:rPr>
              <a:t> Quiz3.3</a:t>
            </a:r>
          </a:p>
          <a:p>
            <a:r>
              <a:rPr lang="fr-FR" baseline="0" dirty="0" err="1" smtClean="0">
                <a:ea typeface="ＭＳ Ｐゴシック" pitchFamily="34" charset="-128"/>
              </a:rPr>
              <a:t>Third</a:t>
            </a:r>
            <a:r>
              <a:rPr lang="fr-FR" baseline="0" dirty="0" smtClean="0">
                <a:ea typeface="ＭＳ Ｐゴシック" pitchFamily="34" charset="-128"/>
              </a:rPr>
              <a:t> Lecture: 15 minutes lectures </a:t>
            </a:r>
            <a:r>
              <a:rPr lang="fr-FR" baseline="0" dirty="0" err="1" smtClean="0">
                <a:ea typeface="ＭＳ Ｐゴシック" pitchFamily="34" charset="-128"/>
              </a:rPr>
              <a:t>with</a:t>
            </a:r>
            <a:r>
              <a:rPr lang="fr-FR" baseline="0" dirty="0" smtClean="0">
                <a:ea typeface="ＭＳ Ｐゴシック" pitchFamily="34" charset="-128"/>
              </a:rPr>
              <a:t> </a:t>
            </a:r>
            <a:r>
              <a:rPr lang="fr-FR" baseline="0" dirty="0" err="1" smtClean="0">
                <a:ea typeface="ＭＳ Ｐゴシック" pitchFamily="34" charset="-128"/>
              </a:rPr>
              <a:t>slides</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a:t>
            </a:r>
            <a:r>
              <a:rPr lang="fr-FR" baseline="0" dirty="0" err="1" smtClean="0">
                <a:ea typeface="ＭＳ Ｐゴシック" pitchFamily="34" charset="-128"/>
              </a:rPr>
              <a:t>stability</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continue </a:t>
            </a:r>
            <a:r>
              <a:rPr lang="fr-FR" baseline="0" dirty="0" err="1" smtClean="0">
                <a:ea typeface="ＭＳ Ｐゴシック" pitchFamily="34" charset="-128"/>
              </a:rPr>
              <a:t>with</a:t>
            </a:r>
            <a:r>
              <a:rPr lang="fr-FR" baseline="0" dirty="0" smtClean="0">
                <a:ea typeface="ＭＳ Ｐゴシック" pitchFamily="34" charset="-128"/>
              </a:rPr>
              <a:t> </a:t>
            </a:r>
            <a:r>
              <a:rPr lang="fr-FR" baseline="0" dirty="0" err="1" smtClean="0">
                <a:ea typeface="ＭＳ Ｐゴシック" pitchFamily="34" charset="-128"/>
              </a:rPr>
              <a:t>slides</a:t>
            </a:r>
            <a:r>
              <a:rPr lang="fr-FR" baseline="0" dirty="0" smtClean="0">
                <a:ea typeface="ＭＳ Ｐゴシック" pitchFamily="34" charset="-128"/>
              </a:rPr>
              <a:t>.</a:t>
            </a:r>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35</a:t>
            </a:fld>
            <a:endParaRPr lang="fr-FR">
              <a:cs typeface="Arial" charset="0"/>
            </a:endParaRPr>
          </a:p>
        </p:txBody>
      </p:sp>
    </p:spTree>
    <p:extLst>
      <p:ext uri="{BB962C8B-B14F-4D97-AF65-F5344CB8AC3E}">
        <p14:creationId xmlns:p14="http://schemas.microsoft.com/office/powerpoint/2010/main" val="2639594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36</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300633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37</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141182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2A590E4C-ABD9-406D-9257-D1132C217B21}" type="slidenum">
              <a:rPr lang="fr-FR" smtClean="0"/>
              <a:pPr>
                <a:defRPr/>
              </a:pPr>
              <a:t>38</a:t>
            </a:fld>
            <a:endParaRPr lang="fr-FR"/>
          </a:p>
        </p:txBody>
      </p:sp>
    </p:spTree>
    <p:extLst>
      <p:ext uri="{BB962C8B-B14F-4D97-AF65-F5344CB8AC3E}">
        <p14:creationId xmlns:p14="http://schemas.microsoft.com/office/powerpoint/2010/main" val="3114319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AC5C18-4C9D-4B12-A8A6-C798A09B6493}" type="slidenum">
              <a:rPr lang="fr-FR" smtClean="0"/>
              <a:pPr/>
              <a:t>39</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fr-FR" dirty="0" err="1" smtClean="0"/>
              <a:t>We</a:t>
            </a:r>
            <a:r>
              <a:rPr lang="fr-FR" dirty="0" smtClean="0"/>
              <a:t> set b0=b1-2</a:t>
            </a:r>
          </a:p>
        </p:txBody>
      </p:sp>
    </p:spTree>
    <p:extLst>
      <p:ext uri="{BB962C8B-B14F-4D97-AF65-F5344CB8AC3E}">
        <p14:creationId xmlns:p14="http://schemas.microsoft.com/office/powerpoint/2010/main" val="58736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910FE0D-DB65-43B5-BB5F-D67487C6345E}" type="slidenum">
              <a:rPr lang="fr-FR" smtClean="0"/>
              <a:pPr/>
              <a:t>4</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071202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AC5C18-4C9D-4B12-A8A6-C798A09B6493}" type="slidenum">
              <a:rPr lang="fr-FR" smtClean="0"/>
              <a:pPr/>
              <a:t>40</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39475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41</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745314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42</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52866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43</a:t>
            </a:fld>
            <a:endParaRPr lang="fr-FR">
              <a:cs typeface="Arial" charset="0"/>
            </a:endParaRPr>
          </a:p>
        </p:txBody>
      </p:sp>
    </p:spTree>
    <p:extLst>
      <p:ext uri="{BB962C8B-B14F-4D97-AF65-F5344CB8AC3E}">
        <p14:creationId xmlns:p14="http://schemas.microsoft.com/office/powerpoint/2010/main" val="447119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44</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726807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45</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081407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46</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581646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47</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924559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48</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573142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16F2D1F-C0C1-4A85-A735-A938D86B80C5}" type="slidenum">
              <a:rPr lang="fr-FR" smtClean="0"/>
              <a:pPr/>
              <a:t>49</a:t>
            </a:fld>
            <a:endParaRPr lang="fr-FR"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55630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9418253-466E-4840-A5AE-ACDD1D032302}" type="slidenum">
              <a:rPr lang="fr-FR" smtClean="0"/>
              <a:pPr/>
              <a:t>5</a:t>
            </a:fld>
            <a:endParaRPr 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68323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50</a:t>
            </a:fld>
            <a:endParaRPr lang="fr-FR">
              <a:cs typeface="Arial" charset="0"/>
            </a:endParaRPr>
          </a:p>
        </p:txBody>
      </p:sp>
    </p:spTree>
    <p:extLst>
      <p:ext uri="{BB962C8B-B14F-4D97-AF65-F5344CB8AC3E}">
        <p14:creationId xmlns:p14="http://schemas.microsoft.com/office/powerpoint/2010/main" val="2242099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51</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583489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16F2D1F-C0C1-4A85-A735-A938D86B80C5}" type="slidenum">
              <a:rPr lang="fr-FR" smtClean="0"/>
              <a:pPr/>
              <a:t>52</a:t>
            </a:fld>
            <a:endParaRPr lang="fr-FR"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037231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CF10C6-281B-4030-8786-22B07D62C1E1}" type="slidenum">
              <a:rPr lang="fr-FR" smtClean="0"/>
              <a:pPr/>
              <a:t>53</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649130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CF10C6-281B-4030-8786-22B07D62C1E1}" type="slidenum">
              <a:rPr lang="fr-FR" smtClean="0"/>
              <a:pPr/>
              <a:t>54</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957816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55</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962931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16F2D1F-C0C1-4A85-A735-A938D86B80C5}" type="slidenum">
              <a:rPr lang="fr-FR" smtClean="0"/>
              <a:pPr/>
              <a:t>56</a:t>
            </a:fld>
            <a:endParaRPr lang="fr-FR"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9257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16F2D1F-C0C1-4A85-A735-A938D86B80C5}" type="slidenum">
              <a:rPr lang="fr-FR" smtClean="0"/>
              <a:pPr/>
              <a:t>57</a:t>
            </a:fld>
            <a:endParaRPr lang="fr-FR"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056808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4951FC-467B-40EB-B2AA-BE07C6335E09}" type="slidenum">
              <a:rPr lang="fr-FR" smtClean="0"/>
              <a:pPr/>
              <a:t>58</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376180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59</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0566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9F4553F-E16A-43D4-BEB2-A7EFB17CA02B}" type="slidenum">
              <a:rPr lang="fr-FR" smtClean="0"/>
              <a:pPr/>
              <a:t>6</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8784414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4775C9C-35DC-4A08-9EEB-2FF705B219C4}" type="slidenum">
              <a:rPr lang="fr-FR" smtClean="0"/>
              <a:pPr/>
              <a:t>60</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3800022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61</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636796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9F4553F-E16A-43D4-BEB2-A7EFB17CA02B}" type="slidenum">
              <a:rPr lang="fr-FR" smtClean="0"/>
              <a:pPr/>
              <a:t>62</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670634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4775C9C-35DC-4A08-9EEB-2FF705B219C4}" type="slidenum">
              <a:rPr lang="fr-FR" smtClean="0"/>
              <a:pPr/>
              <a:t>63</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fr-FR" dirty="0" smtClean="0"/>
              <a:t>In 2017 </a:t>
            </a:r>
            <a:r>
              <a:rPr lang="fr-FR" dirty="0" err="1" smtClean="0"/>
              <a:t>this</a:t>
            </a:r>
            <a:r>
              <a:rPr lang="fr-FR" dirty="0" smtClean="0"/>
              <a:t> </a:t>
            </a:r>
            <a:r>
              <a:rPr lang="fr-FR" dirty="0" err="1" smtClean="0"/>
              <a:t>exercise</a:t>
            </a:r>
            <a:r>
              <a:rPr lang="fr-FR" dirty="0" smtClean="0"/>
              <a:t> </a:t>
            </a:r>
            <a:r>
              <a:rPr lang="fr-FR" dirty="0" err="1" smtClean="0"/>
              <a:t>was</a:t>
            </a:r>
            <a:r>
              <a:rPr lang="fr-FR" dirty="0" smtClean="0"/>
              <a:t> </a:t>
            </a:r>
            <a:r>
              <a:rPr lang="fr-FR" dirty="0" err="1" smtClean="0"/>
              <a:t>moved</a:t>
            </a:r>
            <a:r>
              <a:rPr lang="fr-FR" dirty="0" smtClean="0"/>
              <a:t> to the end </a:t>
            </a:r>
          </a:p>
        </p:txBody>
      </p:sp>
    </p:spTree>
    <p:extLst>
      <p:ext uri="{BB962C8B-B14F-4D97-AF65-F5344CB8AC3E}">
        <p14:creationId xmlns:p14="http://schemas.microsoft.com/office/powerpoint/2010/main" val="40212762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CF10C6-281B-4030-8786-22B07D62C1E1}" type="slidenum">
              <a:rPr lang="fr-FR" smtClean="0"/>
              <a:pPr/>
              <a:t>64</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4495187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CF10C6-281B-4030-8786-22B07D62C1E1}" type="slidenum">
              <a:rPr lang="fr-FR" smtClean="0"/>
              <a:pPr/>
              <a:t>65</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79169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66</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7039510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F932FD3-53B2-4A20-9DF6-0B92F48D8E61}" type="slidenum">
              <a:rPr lang="fr-FR" smtClean="0"/>
              <a:pPr/>
              <a:t>67</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5357734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CF10C6-281B-4030-8786-22B07D62C1E1}" type="slidenum">
              <a:rPr lang="fr-FR" smtClean="0"/>
              <a:pPr/>
              <a:t>68</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5383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9F4553F-E16A-43D4-BEB2-A7EFB17CA02B}" type="slidenum">
              <a:rPr lang="fr-FR" smtClean="0"/>
              <a:pPr/>
              <a:t>7</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45572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8</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64442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166C1BA-A324-412B-BFD9-65C47A4A4172}" type="slidenum">
              <a:rPr lang="fr-FR" smtClean="0"/>
              <a:pPr/>
              <a:t>9</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90816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OC Video Title">
    <p:spTree>
      <p:nvGrpSpPr>
        <p:cNvPr id="1" name=""/>
        <p:cNvGrpSpPr/>
        <p:nvPr/>
      </p:nvGrpSpPr>
      <p:grpSpPr>
        <a:xfrm>
          <a:off x="0" y="0"/>
          <a:ext cx="0" cy="0"/>
          <a:chOff x="0" y="0"/>
          <a:chExt cx="0" cy="0"/>
        </a:xfrm>
      </p:grpSpPr>
      <p:pic>
        <p:nvPicPr>
          <p:cNvPr id="5" name="Image 28" descr="epfl2.png"/>
          <p:cNvPicPr>
            <a:picLocks noChangeAspect="1"/>
          </p:cNvPicPr>
          <p:nvPr userDrawn="1"/>
        </p:nvPicPr>
        <p:blipFill>
          <a:blip r:embed="rId2"/>
          <a:srcRect/>
          <a:stretch>
            <a:fillRect/>
          </a:stretch>
        </p:blipFill>
        <p:spPr bwMode="auto">
          <a:xfrm>
            <a:off x="2035175" y="1579563"/>
            <a:ext cx="2112963" cy="1085850"/>
          </a:xfrm>
          <a:prstGeom prst="rect">
            <a:avLst/>
          </a:prstGeom>
          <a:noFill/>
          <a:ln w="9525">
            <a:noFill/>
            <a:miter lim="800000"/>
            <a:headEnd/>
            <a:tailEnd/>
          </a:ln>
        </p:spPr>
      </p:pic>
      <p:sp>
        <p:nvSpPr>
          <p:cNvPr id="6" name="Title 1"/>
          <p:cNvSpPr>
            <a:spLocks noGrp="1"/>
          </p:cNvSpPr>
          <p:nvPr>
            <p:ph type="title"/>
          </p:nvPr>
        </p:nvSpPr>
        <p:spPr>
          <a:xfrm>
            <a:off x="2034799" y="6126857"/>
            <a:ext cx="18624734" cy="1086925"/>
          </a:xfrm>
          <a:prstGeom prst="rect">
            <a:avLst/>
          </a:prstGeom>
        </p:spPr>
        <p:txBody>
          <a:bodyPr vert="horz"/>
          <a:lstStyle>
            <a:lvl1pPr>
              <a:defRPr lang="en-US" sz="6600" kern="1200" spc="236" dirty="0">
                <a:solidFill>
                  <a:srgbClr val="000000"/>
                </a:solidFill>
                <a:latin typeface="Impact"/>
                <a:ea typeface="ＭＳ Ｐゴシック" charset="0"/>
                <a:cs typeface="Impact"/>
              </a:defRPr>
            </a:lvl1pPr>
          </a:lstStyle>
          <a:p>
            <a:r>
              <a:rPr lang="fr-CH" smtClean="0"/>
              <a:t>Click to edit Master title style</a:t>
            </a:r>
            <a:endParaRPr lang="en-US" dirty="0"/>
          </a:p>
        </p:txBody>
      </p:sp>
      <p:sp>
        <p:nvSpPr>
          <p:cNvPr id="14" name="Text Placeholder 13"/>
          <p:cNvSpPr>
            <a:spLocks noGrp="1"/>
          </p:cNvSpPr>
          <p:nvPr>
            <p:ph type="body" sz="quarter" idx="12"/>
          </p:nvPr>
        </p:nvSpPr>
        <p:spPr>
          <a:xfrm>
            <a:off x="2034797" y="7992177"/>
            <a:ext cx="13092127" cy="906462"/>
          </a:xfrm>
          <a:prstGeom prst="rect">
            <a:avLst/>
          </a:prstGeom>
        </p:spPr>
        <p:txBody>
          <a:bodyPr vert="horz"/>
          <a:lstStyle>
            <a:lvl1pPr marL="685800" indent="-685800">
              <a:buFontTx/>
              <a:buNone/>
              <a:defRPr lang="fr-CH" b="1" dirty="0" smtClean="0">
                <a:solidFill>
                  <a:srgbClr val="C30000"/>
                </a:solidFill>
                <a:latin typeface="Arial Narrow" charset="0"/>
                <a:cs typeface="Arial Narrow" charset="0"/>
              </a:defRPr>
            </a:lvl1pPr>
          </a:lstStyle>
          <a:p>
            <a:pPr lvl="0"/>
            <a:r>
              <a:rPr lang="fr-CH" smtClean="0"/>
              <a:t>Click to edit Master text styles</a:t>
            </a:r>
          </a:p>
        </p:txBody>
      </p:sp>
      <p:sp>
        <p:nvSpPr>
          <p:cNvPr id="16" name="Text Placeholder 15"/>
          <p:cNvSpPr>
            <a:spLocks noGrp="1"/>
          </p:cNvSpPr>
          <p:nvPr>
            <p:ph type="body" sz="quarter" idx="13"/>
          </p:nvPr>
        </p:nvSpPr>
        <p:spPr>
          <a:xfrm>
            <a:off x="2035248" y="8898639"/>
            <a:ext cx="13091676" cy="830014"/>
          </a:xfrm>
          <a:prstGeom prst="rect">
            <a:avLst/>
          </a:prstGeom>
        </p:spPr>
        <p:txBody>
          <a:bodyPr vert="horz"/>
          <a:lstStyle>
            <a:lvl1pPr marL="685800" indent="-685800">
              <a:buFontTx/>
              <a:buNone/>
              <a:defRPr lang="fr-CH" dirty="0" smtClean="0">
                <a:solidFill>
                  <a:schemeClr val="tx1"/>
                </a:solidFill>
                <a:latin typeface="Arial Narrow" charset="0"/>
                <a:cs typeface="Arial Narrow" charset="0"/>
              </a:defRPr>
            </a:lvl1pPr>
          </a:lstStyle>
          <a:p>
            <a:pPr lvl="0"/>
            <a:r>
              <a:rPr lang="fr-CH"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620560" y="11072108"/>
            <a:ext cx="4501555" cy="810154"/>
          </a:xfrm>
          <a:prstGeom prst="rect">
            <a:avLst/>
          </a:prstGeom>
          <a:ln/>
        </p:spPr>
        <p:txBody>
          <a:bodyPr lIns="192911" tIns="96455" rIns="192911" bIns="96455"/>
          <a:lstStyle>
            <a:lvl1pPr>
              <a:defRPr/>
            </a:lvl1pPr>
          </a:lstStyle>
          <a:p>
            <a:pPr>
              <a:defRPr/>
            </a:pPr>
            <a:endParaRPr lang="fr-FR"/>
          </a:p>
        </p:txBody>
      </p:sp>
      <p:sp>
        <p:nvSpPr>
          <p:cNvPr id="3" name="Rectangle 5"/>
          <p:cNvSpPr>
            <a:spLocks noGrp="1" noChangeArrowheads="1"/>
          </p:cNvSpPr>
          <p:nvPr>
            <p:ph type="ftr" sz="quarter" idx="11"/>
          </p:nvPr>
        </p:nvSpPr>
        <p:spPr>
          <a:xfrm>
            <a:off x="7382550" y="11072108"/>
            <a:ext cx="6842363" cy="810154"/>
          </a:xfrm>
          <a:prstGeom prst="rect">
            <a:avLst/>
          </a:prstGeom>
          <a:ln/>
        </p:spPr>
        <p:txBody>
          <a:bodyPr lIns="192911" tIns="96455" rIns="192911" bIns="96455"/>
          <a:lstStyle>
            <a:lvl1pPr>
              <a:defRPr/>
            </a:lvl1pPr>
          </a:lstStyle>
          <a:p>
            <a:pPr>
              <a:defRPr/>
            </a:pPr>
            <a:endParaRPr lang="fr-FR"/>
          </a:p>
        </p:txBody>
      </p:sp>
      <p:sp>
        <p:nvSpPr>
          <p:cNvPr id="4" name="Rectangle 6"/>
          <p:cNvSpPr>
            <a:spLocks noGrp="1" noChangeArrowheads="1"/>
          </p:cNvSpPr>
          <p:nvPr>
            <p:ph type="sldNum" sz="quarter" idx="12"/>
          </p:nvPr>
        </p:nvSpPr>
        <p:spPr>
          <a:xfrm>
            <a:off x="15485348" y="11072108"/>
            <a:ext cx="4501555" cy="810154"/>
          </a:xfrm>
          <a:prstGeom prst="rect">
            <a:avLst/>
          </a:prstGeom>
          <a:ln/>
        </p:spPr>
        <p:txBody>
          <a:bodyPr lIns="192911" tIns="96455" rIns="192911" bIns="96455"/>
          <a:lstStyle>
            <a:lvl1pPr>
              <a:defRPr/>
            </a:lvl1pPr>
          </a:lstStyle>
          <a:p>
            <a:pPr>
              <a:defRPr/>
            </a:pPr>
            <a:fld id="{C1FFC524-F062-458A-AA3B-E5D734620D6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et filet">
    <p:spTree>
      <p:nvGrpSpPr>
        <p:cNvPr id="1" name=""/>
        <p:cNvGrpSpPr/>
        <p:nvPr/>
      </p:nvGrpSpPr>
      <p:grpSpPr>
        <a:xfrm>
          <a:off x="0" y="0"/>
          <a:ext cx="0" cy="0"/>
          <a:chOff x="0" y="0"/>
          <a:chExt cx="0" cy="0"/>
        </a:xfrm>
      </p:grpSpPr>
      <p:sp>
        <p:nvSpPr>
          <p:cNvPr id="3"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8157C989-9683-4E93-85AD-6E8DADA6FB43}"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4"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6" name="Grouper 4"/>
          <p:cNvGrpSpPr>
            <a:grpSpLocks/>
          </p:cNvGrpSpPr>
          <p:nvPr userDrawn="1"/>
        </p:nvGrpSpPr>
        <p:grpSpPr bwMode="auto">
          <a:xfrm>
            <a:off x="1588" y="1563688"/>
            <a:ext cx="21607462" cy="225425"/>
            <a:chOff x="891" y="1433935"/>
            <a:chExt cx="19805650" cy="206338"/>
          </a:xfrm>
        </p:grpSpPr>
        <p:sp>
          <p:nvSpPr>
            <p:cNvPr id="7" name="Rectangle 6"/>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8" name="Rectangle 7"/>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2" name="Titre 1"/>
          <p:cNvSpPr>
            <a:spLocks noGrp="1"/>
          </p:cNvSpPr>
          <p:nvPr>
            <p:ph type="title"/>
          </p:nvPr>
        </p:nvSpPr>
        <p:spPr>
          <a:xfrm>
            <a:off x="944727" y="323223"/>
            <a:ext cx="18298949"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sans filet">
    <p:spTree>
      <p:nvGrpSpPr>
        <p:cNvPr id="1" name=""/>
        <p:cNvGrpSpPr/>
        <p:nvPr/>
      </p:nvGrpSpPr>
      <p:grpSpPr>
        <a:xfrm>
          <a:off x="0" y="0"/>
          <a:ext cx="0" cy="0"/>
          <a:chOff x="0" y="0"/>
          <a:chExt cx="0" cy="0"/>
        </a:xfrm>
      </p:grpSpPr>
      <p:sp>
        <p:nvSpPr>
          <p:cNvPr id="3"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BB6EBC08-FAE3-4A34-B1F6-5261134B6DF6}"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4"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
        <p:nvSpPr>
          <p:cNvPr id="2" name="Titre 1"/>
          <p:cNvSpPr>
            <a:spLocks noGrp="1"/>
          </p:cNvSpPr>
          <p:nvPr>
            <p:ph type="title"/>
          </p:nvPr>
        </p:nvSpPr>
        <p:spPr>
          <a:xfrm>
            <a:off x="944727" y="323223"/>
            <a:ext cx="18298950" cy="1442679"/>
          </a:xfrm>
          <a:prstGeom prst="rect">
            <a:avLst/>
          </a:prstGeom>
        </p:spPr>
        <p:txBody>
          <a:bodyPr lIns="216054" tIns="108027" rIns="216054" bIns="108027"/>
          <a:lstStyle>
            <a:lvl1pPr>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71CC1C1A-7A90-44FD-A370-136E498F11FE}"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grpSp>
        <p:nvGrpSpPr>
          <p:cNvPr id="7" name="Grouper 4"/>
          <p:cNvGrpSpPr>
            <a:grpSpLocks/>
          </p:cNvGrpSpPr>
          <p:nvPr userDrawn="1"/>
        </p:nvGrpSpPr>
        <p:grpSpPr bwMode="auto">
          <a:xfrm>
            <a:off x="1588" y="1563688"/>
            <a:ext cx="21607462" cy="225425"/>
            <a:chOff x="891" y="1433935"/>
            <a:chExt cx="19805650" cy="206338"/>
          </a:xfrm>
        </p:grpSpPr>
        <p:sp>
          <p:nvSpPr>
            <p:cNvPr id="8" name="Rectangle 7"/>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0" name="Rectangle 9"/>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3" name="Espace réservé du contenu 2"/>
          <p:cNvSpPr>
            <a:spLocks noGrp="1"/>
          </p:cNvSpPr>
          <p:nvPr>
            <p:ph idx="1"/>
          </p:nvPr>
        </p:nvSpPr>
        <p:spPr>
          <a:xfrm>
            <a:off x="694447" y="2347948"/>
            <a:ext cx="19965085" cy="8601480"/>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marL="1238250" indent="0">
              <a:buNone/>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p:txBody>
      </p:sp>
      <p:sp>
        <p:nvSpPr>
          <p:cNvPr id="9" name="Titre 1"/>
          <p:cNvSpPr>
            <a:spLocks noGrp="1"/>
          </p:cNvSpPr>
          <p:nvPr>
            <p:ph type="title"/>
          </p:nvPr>
        </p:nvSpPr>
        <p:spPr>
          <a:xfrm>
            <a:off x="944727" y="323223"/>
            <a:ext cx="18298950"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smtClean="0"/>
              <a:t>Click to edit Master title style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anvas">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AE3ADD7F-FEC2-47ED-8F59-7EBA958F93FD}"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8" name="Grouper 4"/>
          <p:cNvGrpSpPr>
            <a:grpSpLocks/>
          </p:cNvGrpSpPr>
          <p:nvPr userDrawn="1"/>
        </p:nvGrpSpPr>
        <p:grpSpPr bwMode="auto">
          <a:xfrm>
            <a:off x="1588" y="1563688"/>
            <a:ext cx="21607462" cy="225425"/>
            <a:chOff x="891" y="1433935"/>
            <a:chExt cx="19805650" cy="206338"/>
          </a:xfrm>
        </p:grpSpPr>
        <p:sp>
          <p:nvSpPr>
            <p:cNvPr id="10" name="Rectangle 9"/>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1" name="Rectangle 10"/>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3" name="Espace réservé du contenu 2"/>
          <p:cNvSpPr>
            <a:spLocks noGrp="1"/>
          </p:cNvSpPr>
          <p:nvPr>
            <p:ph idx="1"/>
          </p:nvPr>
        </p:nvSpPr>
        <p:spPr>
          <a:xfrm>
            <a:off x="643055" y="2347948"/>
            <a:ext cx="9915077" cy="8545039"/>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4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p:txBody>
      </p:sp>
      <p:sp>
        <p:nvSpPr>
          <p:cNvPr id="12" name="Espace réservé du contenu 2"/>
          <p:cNvSpPr>
            <a:spLocks noGrp="1"/>
          </p:cNvSpPr>
          <p:nvPr>
            <p:ph idx="10"/>
          </p:nvPr>
        </p:nvSpPr>
        <p:spPr>
          <a:xfrm>
            <a:off x="10823113" y="2347948"/>
            <a:ext cx="9914400" cy="8545039"/>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a:defRPr>
                <a:latin typeface="HelveticaNeueLT Pro 55 Roman" pitchFamily="34" charset="0"/>
              </a:defRPr>
            </a:lvl4pPr>
            <a:lvl5pPr>
              <a:defRPr>
                <a:latin typeface="HelveticaNeueLT Pro 55 Roman" pitchFamily="34" charset="0"/>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p:txBody>
      </p:sp>
      <p:sp>
        <p:nvSpPr>
          <p:cNvPr id="9" name="Titre 1"/>
          <p:cNvSpPr>
            <a:spLocks noGrp="1"/>
          </p:cNvSpPr>
          <p:nvPr>
            <p:ph type="title"/>
          </p:nvPr>
        </p:nvSpPr>
        <p:spPr>
          <a:xfrm>
            <a:off x="944727" y="323223"/>
            <a:ext cx="18298950"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01E3E9F-5ABA-40FE-AF79-C325AF3393E1}"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
        <p:nvSpPr>
          <p:cNvPr id="8" name="Espace réservé du contenu 2"/>
          <p:cNvSpPr>
            <a:spLocks noGrp="1"/>
          </p:cNvSpPr>
          <p:nvPr>
            <p:ph sz="half" idx="10"/>
          </p:nvPr>
        </p:nvSpPr>
        <p:spPr>
          <a:xfrm>
            <a:off x="8447918" y="1165851"/>
            <a:ext cx="12211615" cy="9463373"/>
          </a:xfrm>
          <a:prstGeom prst="rect">
            <a:avLst/>
          </a:prstGeom>
        </p:spPr>
        <p:txBody>
          <a:bodyPr lIns="0" tIns="0" rIns="0" bIns="0"/>
          <a:lstStyle>
            <a:lvl1pPr marL="1080272" indent="-518871">
              <a:spcBef>
                <a:spcPts val="1418"/>
              </a:spcBef>
              <a:buClr>
                <a:srgbClr val="C30000"/>
              </a:buClr>
              <a:buSzPct val="159000"/>
              <a:buFont typeface="Arial"/>
              <a:buChar char="•"/>
              <a:defRPr sz="4700" b="0" i="0">
                <a:solidFill>
                  <a:srgbClr val="000000"/>
                </a:solidFill>
                <a:latin typeface="Arial Narrow"/>
                <a:cs typeface="Arial Narrow"/>
              </a:defRPr>
            </a:lvl1pPr>
            <a:lvl2pPr marL="1511632" indent="-433810">
              <a:spcBef>
                <a:spcPts val="1418"/>
              </a:spcBef>
              <a:buClr>
                <a:srgbClr val="C30000"/>
              </a:buClr>
              <a:buSzPct val="159000"/>
              <a:buFont typeface="Arial"/>
              <a:buChar char="•"/>
              <a:defRPr sz="3800" b="0" i="0">
                <a:solidFill>
                  <a:srgbClr val="000000"/>
                </a:solidFill>
                <a:latin typeface="Arial Narrow"/>
                <a:cs typeface="Arial Narrow"/>
              </a:defRPr>
            </a:lvl2pPr>
            <a:lvl3pPr marL="1834213" indent="-433810">
              <a:spcBef>
                <a:spcPts val="1418"/>
              </a:spcBef>
              <a:buClr>
                <a:srgbClr val="C30000"/>
              </a:buClr>
              <a:buSzPct val="159000"/>
              <a:buFont typeface="Arial"/>
              <a:buChar char="•"/>
              <a:defRPr sz="3500" b="0" i="0">
                <a:solidFill>
                  <a:srgbClr val="000000"/>
                </a:solidFill>
                <a:latin typeface="Arial Narrow"/>
                <a:cs typeface="Arial Narrow"/>
              </a:defRPr>
            </a:lvl3pPr>
            <a:lvl4pPr marL="2100529" indent="-348749">
              <a:spcBef>
                <a:spcPts val="1418"/>
              </a:spcBef>
              <a:buClr>
                <a:srgbClr val="C30000"/>
              </a:buClr>
              <a:buSzPct val="159000"/>
              <a:buFont typeface="Arial"/>
              <a:buChar char="•"/>
              <a:defRPr sz="3100" b="0" i="0">
                <a:solidFill>
                  <a:srgbClr val="000000"/>
                </a:solidFill>
                <a:latin typeface="Arial Narrow"/>
                <a:cs typeface="Arial Narrow"/>
              </a:defRPr>
            </a:lvl4pPr>
            <a:lvl5pPr marL="2265571" indent="-263688">
              <a:spcBef>
                <a:spcPts val="1418"/>
              </a:spcBef>
              <a:buClr>
                <a:srgbClr val="C30000"/>
              </a:buClr>
              <a:buSzPct val="159000"/>
              <a:buFont typeface="Arial"/>
              <a:buChar char="•"/>
              <a:defRPr sz="2800" b="0" i="0">
                <a:solidFill>
                  <a:srgbClr val="000000"/>
                </a:solidFill>
                <a:latin typeface="Arial Narrow"/>
                <a:cs typeface="Arial Narrow"/>
              </a:defRPr>
            </a:lvl5pPr>
            <a:lvl6pPr>
              <a:defRPr sz="4300"/>
            </a:lvl6pPr>
            <a:lvl7pPr>
              <a:defRPr sz="4300"/>
            </a:lvl7pPr>
            <a:lvl8pPr>
              <a:defRPr sz="4300"/>
            </a:lvl8pPr>
            <a:lvl9pPr>
              <a:defRPr sz="43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10" name="Sous-titre 2"/>
          <p:cNvSpPr>
            <a:spLocks noGrp="1"/>
          </p:cNvSpPr>
          <p:nvPr>
            <p:ph type="subTitle" idx="1"/>
          </p:nvPr>
        </p:nvSpPr>
        <p:spPr>
          <a:xfrm>
            <a:off x="821534" y="3806314"/>
            <a:ext cx="7626383" cy="6822910"/>
          </a:xfrm>
          <a:prstGeom prst="rect">
            <a:avLst/>
          </a:prstGeom>
        </p:spPr>
        <p:txBody>
          <a:bodyPr lIns="216054" tIns="108027" rIns="216054" bIns="108027">
            <a:noAutofit/>
          </a:bodyPr>
          <a:lstStyle>
            <a:lvl1pPr marL="0" indent="0" algn="l">
              <a:buNone/>
              <a:defRPr sz="3800" b="0" i="0">
                <a:solidFill>
                  <a:srgbClr val="000000"/>
                </a:solidFill>
                <a:latin typeface="Arial Narrow"/>
                <a:cs typeface="Arial Narrow"/>
              </a:defRPr>
            </a:lvl1pPr>
            <a:lvl2pPr marL="1080272" indent="0" algn="ctr">
              <a:buNone/>
              <a:defRPr>
                <a:solidFill>
                  <a:schemeClr val="tx1">
                    <a:tint val="75000"/>
                  </a:schemeClr>
                </a:solidFill>
              </a:defRPr>
            </a:lvl2pPr>
            <a:lvl3pPr marL="2160544" indent="0" algn="ctr">
              <a:buNone/>
              <a:defRPr>
                <a:solidFill>
                  <a:schemeClr val="tx1">
                    <a:tint val="75000"/>
                  </a:schemeClr>
                </a:solidFill>
              </a:defRPr>
            </a:lvl3pPr>
            <a:lvl4pPr marL="3240816" indent="0" algn="ctr">
              <a:buNone/>
              <a:defRPr>
                <a:solidFill>
                  <a:schemeClr val="tx1">
                    <a:tint val="75000"/>
                  </a:schemeClr>
                </a:solidFill>
              </a:defRPr>
            </a:lvl4pPr>
            <a:lvl5pPr marL="4321089" indent="0" algn="ctr">
              <a:buNone/>
              <a:defRPr>
                <a:solidFill>
                  <a:schemeClr val="tx1">
                    <a:tint val="75000"/>
                  </a:schemeClr>
                </a:solidFill>
              </a:defRPr>
            </a:lvl5pPr>
            <a:lvl6pPr marL="5401361" indent="0" algn="ctr">
              <a:buNone/>
              <a:defRPr>
                <a:solidFill>
                  <a:schemeClr val="tx1">
                    <a:tint val="75000"/>
                  </a:schemeClr>
                </a:solidFill>
              </a:defRPr>
            </a:lvl6pPr>
            <a:lvl7pPr marL="6481633" indent="0" algn="ctr">
              <a:buNone/>
              <a:defRPr>
                <a:solidFill>
                  <a:schemeClr val="tx1">
                    <a:tint val="75000"/>
                  </a:schemeClr>
                </a:solidFill>
              </a:defRPr>
            </a:lvl7pPr>
            <a:lvl8pPr marL="7561905" indent="0" algn="ctr">
              <a:buNone/>
              <a:defRPr>
                <a:solidFill>
                  <a:schemeClr val="tx1">
                    <a:tint val="75000"/>
                  </a:schemeClr>
                </a:solidFill>
              </a:defRPr>
            </a:lvl8pPr>
            <a:lvl9pPr marL="8642177"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1"/>
          <p:cNvSpPr>
            <a:spLocks noGrp="1"/>
          </p:cNvSpPr>
          <p:nvPr>
            <p:ph type="title"/>
          </p:nvPr>
        </p:nvSpPr>
        <p:spPr>
          <a:xfrm>
            <a:off x="821537" y="1040642"/>
            <a:ext cx="7626381" cy="2588834"/>
          </a:xfrm>
          <a:prstGeom prst="rect">
            <a:avLst/>
          </a:prstGeom>
        </p:spPr>
        <p:txBody>
          <a:bodyPr lIns="216054" tIns="108027" rIns="216054" bIns="108027"/>
          <a:lstStyle>
            <a:lvl1pPr>
              <a:defRPr sz="5700" b="0" i="0" spc="236">
                <a:latin typeface="Impact"/>
                <a:cs typeface="Impact"/>
              </a:defRPr>
            </a:lvl1pPr>
          </a:lstStyle>
          <a:p>
            <a:r>
              <a:rPr lang="fr-FR" dirty="0" smtClean="0"/>
              <a:t>Cliquez pour modifier le style du titre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F6F8D0E-813B-4B9D-B824-22D92184D584}"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8" name="Grouper 4"/>
          <p:cNvGrpSpPr>
            <a:grpSpLocks/>
          </p:cNvGrpSpPr>
          <p:nvPr userDrawn="1"/>
        </p:nvGrpSpPr>
        <p:grpSpPr bwMode="auto">
          <a:xfrm>
            <a:off x="1588" y="1563688"/>
            <a:ext cx="21607462" cy="225425"/>
            <a:chOff x="891" y="1433935"/>
            <a:chExt cx="19805650" cy="206338"/>
          </a:xfrm>
        </p:grpSpPr>
        <p:sp>
          <p:nvSpPr>
            <p:cNvPr id="9" name="Rectangle 8"/>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1" name="Rectangle 10"/>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10" name="Sous-titre 2"/>
          <p:cNvSpPr>
            <a:spLocks noGrp="1"/>
          </p:cNvSpPr>
          <p:nvPr>
            <p:ph type="subTitle" idx="1"/>
          </p:nvPr>
        </p:nvSpPr>
        <p:spPr>
          <a:xfrm>
            <a:off x="821536" y="2683443"/>
            <a:ext cx="5303013" cy="3439233"/>
          </a:xfrm>
          <a:prstGeom prst="rect">
            <a:avLst/>
          </a:prstGeom>
        </p:spPr>
        <p:txBody>
          <a:bodyPr lIns="216054" tIns="108027" rIns="216054" bIns="108027">
            <a:noAutofit/>
          </a:bodyPr>
          <a:lstStyle>
            <a:lvl1pPr marL="0" indent="0" algn="l">
              <a:buNone/>
              <a:defRPr sz="3800" b="0" i="0">
                <a:solidFill>
                  <a:srgbClr val="000000"/>
                </a:solidFill>
                <a:latin typeface="Arial Narrow"/>
                <a:cs typeface="Arial Narrow"/>
              </a:defRPr>
            </a:lvl1pPr>
            <a:lvl2pPr marL="1080272" indent="0" algn="ctr">
              <a:buNone/>
              <a:defRPr>
                <a:solidFill>
                  <a:schemeClr val="tx1">
                    <a:tint val="75000"/>
                  </a:schemeClr>
                </a:solidFill>
              </a:defRPr>
            </a:lvl2pPr>
            <a:lvl3pPr marL="2160544" indent="0" algn="ctr">
              <a:buNone/>
              <a:defRPr>
                <a:solidFill>
                  <a:schemeClr val="tx1">
                    <a:tint val="75000"/>
                  </a:schemeClr>
                </a:solidFill>
              </a:defRPr>
            </a:lvl3pPr>
            <a:lvl4pPr marL="3240816" indent="0" algn="ctr">
              <a:buNone/>
              <a:defRPr>
                <a:solidFill>
                  <a:schemeClr val="tx1">
                    <a:tint val="75000"/>
                  </a:schemeClr>
                </a:solidFill>
              </a:defRPr>
            </a:lvl4pPr>
            <a:lvl5pPr marL="4321089" indent="0" algn="ctr">
              <a:buNone/>
              <a:defRPr>
                <a:solidFill>
                  <a:schemeClr val="tx1">
                    <a:tint val="75000"/>
                  </a:schemeClr>
                </a:solidFill>
              </a:defRPr>
            </a:lvl5pPr>
            <a:lvl6pPr marL="5401361" indent="0" algn="ctr">
              <a:buNone/>
              <a:defRPr>
                <a:solidFill>
                  <a:schemeClr val="tx1">
                    <a:tint val="75000"/>
                  </a:schemeClr>
                </a:solidFill>
              </a:defRPr>
            </a:lvl6pPr>
            <a:lvl7pPr marL="6481633" indent="0" algn="ctr">
              <a:buNone/>
              <a:defRPr>
                <a:solidFill>
                  <a:schemeClr val="tx1">
                    <a:tint val="75000"/>
                  </a:schemeClr>
                </a:solidFill>
              </a:defRPr>
            </a:lvl7pPr>
            <a:lvl8pPr marL="7561905" indent="0" algn="ctr">
              <a:buNone/>
              <a:defRPr>
                <a:solidFill>
                  <a:schemeClr val="tx1">
                    <a:tint val="75000"/>
                  </a:schemeClr>
                </a:solidFill>
              </a:defRPr>
            </a:lvl8pPr>
            <a:lvl9pPr marL="8642177"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5" name="Espace réservé du contenu 2"/>
          <p:cNvSpPr>
            <a:spLocks noGrp="1"/>
          </p:cNvSpPr>
          <p:nvPr>
            <p:ph idx="11"/>
          </p:nvPr>
        </p:nvSpPr>
        <p:spPr>
          <a:xfrm>
            <a:off x="5776328" y="2347948"/>
            <a:ext cx="14883204" cy="8242436"/>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marL="1238250" indent="0">
              <a:buNone/>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p:txBody>
      </p:sp>
      <p:sp>
        <p:nvSpPr>
          <p:cNvPr id="16" name="Titre 1"/>
          <p:cNvSpPr>
            <a:spLocks noGrp="1"/>
          </p:cNvSpPr>
          <p:nvPr>
            <p:ph type="title"/>
          </p:nvPr>
        </p:nvSpPr>
        <p:spPr>
          <a:xfrm>
            <a:off x="944727" y="323223"/>
            <a:ext cx="18298950" cy="1442679"/>
          </a:xfrm>
          <a:prstGeom prst="rect">
            <a:avLst/>
          </a:prstGeom>
        </p:spPr>
        <p:txBody>
          <a:bodyPr lIns="216054" tIns="108027" rIns="216054" bIns="108027"/>
          <a:lstStyle>
            <a:lvl1pPr>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ns titre">
    <p:spTree>
      <p:nvGrpSpPr>
        <p:cNvPr id="1" name=""/>
        <p:cNvGrpSpPr/>
        <p:nvPr/>
      </p:nvGrpSpPr>
      <p:grpSpPr>
        <a:xfrm>
          <a:off x="0" y="0"/>
          <a:ext cx="0" cy="0"/>
          <a:chOff x="0" y="0"/>
          <a:chExt cx="0" cy="0"/>
        </a:xfrm>
      </p:grpSpPr>
      <p:sp>
        <p:nvSpPr>
          <p:cNvPr id="2"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B7E070D-A864-437B-B7D4-F263214A491C}"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3"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4"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11" r:id="rId9"/>
    <p:sldLayoutId id="2147484720" r:id="rId10"/>
  </p:sldLayoutIdLst>
  <p:timing>
    <p:tnLst>
      <p:par>
        <p:cTn id="1" dur="indefinite" restart="never" nodeType="tmRoot"/>
      </p:par>
    </p:tnLst>
  </p:timing>
  <p:txStyles>
    <p:titleStyle>
      <a:lvl1pPr algn="l" defTabSz="1079500" rtl="0" eaLnBrk="0" fontAlgn="base" hangingPunct="0">
        <a:spcBef>
          <a:spcPct val="0"/>
        </a:spcBef>
        <a:spcAft>
          <a:spcPct val="0"/>
        </a:spcAft>
        <a:defRPr sz="6600" kern="1200">
          <a:solidFill>
            <a:schemeClr val="tx1"/>
          </a:solidFill>
          <a:latin typeface="Verdana"/>
          <a:ea typeface="ＭＳ Ｐゴシック" charset="0"/>
          <a:cs typeface="ＭＳ Ｐゴシック" charset="0"/>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p:titleStyle>
    <p:bodyStyle>
      <a:lvl1pPr marL="1079500" indent="-862013" algn="l" defTabSz="1079500" rtl="0" eaLnBrk="0" fontAlgn="base" hangingPunct="0">
        <a:spcBef>
          <a:spcPts val="1413"/>
        </a:spcBef>
        <a:spcAft>
          <a:spcPct val="0"/>
        </a:spcAft>
        <a:buClr>
          <a:srgbClr val="FF0000"/>
        </a:buClr>
        <a:buSzPct val="150000"/>
        <a:buFont typeface="Arial" charset="0"/>
        <a:buChar char="•"/>
        <a:defRPr sz="4700" kern="1200">
          <a:solidFill>
            <a:srgbClr val="595959"/>
          </a:solidFill>
          <a:latin typeface="Verdana"/>
          <a:ea typeface="ＭＳ Ｐゴシック" charset="0"/>
          <a:cs typeface="ＭＳ Ｐゴシック" charset="0"/>
        </a:defRPr>
      </a:lvl1pPr>
      <a:lvl2pPr marL="1511300" indent="-862013" algn="l" defTabSz="1079500" rtl="0" eaLnBrk="0" fontAlgn="base" hangingPunct="0">
        <a:spcBef>
          <a:spcPts val="1413"/>
        </a:spcBef>
        <a:spcAft>
          <a:spcPct val="0"/>
        </a:spcAft>
        <a:buClr>
          <a:srgbClr val="FF0000"/>
        </a:buClr>
        <a:buSzPct val="150000"/>
        <a:buFont typeface="Arial" charset="0"/>
        <a:buChar char="•"/>
        <a:defRPr sz="3800" kern="1200">
          <a:solidFill>
            <a:srgbClr val="595959"/>
          </a:solidFill>
          <a:latin typeface="Verdana"/>
          <a:ea typeface="ＭＳ Ｐゴシック" charset="0"/>
          <a:cs typeface="+mn-cs"/>
        </a:defRPr>
      </a:lvl2pPr>
      <a:lvl3pPr marL="1833563" indent="-862013" algn="l" defTabSz="1079500" rtl="0" eaLnBrk="0" fontAlgn="base" hangingPunct="0">
        <a:spcBef>
          <a:spcPts val="1413"/>
        </a:spcBef>
        <a:spcAft>
          <a:spcPct val="0"/>
        </a:spcAft>
        <a:buClr>
          <a:srgbClr val="FF0000"/>
        </a:buClr>
        <a:buSzPct val="150000"/>
        <a:buFont typeface="Arial" charset="0"/>
        <a:buChar char="•"/>
        <a:defRPr sz="3300" kern="1200">
          <a:solidFill>
            <a:srgbClr val="595959"/>
          </a:solidFill>
          <a:latin typeface="Verdana"/>
          <a:ea typeface="ＭＳ Ｐゴシック" charset="0"/>
          <a:cs typeface="+mn-cs"/>
        </a:defRPr>
      </a:lvl3pPr>
      <a:lvl4pPr marL="2100263" indent="-862013" algn="l" defTabSz="1079500" rtl="0" eaLnBrk="0" fontAlgn="base" hangingPunct="0">
        <a:spcBef>
          <a:spcPts val="1413"/>
        </a:spcBef>
        <a:spcAft>
          <a:spcPct val="0"/>
        </a:spcAft>
        <a:buClr>
          <a:srgbClr val="FF0000"/>
        </a:buClr>
        <a:buSzPct val="150000"/>
        <a:buFont typeface="Arial" charset="0"/>
        <a:buChar char="•"/>
        <a:defRPr sz="2800" kern="1200">
          <a:solidFill>
            <a:srgbClr val="595959"/>
          </a:solidFill>
          <a:latin typeface="Verdana"/>
          <a:ea typeface="ＭＳ Ｐゴシック" charset="0"/>
          <a:cs typeface="+mn-cs"/>
        </a:defRPr>
      </a:lvl4pPr>
      <a:lvl5pPr marL="2265363" indent="-862013" algn="l" defTabSz="1079500" rtl="0" eaLnBrk="0" fontAlgn="base" hangingPunct="0">
        <a:spcBef>
          <a:spcPts val="1413"/>
        </a:spcBef>
        <a:spcAft>
          <a:spcPct val="0"/>
        </a:spcAft>
        <a:buClr>
          <a:srgbClr val="FF0000"/>
        </a:buClr>
        <a:buSzPct val="150000"/>
        <a:buFont typeface="Arial" charset="0"/>
        <a:buChar char="•"/>
        <a:defRPr sz="2400" kern="1200">
          <a:solidFill>
            <a:srgbClr val="595959"/>
          </a:solidFill>
          <a:latin typeface="Verdana"/>
          <a:ea typeface="ＭＳ Ｐゴシック" charset="0"/>
          <a:cs typeface="+mn-cs"/>
        </a:defRPr>
      </a:lvl5pPr>
      <a:lvl6pPr marL="5941497" indent="-540136" algn="l" defTabSz="1080272" rtl="0" eaLnBrk="1" latinLnBrk="0" hangingPunct="1">
        <a:spcBef>
          <a:spcPct val="20000"/>
        </a:spcBef>
        <a:buFont typeface="Arial"/>
        <a:buChar char="•"/>
        <a:defRPr sz="4700" kern="1200">
          <a:solidFill>
            <a:schemeClr val="tx1"/>
          </a:solidFill>
          <a:latin typeface="+mn-lt"/>
          <a:ea typeface="+mn-ea"/>
          <a:cs typeface="+mn-cs"/>
        </a:defRPr>
      </a:lvl6pPr>
      <a:lvl7pPr marL="7021769" indent="-540136" algn="l" defTabSz="1080272" rtl="0" eaLnBrk="1" latinLnBrk="0" hangingPunct="1">
        <a:spcBef>
          <a:spcPct val="20000"/>
        </a:spcBef>
        <a:buFont typeface="Arial"/>
        <a:buChar char="•"/>
        <a:defRPr sz="4700" kern="1200">
          <a:solidFill>
            <a:schemeClr val="tx1"/>
          </a:solidFill>
          <a:latin typeface="+mn-lt"/>
          <a:ea typeface="+mn-ea"/>
          <a:cs typeface="+mn-cs"/>
        </a:defRPr>
      </a:lvl7pPr>
      <a:lvl8pPr marL="8102041" indent="-540136" algn="l" defTabSz="1080272" rtl="0" eaLnBrk="1" latinLnBrk="0" hangingPunct="1">
        <a:spcBef>
          <a:spcPct val="20000"/>
        </a:spcBef>
        <a:buFont typeface="Arial"/>
        <a:buChar char="•"/>
        <a:defRPr sz="4700" kern="1200">
          <a:solidFill>
            <a:schemeClr val="tx1"/>
          </a:solidFill>
          <a:latin typeface="+mn-lt"/>
          <a:ea typeface="+mn-ea"/>
          <a:cs typeface="+mn-cs"/>
        </a:defRPr>
      </a:lvl8pPr>
      <a:lvl9pPr marL="9182313" indent="-540136" algn="l" defTabSz="1080272"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fr-FR"/>
      </a:defPPr>
      <a:lvl1pPr marL="0" algn="l" defTabSz="1080272" rtl="0" eaLnBrk="1" latinLnBrk="0" hangingPunct="1">
        <a:defRPr sz="4300" kern="1200">
          <a:solidFill>
            <a:schemeClr val="tx1"/>
          </a:solidFill>
          <a:latin typeface="+mn-lt"/>
          <a:ea typeface="+mn-ea"/>
          <a:cs typeface="+mn-cs"/>
        </a:defRPr>
      </a:lvl1pPr>
      <a:lvl2pPr marL="1080272" algn="l" defTabSz="1080272" rtl="0" eaLnBrk="1" latinLnBrk="0" hangingPunct="1">
        <a:defRPr sz="4300" kern="1200">
          <a:solidFill>
            <a:schemeClr val="tx1"/>
          </a:solidFill>
          <a:latin typeface="+mn-lt"/>
          <a:ea typeface="+mn-ea"/>
          <a:cs typeface="+mn-cs"/>
        </a:defRPr>
      </a:lvl2pPr>
      <a:lvl3pPr marL="2160544" algn="l" defTabSz="1080272" rtl="0" eaLnBrk="1" latinLnBrk="0" hangingPunct="1">
        <a:defRPr sz="4300" kern="1200">
          <a:solidFill>
            <a:schemeClr val="tx1"/>
          </a:solidFill>
          <a:latin typeface="+mn-lt"/>
          <a:ea typeface="+mn-ea"/>
          <a:cs typeface="+mn-cs"/>
        </a:defRPr>
      </a:lvl3pPr>
      <a:lvl4pPr marL="3240816" algn="l" defTabSz="1080272" rtl="0" eaLnBrk="1" latinLnBrk="0" hangingPunct="1">
        <a:defRPr sz="4300" kern="1200">
          <a:solidFill>
            <a:schemeClr val="tx1"/>
          </a:solidFill>
          <a:latin typeface="+mn-lt"/>
          <a:ea typeface="+mn-ea"/>
          <a:cs typeface="+mn-cs"/>
        </a:defRPr>
      </a:lvl4pPr>
      <a:lvl5pPr marL="4321089" algn="l" defTabSz="1080272" rtl="0" eaLnBrk="1" latinLnBrk="0" hangingPunct="1">
        <a:defRPr sz="4300" kern="1200">
          <a:solidFill>
            <a:schemeClr val="tx1"/>
          </a:solidFill>
          <a:latin typeface="+mn-lt"/>
          <a:ea typeface="+mn-ea"/>
          <a:cs typeface="+mn-cs"/>
        </a:defRPr>
      </a:lvl5pPr>
      <a:lvl6pPr marL="5401361" algn="l" defTabSz="1080272" rtl="0" eaLnBrk="1" latinLnBrk="0" hangingPunct="1">
        <a:defRPr sz="4300" kern="1200">
          <a:solidFill>
            <a:schemeClr val="tx1"/>
          </a:solidFill>
          <a:latin typeface="+mn-lt"/>
          <a:ea typeface="+mn-ea"/>
          <a:cs typeface="+mn-cs"/>
        </a:defRPr>
      </a:lvl6pPr>
      <a:lvl7pPr marL="6481633" algn="l" defTabSz="1080272" rtl="0" eaLnBrk="1" latinLnBrk="0" hangingPunct="1">
        <a:defRPr sz="4300" kern="1200">
          <a:solidFill>
            <a:schemeClr val="tx1"/>
          </a:solidFill>
          <a:latin typeface="+mn-lt"/>
          <a:ea typeface="+mn-ea"/>
          <a:cs typeface="+mn-cs"/>
        </a:defRPr>
      </a:lvl7pPr>
      <a:lvl8pPr marL="7561905" algn="l" defTabSz="1080272" rtl="0" eaLnBrk="1" latinLnBrk="0" hangingPunct="1">
        <a:defRPr sz="4300" kern="1200">
          <a:solidFill>
            <a:schemeClr val="tx1"/>
          </a:solidFill>
          <a:latin typeface="+mn-lt"/>
          <a:ea typeface="+mn-ea"/>
          <a:cs typeface="+mn-cs"/>
        </a:defRPr>
      </a:lvl8pPr>
      <a:lvl9pPr marL="8642177" algn="l" defTabSz="1080272"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17.wmf"/><Relationship Id="rId18" Type="http://schemas.openxmlformats.org/officeDocument/2006/relationships/oleObject" Target="../embeddings/oleObject23.bin"/><Relationship Id="rId3" Type="http://schemas.openxmlformats.org/officeDocument/2006/relationships/notesSlide" Target="../notesSlides/notesSlide10.xml"/><Relationship Id="rId21" Type="http://schemas.openxmlformats.org/officeDocument/2006/relationships/image" Target="../media/image23.wmf"/><Relationship Id="rId7" Type="http://schemas.openxmlformats.org/officeDocument/2006/relationships/image" Target="../media/image20.wmf"/><Relationship Id="rId12" Type="http://schemas.openxmlformats.org/officeDocument/2006/relationships/oleObject" Target="../embeddings/oleObject20.bin"/><Relationship Id="rId17" Type="http://schemas.openxmlformats.org/officeDocument/2006/relationships/image" Target="../media/image15.wmf"/><Relationship Id="rId2" Type="http://schemas.openxmlformats.org/officeDocument/2006/relationships/slideLayout" Target="../slideLayouts/slideLayout10.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21.wmf"/><Relationship Id="rId5" Type="http://schemas.openxmlformats.org/officeDocument/2006/relationships/image" Target="../media/image19.wmf"/><Relationship Id="rId15" Type="http://schemas.openxmlformats.org/officeDocument/2006/relationships/image" Target="../media/image18.wmf"/><Relationship Id="rId23" Type="http://schemas.openxmlformats.org/officeDocument/2006/relationships/image" Target="../media/image24.wmf"/><Relationship Id="rId10" Type="http://schemas.openxmlformats.org/officeDocument/2006/relationships/oleObject" Target="../embeddings/oleObject19.bin"/><Relationship Id="rId19" Type="http://schemas.openxmlformats.org/officeDocument/2006/relationships/image" Target="../media/image22.wmf"/><Relationship Id="rId4" Type="http://schemas.openxmlformats.org/officeDocument/2006/relationships/oleObject" Target="../embeddings/oleObject16.bin"/><Relationship Id="rId9" Type="http://schemas.openxmlformats.org/officeDocument/2006/relationships/image" Target="../media/image13.wmf"/><Relationship Id="rId14" Type="http://schemas.openxmlformats.org/officeDocument/2006/relationships/oleObject" Target="../embeddings/oleObject21.bin"/><Relationship Id="rId22"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1.xml"/><Relationship Id="rId7" Type="http://schemas.openxmlformats.org/officeDocument/2006/relationships/image" Target="../media/image26.wmf"/><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oleObject" Target="../embeddings/oleObject27.bin"/><Relationship Id="rId5" Type="http://schemas.openxmlformats.org/officeDocument/2006/relationships/image" Target="../media/image25.wmf"/><Relationship Id="rId10" Type="http://schemas.openxmlformats.org/officeDocument/2006/relationships/image" Target="../media/image28.png"/><Relationship Id="rId4" Type="http://schemas.openxmlformats.org/officeDocument/2006/relationships/oleObject" Target="../embeddings/oleObject26.bin"/><Relationship Id="rId9"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22.wmf"/><Relationship Id="rId18" Type="http://schemas.openxmlformats.org/officeDocument/2006/relationships/oleObject" Target="../embeddings/oleObject36.bin"/><Relationship Id="rId3" Type="http://schemas.openxmlformats.org/officeDocument/2006/relationships/notesSlide" Target="../notesSlides/notesSlide12.xml"/><Relationship Id="rId21"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oleObject" Target="../embeddings/oleObject33.bin"/><Relationship Id="rId17" Type="http://schemas.openxmlformats.org/officeDocument/2006/relationships/image" Target="../media/image24.wmf"/><Relationship Id="rId25" Type="http://schemas.openxmlformats.org/officeDocument/2006/relationships/image" Target="../media/image30.wmf"/><Relationship Id="rId2" Type="http://schemas.openxmlformats.org/officeDocument/2006/relationships/slideLayout" Target="../slideLayouts/slideLayout10.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image" Target="../media/image15.wmf"/><Relationship Id="rId24" Type="http://schemas.openxmlformats.org/officeDocument/2006/relationships/oleObject" Target="../embeddings/oleObject39.bin"/><Relationship Id="rId5" Type="http://schemas.openxmlformats.org/officeDocument/2006/relationships/image" Target="../media/image28.wmf"/><Relationship Id="rId15" Type="http://schemas.openxmlformats.org/officeDocument/2006/relationships/image" Target="../media/image23.wmf"/><Relationship Id="rId23" Type="http://schemas.openxmlformats.org/officeDocument/2006/relationships/image" Target="../media/image29.wmf"/><Relationship Id="rId10" Type="http://schemas.openxmlformats.org/officeDocument/2006/relationships/oleObject" Target="../embeddings/oleObject32.bin"/><Relationship Id="rId19" Type="http://schemas.openxmlformats.org/officeDocument/2006/relationships/image" Target="../media/image20.wmf"/><Relationship Id="rId4" Type="http://schemas.openxmlformats.org/officeDocument/2006/relationships/oleObject" Target="../embeddings/oleObject29.bin"/><Relationship Id="rId9" Type="http://schemas.openxmlformats.org/officeDocument/2006/relationships/image" Target="../media/image18.wmf"/><Relationship Id="rId14" Type="http://schemas.openxmlformats.org/officeDocument/2006/relationships/oleObject" Target="../embeddings/oleObject34.bin"/><Relationship Id="rId22"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4.xml"/><Relationship Id="rId7" Type="http://schemas.openxmlformats.org/officeDocument/2006/relationships/image" Target="../media/image32.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41.bin"/><Relationship Id="rId5" Type="http://schemas.openxmlformats.org/officeDocument/2006/relationships/image" Target="../media/image31.wmf"/><Relationship Id="rId4"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6.xml"/><Relationship Id="rId7" Type="http://schemas.openxmlformats.org/officeDocument/2006/relationships/oleObject" Target="../embeddings/oleObject44.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34.png"/><Relationship Id="rId5" Type="http://schemas.openxmlformats.org/officeDocument/2006/relationships/image" Target="../media/image32.wmf"/><Relationship Id="rId10" Type="http://schemas.openxmlformats.org/officeDocument/2006/relationships/image" Target="../media/image21.wmf"/><Relationship Id="rId4" Type="http://schemas.openxmlformats.org/officeDocument/2006/relationships/oleObject" Target="../embeddings/oleObject43.bin"/><Relationship Id="rId9"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7.xml"/><Relationship Id="rId7" Type="http://schemas.openxmlformats.org/officeDocument/2006/relationships/oleObject" Target="../embeddings/oleObject47.bin"/><Relationship Id="rId12" Type="http://schemas.openxmlformats.org/officeDocument/2006/relationships/image" Target="../media/image36.w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34.png"/><Relationship Id="rId11" Type="http://schemas.openxmlformats.org/officeDocument/2006/relationships/oleObject" Target="../embeddings/oleObject49.bin"/><Relationship Id="rId5" Type="http://schemas.openxmlformats.org/officeDocument/2006/relationships/image" Target="../media/image35.wmf"/><Relationship Id="rId10" Type="http://schemas.openxmlformats.org/officeDocument/2006/relationships/image" Target="../media/image21.wmf"/><Relationship Id="rId4" Type="http://schemas.openxmlformats.org/officeDocument/2006/relationships/oleObject" Target="../embeddings/oleObject46.bin"/><Relationship Id="rId9" Type="http://schemas.openxmlformats.org/officeDocument/2006/relationships/oleObject" Target="../embeddings/oleObject4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24.wmf"/><Relationship Id="rId18" Type="http://schemas.openxmlformats.org/officeDocument/2006/relationships/oleObject" Target="../embeddings/oleObject57.bin"/><Relationship Id="rId3" Type="http://schemas.openxmlformats.org/officeDocument/2006/relationships/notesSlide" Target="../notesSlides/notesSlide18.xml"/><Relationship Id="rId21" Type="http://schemas.openxmlformats.org/officeDocument/2006/relationships/image" Target="../media/image21.wmf"/><Relationship Id="rId7" Type="http://schemas.openxmlformats.org/officeDocument/2006/relationships/image" Target="../media/image17.wmf"/><Relationship Id="rId12" Type="http://schemas.openxmlformats.org/officeDocument/2006/relationships/oleObject" Target="../embeddings/oleObject54.bin"/><Relationship Id="rId17" Type="http://schemas.openxmlformats.org/officeDocument/2006/relationships/image" Target="../media/image38.wmf"/><Relationship Id="rId2" Type="http://schemas.openxmlformats.org/officeDocument/2006/relationships/slideLayout" Target="../slideLayouts/slideLayout10.xml"/><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vmlDrawing" Target="../drawings/vmlDrawing11.vml"/><Relationship Id="rId6" Type="http://schemas.openxmlformats.org/officeDocument/2006/relationships/oleObject" Target="../embeddings/oleObject51.bin"/><Relationship Id="rId11" Type="http://schemas.openxmlformats.org/officeDocument/2006/relationships/image" Target="../media/image15.wmf"/><Relationship Id="rId5" Type="http://schemas.openxmlformats.org/officeDocument/2006/relationships/image" Target="../media/image37.wmf"/><Relationship Id="rId15" Type="http://schemas.openxmlformats.org/officeDocument/2006/relationships/image" Target="../media/image32.wmf"/><Relationship Id="rId23" Type="http://schemas.openxmlformats.org/officeDocument/2006/relationships/image" Target="../media/image39.wmf"/><Relationship Id="rId10" Type="http://schemas.openxmlformats.org/officeDocument/2006/relationships/oleObject" Target="../embeddings/oleObject53.bin"/><Relationship Id="rId19" Type="http://schemas.openxmlformats.org/officeDocument/2006/relationships/image" Target="../media/image13.wmf"/><Relationship Id="rId4" Type="http://schemas.openxmlformats.org/officeDocument/2006/relationships/oleObject" Target="../embeddings/oleObject50.bin"/><Relationship Id="rId9" Type="http://schemas.openxmlformats.org/officeDocument/2006/relationships/image" Target="../media/image18.wmf"/><Relationship Id="rId14" Type="http://schemas.openxmlformats.org/officeDocument/2006/relationships/oleObject" Target="../embeddings/oleObject55.bin"/><Relationship Id="rId22" Type="http://schemas.openxmlformats.org/officeDocument/2006/relationships/oleObject" Target="../embeddings/oleObject5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5.wmf"/><Relationship Id="rId3" Type="http://schemas.openxmlformats.org/officeDocument/2006/relationships/notesSlide" Target="../notesSlides/notesSlide19.xml"/><Relationship Id="rId7" Type="http://schemas.openxmlformats.org/officeDocument/2006/relationships/image" Target="../media/image41.wmf"/><Relationship Id="rId12"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61.bin"/><Relationship Id="rId11" Type="http://schemas.openxmlformats.org/officeDocument/2006/relationships/image" Target="../media/image18.wmf"/><Relationship Id="rId5" Type="http://schemas.openxmlformats.org/officeDocument/2006/relationships/image" Target="../media/image40.wmf"/><Relationship Id="rId15" Type="http://schemas.openxmlformats.org/officeDocument/2006/relationships/image" Target="../media/image42.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17.wmf"/><Relationship Id="rId14" Type="http://schemas.openxmlformats.org/officeDocument/2006/relationships/oleObject" Target="../embeddings/oleObject65.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image" Target="../media/image43.wmf"/><Relationship Id="rId4" Type="http://schemas.openxmlformats.org/officeDocument/2006/relationships/oleObject" Target="../embeddings/oleObject6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47.wmf"/><Relationship Id="rId3" Type="http://schemas.openxmlformats.org/officeDocument/2006/relationships/notesSlide" Target="../notesSlides/notesSlide22.xml"/><Relationship Id="rId7" Type="http://schemas.openxmlformats.org/officeDocument/2006/relationships/image" Target="../media/image20.wmf"/><Relationship Id="rId12" Type="http://schemas.openxmlformats.org/officeDocument/2006/relationships/oleObject" Target="../embeddings/oleObject71.bin"/><Relationship Id="rId17" Type="http://schemas.openxmlformats.org/officeDocument/2006/relationships/image" Target="../media/image49.wmf"/><Relationship Id="rId2" Type="http://schemas.openxmlformats.org/officeDocument/2006/relationships/slideLayout" Target="../slideLayouts/slideLayout10.xml"/><Relationship Id="rId16" Type="http://schemas.openxmlformats.org/officeDocument/2006/relationships/oleObject" Target="../embeddings/oleObject73.bin"/><Relationship Id="rId1" Type="http://schemas.openxmlformats.org/officeDocument/2006/relationships/vmlDrawing" Target="../drawings/vmlDrawing14.vml"/><Relationship Id="rId6" Type="http://schemas.openxmlformats.org/officeDocument/2006/relationships/oleObject" Target="../embeddings/oleObject68.bin"/><Relationship Id="rId11" Type="http://schemas.openxmlformats.org/officeDocument/2006/relationships/image" Target="../media/image46.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45.wmf"/><Relationship Id="rId14" Type="http://schemas.openxmlformats.org/officeDocument/2006/relationships/oleObject" Target="../embeddings/oleObject7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24.xml"/><Relationship Id="rId7" Type="http://schemas.openxmlformats.org/officeDocument/2006/relationships/image" Target="../media/image51.wmf"/><Relationship Id="rId2" Type="http://schemas.openxmlformats.org/officeDocument/2006/relationships/slideLayout" Target="../slideLayouts/slideLayout9.xml"/><Relationship Id="rId1" Type="http://schemas.openxmlformats.org/officeDocument/2006/relationships/vmlDrawing" Target="../drawings/vmlDrawing15.vml"/><Relationship Id="rId6" Type="http://schemas.openxmlformats.org/officeDocument/2006/relationships/oleObject" Target="../embeddings/oleObject75.bin"/><Relationship Id="rId5" Type="http://schemas.openxmlformats.org/officeDocument/2006/relationships/image" Target="../media/image50.wmf"/><Relationship Id="rId10" Type="http://schemas.openxmlformats.org/officeDocument/2006/relationships/image" Target="../media/image66.png"/><Relationship Id="rId4" Type="http://schemas.openxmlformats.org/officeDocument/2006/relationships/oleObject" Target="../embeddings/oleObject74.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25.xml"/><Relationship Id="rId7" Type="http://schemas.openxmlformats.org/officeDocument/2006/relationships/oleObject" Target="../embeddings/oleObject78.bin"/><Relationship Id="rId2" Type="http://schemas.openxmlformats.org/officeDocument/2006/relationships/slideLayout" Target="../slideLayouts/slideLayout9.xml"/><Relationship Id="rId1" Type="http://schemas.openxmlformats.org/officeDocument/2006/relationships/vmlDrawing" Target="../drawings/vmlDrawing16.vml"/><Relationship Id="rId6" Type="http://schemas.openxmlformats.org/officeDocument/2006/relationships/image" Target="../media/image68.png"/><Relationship Id="rId5" Type="http://schemas.openxmlformats.org/officeDocument/2006/relationships/image" Target="../media/image53.wmf"/><Relationship Id="rId10" Type="http://schemas.openxmlformats.org/officeDocument/2006/relationships/image" Target="../media/image55.wmf"/><Relationship Id="rId4" Type="http://schemas.openxmlformats.org/officeDocument/2006/relationships/oleObject" Target="../embeddings/oleObject77.bin"/><Relationship Id="rId9" Type="http://schemas.openxmlformats.org/officeDocument/2006/relationships/oleObject" Target="../embeddings/oleObject79.bin"/></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6.xml"/><Relationship Id="rId7" Type="http://schemas.openxmlformats.org/officeDocument/2006/relationships/image" Target="../media/image26.wmf"/><Relationship Id="rId2" Type="http://schemas.openxmlformats.org/officeDocument/2006/relationships/slideLayout" Target="../slideLayouts/slideLayout9.xml"/><Relationship Id="rId1" Type="http://schemas.openxmlformats.org/officeDocument/2006/relationships/vmlDrawing" Target="../drawings/vmlDrawing17.vml"/><Relationship Id="rId6" Type="http://schemas.openxmlformats.org/officeDocument/2006/relationships/oleObject" Target="../embeddings/oleObject81.bin"/><Relationship Id="rId5" Type="http://schemas.openxmlformats.org/officeDocument/2006/relationships/image" Target="../media/image25.wmf"/><Relationship Id="rId4" Type="http://schemas.openxmlformats.org/officeDocument/2006/relationships/oleObject" Target="../embeddings/oleObject8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22.wmf"/><Relationship Id="rId18" Type="http://schemas.openxmlformats.org/officeDocument/2006/relationships/oleObject" Target="../embeddings/oleObject89.bin"/><Relationship Id="rId3" Type="http://schemas.openxmlformats.org/officeDocument/2006/relationships/notesSlide" Target="../notesSlides/notesSlide27.xml"/><Relationship Id="rId21" Type="http://schemas.openxmlformats.org/officeDocument/2006/relationships/image" Target="../media/image56.wmf"/><Relationship Id="rId7" Type="http://schemas.openxmlformats.org/officeDocument/2006/relationships/image" Target="../media/image17.wmf"/><Relationship Id="rId12" Type="http://schemas.openxmlformats.org/officeDocument/2006/relationships/oleObject" Target="../embeddings/oleObject86.bin"/><Relationship Id="rId17" Type="http://schemas.openxmlformats.org/officeDocument/2006/relationships/image" Target="../media/image24.wmf"/><Relationship Id="rId25" Type="http://schemas.openxmlformats.org/officeDocument/2006/relationships/image" Target="../media/image30.wmf"/><Relationship Id="rId2" Type="http://schemas.openxmlformats.org/officeDocument/2006/relationships/slideLayout" Target="../slideLayouts/slideLayout10.xml"/><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vmlDrawing" Target="../drawings/vmlDrawing18.vml"/><Relationship Id="rId6" Type="http://schemas.openxmlformats.org/officeDocument/2006/relationships/oleObject" Target="../embeddings/oleObject83.bin"/><Relationship Id="rId11" Type="http://schemas.openxmlformats.org/officeDocument/2006/relationships/image" Target="../media/image15.wmf"/><Relationship Id="rId24" Type="http://schemas.openxmlformats.org/officeDocument/2006/relationships/oleObject" Target="../embeddings/oleObject92.bin"/><Relationship Id="rId5" Type="http://schemas.openxmlformats.org/officeDocument/2006/relationships/image" Target="../media/image28.wmf"/><Relationship Id="rId15" Type="http://schemas.openxmlformats.org/officeDocument/2006/relationships/image" Target="../media/image23.wmf"/><Relationship Id="rId23" Type="http://schemas.openxmlformats.org/officeDocument/2006/relationships/image" Target="../media/image57.wmf"/><Relationship Id="rId10" Type="http://schemas.openxmlformats.org/officeDocument/2006/relationships/oleObject" Target="../embeddings/oleObject85.bin"/><Relationship Id="rId19" Type="http://schemas.openxmlformats.org/officeDocument/2006/relationships/image" Target="../media/image20.wmf"/><Relationship Id="rId4" Type="http://schemas.openxmlformats.org/officeDocument/2006/relationships/oleObject" Target="../embeddings/oleObject82.bin"/><Relationship Id="rId9" Type="http://schemas.openxmlformats.org/officeDocument/2006/relationships/image" Target="../media/image18.wmf"/><Relationship Id="rId14" Type="http://schemas.openxmlformats.org/officeDocument/2006/relationships/oleObject" Target="../embeddings/oleObject87.bin"/><Relationship Id="rId22" Type="http://schemas.openxmlformats.org/officeDocument/2006/relationships/oleObject" Target="../embeddings/oleObject91.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62.wmf"/><Relationship Id="rId3" Type="http://schemas.openxmlformats.org/officeDocument/2006/relationships/notesSlide" Target="../notesSlides/notesSlide28.xml"/><Relationship Id="rId7" Type="http://schemas.openxmlformats.org/officeDocument/2006/relationships/image" Target="../media/image59.wmf"/><Relationship Id="rId12" Type="http://schemas.openxmlformats.org/officeDocument/2006/relationships/oleObject" Target="../embeddings/oleObject97.bin"/><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60.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5.wmf"/><Relationship Id="rId3" Type="http://schemas.openxmlformats.org/officeDocument/2006/relationships/notesSlide" Target="../notesSlides/notesSlide31.xml"/><Relationship Id="rId7" Type="http://schemas.openxmlformats.org/officeDocument/2006/relationships/image" Target="../media/image63.wmf"/><Relationship Id="rId12" Type="http://schemas.openxmlformats.org/officeDocument/2006/relationships/oleObject" Target="../embeddings/oleObject102.bin"/><Relationship Id="rId17" Type="http://schemas.openxmlformats.org/officeDocument/2006/relationships/image" Target="../media/image65.wmf"/><Relationship Id="rId2" Type="http://schemas.openxmlformats.org/officeDocument/2006/relationships/slideLayout" Target="../slideLayouts/slideLayout10.xml"/><Relationship Id="rId16" Type="http://schemas.openxmlformats.org/officeDocument/2006/relationships/oleObject" Target="../embeddings/oleObject104.bin"/><Relationship Id="rId1" Type="http://schemas.openxmlformats.org/officeDocument/2006/relationships/vmlDrawing" Target="../drawings/vmlDrawing20.vml"/><Relationship Id="rId6" Type="http://schemas.openxmlformats.org/officeDocument/2006/relationships/oleObject" Target="../embeddings/oleObject99.bin"/><Relationship Id="rId11" Type="http://schemas.openxmlformats.org/officeDocument/2006/relationships/image" Target="../media/image18.wmf"/><Relationship Id="rId5" Type="http://schemas.openxmlformats.org/officeDocument/2006/relationships/image" Target="../media/image40.wmf"/><Relationship Id="rId15" Type="http://schemas.openxmlformats.org/officeDocument/2006/relationships/image" Target="../media/image64.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7.wmf"/><Relationship Id="rId14" Type="http://schemas.openxmlformats.org/officeDocument/2006/relationships/oleObject" Target="../embeddings/oleObject10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oleObject" Target="../embeddings/oleObject106.bin"/><Relationship Id="rId5" Type="http://schemas.openxmlformats.org/officeDocument/2006/relationships/image" Target="../media/image66.wmf"/><Relationship Id="rId4" Type="http://schemas.openxmlformats.org/officeDocument/2006/relationships/oleObject" Target="../embeddings/oleObject10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8.w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108.bin"/><Relationship Id="rId5" Type="http://schemas.openxmlformats.org/officeDocument/2006/relationships/image" Target="../media/image67.wmf"/><Relationship Id="rId4" Type="http://schemas.openxmlformats.org/officeDocument/2006/relationships/oleObject" Target="../embeddings/oleObject10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notesSlide" Target="../notesSlides/notesSlide34.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oleObject" Target="../embeddings/oleObject110.bin"/><Relationship Id="rId11" Type="http://schemas.openxmlformats.org/officeDocument/2006/relationships/image" Target="../media/image71.wmf"/><Relationship Id="rId5" Type="http://schemas.openxmlformats.org/officeDocument/2006/relationships/image" Target="../media/image69.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7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notesSlide" Target="../notesSlides/notesSlide36.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114.bin"/><Relationship Id="rId11" Type="http://schemas.openxmlformats.org/officeDocument/2006/relationships/image" Target="../media/image71.wmf"/><Relationship Id="rId5" Type="http://schemas.openxmlformats.org/officeDocument/2006/relationships/image" Target="../media/image69.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70.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39.xml"/><Relationship Id="rId7" Type="http://schemas.openxmlformats.org/officeDocument/2006/relationships/image" Target="../media/image68.wmf"/><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oleObject" Target="../embeddings/oleObject118.bin"/><Relationship Id="rId5" Type="http://schemas.openxmlformats.org/officeDocument/2006/relationships/image" Target="../media/image77.wmf"/><Relationship Id="rId4" Type="http://schemas.openxmlformats.org/officeDocument/2006/relationships/oleObject" Target="../embeddings/oleObject117.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image" Target="../media/image7.png"/><Relationship Id="rId10" Type="http://schemas.openxmlformats.org/officeDocument/2006/relationships/image" Target="../media/image9.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40.xml"/><Relationship Id="rId7" Type="http://schemas.openxmlformats.org/officeDocument/2006/relationships/oleObject" Target="../embeddings/oleObject120.bin"/><Relationship Id="rId12" Type="http://schemas.openxmlformats.org/officeDocument/2006/relationships/image" Target="../media/image70.wmf"/><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79.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71.wmf"/><Relationship Id="rId4" Type="http://schemas.openxmlformats.org/officeDocument/2006/relationships/image" Target="../media/image80.png"/><Relationship Id="rId9" Type="http://schemas.openxmlformats.org/officeDocument/2006/relationships/oleObject" Target="../embeddings/oleObject12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oleObject" Target="../embeddings/oleObject124.bin"/><Relationship Id="rId5" Type="http://schemas.openxmlformats.org/officeDocument/2006/relationships/image" Target="../media/image66.wmf"/><Relationship Id="rId4" Type="http://schemas.openxmlformats.org/officeDocument/2006/relationships/oleObject" Target="../embeddings/oleObject12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28.vml"/><Relationship Id="rId6" Type="http://schemas.openxmlformats.org/officeDocument/2006/relationships/oleObject" Target="../embeddings/oleObject126.bin"/><Relationship Id="rId5" Type="http://schemas.openxmlformats.org/officeDocument/2006/relationships/image" Target="../media/image66.wmf"/><Relationship Id="rId4" Type="http://schemas.openxmlformats.org/officeDocument/2006/relationships/oleObject" Target="../embeddings/oleObject12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vmlDrawing" Target="../drawings/vmlDrawing29.vml"/><Relationship Id="rId5" Type="http://schemas.openxmlformats.org/officeDocument/2006/relationships/image" Target="../media/image81.wmf"/><Relationship Id="rId4" Type="http://schemas.openxmlformats.org/officeDocument/2006/relationships/oleObject" Target="../embeddings/oleObject127.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notesSlide" Target="../notesSlides/notesSlide46.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0.vml"/><Relationship Id="rId6" Type="http://schemas.openxmlformats.org/officeDocument/2006/relationships/oleObject" Target="../embeddings/oleObject129.bin"/><Relationship Id="rId11" Type="http://schemas.openxmlformats.org/officeDocument/2006/relationships/image" Target="../media/image83.wmf"/><Relationship Id="rId5" Type="http://schemas.openxmlformats.org/officeDocument/2006/relationships/image" Target="../media/image70.wmf"/><Relationship Id="rId10" Type="http://schemas.openxmlformats.org/officeDocument/2006/relationships/oleObject" Target="../embeddings/oleObject131.bin"/><Relationship Id="rId4" Type="http://schemas.openxmlformats.org/officeDocument/2006/relationships/oleObject" Target="../embeddings/oleObject128.bin"/><Relationship Id="rId9" Type="http://schemas.openxmlformats.org/officeDocument/2006/relationships/image" Target="../media/image82.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vmlDrawing" Target="../drawings/vmlDrawing31.vml"/><Relationship Id="rId6" Type="http://schemas.openxmlformats.org/officeDocument/2006/relationships/image" Target="../media/image84.wmf"/><Relationship Id="rId5" Type="http://schemas.openxmlformats.org/officeDocument/2006/relationships/oleObject" Target="../embeddings/oleObject132.bin"/><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2.vml"/><Relationship Id="rId6" Type="http://schemas.openxmlformats.org/officeDocument/2006/relationships/oleObject" Target="../embeddings/oleObject134.bin"/><Relationship Id="rId5" Type="http://schemas.openxmlformats.org/officeDocument/2006/relationships/image" Target="../media/image70.wmf"/><Relationship Id="rId4" Type="http://schemas.openxmlformats.org/officeDocument/2006/relationships/oleObject" Target="../embeddings/oleObject13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notesSlide" Target="../notesSlides/notesSlide49.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3.vml"/><Relationship Id="rId6" Type="http://schemas.openxmlformats.org/officeDocument/2006/relationships/oleObject" Target="../embeddings/oleObject136.bin"/><Relationship Id="rId11" Type="http://schemas.openxmlformats.org/officeDocument/2006/relationships/image" Target="../media/image68.wmf"/><Relationship Id="rId5" Type="http://schemas.openxmlformats.org/officeDocument/2006/relationships/image" Target="../media/image86.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8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4.wmf"/><Relationship Id="rId18" Type="http://schemas.openxmlformats.org/officeDocument/2006/relationships/oleObject" Target="../embeddings/oleObject14.bin"/><Relationship Id="rId3" Type="http://schemas.openxmlformats.org/officeDocument/2006/relationships/notesSlide" Target="../notesSlides/notesSlide5.xml"/><Relationship Id="rId21" Type="http://schemas.openxmlformats.org/officeDocument/2006/relationships/image" Target="../media/image18.wmf"/><Relationship Id="rId7" Type="http://schemas.openxmlformats.org/officeDocument/2006/relationships/image" Target="../media/image11.wmf"/><Relationship Id="rId12" Type="http://schemas.openxmlformats.org/officeDocument/2006/relationships/oleObject" Target="../embeddings/oleObject11.bin"/><Relationship Id="rId17" Type="http://schemas.openxmlformats.org/officeDocument/2006/relationships/image" Target="../media/image16.wmf"/><Relationship Id="rId2" Type="http://schemas.openxmlformats.org/officeDocument/2006/relationships/slideLayout" Target="../slideLayouts/slideLayout10.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3.wmf"/><Relationship Id="rId5" Type="http://schemas.openxmlformats.org/officeDocument/2006/relationships/image" Target="../media/image7.png"/><Relationship Id="rId15" Type="http://schemas.openxmlformats.org/officeDocument/2006/relationships/image" Target="../media/image15.wmf"/><Relationship Id="rId10" Type="http://schemas.openxmlformats.org/officeDocument/2006/relationships/oleObject" Target="../embeddings/oleObject10.bin"/><Relationship Id="rId19" Type="http://schemas.openxmlformats.org/officeDocument/2006/relationships/image" Target="../media/image17.wmf"/><Relationship Id="rId4" Type="http://schemas.openxmlformats.org/officeDocument/2006/relationships/oleObject" Target="../embeddings/oleObject7.bin"/><Relationship Id="rId9" Type="http://schemas.openxmlformats.org/officeDocument/2006/relationships/image" Target="../media/image12.wmf"/><Relationship Id="rId14" Type="http://schemas.openxmlformats.org/officeDocument/2006/relationships/oleObject" Target="../embeddings/oleObject1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34.vml"/><Relationship Id="rId6" Type="http://schemas.openxmlformats.org/officeDocument/2006/relationships/oleObject" Target="../embeddings/oleObject140.bin"/><Relationship Id="rId5" Type="http://schemas.openxmlformats.org/officeDocument/2006/relationships/image" Target="../media/image88.wmf"/><Relationship Id="rId4" Type="http://schemas.openxmlformats.org/officeDocument/2006/relationships/oleObject" Target="../embeddings/oleObject139.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notesSlide" Target="../notesSlides/notesSlide52.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5.vml"/><Relationship Id="rId6" Type="http://schemas.openxmlformats.org/officeDocument/2006/relationships/oleObject" Target="../embeddings/oleObject142.bin"/><Relationship Id="rId11" Type="http://schemas.openxmlformats.org/officeDocument/2006/relationships/image" Target="../media/image90.wmf"/><Relationship Id="rId5" Type="http://schemas.openxmlformats.org/officeDocument/2006/relationships/image" Target="../media/image86.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89.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notesSlide" Target="../notesSlides/notesSlide53.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6.vml"/><Relationship Id="rId6" Type="http://schemas.openxmlformats.org/officeDocument/2006/relationships/oleObject" Target="../embeddings/oleObject146.bin"/><Relationship Id="rId11" Type="http://schemas.openxmlformats.org/officeDocument/2006/relationships/image" Target="../media/image92.wmf"/><Relationship Id="rId5" Type="http://schemas.openxmlformats.org/officeDocument/2006/relationships/image" Target="../media/image86.wmf"/><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91.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notesSlide" Target="../notesSlides/notesSlide54.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7.vml"/><Relationship Id="rId6" Type="http://schemas.openxmlformats.org/officeDocument/2006/relationships/oleObject" Target="../embeddings/oleObject150.bin"/><Relationship Id="rId11" Type="http://schemas.openxmlformats.org/officeDocument/2006/relationships/image" Target="../media/image93.wmf"/><Relationship Id="rId5" Type="http://schemas.openxmlformats.org/officeDocument/2006/relationships/image" Target="../media/image86.wmf"/><Relationship Id="rId10" Type="http://schemas.openxmlformats.org/officeDocument/2006/relationships/oleObject" Target="../embeddings/oleObject152.bin"/><Relationship Id="rId4" Type="http://schemas.openxmlformats.org/officeDocument/2006/relationships/oleObject" Target="../embeddings/oleObject149.bin"/><Relationship Id="rId9" Type="http://schemas.openxmlformats.org/officeDocument/2006/relationships/image" Target="../media/image89.wmf"/></Relationships>
</file>

<file path=ppt/slides/_rels/slide5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55.xml"/><Relationship Id="rId7" Type="http://schemas.openxmlformats.org/officeDocument/2006/relationships/image" Target="../media/image65.wmf"/><Relationship Id="rId2" Type="http://schemas.openxmlformats.org/officeDocument/2006/relationships/slideLayout" Target="../slideLayouts/slideLayout10.xml"/><Relationship Id="rId1" Type="http://schemas.openxmlformats.org/officeDocument/2006/relationships/vmlDrawing" Target="../drawings/vmlDrawing38.vml"/><Relationship Id="rId6" Type="http://schemas.openxmlformats.org/officeDocument/2006/relationships/oleObject" Target="../embeddings/oleObject154.bin"/><Relationship Id="rId5" Type="http://schemas.openxmlformats.org/officeDocument/2006/relationships/image" Target="../media/image94.wmf"/><Relationship Id="rId4" Type="http://schemas.openxmlformats.org/officeDocument/2006/relationships/oleObject" Target="../embeddings/oleObject153.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notesSlide" Target="../notesSlides/notesSlide56.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39.vml"/><Relationship Id="rId6" Type="http://schemas.openxmlformats.org/officeDocument/2006/relationships/oleObject" Target="../embeddings/oleObject156.bin"/><Relationship Id="rId11" Type="http://schemas.openxmlformats.org/officeDocument/2006/relationships/image" Target="../media/image68.wmf"/><Relationship Id="rId5" Type="http://schemas.openxmlformats.org/officeDocument/2006/relationships/image" Target="../media/image86.wmf"/><Relationship Id="rId10" Type="http://schemas.openxmlformats.org/officeDocument/2006/relationships/oleObject" Target="../embeddings/oleObject158.bin"/><Relationship Id="rId4" Type="http://schemas.openxmlformats.org/officeDocument/2006/relationships/oleObject" Target="../embeddings/oleObject155.bin"/><Relationship Id="rId9" Type="http://schemas.openxmlformats.org/officeDocument/2006/relationships/image" Target="../media/image87.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61.bin"/><Relationship Id="rId3" Type="http://schemas.openxmlformats.org/officeDocument/2006/relationships/notesSlide" Target="../notesSlides/notesSlide57.xml"/><Relationship Id="rId7"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40.vml"/><Relationship Id="rId6" Type="http://schemas.openxmlformats.org/officeDocument/2006/relationships/oleObject" Target="../embeddings/oleObject160.bin"/><Relationship Id="rId11" Type="http://schemas.openxmlformats.org/officeDocument/2006/relationships/image" Target="../media/image68.wmf"/><Relationship Id="rId5" Type="http://schemas.openxmlformats.org/officeDocument/2006/relationships/image" Target="../media/image86.wmf"/><Relationship Id="rId10" Type="http://schemas.openxmlformats.org/officeDocument/2006/relationships/oleObject" Target="../embeddings/oleObject162.bin"/><Relationship Id="rId4" Type="http://schemas.openxmlformats.org/officeDocument/2006/relationships/oleObject" Target="../embeddings/oleObject159.bin"/><Relationship Id="rId9" Type="http://schemas.openxmlformats.org/officeDocument/2006/relationships/image" Target="../media/image87.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0.xml"/><Relationship Id="rId1" Type="http://schemas.openxmlformats.org/officeDocument/2006/relationships/vmlDrawing" Target="../drawings/vmlDrawing41.vml"/><Relationship Id="rId6" Type="http://schemas.openxmlformats.org/officeDocument/2006/relationships/image" Target="../media/image97.png"/><Relationship Id="rId5" Type="http://schemas.openxmlformats.org/officeDocument/2006/relationships/image" Target="../media/image96.wmf"/><Relationship Id="rId4" Type="http://schemas.openxmlformats.org/officeDocument/2006/relationships/oleObject" Target="../embeddings/oleObject163.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notesSlide" Target="../notesSlides/notesSlide60.xml"/><Relationship Id="rId7" Type="http://schemas.openxmlformats.org/officeDocument/2006/relationships/image" Target="../media/image99.wmf"/><Relationship Id="rId2" Type="http://schemas.openxmlformats.org/officeDocument/2006/relationships/slideLayout" Target="../slideLayouts/slideLayout10.xml"/><Relationship Id="rId1" Type="http://schemas.openxmlformats.org/officeDocument/2006/relationships/vmlDrawing" Target="../drawings/vmlDrawing42.vml"/><Relationship Id="rId6" Type="http://schemas.openxmlformats.org/officeDocument/2006/relationships/oleObject" Target="../embeddings/oleObject165.bin"/><Relationship Id="rId11" Type="http://schemas.openxmlformats.org/officeDocument/2006/relationships/image" Target="../media/image71.wmf"/><Relationship Id="rId5" Type="http://schemas.openxmlformats.org/officeDocument/2006/relationships/image" Target="../media/image98.wmf"/><Relationship Id="rId10" Type="http://schemas.openxmlformats.org/officeDocument/2006/relationships/oleObject" Target="../embeddings/oleObject167.bin"/><Relationship Id="rId4" Type="http://schemas.openxmlformats.org/officeDocument/2006/relationships/oleObject" Target="../embeddings/oleObject164.bin"/><Relationship Id="rId9" Type="http://schemas.openxmlformats.org/officeDocument/2006/relationships/image" Target="../media/image86.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notesSlide" Target="../notesSlides/notesSlide63.xml"/><Relationship Id="rId7" Type="http://schemas.openxmlformats.org/officeDocument/2006/relationships/image" Target="../media/image99.wmf"/><Relationship Id="rId2" Type="http://schemas.openxmlformats.org/officeDocument/2006/relationships/slideLayout" Target="../slideLayouts/slideLayout10.xml"/><Relationship Id="rId1" Type="http://schemas.openxmlformats.org/officeDocument/2006/relationships/vmlDrawing" Target="../drawings/vmlDrawing43.vml"/><Relationship Id="rId6" Type="http://schemas.openxmlformats.org/officeDocument/2006/relationships/oleObject" Target="../embeddings/oleObject169.bin"/><Relationship Id="rId11" Type="http://schemas.openxmlformats.org/officeDocument/2006/relationships/image" Target="../media/image71.wmf"/><Relationship Id="rId5" Type="http://schemas.openxmlformats.org/officeDocument/2006/relationships/image" Target="../media/image98.wmf"/><Relationship Id="rId10" Type="http://schemas.openxmlformats.org/officeDocument/2006/relationships/oleObject" Target="../embeddings/oleObject171.bin"/><Relationship Id="rId4" Type="http://schemas.openxmlformats.org/officeDocument/2006/relationships/oleObject" Target="../embeddings/oleObject168.bin"/><Relationship Id="rId9" Type="http://schemas.openxmlformats.org/officeDocument/2006/relationships/image" Target="../media/image86.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image" Target="../media/image102.wmf"/><Relationship Id="rId3" Type="http://schemas.openxmlformats.org/officeDocument/2006/relationships/notesSlide" Target="../notesSlides/notesSlide64.xml"/><Relationship Id="rId7" Type="http://schemas.openxmlformats.org/officeDocument/2006/relationships/image" Target="../media/image93.wmf"/><Relationship Id="rId12" Type="http://schemas.openxmlformats.org/officeDocument/2006/relationships/oleObject" Target="../embeddings/oleObject176.bin"/><Relationship Id="rId2" Type="http://schemas.openxmlformats.org/officeDocument/2006/relationships/slideLayout" Target="../slideLayouts/slideLayout10.xml"/><Relationship Id="rId1" Type="http://schemas.openxmlformats.org/officeDocument/2006/relationships/vmlDrawing" Target="../drawings/vmlDrawing44.vml"/><Relationship Id="rId6" Type="http://schemas.openxmlformats.org/officeDocument/2006/relationships/oleObject" Target="../embeddings/oleObject173.bin"/><Relationship Id="rId11" Type="http://schemas.openxmlformats.org/officeDocument/2006/relationships/image" Target="../media/image101.wmf"/><Relationship Id="rId5" Type="http://schemas.openxmlformats.org/officeDocument/2006/relationships/image" Target="../media/image89.wmf"/><Relationship Id="rId15" Type="http://schemas.openxmlformats.org/officeDocument/2006/relationships/image" Target="../media/image103.wmf"/><Relationship Id="rId10" Type="http://schemas.openxmlformats.org/officeDocument/2006/relationships/oleObject" Target="../embeddings/oleObject175.bin"/><Relationship Id="rId4" Type="http://schemas.openxmlformats.org/officeDocument/2006/relationships/oleObject" Target="../embeddings/oleObject172.bin"/><Relationship Id="rId9" Type="http://schemas.openxmlformats.org/officeDocument/2006/relationships/image" Target="../media/image100.wmf"/><Relationship Id="rId14" Type="http://schemas.openxmlformats.org/officeDocument/2006/relationships/oleObject" Target="../embeddings/oleObject177.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image" Target="../media/image102.wmf"/><Relationship Id="rId18" Type="http://schemas.openxmlformats.org/officeDocument/2006/relationships/oleObject" Target="../embeddings/oleObject185.bin"/><Relationship Id="rId3" Type="http://schemas.openxmlformats.org/officeDocument/2006/relationships/notesSlide" Target="../notesSlides/notesSlide65.xml"/><Relationship Id="rId7" Type="http://schemas.openxmlformats.org/officeDocument/2006/relationships/image" Target="../media/image93.wmf"/><Relationship Id="rId12" Type="http://schemas.openxmlformats.org/officeDocument/2006/relationships/oleObject" Target="../embeddings/oleObject182.bin"/><Relationship Id="rId17" Type="http://schemas.openxmlformats.org/officeDocument/2006/relationships/image" Target="../media/image104.wmf"/><Relationship Id="rId2" Type="http://schemas.openxmlformats.org/officeDocument/2006/relationships/slideLayout" Target="../slideLayouts/slideLayout10.xml"/><Relationship Id="rId16" Type="http://schemas.openxmlformats.org/officeDocument/2006/relationships/oleObject" Target="../embeddings/oleObject184.bin"/><Relationship Id="rId20" Type="http://schemas.openxmlformats.org/officeDocument/2006/relationships/image" Target="../media/image106.png"/><Relationship Id="rId1" Type="http://schemas.openxmlformats.org/officeDocument/2006/relationships/vmlDrawing" Target="../drawings/vmlDrawing45.vml"/><Relationship Id="rId6" Type="http://schemas.openxmlformats.org/officeDocument/2006/relationships/oleObject" Target="../embeddings/oleObject179.bin"/><Relationship Id="rId11" Type="http://schemas.openxmlformats.org/officeDocument/2006/relationships/image" Target="../media/image101.wmf"/><Relationship Id="rId5" Type="http://schemas.openxmlformats.org/officeDocument/2006/relationships/image" Target="../media/image89.wmf"/><Relationship Id="rId15" Type="http://schemas.openxmlformats.org/officeDocument/2006/relationships/image" Target="../media/image103.wmf"/><Relationship Id="rId10" Type="http://schemas.openxmlformats.org/officeDocument/2006/relationships/oleObject" Target="../embeddings/oleObject181.bin"/><Relationship Id="rId19" Type="http://schemas.openxmlformats.org/officeDocument/2006/relationships/image" Target="../media/image105.wmf"/><Relationship Id="rId4" Type="http://schemas.openxmlformats.org/officeDocument/2006/relationships/oleObject" Target="../embeddings/oleObject178.bin"/><Relationship Id="rId9" Type="http://schemas.openxmlformats.org/officeDocument/2006/relationships/image" Target="../media/image100.wmf"/><Relationship Id="rId14" Type="http://schemas.openxmlformats.org/officeDocument/2006/relationships/oleObject" Target="../embeddings/oleObject183.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87.bin"/><Relationship Id="rId3" Type="http://schemas.openxmlformats.org/officeDocument/2006/relationships/notesSlide" Target="../notesSlides/notesSlide66.xml"/><Relationship Id="rId7" Type="http://schemas.openxmlformats.org/officeDocument/2006/relationships/image" Target="../media/image107.wmf"/><Relationship Id="rId2" Type="http://schemas.openxmlformats.org/officeDocument/2006/relationships/slideLayout" Target="../slideLayouts/slideLayout10.xml"/><Relationship Id="rId1" Type="http://schemas.openxmlformats.org/officeDocument/2006/relationships/vmlDrawing" Target="../drawings/vmlDrawing46.vml"/><Relationship Id="rId6" Type="http://schemas.openxmlformats.org/officeDocument/2006/relationships/oleObject" Target="../embeddings/oleObject186.bin"/><Relationship Id="rId11" Type="http://schemas.openxmlformats.org/officeDocument/2006/relationships/image" Target="../media/image109.wmf"/><Relationship Id="rId5" Type="http://schemas.openxmlformats.org/officeDocument/2006/relationships/image" Target="../media/image110.png"/><Relationship Id="rId10" Type="http://schemas.openxmlformats.org/officeDocument/2006/relationships/oleObject" Target="../embeddings/oleObject188.bin"/><Relationship Id="rId4" Type="http://schemas.openxmlformats.org/officeDocument/2006/relationships/image" Target="../media/image106.png"/><Relationship Id="rId9" Type="http://schemas.openxmlformats.org/officeDocument/2006/relationships/image" Target="../media/image108.wmf"/></Relationships>
</file>

<file path=ppt/slides/_rels/slide67.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193.bin"/><Relationship Id="rId3" Type="http://schemas.openxmlformats.org/officeDocument/2006/relationships/notesSlide" Target="../notesSlides/notesSlide67.xml"/><Relationship Id="rId7" Type="http://schemas.openxmlformats.org/officeDocument/2006/relationships/oleObject" Target="../embeddings/oleObject190.bin"/><Relationship Id="rId12" Type="http://schemas.openxmlformats.org/officeDocument/2006/relationships/image" Target="../media/image111.wmf"/><Relationship Id="rId17" Type="http://schemas.openxmlformats.org/officeDocument/2006/relationships/image" Target="../media/image95.png"/><Relationship Id="rId2" Type="http://schemas.openxmlformats.org/officeDocument/2006/relationships/slideLayout" Target="../slideLayouts/slideLayout10.xml"/><Relationship Id="rId16" Type="http://schemas.openxmlformats.org/officeDocument/2006/relationships/image" Target="../media/image113.wmf"/><Relationship Id="rId1" Type="http://schemas.openxmlformats.org/officeDocument/2006/relationships/vmlDrawing" Target="../drawings/vmlDrawing47.vml"/><Relationship Id="rId6" Type="http://schemas.openxmlformats.org/officeDocument/2006/relationships/image" Target="../media/image107.wmf"/><Relationship Id="rId11" Type="http://schemas.openxmlformats.org/officeDocument/2006/relationships/oleObject" Target="../embeddings/oleObject192.bin"/><Relationship Id="rId5" Type="http://schemas.openxmlformats.org/officeDocument/2006/relationships/oleObject" Target="../embeddings/oleObject189.bin"/><Relationship Id="rId15" Type="http://schemas.openxmlformats.org/officeDocument/2006/relationships/oleObject" Target="../embeddings/oleObject194.bin"/><Relationship Id="rId10" Type="http://schemas.openxmlformats.org/officeDocument/2006/relationships/image" Target="../media/image109.wmf"/><Relationship Id="rId4" Type="http://schemas.openxmlformats.org/officeDocument/2006/relationships/image" Target="../media/image110.png"/><Relationship Id="rId9" Type="http://schemas.openxmlformats.org/officeDocument/2006/relationships/oleObject" Target="../embeddings/oleObject191.bin"/><Relationship Id="rId14" Type="http://schemas.openxmlformats.org/officeDocument/2006/relationships/image" Target="../media/image112.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114.wmf"/><Relationship Id="rId3" Type="http://schemas.openxmlformats.org/officeDocument/2006/relationships/notesSlide" Target="../notesSlides/notesSlide68.xml"/><Relationship Id="rId7" Type="http://schemas.openxmlformats.org/officeDocument/2006/relationships/image" Target="../media/image71.wmf"/><Relationship Id="rId12" Type="http://schemas.openxmlformats.org/officeDocument/2006/relationships/oleObject" Target="../embeddings/oleObject199.bin"/><Relationship Id="rId2" Type="http://schemas.openxmlformats.org/officeDocument/2006/relationships/slideLayout" Target="../slideLayouts/slideLayout10.xml"/><Relationship Id="rId1" Type="http://schemas.openxmlformats.org/officeDocument/2006/relationships/vmlDrawing" Target="../drawings/vmlDrawing48.vml"/><Relationship Id="rId6" Type="http://schemas.openxmlformats.org/officeDocument/2006/relationships/oleObject" Target="../embeddings/oleObject196.bin"/><Relationship Id="rId11" Type="http://schemas.openxmlformats.org/officeDocument/2006/relationships/image" Target="../media/image92.wmf"/><Relationship Id="rId5" Type="http://schemas.openxmlformats.org/officeDocument/2006/relationships/image" Target="../media/image86.wmf"/><Relationship Id="rId10" Type="http://schemas.openxmlformats.org/officeDocument/2006/relationships/oleObject" Target="../embeddings/oleObject198.bin"/><Relationship Id="rId4" Type="http://schemas.openxmlformats.org/officeDocument/2006/relationships/oleObject" Target="../embeddings/oleObject195.bin"/><Relationship Id="rId9" Type="http://schemas.openxmlformats.org/officeDocument/2006/relationships/image" Target="../media/image9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Placeholder 2"/>
          <p:cNvSpPr>
            <a:spLocks noGrp="1"/>
          </p:cNvSpPr>
          <p:nvPr>
            <p:ph type="body" sz="quarter" idx="12"/>
          </p:nvPr>
        </p:nvSpPr>
        <p:spPr bwMode="auto">
          <a:xfrm>
            <a:off x="704489" y="3743456"/>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5400" dirty="0" smtClean="0">
                <a:latin typeface="Arial Narrow" pitchFamily="34" charset="0"/>
                <a:ea typeface="ＭＳ Ｐゴシック" pitchFamily="34" charset="-128"/>
              </a:rPr>
              <a:t>Week 3 – Reducing detail</a:t>
            </a:r>
            <a:r>
              <a:rPr lang="en-US" dirty="0" smtClean="0">
                <a:latin typeface="Arial Narrow" pitchFamily="34" charset="0"/>
                <a:ea typeface="ＭＳ Ｐゴシック" pitchFamily="34" charset="-128"/>
              </a:rPr>
              <a:t>:</a:t>
            </a:r>
          </a:p>
          <a:p>
            <a:r>
              <a:rPr lang="en-US" dirty="0">
                <a:latin typeface="Arial Narrow" pitchFamily="34" charset="0"/>
                <a:ea typeface="ＭＳ Ｐゴシック" pitchFamily="34" charset="-128"/>
              </a:rPr>
              <a:t> </a:t>
            </a:r>
            <a:r>
              <a:rPr lang="en-US" dirty="0" smtClean="0">
                <a:latin typeface="Arial Narrow" pitchFamily="34" charset="0"/>
                <a:ea typeface="ＭＳ Ｐゴシック" pitchFamily="34" charset="-128"/>
              </a:rPr>
              <a:t> </a:t>
            </a:r>
            <a:r>
              <a:rPr lang="en-US" sz="5400" dirty="0" smtClean="0">
                <a:latin typeface="Arial Narrow" pitchFamily="34" charset="0"/>
                <a:ea typeface="ＭＳ Ｐゴシック" pitchFamily="34" charset="-128"/>
              </a:rPr>
              <a:t>Two-dimensional neuron models</a:t>
            </a:r>
            <a:endParaRPr lang="en-US" dirty="0">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295969" y="6126857"/>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Arial Narrow" pitchFamily="34" charset="0"/>
                <a:ea typeface="ＭＳ Ｐゴシック" pitchFamily="34" charset="-128"/>
              </a:rPr>
              <a:t>Wulfram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185359" y="1443791"/>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noProof="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 </a:t>
            </a:r>
            <a:r>
              <a:rPr lang="fr-CH" sz="5400" b="1" dirty="0" err="1" smtClean="0">
                <a:latin typeface="Arial Narrow" pitchFamily="34" charset="0"/>
                <a:cs typeface="ＭＳ Ｐゴシック" charset="0"/>
              </a:rPr>
              <a:t>From</a:t>
            </a:r>
            <a:r>
              <a:rPr lang="fr-CH" sz="5400" b="1" dirty="0" smtClean="0">
                <a:latin typeface="Arial Narrow" pitchFamily="34" charset="0"/>
                <a:cs typeface="ＭＳ Ｐゴシック" charset="0"/>
              </a:rPr>
              <a:t> Hodgkin-Huxley to 2D</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Overview</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From</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4 to 2 dimensions</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dirty="0" smtClean="0">
                <a:latin typeface="Arial Narrow" pitchFamily="34" charset="0"/>
                <a:cs typeface="ＭＳ Ｐゴシック" charset="0"/>
              </a:rPr>
              <a:t>         - </a:t>
            </a:r>
            <a:r>
              <a:rPr lang="fr-CH" sz="4400" dirty="0" err="1" smtClean="0">
                <a:latin typeface="Arial Narrow" pitchFamily="34" charset="0"/>
                <a:cs typeface="ＭＳ Ｐゴシック" charset="0"/>
              </a:rPr>
              <a:t>MathDetour</a:t>
            </a:r>
            <a:r>
              <a:rPr lang="fr-CH" sz="4400" dirty="0" smtClean="0">
                <a:latin typeface="Arial Narrow" pitchFamily="34" charset="0"/>
                <a:cs typeface="ＭＳ Ｐゴシック" charset="0"/>
              </a:rPr>
              <a:t> 1: </a:t>
            </a:r>
            <a:r>
              <a:rPr lang="fr-CH" sz="4400" dirty="0" err="1" smtClean="0">
                <a:latin typeface="Arial Narrow" pitchFamily="34" charset="0"/>
                <a:cs typeface="ＭＳ Ｐゴシック" charset="0"/>
              </a:rPr>
              <a:t>Exploiting</a:t>
            </a:r>
            <a:r>
              <a:rPr lang="fr-CH" sz="4400" dirty="0" smtClean="0">
                <a:latin typeface="Arial Narrow" pitchFamily="34" charset="0"/>
                <a:cs typeface="ＭＳ Ｐゴシック" charset="0"/>
              </a:rPr>
              <a:t> </a:t>
            </a:r>
            <a:r>
              <a:rPr lang="fr-CH" sz="4400" dirty="0" err="1" smtClean="0">
                <a:latin typeface="Arial Narrow" pitchFamily="34" charset="0"/>
                <a:cs typeface="ＭＳ Ｐゴシック" charset="0"/>
              </a:rPr>
              <a:t>similarities</a:t>
            </a:r>
            <a:endParaRPr lang="fr-CH" sz="4400" dirty="0" smtClean="0">
              <a:latin typeface="Arial Narrow" pitchFamily="34" charset="0"/>
              <a:cs typeface="ＭＳ Ｐゴシック" charset="0"/>
            </a:endParaRPr>
          </a:p>
          <a:p>
            <a:pPr marL="1079500" lvl="0" indent="-568325" eaLnBrk="0" hangingPunct="0">
              <a:buClr>
                <a:srgbClr val="FF0000"/>
              </a:buClr>
              <a:buSzPct val="150000"/>
              <a:defRPr/>
            </a:pP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MathDetour</a:t>
            </a: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2: </a:t>
            </a:r>
            <a:r>
              <a:rPr lang="fr-CH" sz="4400" dirty="0" err="1" smtClean="0">
                <a:latin typeface="Arial Narrow" pitchFamily="34" charset="0"/>
                <a:cs typeface="ＭＳ Ｐゴシック" charset="0"/>
              </a:rPr>
              <a:t>Separation</a:t>
            </a:r>
            <a:r>
              <a:rPr lang="fr-CH" sz="4400" dirty="0" smtClean="0">
                <a:latin typeface="Arial Narrow" pitchFamily="34" charset="0"/>
                <a:cs typeface="ＭＳ Ｐゴシック" charset="0"/>
              </a:rPr>
              <a:t> of time </a:t>
            </a:r>
            <a:r>
              <a:rPr lang="fr-CH" sz="4400" dirty="0" err="1" smtClean="0">
                <a:latin typeface="Arial Narrow" pitchFamily="34" charset="0"/>
                <a:cs typeface="ＭＳ Ｐゴシック" charset="0"/>
              </a:rPr>
              <a:t>scales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lang="fr-CH" sz="5400" b="1" dirty="0" smtClean="0">
                <a:latin typeface="Arial Narrow" pitchFamily="34" charset="0"/>
                <a:cs typeface="ＭＳ Ｐゴシック" charset="0"/>
              </a:rPr>
              <a:t> Phase Plane </a:t>
            </a:r>
            <a:r>
              <a:rPr lang="fr-CH" sz="5400" b="1" dirty="0" err="1" smtClean="0">
                <a:latin typeface="Arial Narrow" pitchFamily="34" charset="0"/>
                <a:cs typeface="ＭＳ Ｐゴシック" charset="0"/>
              </a:rPr>
              <a:t>Analysis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R</a:t>
            </a:r>
            <a:r>
              <a:rPr lang="fr-CH" sz="4400" dirty="0" err="1" smtClean="0">
                <a:latin typeface="Arial Narrow" pitchFamily="34" charset="0"/>
              </a:rPr>
              <a:t>ole</a:t>
            </a:r>
            <a:r>
              <a:rPr lang="fr-CH" sz="4400" dirty="0" smtClean="0">
                <a:latin typeface="Arial Narrow" pitchFamily="34" charset="0"/>
              </a:rPr>
              <a:t> of </a:t>
            </a:r>
            <a:r>
              <a:rPr lang="fr-CH" sz="4400" dirty="0" err="1" smtClean="0">
                <a:latin typeface="Arial Narrow" pitchFamily="34" charset="0"/>
              </a:rPr>
              <a:t>nullclines</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a:t>
            </a:r>
            <a:r>
              <a:rPr lang="fr-CH" sz="5400" b="1" dirty="0" err="1" smtClean="0">
                <a:latin typeface="Arial Narrow" pitchFamily="34" charset="0"/>
                <a:cs typeface="ＭＳ Ｐゴシック" charset="0"/>
              </a:rPr>
              <a:t>Analysis</a:t>
            </a:r>
            <a:r>
              <a:rPr lang="fr-CH" sz="5400" b="1" dirty="0" smtClean="0">
                <a:latin typeface="Arial Narrow" pitchFamily="34" charset="0"/>
                <a:cs typeface="ＭＳ Ｐゴシック" charset="0"/>
              </a:rPr>
              <a:t> of  a 2D </a:t>
            </a:r>
            <a:r>
              <a:rPr lang="fr-CH" sz="5400" b="1" dirty="0" err="1" smtClean="0">
                <a:latin typeface="Arial Narrow" pitchFamily="34" charset="0"/>
                <a:cs typeface="ＭＳ Ｐゴシック" charset="0"/>
              </a:rPr>
              <a:t>Neuron</a:t>
            </a:r>
            <a:r>
              <a:rPr lang="fr-CH" sz="5400" b="1" dirty="0" smtClean="0">
                <a:latin typeface="Arial Narrow" pitchFamily="34" charset="0"/>
                <a:cs typeface="ＭＳ Ｐゴシック" charset="0"/>
              </a:rPr>
              <a:t> </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       </a:t>
            </a:r>
            <a:r>
              <a:rPr lang="fr-CH" sz="4800" dirty="0" smtClean="0">
                <a:latin typeface="Arial Narrow" pitchFamily="34" charset="0"/>
                <a:cs typeface="ＭＳ Ｐゴシック" charset="0"/>
              </a:rPr>
              <a:t>- constant input vs pulse input</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4400" dirty="0" smtClean="0">
                <a:latin typeface="Arial Narrow" pitchFamily="34" charset="0"/>
              </a:rPr>
              <a:t>         - </a:t>
            </a:r>
            <a:r>
              <a:rPr lang="fr-CH" sz="4400" dirty="0" err="1" smtClean="0">
                <a:latin typeface="Arial Narrow" pitchFamily="34" charset="0"/>
              </a:rPr>
              <a:t>MathDetour</a:t>
            </a:r>
            <a:r>
              <a:rPr lang="fr-CH" sz="4400" dirty="0" smtClean="0">
                <a:latin typeface="Arial Narrow" pitchFamily="34" charset="0"/>
              </a:rPr>
              <a:t> 3: </a:t>
            </a:r>
            <a:r>
              <a:rPr lang="fr-CH" sz="4400" dirty="0" err="1" smtClean="0">
                <a:latin typeface="Arial Narrow" pitchFamily="34" charset="0"/>
              </a:rPr>
              <a:t>Stability</a:t>
            </a:r>
            <a:r>
              <a:rPr lang="fr-CH" sz="4400" dirty="0" smtClean="0">
                <a:latin typeface="Arial Narrow" pitchFamily="34" charset="0"/>
              </a:rPr>
              <a:t> of </a:t>
            </a:r>
            <a:r>
              <a:rPr lang="fr-CH" sz="4400" dirty="0" err="1" smtClean="0">
                <a:latin typeface="Arial Narrow" pitchFamily="34" charset="0"/>
              </a:rPr>
              <a:t>fixed</a:t>
            </a:r>
            <a:r>
              <a:rPr lang="fr-CH" sz="4400" dirty="0" smtClean="0">
                <a:latin typeface="Arial Narrow" pitchFamily="34" charset="0"/>
              </a:rPr>
              <a:t> points</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solidFill>
                  <a:schemeClr val="bg1"/>
                </a:solidFill>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.4 </a:t>
            </a:r>
            <a:r>
              <a:rPr lang="fr-CH" sz="5400" b="1" noProof="0" dirty="0" err="1" smtClean="0">
                <a:solidFill>
                  <a:schemeClr val="bg1"/>
                </a:solidFill>
                <a:latin typeface="Arial Narrow" pitchFamily="34" charset="0"/>
                <a:cs typeface="ＭＳ Ｐゴシック" charset="0"/>
              </a:rPr>
              <a:t>TypeI</a:t>
            </a:r>
            <a:r>
              <a:rPr lang="fr-CH" sz="5400" b="1" noProof="0" dirty="0" smtClean="0">
                <a:solidFill>
                  <a:schemeClr val="bg1"/>
                </a:solidFill>
                <a:latin typeface="Arial Narrow" pitchFamily="34" charset="0"/>
                <a:cs typeface="ＭＳ Ｐゴシック" charset="0"/>
              </a:rPr>
              <a:t> and II</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Neuron</a:t>
            </a:r>
            <a:r>
              <a:rPr kumimoji="0" lang="fr-CH" sz="5400" b="1" i="0" u="none" strike="noStrike" kern="1200" cap="none" spc="0" normalizeH="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Models</a:t>
            </a:r>
            <a:endPar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next</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week</a:t>
            </a:r>
            <a:r>
              <a:rPr lang="fr-CH" sz="5400" b="1" dirty="0" smtClean="0">
                <a:solidFill>
                  <a:schemeClr val="bg1"/>
                </a:solidFill>
                <a:latin typeface="Arial Narrow" pitchFamily="34" charset="0"/>
                <a:cs typeface="ＭＳ Ｐゴシック" charset="0"/>
              </a:rPr>
              <a:t>!</a:t>
            </a:r>
            <a:endParaRPr kumimoji="0" lang="fr-CH" sz="4400" b="1" i="0" u="none" strike="noStrike" kern="1200" cap="none" spc="0" normalizeH="0" baseline="0" noProof="0" dirty="0" smtClean="0">
              <a:ln>
                <a:noFill/>
              </a:ln>
              <a:solidFill>
                <a:schemeClr val="bg1"/>
              </a:solidFill>
              <a:effectLst/>
              <a:uLnTx/>
              <a:uFillTx/>
              <a:latin typeface="Arial Narrow" pitchFamily="34" charset="0"/>
              <a:cs typeface="ＭＳ Ｐゴシック" charset="0"/>
            </a:endParaRPr>
          </a:p>
        </p:txBody>
      </p:sp>
      <p:sp>
        <p:nvSpPr>
          <p:cNvPr id="14" name="Rounded Rectangle 13"/>
          <p:cNvSpPr/>
          <p:nvPr/>
        </p:nvSpPr>
        <p:spPr>
          <a:xfrm>
            <a:off x="11498179" y="1632977"/>
            <a:ext cx="9773651" cy="145706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360003" y="523332"/>
            <a:ext cx="15148347" cy="2921566"/>
          </a:xfrm>
          <a:prstGeom prst="rect">
            <a:avLst/>
          </a:prstGeom>
        </p:spPr>
        <p:txBody>
          <a:bodyPr vert="horz" wrap="square" lIns="91440" tIns="45720" rIns="91440" bIns="45720" numCol="1" anchor="t" anchorCtr="0" compatLnSpc="1">
            <a:prstTxWarp prst="textNoShape">
              <a:avLst/>
            </a:prstTxWarp>
          </a:bodyPr>
          <a:lstStyle>
            <a:lvl1pPr algn="l" defTabSz="1079500" rtl="0" eaLnBrk="0" fontAlgn="base" hangingPunct="0">
              <a:spcBef>
                <a:spcPct val="0"/>
              </a:spcBef>
              <a:spcAft>
                <a:spcPct val="0"/>
              </a:spcAft>
              <a:defRPr lang="en-US" sz="6600" kern="1200" spc="236" dirty="0">
                <a:solidFill>
                  <a:srgbClr val="000000"/>
                </a:solidFill>
                <a:latin typeface="Impact"/>
                <a:ea typeface="ＭＳ Ｐゴシック" charset="0"/>
                <a:cs typeface="Impact"/>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a:lstStyle>
          <a:p>
            <a:pPr>
              <a:defRPr/>
            </a:pPr>
            <a:r>
              <a:rPr lang="en-US" smtClean="0">
                <a:latin typeface="Impact" charset="0"/>
                <a:cs typeface="Impact" charset="0"/>
              </a:rPr>
              <a:t>Biological Modeling of Neural Networks</a:t>
            </a:r>
            <a:endParaRPr lang="en-US">
              <a:latin typeface="Impact" charset="0"/>
              <a:cs typeface="Impact" charset="0"/>
            </a:endParaRPr>
          </a:p>
        </p:txBody>
      </p:sp>
      <p:sp>
        <p:nvSpPr>
          <p:cNvPr id="13" name="TextBox 12"/>
          <p:cNvSpPr txBox="1"/>
          <p:nvPr/>
        </p:nvSpPr>
        <p:spPr>
          <a:xfrm>
            <a:off x="959157" y="8082434"/>
            <a:ext cx="7964040" cy="2585323"/>
          </a:xfrm>
          <a:prstGeom prst="rect">
            <a:avLst/>
          </a:prstGeom>
          <a:solidFill>
            <a:srgbClr val="FFFF00"/>
          </a:solidFill>
        </p:spPr>
        <p:txBody>
          <a:bodyPr wrap="none" rtlCol="0">
            <a:spAutoFit/>
          </a:bodyPr>
          <a:lstStyle/>
          <a:p>
            <a:r>
              <a:rPr lang="en-US" sz="5400" i="1" dirty="0" smtClean="0"/>
              <a:t>Reading for week </a:t>
            </a:r>
            <a:r>
              <a:rPr lang="en-US" sz="5400" i="1" dirty="0"/>
              <a:t>3</a:t>
            </a:r>
            <a:r>
              <a:rPr lang="en-US" sz="5400" dirty="0" smtClean="0"/>
              <a:t>:</a:t>
            </a:r>
          </a:p>
          <a:p>
            <a:r>
              <a:rPr lang="en-US" sz="5400" dirty="0" smtClean="0"/>
              <a:t>NEURONAL DYNAMICS</a:t>
            </a:r>
          </a:p>
          <a:p>
            <a:r>
              <a:rPr lang="en-US" sz="5400" dirty="0"/>
              <a:t>-</a:t>
            </a:r>
            <a:r>
              <a:rPr lang="en-US" sz="5400" dirty="0" smtClean="0"/>
              <a:t> Ch. 4.1- 4.3 </a:t>
            </a:r>
            <a:endParaRPr lang="en-US" sz="4400" dirty="0" smtClean="0"/>
          </a:p>
        </p:txBody>
      </p:sp>
      <p:pic>
        <p:nvPicPr>
          <p:cNvPr id="15" name="Picture 2" descr="http://neuronaldynamics.epfl.ch/img/cover.jpg"/>
          <p:cNvPicPr>
            <a:picLocks noChangeAspect="1" noChangeArrowheads="1"/>
          </p:cNvPicPr>
          <p:nvPr/>
        </p:nvPicPr>
        <p:blipFill>
          <a:blip r:embed="rId3"/>
          <a:srcRect/>
          <a:stretch>
            <a:fillRect/>
          </a:stretch>
        </p:blipFill>
        <p:spPr bwMode="auto">
          <a:xfrm>
            <a:off x="8923197" y="7840192"/>
            <a:ext cx="2678166" cy="3813357"/>
          </a:xfrm>
          <a:prstGeom prst="rect">
            <a:avLst/>
          </a:prstGeom>
          <a:noFill/>
        </p:spPr>
      </p:pic>
      <p:sp>
        <p:nvSpPr>
          <p:cNvPr id="16" name="TextBox 15"/>
          <p:cNvSpPr txBox="1"/>
          <p:nvPr/>
        </p:nvSpPr>
        <p:spPr>
          <a:xfrm>
            <a:off x="3947720" y="10938310"/>
            <a:ext cx="4895314" cy="646331"/>
          </a:xfrm>
          <a:prstGeom prst="rect">
            <a:avLst/>
          </a:prstGeom>
          <a:noFill/>
        </p:spPr>
        <p:txBody>
          <a:bodyPr wrap="none" rtlCol="0">
            <a:spAutoFit/>
          </a:bodyPr>
          <a:lstStyle/>
          <a:p>
            <a:r>
              <a:rPr lang="en-US" sz="3600" dirty="0" smtClean="0"/>
              <a:t>Cambridge Univ. Press</a:t>
            </a:r>
            <a:endParaRPr lang="fr-CH"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3074" name="Object 20"/>
          <p:cNvGraphicFramePr>
            <a:graphicFrameLocks noChangeAspect="1"/>
          </p:cNvGraphicFramePr>
          <p:nvPr/>
        </p:nvGraphicFramePr>
        <p:xfrm>
          <a:off x="720249" y="2160411"/>
          <a:ext cx="19968601" cy="1665317"/>
        </p:xfrm>
        <a:graphic>
          <a:graphicData uri="http://schemas.openxmlformats.org/presentationml/2006/ole">
            <mc:AlternateContent xmlns:mc="http://schemas.openxmlformats.org/markup-compatibility/2006">
              <mc:Choice xmlns:v="urn:schemas-microsoft-com:vml" Requires="v">
                <p:oleObj spid="_x0000_s346434" name="Equation" r:id="rId4" imgW="3632040" imgH="393480" progId="Equation.DSMT4">
                  <p:embed/>
                </p:oleObj>
              </mc:Choice>
              <mc:Fallback>
                <p:oleObj name="Equation" r:id="rId4" imgW="3632040" imgH="39348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49" y="2160411"/>
                        <a:ext cx="19968601" cy="1665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21"/>
          <p:cNvGraphicFramePr>
            <a:graphicFrameLocks noChangeAspect="1"/>
          </p:cNvGraphicFramePr>
          <p:nvPr/>
        </p:nvGraphicFramePr>
        <p:xfrm>
          <a:off x="1380752" y="3973224"/>
          <a:ext cx="5458136" cy="1555609"/>
        </p:xfrm>
        <a:graphic>
          <a:graphicData uri="http://schemas.openxmlformats.org/presentationml/2006/ole">
            <mc:AlternateContent xmlns:mc="http://schemas.openxmlformats.org/markup-compatibility/2006">
              <mc:Choice xmlns:v="urn:schemas-microsoft-com:vml" Requires="v">
                <p:oleObj spid="_x0000_s346435" name="Equation" r:id="rId6" imgW="1130040" imgH="431640" progId="Equation.3">
                  <p:embed/>
                </p:oleObj>
              </mc:Choice>
              <mc:Fallback>
                <p:oleObj name="Equation" r:id="rId6" imgW="1130040" imgH="43164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0752" y="3973224"/>
                        <a:ext cx="5458136" cy="1555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22"/>
          <p:cNvGraphicFramePr>
            <a:graphicFrameLocks noChangeAspect="1"/>
          </p:cNvGraphicFramePr>
          <p:nvPr/>
        </p:nvGraphicFramePr>
        <p:xfrm>
          <a:off x="1444251" y="6970702"/>
          <a:ext cx="5289327" cy="1634374"/>
        </p:xfrm>
        <a:graphic>
          <a:graphicData uri="http://schemas.openxmlformats.org/presentationml/2006/ole">
            <mc:AlternateContent xmlns:mc="http://schemas.openxmlformats.org/markup-compatibility/2006">
              <mc:Choice xmlns:v="urn:schemas-microsoft-com:vml" Requires="v">
                <p:oleObj spid="_x0000_s346436" name="Equation" r:id="rId8" imgW="1041120" imgH="431640" progId="Equation.3">
                  <p:embed/>
                </p:oleObj>
              </mc:Choice>
              <mc:Fallback>
                <p:oleObj name="Equation" r:id="rId8" imgW="1041120" imgH="43164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4251" y="6970702"/>
                        <a:ext cx="5289327" cy="1634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23"/>
          <p:cNvGraphicFramePr>
            <a:graphicFrameLocks noChangeAspect="1"/>
          </p:cNvGraphicFramePr>
          <p:nvPr/>
        </p:nvGraphicFramePr>
        <p:xfrm>
          <a:off x="1493015" y="5566998"/>
          <a:ext cx="5056747" cy="1561234"/>
        </p:xfrm>
        <a:graphic>
          <a:graphicData uri="http://schemas.openxmlformats.org/presentationml/2006/ole">
            <mc:AlternateContent xmlns:mc="http://schemas.openxmlformats.org/markup-compatibility/2006">
              <mc:Choice xmlns:v="urn:schemas-microsoft-com:vml" Requires="v">
                <p:oleObj spid="_x0000_s346437" name="Equation" r:id="rId10" imgW="1041120" imgH="431640" progId="Equation.3">
                  <p:embed/>
                </p:oleObj>
              </mc:Choice>
              <mc:Fallback>
                <p:oleObj name="Equation" r:id="rId10" imgW="1041120" imgH="43164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3015" y="5566998"/>
                        <a:ext cx="5056747" cy="1561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4"/>
          <p:cNvGrpSpPr>
            <a:grpSpLocks/>
          </p:cNvGrpSpPr>
          <p:nvPr/>
        </p:nvGrpSpPr>
        <p:grpSpPr bwMode="auto">
          <a:xfrm>
            <a:off x="18330660" y="1147036"/>
            <a:ext cx="1973182" cy="1350257"/>
            <a:chOff x="4848" y="2112"/>
            <a:chExt cx="526" cy="480"/>
          </a:xfrm>
        </p:grpSpPr>
        <p:sp>
          <p:nvSpPr>
            <p:cNvPr id="3114" name="Line 25"/>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3115" name="Text Box 26"/>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pSp>
        <p:nvGrpSpPr>
          <p:cNvPr id="3" name="Group 27"/>
          <p:cNvGrpSpPr>
            <a:grpSpLocks/>
          </p:cNvGrpSpPr>
          <p:nvPr/>
        </p:nvGrpSpPr>
        <p:grpSpPr bwMode="auto">
          <a:xfrm>
            <a:off x="3601244" y="1485283"/>
            <a:ext cx="5401866" cy="1350257"/>
            <a:chOff x="960" y="2352"/>
            <a:chExt cx="1440" cy="480"/>
          </a:xfrm>
        </p:grpSpPr>
        <p:graphicFrame>
          <p:nvGraphicFramePr>
            <p:cNvPr id="3083" name="Object 28"/>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346438" name="Equation" r:id="rId12" imgW="228600" imgH="228600" progId="Equation.3">
                    <p:embed/>
                  </p:oleObj>
                </mc:Choice>
                <mc:Fallback>
                  <p:oleObj name="Equation" r:id="rId12" imgW="228600" imgH="228600"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2" name="Freeform 29"/>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3113" name="Freeform 30"/>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4" name="Group 31"/>
          <p:cNvGrpSpPr>
            <a:grpSpLocks/>
          </p:cNvGrpSpPr>
          <p:nvPr/>
        </p:nvGrpSpPr>
        <p:grpSpPr bwMode="auto">
          <a:xfrm>
            <a:off x="9723358" y="1485283"/>
            <a:ext cx="4861679" cy="1350257"/>
            <a:chOff x="2592" y="2352"/>
            <a:chExt cx="1296" cy="480"/>
          </a:xfrm>
        </p:grpSpPr>
        <p:graphicFrame>
          <p:nvGraphicFramePr>
            <p:cNvPr id="3082" name="Object 32"/>
            <p:cNvGraphicFramePr>
              <a:graphicFrameLocks noChangeAspect="1"/>
            </p:cNvGraphicFramePr>
            <p:nvPr/>
          </p:nvGraphicFramePr>
          <p:xfrm>
            <a:off x="2976" y="2352"/>
            <a:ext cx="288" cy="323"/>
          </p:xfrm>
          <a:graphic>
            <a:graphicData uri="http://schemas.openxmlformats.org/presentationml/2006/ole">
              <mc:AlternateContent xmlns:mc="http://schemas.openxmlformats.org/markup-compatibility/2006">
                <mc:Choice xmlns:v="urn:schemas-microsoft-com:vml" Requires="v">
                  <p:oleObj spid="_x0000_s346439" name="Equation" r:id="rId14" imgW="190440" imgH="215640" progId="Equation.3">
                    <p:embed/>
                  </p:oleObj>
                </mc:Choice>
                <mc:Fallback>
                  <p:oleObj name="Equation" r:id="rId14" imgW="190440" imgH="215640" progId="Equation.3">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6" y="2352"/>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0" name="Freeform 33"/>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3111" name="Freeform 34"/>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5" name="Group 35"/>
          <p:cNvGrpSpPr>
            <a:grpSpLocks/>
          </p:cNvGrpSpPr>
          <p:nvPr/>
        </p:nvGrpSpPr>
        <p:grpSpPr bwMode="auto">
          <a:xfrm>
            <a:off x="15125224" y="1485283"/>
            <a:ext cx="3421182" cy="1350257"/>
            <a:chOff x="4032" y="2352"/>
            <a:chExt cx="912" cy="480"/>
          </a:xfrm>
        </p:grpSpPr>
        <p:graphicFrame>
          <p:nvGraphicFramePr>
            <p:cNvPr id="3081" name="Object 36"/>
            <p:cNvGraphicFramePr>
              <a:graphicFrameLocks noChangeAspect="1"/>
            </p:cNvGraphicFramePr>
            <p:nvPr/>
          </p:nvGraphicFramePr>
          <p:xfrm>
            <a:off x="4416" y="2352"/>
            <a:ext cx="401" cy="345"/>
          </p:xfrm>
          <a:graphic>
            <a:graphicData uri="http://schemas.openxmlformats.org/presentationml/2006/ole">
              <mc:AlternateContent xmlns:mc="http://schemas.openxmlformats.org/markup-compatibility/2006">
                <mc:Choice xmlns:v="urn:schemas-microsoft-com:vml" Requires="v">
                  <p:oleObj spid="_x0000_s346440" name="Equation" r:id="rId16" imgW="266400" imgH="228600" progId="Equation.3">
                    <p:embed/>
                  </p:oleObj>
                </mc:Choice>
                <mc:Fallback>
                  <p:oleObj name="Equation" r:id="rId16" imgW="266400" imgH="228600" progId="Equation.3">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6" y="2352"/>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8" name="Freeform 37"/>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3109" name="Freeform 38"/>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6" name="Group 75"/>
          <p:cNvGrpSpPr>
            <a:grpSpLocks/>
          </p:cNvGrpSpPr>
          <p:nvPr/>
        </p:nvGrpSpPr>
        <p:grpSpPr bwMode="auto">
          <a:xfrm>
            <a:off x="9723359" y="3915745"/>
            <a:ext cx="10372332" cy="3147786"/>
            <a:chOff x="2592" y="3216"/>
            <a:chExt cx="2765" cy="1119"/>
          </a:xfrm>
        </p:grpSpPr>
        <p:sp>
          <p:nvSpPr>
            <p:cNvPr id="3096" name="Rectangle 76"/>
            <p:cNvSpPr>
              <a:spLocks noChangeArrowheads="1"/>
            </p:cNvSpPr>
            <p:nvPr/>
          </p:nvSpPr>
          <p:spPr bwMode="auto">
            <a:xfrm>
              <a:off x="2592" y="3216"/>
              <a:ext cx="1200" cy="816"/>
            </a:xfrm>
            <a:prstGeom prst="rect">
              <a:avLst/>
            </a:prstGeom>
            <a:noFill/>
            <a:ln w="9525">
              <a:solidFill>
                <a:schemeClr val="tx1"/>
              </a:solidFill>
              <a:miter lim="800000"/>
              <a:headEnd/>
              <a:tailEnd/>
            </a:ln>
          </p:spPr>
          <p:txBody>
            <a:bodyPr wrap="none" anchor="ctr"/>
            <a:lstStyle/>
            <a:p>
              <a:endParaRPr lang="en-US"/>
            </a:p>
          </p:txBody>
        </p:sp>
        <p:sp>
          <p:nvSpPr>
            <p:cNvPr id="3097" name="Rectangle 77"/>
            <p:cNvSpPr>
              <a:spLocks noChangeArrowheads="1"/>
            </p:cNvSpPr>
            <p:nvPr/>
          </p:nvSpPr>
          <p:spPr bwMode="auto">
            <a:xfrm>
              <a:off x="4080" y="3216"/>
              <a:ext cx="1200" cy="816"/>
            </a:xfrm>
            <a:prstGeom prst="rect">
              <a:avLst/>
            </a:prstGeom>
            <a:noFill/>
            <a:ln w="9525">
              <a:solidFill>
                <a:schemeClr val="tx1"/>
              </a:solidFill>
              <a:miter lim="800000"/>
              <a:headEnd/>
              <a:tailEnd/>
            </a:ln>
          </p:spPr>
          <p:txBody>
            <a:bodyPr wrap="none" anchor="ctr"/>
            <a:lstStyle/>
            <a:p>
              <a:endParaRPr lang="en-US"/>
            </a:p>
          </p:txBody>
        </p:sp>
        <p:sp>
          <p:nvSpPr>
            <p:cNvPr id="3098" name="Line 78"/>
            <p:cNvSpPr>
              <a:spLocks noChangeShapeType="1"/>
            </p:cNvSpPr>
            <p:nvPr/>
          </p:nvSpPr>
          <p:spPr bwMode="auto">
            <a:xfrm>
              <a:off x="3264"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3099" name="Line 79"/>
            <p:cNvSpPr>
              <a:spLocks noChangeShapeType="1"/>
            </p:cNvSpPr>
            <p:nvPr/>
          </p:nvSpPr>
          <p:spPr bwMode="auto">
            <a:xfrm>
              <a:off x="4848"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3100" name="Text Box 80"/>
            <p:cNvSpPr txBox="1">
              <a:spLocks noChangeArrowheads="1"/>
            </p:cNvSpPr>
            <p:nvPr/>
          </p:nvSpPr>
          <p:spPr bwMode="auto">
            <a:xfrm>
              <a:off x="3638" y="4032"/>
              <a:ext cx="129" cy="263"/>
            </a:xfrm>
            <a:prstGeom prst="rect">
              <a:avLst/>
            </a:prstGeom>
            <a:noFill/>
            <a:ln w="9525">
              <a:noFill/>
              <a:miter lim="800000"/>
              <a:headEnd/>
              <a:tailEnd/>
            </a:ln>
          </p:spPr>
          <p:txBody>
            <a:bodyPr wrap="none">
              <a:spAutoFit/>
            </a:bodyPr>
            <a:lstStyle/>
            <a:p>
              <a:r>
                <a:rPr lang="en-US" sz="4200" dirty="0"/>
                <a:t>u</a:t>
              </a:r>
            </a:p>
          </p:txBody>
        </p:sp>
        <p:sp>
          <p:nvSpPr>
            <p:cNvPr id="3101" name="Text Box 81"/>
            <p:cNvSpPr txBox="1">
              <a:spLocks noChangeArrowheads="1"/>
            </p:cNvSpPr>
            <p:nvPr/>
          </p:nvSpPr>
          <p:spPr bwMode="auto">
            <a:xfrm>
              <a:off x="5228" y="4072"/>
              <a:ext cx="129" cy="263"/>
            </a:xfrm>
            <a:prstGeom prst="rect">
              <a:avLst/>
            </a:prstGeom>
            <a:noFill/>
            <a:ln w="9525">
              <a:noFill/>
              <a:miter lim="800000"/>
              <a:headEnd/>
              <a:tailEnd/>
            </a:ln>
          </p:spPr>
          <p:txBody>
            <a:bodyPr wrap="none">
              <a:spAutoFit/>
            </a:bodyPr>
            <a:lstStyle/>
            <a:p>
              <a:r>
                <a:rPr lang="en-US" sz="4200" dirty="0"/>
                <a:t>u</a:t>
              </a:r>
            </a:p>
          </p:txBody>
        </p:sp>
        <p:sp>
          <p:nvSpPr>
            <p:cNvPr id="3102" name="Freeform 82"/>
            <p:cNvSpPr>
              <a:spLocks/>
            </p:cNvSpPr>
            <p:nvPr/>
          </p:nvSpPr>
          <p:spPr bwMode="auto">
            <a:xfrm>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rgbClr val="008000"/>
              </a:solidFill>
              <a:round/>
              <a:headEnd/>
              <a:tailEnd/>
            </a:ln>
          </p:spPr>
          <p:txBody>
            <a:bodyPr wrap="none" anchor="ctr"/>
            <a:lstStyle/>
            <a:p>
              <a:endParaRPr lang="en-US"/>
            </a:p>
          </p:txBody>
        </p:sp>
        <p:sp>
          <p:nvSpPr>
            <p:cNvPr id="3103" name="Freeform 83"/>
            <p:cNvSpPr>
              <a:spLocks/>
            </p:cNvSpPr>
            <p:nvPr/>
          </p:nvSpPr>
          <p:spPr bwMode="auto">
            <a:xfrm flipV="1">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rgbClr val="FF0000"/>
              </a:solidFill>
              <a:round/>
              <a:headEnd/>
              <a:tailEnd/>
            </a:ln>
          </p:spPr>
          <p:txBody>
            <a:bodyPr wrap="none" anchor="ctr"/>
            <a:lstStyle/>
            <a:p>
              <a:endParaRPr lang="en-US"/>
            </a:p>
          </p:txBody>
        </p:sp>
        <p:sp>
          <p:nvSpPr>
            <p:cNvPr id="3104" name="Text Box 84"/>
            <p:cNvSpPr txBox="1">
              <a:spLocks noChangeArrowheads="1"/>
            </p:cNvSpPr>
            <p:nvPr/>
          </p:nvSpPr>
          <p:spPr bwMode="auto">
            <a:xfrm>
              <a:off x="3350" y="3705"/>
              <a:ext cx="358" cy="263"/>
            </a:xfrm>
            <a:prstGeom prst="rect">
              <a:avLst/>
            </a:prstGeom>
            <a:noFill/>
            <a:ln w="9525">
              <a:noFill/>
              <a:miter lim="800000"/>
              <a:headEnd/>
              <a:tailEnd/>
            </a:ln>
          </p:spPr>
          <p:txBody>
            <a:bodyPr wrap="none">
              <a:spAutoFit/>
            </a:bodyPr>
            <a:lstStyle/>
            <a:p>
              <a:r>
                <a:rPr lang="en-US" sz="4200" dirty="0">
                  <a:solidFill>
                    <a:srgbClr val="FF0000"/>
                  </a:solidFill>
                </a:rPr>
                <a:t>h</a:t>
              </a:r>
              <a:r>
                <a:rPr lang="en-US" sz="4200" baseline="-25000" dirty="0">
                  <a:solidFill>
                    <a:srgbClr val="FF0000"/>
                  </a:solidFill>
                </a:rPr>
                <a:t>0</a:t>
              </a:r>
              <a:r>
                <a:rPr lang="en-US" sz="4200" dirty="0">
                  <a:solidFill>
                    <a:srgbClr val="FF0000"/>
                  </a:solidFill>
                </a:rPr>
                <a:t>(u)</a:t>
              </a:r>
              <a:endParaRPr lang="en-US" dirty="0"/>
            </a:p>
          </p:txBody>
        </p:sp>
        <p:sp>
          <p:nvSpPr>
            <p:cNvPr id="3105" name="Text Box 85"/>
            <p:cNvSpPr txBox="1">
              <a:spLocks noChangeArrowheads="1"/>
            </p:cNvSpPr>
            <p:nvPr/>
          </p:nvSpPr>
          <p:spPr bwMode="auto">
            <a:xfrm>
              <a:off x="3312" y="3264"/>
              <a:ext cx="398" cy="263"/>
            </a:xfrm>
            <a:prstGeom prst="rect">
              <a:avLst/>
            </a:prstGeom>
            <a:noFill/>
            <a:ln w="9525">
              <a:noFill/>
              <a:miter lim="800000"/>
              <a:headEnd/>
              <a:tailEnd/>
            </a:ln>
          </p:spPr>
          <p:txBody>
            <a:bodyPr wrap="none">
              <a:spAutoFit/>
            </a:bodyPr>
            <a:lstStyle/>
            <a:p>
              <a:r>
                <a:rPr lang="en-US" sz="4200" dirty="0">
                  <a:solidFill>
                    <a:srgbClr val="008000"/>
                  </a:solidFill>
                </a:rPr>
                <a:t>m</a:t>
              </a:r>
              <a:r>
                <a:rPr lang="en-US" sz="4200" baseline="-25000" dirty="0">
                  <a:solidFill>
                    <a:srgbClr val="008000"/>
                  </a:solidFill>
                </a:rPr>
                <a:t>0</a:t>
              </a:r>
              <a:r>
                <a:rPr lang="en-US" sz="4200" dirty="0">
                  <a:solidFill>
                    <a:srgbClr val="008000"/>
                  </a:solidFill>
                </a:rPr>
                <a:t>(u)</a:t>
              </a:r>
              <a:endParaRPr lang="en-US" dirty="0"/>
            </a:p>
          </p:txBody>
        </p:sp>
        <p:sp>
          <p:nvSpPr>
            <p:cNvPr id="3106" name="Freeform 86"/>
            <p:cNvSpPr>
              <a:spLocks/>
            </p:cNvSpPr>
            <p:nvPr/>
          </p:nvSpPr>
          <p:spPr bwMode="auto">
            <a:xfrm>
              <a:off x="4080" y="3888"/>
              <a:ext cx="1200" cy="144"/>
            </a:xfrm>
            <a:custGeom>
              <a:avLst/>
              <a:gdLst>
                <a:gd name="T0" fmla="*/ 0 w 1200"/>
                <a:gd name="T1" fmla="*/ 144 h 144"/>
                <a:gd name="T2" fmla="*/ 432 w 1200"/>
                <a:gd name="T3" fmla="*/ 96 h 144"/>
                <a:gd name="T4" fmla="*/ 576 w 1200"/>
                <a:gd name="T5" fmla="*/ 0 h 144"/>
                <a:gd name="T6" fmla="*/ 720 w 1200"/>
                <a:gd name="T7" fmla="*/ 96 h 144"/>
                <a:gd name="T8" fmla="*/ 1200 w 1200"/>
                <a:gd name="T9" fmla="*/ 1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rgbClr val="008000"/>
              </a:solidFill>
              <a:round/>
              <a:headEnd/>
              <a:tailEnd/>
            </a:ln>
          </p:spPr>
          <p:txBody>
            <a:bodyPr wrap="none" anchor="ctr"/>
            <a:lstStyle/>
            <a:p>
              <a:endParaRPr lang="en-US"/>
            </a:p>
          </p:txBody>
        </p:sp>
        <p:sp>
          <p:nvSpPr>
            <p:cNvPr id="3107" name="Freeform 87"/>
            <p:cNvSpPr>
              <a:spLocks/>
            </p:cNvSpPr>
            <p:nvPr/>
          </p:nvSpPr>
          <p:spPr bwMode="auto">
            <a:xfrm>
              <a:off x="4080" y="3264"/>
              <a:ext cx="1200" cy="576"/>
            </a:xfrm>
            <a:custGeom>
              <a:avLst/>
              <a:gdLst>
                <a:gd name="T0" fmla="*/ 0 w 1200"/>
                <a:gd name="T1" fmla="*/ 150994944 h 144"/>
                <a:gd name="T2" fmla="*/ 432 w 1200"/>
                <a:gd name="T3" fmla="*/ 100663157 h 144"/>
                <a:gd name="T4" fmla="*/ 576 w 1200"/>
                <a:gd name="T5" fmla="*/ 0 h 144"/>
                <a:gd name="T6" fmla="*/ 720 w 1200"/>
                <a:gd name="T7" fmla="*/ 100663157 h 144"/>
                <a:gd name="T8" fmla="*/ 1200 w 1200"/>
                <a:gd name="T9" fmla="*/ 1509949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rgbClr val="FF0000"/>
              </a:solidFill>
              <a:round/>
              <a:headEnd/>
              <a:tailEnd/>
            </a:ln>
          </p:spPr>
          <p:txBody>
            <a:bodyPr wrap="none" anchor="ctr"/>
            <a:lstStyle/>
            <a:p>
              <a:endParaRPr lang="en-US"/>
            </a:p>
          </p:txBody>
        </p:sp>
        <p:graphicFrame>
          <p:nvGraphicFramePr>
            <p:cNvPr id="3079" name="Object 88"/>
            <p:cNvGraphicFramePr>
              <a:graphicFrameLocks noChangeAspect="1"/>
            </p:cNvGraphicFramePr>
            <p:nvPr/>
          </p:nvGraphicFramePr>
          <p:xfrm>
            <a:off x="4723" y="3265"/>
            <a:ext cx="413" cy="256"/>
          </p:xfrm>
          <a:graphic>
            <a:graphicData uri="http://schemas.openxmlformats.org/presentationml/2006/ole">
              <mc:AlternateContent xmlns:mc="http://schemas.openxmlformats.org/markup-compatibility/2006">
                <mc:Choice xmlns:v="urn:schemas-microsoft-com:vml" Requires="v">
                  <p:oleObj spid="_x0000_s346441" name="Equation" r:id="rId18" imgW="368280" imgH="228600" progId="Equation.3">
                    <p:embed/>
                  </p:oleObj>
                </mc:Choice>
                <mc:Fallback>
                  <p:oleObj name="Equation" r:id="rId18" imgW="368280" imgH="228600" progId="Equation.3">
                    <p:embed/>
                    <p:pic>
                      <p:nvPicPr>
                        <p:cNvPr id="0" name="Object 8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3" y="3265"/>
                          <a:ext cx="413"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Object 89"/>
            <p:cNvGraphicFramePr>
              <a:graphicFrameLocks noChangeAspect="1"/>
            </p:cNvGraphicFramePr>
            <p:nvPr/>
          </p:nvGraphicFramePr>
          <p:xfrm>
            <a:off x="4697" y="3728"/>
            <a:ext cx="427" cy="256"/>
          </p:xfrm>
          <a:graphic>
            <a:graphicData uri="http://schemas.openxmlformats.org/presentationml/2006/ole">
              <mc:AlternateContent xmlns:mc="http://schemas.openxmlformats.org/markup-compatibility/2006">
                <mc:Choice xmlns:v="urn:schemas-microsoft-com:vml" Requires="v">
                  <p:oleObj spid="_x0000_s346442" name="Equation" r:id="rId20" imgW="380880" imgH="228600" progId="Equation.3">
                    <p:embed/>
                  </p:oleObj>
                </mc:Choice>
                <mc:Fallback>
                  <p:oleObj name="Equation" r:id="rId20" imgW="380880" imgH="228600" progId="Equation.3">
                    <p:embed/>
                    <p:pic>
                      <p:nvPicPr>
                        <p:cNvPr id="0" name="Object 8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97" y="3728"/>
                          <a:ext cx="427"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29498" name="Text Box 90"/>
          <p:cNvSpPr txBox="1">
            <a:spLocks noChangeArrowheads="1"/>
          </p:cNvSpPr>
          <p:nvPr/>
        </p:nvSpPr>
        <p:spPr bwMode="auto">
          <a:xfrm>
            <a:off x="720249" y="8984836"/>
            <a:ext cx="8604980" cy="1071957"/>
          </a:xfrm>
          <a:prstGeom prst="rect">
            <a:avLst/>
          </a:prstGeom>
          <a:noFill/>
          <a:ln w="9525">
            <a:noFill/>
            <a:miter lim="800000"/>
            <a:headEnd/>
            <a:tailEnd/>
          </a:ln>
        </p:spPr>
        <p:txBody>
          <a:bodyPr wrap="none" lIns="192911" tIns="96455" rIns="192911" bIns="96455">
            <a:spAutoFit/>
          </a:bodyPr>
          <a:lstStyle/>
          <a:p>
            <a:r>
              <a:rPr lang="en-US" dirty="0"/>
              <a:t>1) dynamics of </a:t>
            </a:r>
            <a:r>
              <a:rPr lang="en-US" i="1" dirty="0"/>
              <a:t>m </a:t>
            </a:r>
            <a:r>
              <a:rPr lang="en-US" dirty="0" smtClean="0"/>
              <a:t>are </a:t>
            </a:r>
            <a:r>
              <a:rPr lang="en-US" dirty="0"/>
              <a:t>fast</a:t>
            </a:r>
          </a:p>
        </p:txBody>
      </p:sp>
      <p:grpSp>
        <p:nvGrpSpPr>
          <p:cNvPr id="7" name="Group 95"/>
          <p:cNvGrpSpPr>
            <a:grpSpLocks/>
          </p:cNvGrpSpPr>
          <p:nvPr/>
        </p:nvGrpSpPr>
        <p:grpSpPr bwMode="auto">
          <a:xfrm>
            <a:off x="12461806" y="8866688"/>
            <a:ext cx="7885223" cy="970498"/>
            <a:chOff x="3322" y="2688"/>
            <a:chExt cx="2102" cy="345"/>
          </a:xfrm>
        </p:grpSpPr>
        <p:sp>
          <p:nvSpPr>
            <p:cNvPr id="3095" name="Line 91"/>
            <p:cNvSpPr>
              <a:spLocks noChangeShapeType="1"/>
            </p:cNvSpPr>
            <p:nvPr/>
          </p:nvSpPr>
          <p:spPr bwMode="auto">
            <a:xfrm>
              <a:off x="3322" y="2880"/>
              <a:ext cx="528" cy="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3078" name="Object 93"/>
            <p:cNvGraphicFramePr>
              <a:graphicFrameLocks noChangeAspect="1"/>
            </p:cNvGraphicFramePr>
            <p:nvPr/>
          </p:nvGraphicFramePr>
          <p:xfrm>
            <a:off x="3945" y="2688"/>
            <a:ext cx="1479" cy="345"/>
          </p:xfrm>
          <a:graphic>
            <a:graphicData uri="http://schemas.openxmlformats.org/presentationml/2006/ole">
              <mc:AlternateContent xmlns:mc="http://schemas.openxmlformats.org/markup-compatibility/2006">
                <mc:Choice xmlns:v="urn:schemas-microsoft-com:vml" Requires="v">
                  <p:oleObj spid="_x0000_s346443" name="Equation" r:id="rId22" imgW="977760" imgH="228600" progId="Equation.3">
                    <p:embed/>
                  </p:oleObj>
                </mc:Choice>
                <mc:Fallback>
                  <p:oleObj name="Equation" r:id="rId22" imgW="977760" imgH="228600" progId="Equation.3">
                    <p:embed/>
                    <p:pic>
                      <p:nvPicPr>
                        <p:cNvPr id="0" name="Object 9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45" y="2688"/>
                          <a:ext cx="1479"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5" name="Straight Arrow Connector 44"/>
          <p:cNvCxnSpPr>
            <a:cxnSpLocks noChangeShapeType="1"/>
          </p:cNvCxnSpPr>
          <p:nvPr/>
        </p:nvCxnSpPr>
        <p:spPr bwMode="auto">
          <a:xfrm rot="10800000" flipV="1">
            <a:off x="6752332" y="6076156"/>
            <a:ext cx="10128498" cy="3164666"/>
          </a:xfrm>
          <a:prstGeom prst="straightConnector1">
            <a:avLst/>
          </a:prstGeom>
          <a:noFill/>
          <a:ln w="57150" algn="ctr">
            <a:solidFill>
              <a:srgbClr val="00B050"/>
            </a:solidFill>
            <a:round/>
            <a:headEnd/>
            <a:tailEnd type="arrow" w="med" len="med"/>
          </a:ln>
        </p:spPr>
      </p:cxnSp>
      <p:sp>
        <p:nvSpPr>
          <p:cNvPr id="43" name="Text Box 45"/>
          <p:cNvSpPr txBox="1">
            <a:spLocks noChangeArrowheads="1"/>
          </p:cNvSpPr>
          <p:nvPr/>
        </p:nvSpPr>
        <p:spPr bwMode="auto">
          <a:xfrm>
            <a:off x="13363693" y="7625454"/>
            <a:ext cx="5238674" cy="1241234"/>
          </a:xfrm>
          <a:prstGeom prst="rect">
            <a:avLst/>
          </a:prstGeom>
          <a:solidFill>
            <a:srgbClr val="00B0F0"/>
          </a:solidFill>
          <a:ln w="38100">
            <a:solidFill>
              <a:schemeClr val="accent2"/>
            </a:solidFill>
            <a:miter lim="800000"/>
            <a:headEnd/>
            <a:tailEnd/>
          </a:ln>
        </p:spPr>
        <p:txBody>
          <a:bodyPr wrap="none" lIns="192911" tIns="96455" rIns="192911" bIns="96455">
            <a:spAutoFit/>
          </a:bodyPr>
          <a:lstStyle/>
          <a:p>
            <a:r>
              <a:rPr lang="en-US" sz="6800" i="1" dirty="0" smtClean="0"/>
              <a:t>Details later!</a:t>
            </a:r>
            <a:endParaRPr lang="fr-FR" sz="6800" i="1" dirty="0"/>
          </a:p>
        </p:txBody>
      </p:sp>
      <p:sp>
        <p:nvSpPr>
          <p:cNvPr id="4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6" name="Straight Connector 45"/>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9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98"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131346"/>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sz="5400" dirty="0" smtClean="0">
                <a:solidFill>
                  <a:srgbClr val="FF0000"/>
                </a:solidFill>
                <a:latin typeface="Impact" charset="0"/>
                <a:cs typeface="Impact" charset="0"/>
              </a:rPr>
              <a:t>Reduction of dimensionality: Separation of time scales</a:t>
            </a:r>
            <a:endParaRPr lang="en-US" sz="5400" dirty="0">
              <a:solidFill>
                <a:srgbClr val="FF0000"/>
              </a:solidFill>
              <a:latin typeface="Impact" charset="0"/>
              <a:cs typeface="Impact" charset="0"/>
            </a:endParaRPr>
          </a:p>
        </p:txBody>
      </p:sp>
      <p:cxnSp>
        <p:nvCxnSpPr>
          <p:cNvPr id="63" name="Straight Connector 6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7" name="Object 4"/>
          <p:cNvGraphicFramePr>
            <a:graphicFrameLocks noChangeAspect="1"/>
          </p:cNvGraphicFramePr>
          <p:nvPr/>
        </p:nvGraphicFramePr>
        <p:xfrm>
          <a:off x="13241338" y="2871788"/>
          <a:ext cx="4256087" cy="2809875"/>
        </p:xfrm>
        <a:graphic>
          <a:graphicData uri="http://schemas.openxmlformats.org/presentationml/2006/ole">
            <mc:AlternateContent xmlns:mc="http://schemas.openxmlformats.org/markup-compatibility/2006">
              <mc:Choice xmlns:v="urn:schemas-microsoft-com:vml" Requires="v">
                <p:oleObj spid="_x0000_s389230" name="Equation" r:id="rId4" imgW="1244520" imgH="812520" progId="Equation.DSMT4">
                  <p:embed/>
                </p:oleObj>
              </mc:Choice>
              <mc:Fallback>
                <p:oleObj name="Equation" r:id="rId4" imgW="1244520" imgH="8125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1338" y="2871788"/>
                        <a:ext cx="4256087" cy="280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4"/>
          <p:cNvGraphicFramePr>
            <a:graphicFrameLocks noChangeAspect="1"/>
          </p:cNvGraphicFramePr>
          <p:nvPr/>
        </p:nvGraphicFramePr>
        <p:xfrm>
          <a:off x="13031788" y="8683625"/>
          <a:ext cx="6537325" cy="1811338"/>
        </p:xfrm>
        <a:graphic>
          <a:graphicData uri="http://schemas.openxmlformats.org/presentationml/2006/ole">
            <mc:AlternateContent xmlns:mc="http://schemas.openxmlformats.org/markup-compatibility/2006">
              <mc:Choice xmlns:v="urn:schemas-microsoft-com:vml" Requires="v">
                <p:oleObj spid="_x0000_s389231" name="Equation" r:id="rId6" imgW="1434960" imgH="393480" progId="Equation.DSMT4">
                  <p:embed/>
                </p:oleObj>
              </mc:Choice>
              <mc:Fallback>
                <p:oleObj name="Equation" r:id="rId6" imgW="143496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31788" y="8683625"/>
                        <a:ext cx="6537325" cy="181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11112265" y="1604546"/>
            <a:ext cx="9494715" cy="830997"/>
          </a:xfrm>
          <a:prstGeom prst="rect">
            <a:avLst/>
          </a:prstGeom>
          <a:noFill/>
        </p:spPr>
        <p:txBody>
          <a:bodyPr wrap="none" rtlCol="0">
            <a:spAutoFit/>
          </a:bodyPr>
          <a:lstStyle/>
          <a:p>
            <a:r>
              <a:rPr lang="en-US" sz="4800" dirty="0" smtClean="0"/>
              <a:t>Two coupled differential equations</a:t>
            </a:r>
            <a:endParaRPr lang="en-US" sz="4800" dirty="0"/>
          </a:p>
        </p:txBody>
      </p:sp>
      <p:sp>
        <p:nvSpPr>
          <p:cNvPr id="73" name="TextBox 72"/>
          <p:cNvSpPr txBox="1"/>
          <p:nvPr/>
        </p:nvSpPr>
        <p:spPr>
          <a:xfrm>
            <a:off x="11264665" y="5962544"/>
            <a:ext cx="7104830" cy="830997"/>
          </a:xfrm>
          <a:prstGeom prst="rect">
            <a:avLst/>
          </a:prstGeom>
          <a:noFill/>
        </p:spPr>
        <p:txBody>
          <a:bodyPr wrap="none" rtlCol="0">
            <a:spAutoFit/>
          </a:bodyPr>
          <a:lstStyle/>
          <a:p>
            <a:r>
              <a:rPr lang="en-US" sz="4800" dirty="0" smtClean="0"/>
              <a:t>Separation of time scales</a:t>
            </a:r>
            <a:endParaRPr lang="en-US" sz="4800" dirty="0"/>
          </a:p>
        </p:txBody>
      </p:sp>
      <p:sp>
        <p:nvSpPr>
          <p:cNvPr id="74" name="TextBox 73"/>
          <p:cNvSpPr txBox="1"/>
          <p:nvPr/>
        </p:nvSpPr>
        <p:spPr>
          <a:xfrm>
            <a:off x="11264665" y="7906234"/>
            <a:ext cx="10390986" cy="969496"/>
          </a:xfrm>
          <a:prstGeom prst="rect">
            <a:avLst/>
          </a:prstGeom>
          <a:noFill/>
        </p:spPr>
        <p:txBody>
          <a:bodyPr wrap="none" rtlCol="0">
            <a:spAutoFit/>
          </a:bodyPr>
          <a:lstStyle/>
          <a:p>
            <a:r>
              <a:rPr lang="en-US" dirty="0" smtClean="0"/>
              <a:t>Reduced 1-dimensional system</a:t>
            </a:r>
            <a:endParaRPr lang="en-US" dirty="0"/>
          </a:p>
        </p:txBody>
      </p:sp>
      <p:sp>
        <p:nvSpPr>
          <p:cNvPr id="11" name="TextBox 10"/>
          <p:cNvSpPr txBox="1"/>
          <p:nvPr/>
        </p:nvSpPr>
        <p:spPr>
          <a:xfrm>
            <a:off x="1791142" y="5197251"/>
            <a:ext cx="8852103" cy="2723823"/>
          </a:xfrm>
          <a:prstGeom prst="rect">
            <a:avLst/>
          </a:prstGeom>
          <a:solidFill>
            <a:srgbClr val="FFFF00"/>
          </a:solidFill>
          <a:ln>
            <a:solidFill>
              <a:srgbClr val="FF0000"/>
            </a:solidFill>
          </a:ln>
        </p:spPr>
        <p:txBody>
          <a:bodyPr wrap="none" rtlCol="0">
            <a:spAutoFit/>
          </a:bodyPr>
          <a:lstStyle/>
          <a:p>
            <a:r>
              <a:rPr lang="en-US" i="1" dirty="0" smtClean="0">
                <a:solidFill>
                  <a:srgbClr val="FF0000"/>
                </a:solidFill>
              </a:rPr>
              <a:t>Exercise 1 </a:t>
            </a:r>
            <a:r>
              <a:rPr lang="en-US" i="1" dirty="0">
                <a:solidFill>
                  <a:srgbClr val="FF0000"/>
                </a:solidFill>
              </a:rPr>
              <a:t> </a:t>
            </a:r>
            <a:r>
              <a:rPr lang="en-US" i="1" dirty="0" smtClean="0">
                <a:solidFill>
                  <a:srgbClr val="FF0000"/>
                </a:solidFill>
              </a:rPr>
              <a:t>(week 3)</a:t>
            </a:r>
          </a:p>
          <a:p>
            <a:r>
              <a:rPr lang="en-US" i="1" dirty="0" smtClean="0">
                <a:solidFill>
                  <a:srgbClr val="FF0000"/>
                </a:solidFill>
              </a:rPr>
              <a:t> at beginning of lecture 2 !</a:t>
            </a:r>
          </a:p>
          <a:p>
            <a:endParaRPr lang="en-US" i="1" dirty="0" smtClean="0">
              <a:solidFill>
                <a:srgbClr val="FF0000"/>
              </a:solidFill>
            </a:endParaRPr>
          </a:p>
        </p:txBody>
      </p:sp>
      <p:graphicFrame>
        <p:nvGraphicFramePr>
          <p:cNvPr id="389125" name="Object 4"/>
          <p:cNvGraphicFramePr>
            <a:graphicFrameLocks noChangeAspect="1"/>
          </p:cNvGraphicFramePr>
          <p:nvPr/>
        </p:nvGraphicFramePr>
        <p:xfrm>
          <a:off x="1622425" y="2078038"/>
          <a:ext cx="3517900" cy="2019300"/>
        </p:xfrm>
        <a:graphic>
          <a:graphicData uri="http://schemas.openxmlformats.org/presentationml/2006/ole">
            <mc:AlternateContent xmlns:mc="http://schemas.openxmlformats.org/markup-compatibility/2006">
              <mc:Choice xmlns:v="urn:schemas-microsoft-com:vml" Requires="v">
                <p:oleObj spid="_x0000_s389232" name="Equation" r:id="rId8" imgW="1028520" imgH="583920" progId="Equation.DSMT4">
                  <p:embed/>
                </p:oleObj>
              </mc:Choice>
              <mc:Fallback>
                <p:oleObj name="Equation" r:id="rId8" imgW="1028520" imgH="5839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2425" y="2078038"/>
                        <a:ext cx="3517900"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542613" y="8731782"/>
            <a:ext cx="65" cy="1754326"/>
          </a:xfrm>
          <a:prstGeom prst="rect">
            <a:avLst/>
          </a:prstGeom>
          <a:noFill/>
        </p:spPr>
        <p:txBody>
          <a:bodyPr wrap="none" lIns="0" tIns="0" rIns="0" bIns="0" rtlCol="0">
            <a:spAutoFit/>
          </a:bodyPr>
          <a:lstStyle/>
          <a:p>
            <a:endParaRPr lang="fr-CH" dirty="0" smtClean="0"/>
          </a:p>
          <a:p>
            <a:endParaRPr lang="fr-CH" dirty="0"/>
          </a:p>
        </p:txBody>
      </p:sp>
      <mc:AlternateContent xmlns:mc="http://schemas.openxmlformats.org/markup-compatibility/2006" xmlns:a14="http://schemas.microsoft.com/office/drawing/2010/main">
        <mc:Choice Requires="a14">
          <p:sp>
            <p:nvSpPr>
              <p:cNvPr id="16" name="TextBox 15"/>
              <p:cNvSpPr txBox="1"/>
              <p:nvPr/>
            </p:nvSpPr>
            <p:spPr>
              <a:xfrm>
                <a:off x="13707505" y="6763001"/>
                <a:ext cx="5565050" cy="877163"/>
              </a:xfrm>
              <a:prstGeom prst="rect">
                <a:avLst/>
              </a:prstGeom>
              <a:noFill/>
            </p:spPr>
            <p:txBody>
              <a:bodyPr wrap="none" lIns="0" tIns="0" rIns="0" bIns="0" rtlCol="0">
                <a:spAutoFit/>
              </a:bodyPr>
              <a:lstStyle/>
              <a:p>
                <a14:m>
                  <m:oMath xmlns:m="http://schemas.openxmlformats.org/officeDocument/2006/math">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1</m:t>
                        </m:r>
                      </m:sub>
                    </m:sSub>
                    <m:r>
                      <a:rPr lang="fr-CH" i="1" smtClean="0">
                        <a:latin typeface="Cambria Math" panose="02040503050406030204" pitchFamily="18" charset="0"/>
                        <a:ea typeface="Cambria Math" panose="02040503050406030204" pitchFamily="18" charset="0"/>
                      </a:rPr>
                      <m:t>≪</m:t>
                    </m:r>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2</m:t>
                        </m:r>
                      </m:sub>
                    </m:sSub>
                  </m:oMath>
                </a14:m>
                <a:r>
                  <a:rPr lang="fr-CH" dirty="0" smtClean="0"/>
                  <a:t> </a:t>
                </a:r>
                <a:r>
                  <a:rPr lang="fr-CH" dirty="0" smtClean="0">
                    <a:sym typeface="Wingdings" panose="05000000000000000000" pitchFamily="2" charset="2"/>
                  </a:rPr>
                  <a:t> </a:t>
                </a:r>
                <a:r>
                  <a:rPr lang="fr-CH" i="1" dirty="0" smtClean="0">
                    <a:sym typeface="Wingdings" panose="05000000000000000000" pitchFamily="2" charset="2"/>
                  </a:rPr>
                  <a:t>x=h(y)</a:t>
                </a:r>
                <a:endParaRPr lang="fr-CH"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13707505" y="6763001"/>
                <a:ext cx="5565050" cy="877163"/>
              </a:xfrm>
              <a:prstGeom prst="rect">
                <a:avLst/>
              </a:prstGeom>
              <a:blipFill rotWithShape="0">
                <a:blip r:embed="rId10"/>
                <a:stretch>
                  <a:fillRect t="-25694" r="-7119" b="-48611"/>
                </a:stretch>
              </a:blipFill>
            </p:spPr>
            <p:txBody>
              <a:bodyPr/>
              <a:lstStyle/>
              <a:p>
                <a:r>
                  <a:rPr lang="fr-CH">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4098" name="Object 4"/>
          <p:cNvGraphicFramePr>
            <a:graphicFrameLocks noChangeAspect="1"/>
          </p:cNvGraphicFramePr>
          <p:nvPr/>
        </p:nvGraphicFramePr>
        <p:xfrm>
          <a:off x="435151" y="2160411"/>
          <a:ext cx="20598366" cy="1665317"/>
        </p:xfrm>
        <a:graphic>
          <a:graphicData uri="http://schemas.openxmlformats.org/presentationml/2006/ole">
            <mc:AlternateContent xmlns:mc="http://schemas.openxmlformats.org/markup-compatibility/2006">
              <mc:Choice xmlns:v="urn:schemas-microsoft-com:vml" Requires="v">
                <p:oleObj spid="_x0000_s347501" name="Equation" r:id="rId4" imgW="3632040" imgH="393480" progId="Equation.DSMT4">
                  <p:embed/>
                </p:oleObj>
              </mc:Choice>
              <mc:Fallback>
                <p:oleObj name="Equation" r:id="rId4" imgW="363204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51" y="2160411"/>
                        <a:ext cx="20598366" cy="1665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8"/>
          <p:cNvGrpSpPr>
            <a:grpSpLocks/>
          </p:cNvGrpSpPr>
          <p:nvPr/>
        </p:nvGrpSpPr>
        <p:grpSpPr bwMode="auto">
          <a:xfrm>
            <a:off x="18546406" y="1105523"/>
            <a:ext cx="1973182" cy="1350257"/>
            <a:chOff x="4848" y="2112"/>
            <a:chExt cx="526" cy="480"/>
          </a:xfrm>
        </p:grpSpPr>
        <p:sp>
          <p:nvSpPr>
            <p:cNvPr id="4139" name="Line 9"/>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4140" name="Text Box 10"/>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pSp>
        <p:nvGrpSpPr>
          <p:cNvPr id="3" name="Group 11"/>
          <p:cNvGrpSpPr>
            <a:grpSpLocks/>
          </p:cNvGrpSpPr>
          <p:nvPr/>
        </p:nvGrpSpPr>
        <p:grpSpPr bwMode="auto">
          <a:xfrm>
            <a:off x="3601244" y="1485283"/>
            <a:ext cx="5401866" cy="1350257"/>
            <a:chOff x="960" y="2352"/>
            <a:chExt cx="1440" cy="480"/>
          </a:xfrm>
        </p:grpSpPr>
        <p:graphicFrame>
          <p:nvGraphicFramePr>
            <p:cNvPr id="4108" name="Object 12"/>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347502" name="Equation" r:id="rId6" imgW="228600" imgH="228600" progId="Equation.3">
                    <p:embed/>
                  </p:oleObj>
                </mc:Choice>
                <mc:Fallback>
                  <p:oleObj name="Equation" r:id="rId6" imgW="22860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7" name="Freeform 13"/>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138" name="Freeform 14"/>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4" name="Group 15"/>
          <p:cNvGrpSpPr>
            <a:grpSpLocks/>
          </p:cNvGrpSpPr>
          <p:nvPr/>
        </p:nvGrpSpPr>
        <p:grpSpPr bwMode="auto">
          <a:xfrm>
            <a:off x="9723358" y="1485283"/>
            <a:ext cx="4861679" cy="1350257"/>
            <a:chOff x="2592" y="2352"/>
            <a:chExt cx="1296" cy="480"/>
          </a:xfrm>
        </p:grpSpPr>
        <p:graphicFrame>
          <p:nvGraphicFramePr>
            <p:cNvPr id="4107" name="Object 16"/>
            <p:cNvGraphicFramePr>
              <a:graphicFrameLocks noChangeAspect="1"/>
            </p:cNvGraphicFramePr>
            <p:nvPr/>
          </p:nvGraphicFramePr>
          <p:xfrm>
            <a:off x="2976" y="2352"/>
            <a:ext cx="288" cy="323"/>
          </p:xfrm>
          <a:graphic>
            <a:graphicData uri="http://schemas.openxmlformats.org/presentationml/2006/ole">
              <mc:AlternateContent xmlns:mc="http://schemas.openxmlformats.org/markup-compatibility/2006">
                <mc:Choice xmlns:v="urn:schemas-microsoft-com:vml" Requires="v">
                  <p:oleObj spid="_x0000_s347503" name="Equation" r:id="rId8" imgW="190440" imgH="215640" progId="Equation.3">
                    <p:embed/>
                  </p:oleObj>
                </mc:Choice>
                <mc:Fallback>
                  <p:oleObj name="Equation" r:id="rId8" imgW="190440" imgH="21564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2352"/>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5" name="Freeform 17"/>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136" name="Freeform 18"/>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5" name="Group 19"/>
          <p:cNvGrpSpPr>
            <a:grpSpLocks/>
          </p:cNvGrpSpPr>
          <p:nvPr/>
        </p:nvGrpSpPr>
        <p:grpSpPr bwMode="auto">
          <a:xfrm>
            <a:off x="15125224" y="1485283"/>
            <a:ext cx="3421182" cy="1350257"/>
            <a:chOff x="4032" y="2352"/>
            <a:chExt cx="912" cy="480"/>
          </a:xfrm>
        </p:grpSpPr>
        <p:graphicFrame>
          <p:nvGraphicFramePr>
            <p:cNvPr id="4106" name="Object 20"/>
            <p:cNvGraphicFramePr>
              <a:graphicFrameLocks noChangeAspect="1"/>
            </p:cNvGraphicFramePr>
            <p:nvPr/>
          </p:nvGraphicFramePr>
          <p:xfrm>
            <a:off x="4416" y="2352"/>
            <a:ext cx="401" cy="345"/>
          </p:xfrm>
          <a:graphic>
            <a:graphicData uri="http://schemas.openxmlformats.org/presentationml/2006/ole">
              <mc:AlternateContent xmlns:mc="http://schemas.openxmlformats.org/markup-compatibility/2006">
                <mc:Choice xmlns:v="urn:schemas-microsoft-com:vml" Requires="v">
                  <p:oleObj spid="_x0000_s347504" name="Equation" r:id="rId10" imgW="266400" imgH="228600" progId="Equation.3">
                    <p:embed/>
                  </p:oleObj>
                </mc:Choice>
                <mc:Fallback>
                  <p:oleObj name="Equation" r:id="rId10" imgW="266400" imgH="228600"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 y="2352"/>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3" name="Freeform 21"/>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134" name="Freeform 22"/>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6" name="Group 23"/>
          <p:cNvGrpSpPr>
            <a:grpSpLocks/>
          </p:cNvGrpSpPr>
          <p:nvPr/>
        </p:nvGrpSpPr>
        <p:grpSpPr bwMode="auto">
          <a:xfrm>
            <a:off x="9723359" y="3915745"/>
            <a:ext cx="10372332" cy="3147786"/>
            <a:chOff x="2592" y="3216"/>
            <a:chExt cx="2765" cy="1119"/>
          </a:xfrm>
        </p:grpSpPr>
        <p:sp>
          <p:nvSpPr>
            <p:cNvPr id="4121" name="Rectangle 24"/>
            <p:cNvSpPr>
              <a:spLocks noChangeArrowheads="1"/>
            </p:cNvSpPr>
            <p:nvPr/>
          </p:nvSpPr>
          <p:spPr bwMode="auto">
            <a:xfrm>
              <a:off x="2592" y="3216"/>
              <a:ext cx="1200" cy="816"/>
            </a:xfrm>
            <a:prstGeom prst="rect">
              <a:avLst/>
            </a:prstGeom>
            <a:noFill/>
            <a:ln w="9525">
              <a:solidFill>
                <a:schemeClr val="tx1"/>
              </a:solidFill>
              <a:miter lim="800000"/>
              <a:headEnd/>
              <a:tailEnd/>
            </a:ln>
          </p:spPr>
          <p:txBody>
            <a:bodyPr wrap="none" anchor="ctr"/>
            <a:lstStyle/>
            <a:p>
              <a:endParaRPr lang="en-US"/>
            </a:p>
          </p:txBody>
        </p:sp>
        <p:sp>
          <p:nvSpPr>
            <p:cNvPr id="4122" name="Rectangle 25"/>
            <p:cNvSpPr>
              <a:spLocks noChangeArrowheads="1"/>
            </p:cNvSpPr>
            <p:nvPr/>
          </p:nvSpPr>
          <p:spPr bwMode="auto">
            <a:xfrm>
              <a:off x="4080" y="3216"/>
              <a:ext cx="1200" cy="816"/>
            </a:xfrm>
            <a:prstGeom prst="rect">
              <a:avLst/>
            </a:prstGeom>
            <a:noFill/>
            <a:ln w="9525">
              <a:solidFill>
                <a:schemeClr val="tx1"/>
              </a:solidFill>
              <a:miter lim="800000"/>
              <a:headEnd/>
              <a:tailEnd/>
            </a:ln>
          </p:spPr>
          <p:txBody>
            <a:bodyPr wrap="none" anchor="ctr"/>
            <a:lstStyle/>
            <a:p>
              <a:endParaRPr lang="en-US"/>
            </a:p>
          </p:txBody>
        </p:sp>
        <p:sp>
          <p:nvSpPr>
            <p:cNvPr id="4123" name="Line 26"/>
            <p:cNvSpPr>
              <a:spLocks noChangeShapeType="1"/>
            </p:cNvSpPr>
            <p:nvPr/>
          </p:nvSpPr>
          <p:spPr bwMode="auto">
            <a:xfrm>
              <a:off x="3264"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4124" name="Line 27"/>
            <p:cNvSpPr>
              <a:spLocks noChangeShapeType="1"/>
            </p:cNvSpPr>
            <p:nvPr/>
          </p:nvSpPr>
          <p:spPr bwMode="auto">
            <a:xfrm>
              <a:off x="4848"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4125" name="Text Box 28"/>
            <p:cNvSpPr txBox="1">
              <a:spLocks noChangeArrowheads="1"/>
            </p:cNvSpPr>
            <p:nvPr/>
          </p:nvSpPr>
          <p:spPr bwMode="auto">
            <a:xfrm>
              <a:off x="3638" y="4032"/>
              <a:ext cx="129" cy="263"/>
            </a:xfrm>
            <a:prstGeom prst="rect">
              <a:avLst/>
            </a:prstGeom>
            <a:noFill/>
            <a:ln w="9525">
              <a:noFill/>
              <a:miter lim="800000"/>
              <a:headEnd/>
              <a:tailEnd/>
            </a:ln>
          </p:spPr>
          <p:txBody>
            <a:bodyPr wrap="none">
              <a:spAutoFit/>
            </a:bodyPr>
            <a:lstStyle/>
            <a:p>
              <a:r>
                <a:rPr lang="en-US" sz="4200" dirty="0"/>
                <a:t>u</a:t>
              </a:r>
            </a:p>
          </p:txBody>
        </p:sp>
        <p:sp>
          <p:nvSpPr>
            <p:cNvPr id="4126" name="Text Box 29"/>
            <p:cNvSpPr txBox="1">
              <a:spLocks noChangeArrowheads="1"/>
            </p:cNvSpPr>
            <p:nvPr/>
          </p:nvSpPr>
          <p:spPr bwMode="auto">
            <a:xfrm>
              <a:off x="5228" y="4072"/>
              <a:ext cx="129" cy="263"/>
            </a:xfrm>
            <a:prstGeom prst="rect">
              <a:avLst/>
            </a:prstGeom>
            <a:noFill/>
            <a:ln w="9525">
              <a:noFill/>
              <a:miter lim="800000"/>
              <a:headEnd/>
              <a:tailEnd/>
            </a:ln>
          </p:spPr>
          <p:txBody>
            <a:bodyPr wrap="none">
              <a:spAutoFit/>
            </a:bodyPr>
            <a:lstStyle/>
            <a:p>
              <a:r>
                <a:rPr lang="en-US" sz="4200" dirty="0"/>
                <a:t>u</a:t>
              </a:r>
            </a:p>
          </p:txBody>
        </p:sp>
        <p:sp>
          <p:nvSpPr>
            <p:cNvPr id="4127" name="Freeform 30"/>
            <p:cNvSpPr>
              <a:spLocks/>
            </p:cNvSpPr>
            <p:nvPr/>
          </p:nvSpPr>
          <p:spPr bwMode="auto">
            <a:xfrm>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rgbClr val="008000"/>
              </a:solidFill>
              <a:round/>
              <a:headEnd/>
              <a:tailEnd/>
            </a:ln>
          </p:spPr>
          <p:txBody>
            <a:bodyPr wrap="none" anchor="ctr"/>
            <a:lstStyle/>
            <a:p>
              <a:endParaRPr lang="en-US"/>
            </a:p>
          </p:txBody>
        </p:sp>
        <p:sp>
          <p:nvSpPr>
            <p:cNvPr id="4128" name="Freeform 31"/>
            <p:cNvSpPr>
              <a:spLocks/>
            </p:cNvSpPr>
            <p:nvPr/>
          </p:nvSpPr>
          <p:spPr bwMode="auto">
            <a:xfrm flipV="1">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rgbClr val="FF0000"/>
              </a:solidFill>
              <a:round/>
              <a:headEnd/>
              <a:tailEnd/>
            </a:ln>
          </p:spPr>
          <p:txBody>
            <a:bodyPr wrap="none" anchor="ctr"/>
            <a:lstStyle/>
            <a:p>
              <a:endParaRPr lang="en-US"/>
            </a:p>
          </p:txBody>
        </p:sp>
        <p:sp>
          <p:nvSpPr>
            <p:cNvPr id="4129" name="Text Box 32"/>
            <p:cNvSpPr txBox="1">
              <a:spLocks noChangeArrowheads="1"/>
            </p:cNvSpPr>
            <p:nvPr/>
          </p:nvSpPr>
          <p:spPr bwMode="auto">
            <a:xfrm>
              <a:off x="3350" y="3705"/>
              <a:ext cx="358" cy="263"/>
            </a:xfrm>
            <a:prstGeom prst="rect">
              <a:avLst/>
            </a:prstGeom>
            <a:noFill/>
            <a:ln w="9525">
              <a:noFill/>
              <a:miter lim="800000"/>
              <a:headEnd/>
              <a:tailEnd/>
            </a:ln>
          </p:spPr>
          <p:txBody>
            <a:bodyPr wrap="none">
              <a:spAutoFit/>
            </a:bodyPr>
            <a:lstStyle/>
            <a:p>
              <a:r>
                <a:rPr lang="en-US" sz="4200" dirty="0">
                  <a:solidFill>
                    <a:srgbClr val="FF0000"/>
                  </a:solidFill>
                </a:rPr>
                <a:t>h</a:t>
              </a:r>
              <a:r>
                <a:rPr lang="en-US" sz="4200" baseline="-25000" dirty="0">
                  <a:solidFill>
                    <a:srgbClr val="FF0000"/>
                  </a:solidFill>
                </a:rPr>
                <a:t>0</a:t>
              </a:r>
              <a:r>
                <a:rPr lang="en-US" sz="4200" dirty="0">
                  <a:solidFill>
                    <a:srgbClr val="FF0000"/>
                  </a:solidFill>
                </a:rPr>
                <a:t>(u)</a:t>
              </a:r>
              <a:endParaRPr lang="en-US" dirty="0"/>
            </a:p>
          </p:txBody>
        </p:sp>
        <p:sp>
          <p:nvSpPr>
            <p:cNvPr id="4130" name="Text Box 33"/>
            <p:cNvSpPr txBox="1">
              <a:spLocks noChangeArrowheads="1"/>
            </p:cNvSpPr>
            <p:nvPr/>
          </p:nvSpPr>
          <p:spPr bwMode="auto">
            <a:xfrm>
              <a:off x="3459" y="3362"/>
              <a:ext cx="358" cy="263"/>
            </a:xfrm>
            <a:prstGeom prst="rect">
              <a:avLst/>
            </a:prstGeom>
            <a:noFill/>
            <a:ln w="9525">
              <a:noFill/>
              <a:miter lim="800000"/>
              <a:headEnd/>
              <a:tailEnd/>
            </a:ln>
          </p:spPr>
          <p:txBody>
            <a:bodyPr wrap="none">
              <a:spAutoFit/>
            </a:bodyPr>
            <a:lstStyle/>
            <a:p>
              <a:r>
                <a:rPr lang="en-US" sz="4200" dirty="0">
                  <a:solidFill>
                    <a:srgbClr val="0076FF"/>
                  </a:solidFill>
                </a:rPr>
                <a:t>n</a:t>
              </a:r>
              <a:r>
                <a:rPr lang="en-US" sz="4200" baseline="-25000" dirty="0">
                  <a:solidFill>
                    <a:srgbClr val="0076FF"/>
                  </a:solidFill>
                </a:rPr>
                <a:t>0</a:t>
              </a:r>
              <a:r>
                <a:rPr lang="en-US" sz="4200" dirty="0">
                  <a:solidFill>
                    <a:srgbClr val="0076FF"/>
                  </a:solidFill>
                </a:rPr>
                <a:t>(u)</a:t>
              </a:r>
              <a:endParaRPr lang="en-US" dirty="0">
                <a:solidFill>
                  <a:srgbClr val="0076FF"/>
                </a:solidFill>
              </a:endParaRPr>
            </a:p>
          </p:txBody>
        </p:sp>
        <p:sp>
          <p:nvSpPr>
            <p:cNvPr id="4131" name="Freeform 34"/>
            <p:cNvSpPr>
              <a:spLocks/>
            </p:cNvSpPr>
            <p:nvPr/>
          </p:nvSpPr>
          <p:spPr bwMode="auto">
            <a:xfrm>
              <a:off x="4080" y="3888"/>
              <a:ext cx="1200" cy="144"/>
            </a:xfrm>
            <a:custGeom>
              <a:avLst/>
              <a:gdLst>
                <a:gd name="T0" fmla="*/ 0 w 1200"/>
                <a:gd name="T1" fmla="*/ 144 h 144"/>
                <a:gd name="T2" fmla="*/ 432 w 1200"/>
                <a:gd name="T3" fmla="*/ 96 h 144"/>
                <a:gd name="T4" fmla="*/ 576 w 1200"/>
                <a:gd name="T5" fmla="*/ 0 h 144"/>
                <a:gd name="T6" fmla="*/ 720 w 1200"/>
                <a:gd name="T7" fmla="*/ 96 h 144"/>
                <a:gd name="T8" fmla="*/ 1200 w 1200"/>
                <a:gd name="T9" fmla="*/ 1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rgbClr val="008000"/>
              </a:solidFill>
              <a:round/>
              <a:headEnd/>
              <a:tailEnd/>
            </a:ln>
          </p:spPr>
          <p:txBody>
            <a:bodyPr wrap="none" anchor="ctr"/>
            <a:lstStyle/>
            <a:p>
              <a:endParaRPr lang="en-US"/>
            </a:p>
          </p:txBody>
        </p:sp>
        <p:sp>
          <p:nvSpPr>
            <p:cNvPr id="4132" name="Freeform 35"/>
            <p:cNvSpPr>
              <a:spLocks/>
            </p:cNvSpPr>
            <p:nvPr/>
          </p:nvSpPr>
          <p:spPr bwMode="auto">
            <a:xfrm>
              <a:off x="4080" y="3264"/>
              <a:ext cx="1200" cy="576"/>
            </a:xfrm>
            <a:custGeom>
              <a:avLst/>
              <a:gdLst>
                <a:gd name="T0" fmla="*/ 0 w 1200"/>
                <a:gd name="T1" fmla="*/ 150994944 h 144"/>
                <a:gd name="T2" fmla="*/ 432 w 1200"/>
                <a:gd name="T3" fmla="*/ 100663157 h 144"/>
                <a:gd name="T4" fmla="*/ 576 w 1200"/>
                <a:gd name="T5" fmla="*/ 0 h 144"/>
                <a:gd name="T6" fmla="*/ 720 w 1200"/>
                <a:gd name="T7" fmla="*/ 100663157 h 144"/>
                <a:gd name="T8" fmla="*/ 1200 w 1200"/>
                <a:gd name="T9" fmla="*/ 1509949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rgbClr val="FF0000"/>
              </a:solidFill>
              <a:round/>
              <a:headEnd/>
              <a:tailEnd/>
            </a:ln>
          </p:spPr>
          <p:txBody>
            <a:bodyPr wrap="none" anchor="ctr"/>
            <a:lstStyle/>
            <a:p>
              <a:endParaRPr lang="en-US"/>
            </a:p>
          </p:txBody>
        </p:sp>
        <p:graphicFrame>
          <p:nvGraphicFramePr>
            <p:cNvPr id="4104" name="Object 36"/>
            <p:cNvGraphicFramePr>
              <a:graphicFrameLocks noChangeAspect="1"/>
            </p:cNvGraphicFramePr>
            <p:nvPr/>
          </p:nvGraphicFramePr>
          <p:xfrm>
            <a:off x="4723" y="3265"/>
            <a:ext cx="413" cy="256"/>
          </p:xfrm>
          <a:graphic>
            <a:graphicData uri="http://schemas.openxmlformats.org/presentationml/2006/ole">
              <mc:AlternateContent xmlns:mc="http://schemas.openxmlformats.org/markup-compatibility/2006">
                <mc:Choice xmlns:v="urn:schemas-microsoft-com:vml" Requires="v">
                  <p:oleObj spid="_x0000_s347505" name="Equation" r:id="rId12" imgW="368280" imgH="228600" progId="Equation.3">
                    <p:embed/>
                  </p:oleObj>
                </mc:Choice>
                <mc:Fallback>
                  <p:oleObj name="Equation" r:id="rId12" imgW="368280" imgH="228600" progId="Equation.3">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3" y="3265"/>
                          <a:ext cx="413"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37"/>
            <p:cNvGraphicFramePr>
              <a:graphicFrameLocks noChangeAspect="1"/>
            </p:cNvGraphicFramePr>
            <p:nvPr/>
          </p:nvGraphicFramePr>
          <p:xfrm>
            <a:off x="4697" y="3728"/>
            <a:ext cx="427" cy="256"/>
          </p:xfrm>
          <a:graphic>
            <a:graphicData uri="http://schemas.openxmlformats.org/presentationml/2006/ole">
              <mc:AlternateContent xmlns:mc="http://schemas.openxmlformats.org/markup-compatibility/2006">
                <mc:Choice xmlns:v="urn:schemas-microsoft-com:vml" Requires="v">
                  <p:oleObj spid="_x0000_s347506" name="Equation" r:id="rId14" imgW="380880" imgH="228600" progId="Equation.3">
                    <p:embed/>
                  </p:oleObj>
                </mc:Choice>
                <mc:Fallback>
                  <p:oleObj name="Equation" r:id="rId14" imgW="380880" imgH="228600" progId="Equation.3">
                    <p:embed/>
                    <p:pic>
                      <p:nvPicPr>
                        <p:cNvPr id="0"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97" y="3728"/>
                          <a:ext cx="427"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6" name="Text Box 38"/>
          <p:cNvSpPr txBox="1">
            <a:spLocks noChangeArrowheads="1"/>
          </p:cNvSpPr>
          <p:nvPr/>
        </p:nvSpPr>
        <p:spPr bwMode="auto">
          <a:xfrm>
            <a:off x="720249" y="8830119"/>
            <a:ext cx="11370160" cy="1949120"/>
          </a:xfrm>
          <a:prstGeom prst="rect">
            <a:avLst/>
          </a:prstGeom>
          <a:noFill/>
          <a:ln w="9525">
            <a:noFill/>
            <a:miter lim="800000"/>
            <a:headEnd/>
            <a:tailEnd/>
          </a:ln>
        </p:spPr>
        <p:txBody>
          <a:bodyPr wrap="none" lIns="192911" tIns="96455" rIns="192911" bIns="96455">
            <a:spAutoFit/>
          </a:bodyPr>
          <a:lstStyle/>
          <a:p>
            <a:r>
              <a:rPr lang="en-US" dirty="0"/>
              <a:t>1) dynamics of </a:t>
            </a:r>
            <a:r>
              <a:rPr lang="en-US" i="1" dirty="0"/>
              <a:t>m </a:t>
            </a:r>
            <a:r>
              <a:rPr lang="en-US" dirty="0" smtClean="0"/>
              <a:t>are </a:t>
            </a:r>
            <a:r>
              <a:rPr lang="en-US" dirty="0"/>
              <a:t>fast</a:t>
            </a:r>
          </a:p>
          <a:p>
            <a:r>
              <a:rPr lang="en-US" dirty="0"/>
              <a:t>2) dynamics of </a:t>
            </a:r>
            <a:r>
              <a:rPr lang="en-US" i="1" dirty="0"/>
              <a:t>h</a:t>
            </a:r>
            <a:r>
              <a:rPr lang="en-US" dirty="0"/>
              <a:t> and </a:t>
            </a:r>
            <a:r>
              <a:rPr lang="en-US" i="1" dirty="0"/>
              <a:t>n</a:t>
            </a:r>
            <a:r>
              <a:rPr lang="en-US" dirty="0"/>
              <a:t> </a:t>
            </a:r>
            <a:r>
              <a:rPr lang="en-US" dirty="0" smtClean="0"/>
              <a:t>are </a:t>
            </a:r>
            <a:r>
              <a:rPr lang="en-US" dirty="0"/>
              <a:t>similar</a:t>
            </a:r>
          </a:p>
        </p:txBody>
      </p:sp>
      <p:grpSp>
        <p:nvGrpSpPr>
          <p:cNvPr id="7" name="Group 39"/>
          <p:cNvGrpSpPr>
            <a:grpSpLocks/>
          </p:cNvGrpSpPr>
          <p:nvPr/>
        </p:nvGrpSpPr>
        <p:grpSpPr bwMode="auto">
          <a:xfrm>
            <a:off x="12461806" y="8711973"/>
            <a:ext cx="7885223" cy="970496"/>
            <a:chOff x="3322" y="2688"/>
            <a:chExt cx="2102" cy="345"/>
          </a:xfrm>
        </p:grpSpPr>
        <p:sp>
          <p:nvSpPr>
            <p:cNvPr id="4120" name="Line 40"/>
            <p:cNvSpPr>
              <a:spLocks noChangeShapeType="1"/>
            </p:cNvSpPr>
            <p:nvPr/>
          </p:nvSpPr>
          <p:spPr bwMode="auto">
            <a:xfrm>
              <a:off x="3322" y="2880"/>
              <a:ext cx="528" cy="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4103" name="Object 41"/>
            <p:cNvGraphicFramePr>
              <a:graphicFrameLocks noChangeAspect="1"/>
            </p:cNvGraphicFramePr>
            <p:nvPr/>
          </p:nvGraphicFramePr>
          <p:xfrm>
            <a:off x="3945" y="2688"/>
            <a:ext cx="1479" cy="345"/>
          </p:xfrm>
          <a:graphic>
            <a:graphicData uri="http://schemas.openxmlformats.org/presentationml/2006/ole">
              <mc:AlternateContent xmlns:mc="http://schemas.openxmlformats.org/markup-compatibility/2006">
                <mc:Choice xmlns:v="urn:schemas-microsoft-com:vml" Requires="v">
                  <p:oleObj spid="_x0000_s347507" name="Equation" r:id="rId16" imgW="977760" imgH="228600" progId="Equation.3">
                    <p:embed/>
                  </p:oleObj>
                </mc:Choice>
                <mc:Fallback>
                  <p:oleObj name="Equation" r:id="rId16" imgW="977760" imgH="228600" progId="Equation.3">
                    <p:embed/>
                    <p:pic>
                      <p:nvPicPr>
                        <p:cNvPr id="0" name="Object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5" y="2688"/>
                          <a:ext cx="1479"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099" name="Object 46"/>
          <p:cNvGraphicFramePr>
            <a:graphicFrameLocks noChangeAspect="1"/>
          </p:cNvGraphicFramePr>
          <p:nvPr/>
        </p:nvGraphicFramePr>
        <p:xfrm>
          <a:off x="1954426" y="3932624"/>
          <a:ext cx="4591586" cy="1308062"/>
        </p:xfrm>
        <a:graphic>
          <a:graphicData uri="http://schemas.openxmlformats.org/presentationml/2006/ole">
            <mc:AlternateContent xmlns:mc="http://schemas.openxmlformats.org/markup-compatibility/2006">
              <mc:Choice xmlns:v="urn:schemas-microsoft-com:vml" Requires="v">
                <p:oleObj spid="_x0000_s347508" name="Equation" r:id="rId18" imgW="1130040" imgH="431640" progId="Equation.3">
                  <p:embed/>
                </p:oleObj>
              </mc:Choice>
              <mc:Fallback>
                <p:oleObj name="Equation" r:id="rId18" imgW="1130040" imgH="431640" progId="Equation.3">
                  <p:embed/>
                  <p:pic>
                    <p:nvPicPr>
                      <p:cNvPr id="0" name="Object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4426" y="3932624"/>
                        <a:ext cx="4591586" cy="13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7"/>
          <p:cNvGraphicFramePr>
            <a:graphicFrameLocks noChangeAspect="1"/>
          </p:cNvGraphicFramePr>
          <p:nvPr/>
        </p:nvGraphicFramePr>
        <p:xfrm>
          <a:off x="1954427" y="7024151"/>
          <a:ext cx="4779151" cy="1476843"/>
        </p:xfrm>
        <a:graphic>
          <a:graphicData uri="http://schemas.openxmlformats.org/presentationml/2006/ole">
            <mc:AlternateContent xmlns:mc="http://schemas.openxmlformats.org/markup-compatibility/2006">
              <mc:Choice xmlns:v="urn:schemas-microsoft-com:vml" Requires="v">
                <p:oleObj spid="_x0000_s347509" name="Equation" r:id="rId20" imgW="1041120" imgH="431640" progId="Equation.3">
                  <p:embed/>
                </p:oleObj>
              </mc:Choice>
              <mc:Fallback>
                <p:oleObj name="Equation" r:id="rId20" imgW="1041120" imgH="431640" progId="Equation.3">
                  <p:embed/>
                  <p:pic>
                    <p:nvPicPr>
                      <p:cNvPr id="0" name="Object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54427" y="7024151"/>
                        <a:ext cx="4779151" cy="1476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48"/>
          <p:cNvGraphicFramePr>
            <a:graphicFrameLocks noChangeAspect="1"/>
          </p:cNvGraphicFramePr>
          <p:nvPr>
            <p:extLst>
              <p:ext uri="{D42A27DB-BD31-4B8C-83A1-F6EECF244321}">
                <p14:modId xmlns:p14="http://schemas.microsoft.com/office/powerpoint/2010/main" val="627519201"/>
              </p:ext>
            </p:extLst>
          </p:nvPr>
        </p:nvGraphicFramePr>
        <p:xfrm>
          <a:off x="1954213" y="5619750"/>
          <a:ext cx="4624387" cy="1409700"/>
        </p:xfrm>
        <a:graphic>
          <a:graphicData uri="http://schemas.openxmlformats.org/presentationml/2006/ole">
            <mc:AlternateContent xmlns:mc="http://schemas.openxmlformats.org/markup-compatibility/2006">
              <mc:Choice xmlns:v="urn:schemas-microsoft-com:vml" Requires="v">
                <p:oleObj spid="_x0000_s347510" name="Equation" r:id="rId22" imgW="1054080" imgH="431640" progId="Equation.3">
                  <p:embed/>
                </p:oleObj>
              </mc:Choice>
              <mc:Fallback>
                <p:oleObj name="Equation" r:id="rId22" imgW="1054080" imgH="431640" progId="Equation.3">
                  <p:embed/>
                  <p:pic>
                    <p:nvPicPr>
                      <p:cNvPr id="0" name="Object 48"/>
                      <p:cNvPicPr>
                        <a:picLocks noChangeAspect="1" noChangeArrowheads="1"/>
                      </p:cNvPicPr>
                      <p:nvPr/>
                    </p:nvPicPr>
                    <p:blipFill>
                      <a:blip r:embed="rId23"/>
                      <a:srcRect/>
                      <a:stretch>
                        <a:fillRect/>
                      </a:stretch>
                    </p:blipFill>
                    <p:spPr bwMode="auto">
                      <a:xfrm>
                        <a:off x="1954213" y="5619750"/>
                        <a:ext cx="4624387"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Freeform 50"/>
          <p:cNvSpPr>
            <a:spLocks/>
          </p:cNvSpPr>
          <p:nvPr/>
        </p:nvSpPr>
        <p:spPr bwMode="auto">
          <a:xfrm>
            <a:off x="9783380" y="4033894"/>
            <a:ext cx="4422779" cy="2191355"/>
          </a:xfrm>
          <a:custGeom>
            <a:avLst/>
            <a:gdLst>
              <a:gd name="T0" fmla="*/ 0 w 1179"/>
              <a:gd name="T1" fmla="*/ 2147483647 h 779"/>
              <a:gd name="T2" fmla="*/ 2147483647 w 1179"/>
              <a:gd name="T3" fmla="*/ 2147483647 h 779"/>
              <a:gd name="T4" fmla="*/ 2147483647 w 1179"/>
              <a:gd name="T5" fmla="*/ 2147483647 h 779"/>
              <a:gd name="T6" fmla="*/ 2147483647 w 1179"/>
              <a:gd name="T7" fmla="*/ 0 h 779"/>
              <a:gd name="T8" fmla="*/ 0 60000 65536"/>
              <a:gd name="T9" fmla="*/ 0 60000 65536"/>
              <a:gd name="T10" fmla="*/ 0 60000 65536"/>
              <a:gd name="T11" fmla="*/ 0 60000 65536"/>
              <a:gd name="T12" fmla="*/ 0 w 1179"/>
              <a:gd name="T13" fmla="*/ 0 h 779"/>
              <a:gd name="T14" fmla="*/ 1179 w 1179"/>
              <a:gd name="T15" fmla="*/ 779 h 779"/>
            </a:gdLst>
            <a:ahLst/>
            <a:cxnLst>
              <a:cxn ang="T8">
                <a:pos x="T0" y="T1"/>
              </a:cxn>
              <a:cxn ang="T9">
                <a:pos x="T2" y="T3"/>
              </a:cxn>
              <a:cxn ang="T10">
                <a:pos x="T4" y="T5"/>
              </a:cxn>
              <a:cxn ang="T11">
                <a:pos x="T6" y="T7"/>
              </a:cxn>
            </a:cxnLst>
            <a:rect l="T12" t="T13" r="T14" b="T15"/>
            <a:pathLst>
              <a:path w="1179" h="779">
                <a:moveTo>
                  <a:pt x="0" y="771"/>
                </a:moveTo>
                <a:cubicBezTo>
                  <a:pt x="75" y="775"/>
                  <a:pt x="151" y="779"/>
                  <a:pt x="272" y="681"/>
                </a:cubicBezTo>
                <a:cubicBezTo>
                  <a:pt x="393" y="583"/>
                  <a:pt x="575" y="295"/>
                  <a:pt x="726" y="182"/>
                </a:cubicBezTo>
                <a:cubicBezTo>
                  <a:pt x="877" y="69"/>
                  <a:pt x="1028" y="34"/>
                  <a:pt x="1179" y="0"/>
                </a:cubicBezTo>
              </a:path>
            </a:pathLst>
          </a:custGeom>
          <a:noFill/>
          <a:ln w="9525">
            <a:solidFill>
              <a:srgbClr val="0076FF"/>
            </a:solidFill>
            <a:round/>
            <a:headEnd/>
            <a:tailEnd/>
          </a:ln>
        </p:spPr>
        <p:txBody>
          <a:bodyPr lIns="192911" tIns="96455" rIns="192911" bIns="96455"/>
          <a:lstStyle/>
          <a:p>
            <a:endParaRPr lang="en-US"/>
          </a:p>
        </p:txBody>
      </p:sp>
      <p:sp>
        <p:nvSpPr>
          <p:cNvPr id="4119" name="Freeform 66"/>
          <p:cNvSpPr>
            <a:spLocks/>
          </p:cNvSpPr>
          <p:nvPr/>
        </p:nvSpPr>
        <p:spPr bwMode="auto">
          <a:xfrm>
            <a:off x="15399071" y="4776534"/>
            <a:ext cx="4253969" cy="790464"/>
          </a:xfrm>
          <a:custGeom>
            <a:avLst/>
            <a:gdLst>
              <a:gd name="T0" fmla="*/ 0 w 1360"/>
              <a:gd name="T1" fmla="*/ 2147483647 h 281"/>
              <a:gd name="T2" fmla="*/ 2147483647 w 1360"/>
              <a:gd name="T3" fmla="*/ 2147483647 h 281"/>
              <a:gd name="T4" fmla="*/ 2147483647 w 1360"/>
              <a:gd name="T5" fmla="*/ 2147483647 h 281"/>
              <a:gd name="T6" fmla="*/ 0 60000 65536"/>
              <a:gd name="T7" fmla="*/ 0 60000 65536"/>
              <a:gd name="T8" fmla="*/ 0 60000 65536"/>
              <a:gd name="T9" fmla="*/ 0 w 1360"/>
              <a:gd name="T10" fmla="*/ 0 h 281"/>
              <a:gd name="T11" fmla="*/ 1360 w 1360"/>
              <a:gd name="T12" fmla="*/ 281 h 281"/>
            </a:gdLst>
            <a:ahLst/>
            <a:cxnLst>
              <a:cxn ang="T6">
                <a:pos x="T0" y="T1"/>
              </a:cxn>
              <a:cxn ang="T7">
                <a:pos x="T2" y="T3"/>
              </a:cxn>
              <a:cxn ang="T8">
                <a:pos x="T4" y="T5"/>
              </a:cxn>
            </a:cxnLst>
            <a:rect l="T9" t="T10" r="T11" b="T12"/>
            <a:pathLst>
              <a:path w="1360" h="281">
                <a:moveTo>
                  <a:pt x="0" y="235"/>
                </a:moveTo>
                <a:cubicBezTo>
                  <a:pt x="181" y="117"/>
                  <a:pt x="362" y="0"/>
                  <a:pt x="589" y="8"/>
                </a:cubicBezTo>
                <a:cubicBezTo>
                  <a:pt x="816" y="16"/>
                  <a:pt x="1088" y="148"/>
                  <a:pt x="1360" y="281"/>
                </a:cubicBezTo>
              </a:path>
            </a:pathLst>
          </a:custGeom>
          <a:noFill/>
          <a:ln w="9525">
            <a:solidFill>
              <a:srgbClr val="0076FF"/>
            </a:solidFill>
            <a:round/>
            <a:headEnd/>
            <a:tailEnd/>
          </a:ln>
        </p:spPr>
        <p:txBody>
          <a:bodyPr lIns="192911" tIns="96455" rIns="192911" bIns="96455"/>
          <a:lstStyle/>
          <a:p>
            <a:endParaRPr lang="en-US"/>
          </a:p>
        </p:txBody>
      </p:sp>
      <p:graphicFrame>
        <p:nvGraphicFramePr>
          <p:cNvPr id="4102" name="Object 67"/>
          <p:cNvGraphicFramePr>
            <a:graphicFrameLocks noChangeAspect="1"/>
          </p:cNvGraphicFramePr>
          <p:nvPr/>
        </p:nvGraphicFramePr>
        <p:xfrm>
          <a:off x="15549122" y="4416467"/>
          <a:ext cx="701491" cy="649812"/>
        </p:xfrm>
        <a:graphic>
          <a:graphicData uri="http://schemas.openxmlformats.org/presentationml/2006/ole">
            <mc:AlternateContent xmlns:mc="http://schemas.openxmlformats.org/markup-compatibility/2006">
              <mc:Choice xmlns:v="urn:schemas-microsoft-com:vml" Requires="v">
                <p:oleObj spid="_x0000_s347511" name="Equation" r:id="rId24" imgW="152280" imgH="190440" progId="Equation.3">
                  <p:embed/>
                </p:oleObj>
              </mc:Choice>
              <mc:Fallback>
                <p:oleObj name="Equation" r:id="rId24" imgW="152280" imgH="190440" progId="Equation.3">
                  <p:embed/>
                  <p:pic>
                    <p:nvPicPr>
                      <p:cNvPr id="0" name="Object 6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549122" y="4416467"/>
                        <a:ext cx="701491" cy="64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6" name="Straight Connector 45"/>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1748" name="Text Box 5"/>
          <p:cNvSpPr txBox="1">
            <a:spLocks noChangeArrowheads="1"/>
          </p:cNvSpPr>
          <p:nvPr/>
        </p:nvSpPr>
        <p:spPr bwMode="auto">
          <a:xfrm>
            <a:off x="5973980" y="1744019"/>
            <a:ext cx="12723094" cy="8366262"/>
          </a:xfrm>
          <a:prstGeom prst="rect">
            <a:avLst/>
          </a:prstGeom>
          <a:noFill/>
          <a:ln w="9525">
            <a:noFill/>
            <a:miter lim="800000"/>
            <a:headEnd/>
            <a:tailEnd/>
          </a:ln>
        </p:spPr>
        <p:txBody>
          <a:bodyPr wrap="none" lIns="192911" tIns="96455" rIns="192911" bIns="96455">
            <a:spAutoFit/>
          </a:bodyPr>
          <a:lstStyle/>
          <a:p>
            <a:r>
              <a:rPr lang="fr-CH" sz="6600" b="1" dirty="0" smtClean="0"/>
              <a:t> </a:t>
            </a:r>
            <a:r>
              <a:rPr lang="fr-CH" sz="6600" b="1" dirty="0" err="1" smtClean="0"/>
              <a:t>Reduction</a:t>
            </a:r>
            <a:r>
              <a:rPr lang="fr-CH" sz="6600" b="1" dirty="0" smtClean="0"/>
              <a:t> </a:t>
            </a:r>
            <a:r>
              <a:rPr lang="fr-CH" sz="6600" b="1" dirty="0"/>
              <a:t>of Hodgkin-Huxley </a:t>
            </a:r>
            <a:endParaRPr lang="fr-CH" sz="6600" b="1" dirty="0" smtClean="0"/>
          </a:p>
          <a:p>
            <a:r>
              <a:rPr lang="fr-CH" sz="6600" b="1" dirty="0" smtClean="0"/>
              <a:t> Model to </a:t>
            </a:r>
            <a:r>
              <a:rPr lang="fr-CH" sz="6600" b="1" dirty="0"/>
              <a:t>2 </a:t>
            </a:r>
            <a:r>
              <a:rPr lang="fr-CH" sz="6600" b="1" dirty="0" smtClean="0"/>
              <a:t>Dimension</a:t>
            </a:r>
            <a:endParaRPr lang="fr-CH" sz="6600" b="1" dirty="0"/>
          </a:p>
          <a:p>
            <a:r>
              <a:rPr lang="fr-CH" dirty="0"/>
              <a:t>    -</a:t>
            </a:r>
            <a:r>
              <a:rPr lang="fr-CH" dirty="0" err="1"/>
              <a:t>step</a:t>
            </a:r>
            <a:r>
              <a:rPr lang="fr-CH" dirty="0"/>
              <a:t> 1</a:t>
            </a:r>
            <a:r>
              <a:rPr lang="fr-CH" dirty="0" smtClean="0"/>
              <a:t>:</a:t>
            </a:r>
          </a:p>
          <a:p>
            <a:r>
              <a:rPr lang="fr-CH" dirty="0" smtClean="0"/>
              <a:t>     </a:t>
            </a:r>
            <a:r>
              <a:rPr lang="fr-CH" dirty="0" err="1"/>
              <a:t>separation</a:t>
            </a:r>
            <a:r>
              <a:rPr lang="fr-CH" dirty="0"/>
              <a:t> of time </a:t>
            </a:r>
            <a:r>
              <a:rPr lang="fr-CH" dirty="0" err="1" smtClean="0"/>
              <a:t>scales</a:t>
            </a:r>
            <a:endParaRPr lang="fr-CH" dirty="0" smtClean="0"/>
          </a:p>
          <a:p>
            <a:r>
              <a:rPr lang="fr-CH" dirty="0" smtClean="0"/>
              <a:t>                  </a:t>
            </a:r>
          </a:p>
          <a:p>
            <a:endParaRPr lang="fr-CH" dirty="0" smtClean="0"/>
          </a:p>
          <a:p>
            <a:r>
              <a:rPr lang="fr-CH" dirty="0" smtClean="0"/>
              <a:t>    -</a:t>
            </a:r>
            <a:r>
              <a:rPr lang="fr-CH" dirty="0" err="1" smtClean="0"/>
              <a:t>step</a:t>
            </a:r>
            <a:r>
              <a:rPr lang="fr-CH" dirty="0" smtClean="0"/>
              <a:t> 2: </a:t>
            </a:r>
          </a:p>
          <a:p>
            <a:r>
              <a:rPr lang="fr-CH" dirty="0" smtClean="0"/>
              <a:t>      exploit </a:t>
            </a:r>
            <a:r>
              <a:rPr lang="fr-CH" dirty="0" err="1" smtClean="0"/>
              <a:t>similarities</a:t>
            </a:r>
            <a:r>
              <a:rPr lang="fr-CH" dirty="0" smtClean="0"/>
              <a:t>/</a:t>
            </a:r>
            <a:r>
              <a:rPr lang="fr-CH" dirty="0" err="1" smtClean="0"/>
              <a:t>correlations</a:t>
            </a:r>
            <a:endParaRPr lang="fr-CH" dirty="0"/>
          </a:p>
          <a:p>
            <a:endParaRPr lang="fr-FR" dirty="0"/>
          </a:p>
        </p:txBody>
      </p:sp>
      <p:cxnSp>
        <p:nvCxnSpPr>
          <p:cNvPr id="7" name="Straight Connector 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9" name="TextBox 8"/>
          <p:cNvSpPr txBox="1"/>
          <p:nvPr/>
        </p:nvSpPr>
        <p:spPr>
          <a:xfrm>
            <a:off x="13932568" y="9529011"/>
            <a:ext cx="2053767" cy="969496"/>
          </a:xfrm>
          <a:prstGeom prst="rect">
            <a:avLst/>
          </a:prstGeom>
          <a:solidFill>
            <a:srgbClr val="FFFF00"/>
          </a:solidFill>
        </p:spPr>
        <p:txBody>
          <a:bodyPr wrap="none" rtlCol="0">
            <a:spAutoFit/>
          </a:bodyPr>
          <a:lstStyle/>
          <a:p>
            <a:r>
              <a:rPr lang="en-US" i="1" dirty="0" smtClean="0">
                <a:solidFill>
                  <a:srgbClr val="FF0000"/>
                </a:solidFill>
              </a:rPr>
              <a:t>Now !</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5122" name="Object 2"/>
          <p:cNvGraphicFramePr>
            <a:graphicFrameLocks noChangeAspect="1"/>
          </p:cNvGraphicFramePr>
          <p:nvPr>
            <p:extLst>
              <p:ext uri="{D42A27DB-BD31-4B8C-83A1-F6EECF244321}">
                <p14:modId xmlns:p14="http://schemas.microsoft.com/office/powerpoint/2010/main" val="628772711"/>
              </p:ext>
            </p:extLst>
          </p:nvPr>
        </p:nvGraphicFramePr>
        <p:xfrm>
          <a:off x="2439217" y="1547267"/>
          <a:ext cx="18031237" cy="1665317"/>
        </p:xfrm>
        <a:graphic>
          <a:graphicData uri="http://schemas.openxmlformats.org/presentationml/2006/ole">
            <mc:AlternateContent xmlns:mc="http://schemas.openxmlformats.org/markup-compatibility/2006">
              <mc:Choice xmlns:v="urn:schemas-microsoft-com:vml" Requires="v">
                <p:oleObj spid="_x0000_s348230" name="Equation" r:id="rId4" imgW="3632040" imgH="393480" progId="Equation.DSMT4">
                  <p:embed/>
                </p:oleObj>
              </mc:Choice>
              <mc:Fallback>
                <p:oleObj name="Equation" r:id="rId4" imgW="363204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217" y="1547267"/>
                        <a:ext cx="18031237" cy="1665317"/>
                      </a:xfrm>
                      <a:prstGeom prst="rect">
                        <a:avLst/>
                      </a:prstGeom>
                      <a:noFill/>
                    </p:spPr>
                  </p:pic>
                </p:oleObj>
              </mc:Fallback>
            </mc:AlternateContent>
          </a:graphicData>
        </a:graphic>
      </p:graphicFrame>
      <p:grpSp>
        <p:nvGrpSpPr>
          <p:cNvPr id="3" name="Group 8"/>
          <p:cNvGrpSpPr>
            <a:grpSpLocks/>
          </p:cNvGrpSpPr>
          <p:nvPr/>
        </p:nvGrpSpPr>
        <p:grpSpPr bwMode="auto">
          <a:xfrm>
            <a:off x="18497272" y="920486"/>
            <a:ext cx="1973182" cy="1158973"/>
            <a:chOff x="4848" y="2180"/>
            <a:chExt cx="526" cy="412"/>
          </a:xfrm>
        </p:grpSpPr>
        <p:sp>
          <p:nvSpPr>
            <p:cNvPr id="2" name="Line 9"/>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5152" name="Text Box 10"/>
            <p:cNvSpPr txBox="1">
              <a:spLocks noChangeArrowheads="1"/>
            </p:cNvSpPr>
            <p:nvPr/>
          </p:nvSpPr>
          <p:spPr bwMode="auto">
            <a:xfrm>
              <a:off x="4848" y="2180"/>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sp>
        <p:nvSpPr>
          <p:cNvPr id="5127" name="Text Box 38"/>
          <p:cNvSpPr txBox="1">
            <a:spLocks noChangeArrowheads="1"/>
          </p:cNvSpPr>
          <p:nvPr/>
        </p:nvSpPr>
        <p:spPr bwMode="auto">
          <a:xfrm>
            <a:off x="506427" y="3671013"/>
            <a:ext cx="11370160" cy="1071957"/>
          </a:xfrm>
          <a:prstGeom prst="rect">
            <a:avLst/>
          </a:prstGeom>
          <a:noFill/>
          <a:ln w="9525">
            <a:noFill/>
            <a:miter lim="800000"/>
            <a:headEnd/>
            <a:tailEnd/>
          </a:ln>
        </p:spPr>
        <p:txBody>
          <a:bodyPr wrap="none" lIns="192911" tIns="96455" rIns="192911" bIns="96455">
            <a:spAutoFit/>
          </a:bodyPr>
          <a:lstStyle/>
          <a:p>
            <a:r>
              <a:rPr lang="en-US" dirty="0"/>
              <a:t>2) dynamics of </a:t>
            </a:r>
            <a:r>
              <a:rPr lang="en-US" i="1" dirty="0"/>
              <a:t>h</a:t>
            </a:r>
            <a:r>
              <a:rPr lang="en-US" dirty="0"/>
              <a:t> and </a:t>
            </a:r>
            <a:r>
              <a:rPr lang="en-US" i="1" dirty="0"/>
              <a:t>n</a:t>
            </a:r>
            <a:r>
              <a:rPr lang="en-US" dirty="0"/>
              <a:t> </a:t>
            </a:r>
            <a:r>
              <a:rPr lang="en-US" dirty="0" smtClean="0"/>
              <a:t>are </a:t>
            </a:r>
            <a:r>
              <a:rPr lang="en-US" dirty="0"/>
              <a:t>similar</a:t>
            </a:r>
          </a:p>
        </p:txBody>
      </p:sp>
      <p:grpSp>
        <p:nvGrpSpPr>
          <p:cNvPr id="4" name="Group 42"/>
          <p:cNvGrpSpPr>
            <a:grpSpLocks/>
          </p:cNvGrpSpPr>
          <p:nvPr/>
        </p:nvGrpSpPr>
        <p:grpSpPr bwMode="auto">
          <a:xfrm>
            <a:off x="12247983" y="3671012"/>
            <a:ext cx="7776435" cy="855163"/>
            <a:chOff x="3322" y="3035"/>
            <a:chExt cx="2073" cy="304"/>
          </a:xfrm>
        </p:grpSpPr>
        <p:sp>
          <p:nvSpPr>
            <p:cNvPr id="5150" name="Line 43"/>
            <p:cNvSpPr>
              <a:spLocks noChangeShapeType="1"/>
            </p:cNvSpPr>
            <p:nvPr/>
          </p:nvSpPr>
          <p:spPr bwMode="auto">
            <a:xfrm>
              <a:off x="3322" y="3216"/>
              <a:ext cx="528" cy="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5123" name="Object 7"/>
            <p:cNvGraphicFramePr>
              <a:graphicFrameLocks noChangeAspect="1"/>
            </p:cNvGraphicFramePr>
            <p:nvPr/>
          </p:nvGraphicFramePr>
          <p:xfrm>
            <a:off x="3955" y="3035"/>
            <a:ext cx="1440" cy="304"/>
          </p:xfrm>
          <a:graphic>
            <a:graphicData uri="http://schemas.openxmlformats.org/presentationml/2006/ole">
              <mc:AlternateContent xmlns:mc="http://schemas.openxmlformats.org/markup-compatibility/2006">
                <mc:Choice xmlns:v="urn:schemas-microsoft-com:vml" Requires="v">
                  <p:oleObj spid="_x0000_s348231" name="Equation" r:id="rId6" imgW="952200" imgH="203040" progId="Equation.3">
                    <p:embed/>
                  </p:oleObj>
                </mc:Choice>
                <mc:Fallback>
                  <p:oleObj name="Equation" r:id="rId6" imgW="952200" imgH="2030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 y="3035"/>
                          <a:ext cx="1440"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5129" name="Straight Arrow Connector 49"/>
          <p:cNvCxnSpPr>
            <a:cxnSpLocks noChangeShapeType="1"/>
          </p:cNvCxnSpPr>
          <p:nvPr/>
        </p:nvCxnSpPr>
        <p:spPr bwMode="auto">
          <a:xfrm>
            <a:off x="1688083" y="7845558"/>
            <a:ext cx="7427565" cy="2812"/>
          </a:xfrm>
          <a:prstGeom prst="straightConnector1">
            <a:avLst/>
          </a:prstGeom>
          <a:noFill/>
          <a:ln w="9525" algn="ctr">
            <a:solidFill>
              <a:schemeClr val="tx1"/>
            </a:solidFill>
            <a:round/>
            <a:headEnd/>
            <a:tailEnd type="arrow" w="med" len="med"/>
          </a:ln>
        </p:spPr>
      </p:cxnSp>
      <p:cxnSp>
        <p:nvCxnSpPr>
          <p:cNvPr id="5130" name="Straight Arrow Connector 50"/>
          <p:cNvCxnSpPr>
            <a:cxnSpLocks noChangeShapeType="1"/>
          </p:cNvCxnSpPr>
          <p:nvPr/>
        </p:nvCxnSpPr>
        <p:spPr bwMode="auto">
          <a:xfrm>
            <a:off x="1688083" y="10757047"/>
            <a:ext cx="7427565" cy="2814"/>
          </a:xfrm>
          <a:prstGeom prst="straightConnector1">
            <a:avLst/>
          </a:prstGeom>
          <a:noFill/>
          <a:ln w="9525" algn="ctr">
            <a:solidFill>
              <a:schemeClr val="tx1"/>
            </a:solidFill>
            <a:round/>
            <a:headEnd/>
            <a:tailEnd type="arrow" w="med" len="med"/>
          </a:ln>
        </p:spPr>
      </p:cxnSp>
      <p:cxnSp>
        <p:nvCxnSpPr>
          <p:cNvPr id="5131" name="Straight Arrow Connector 53"/>
          <p:cNvCxnSpPr>
            <a:cxnSpLocks noChangeShapeType="1"/>
          </p:cNvCxnSpPr>
          <p:nvPr/>
        </p:nvCxnSpPr>
        <p:spPr bwMode="auto">
          <a:xfrm rot="5400000" flipH="1" flipV="1">
            <a:off x="358924" y="6392623"/>
            <a:ext cx="2658319" cy="0"/>
          </a:xfrm>
          <a:prstGeom prst="straightConnector1">
            <a:avLst/>
          </a:prstGeom>
          <a:noFill/>
          <a:ln w="9525" algn="ctr">
            <a:solidFill>
              <a:schemeClr val="tx1"/>
            </a:solidFill>
            <a:round/>
            <a:headEnd/>
            <a:tailEnd type="arrow" w="med" len="med"/>
          </a:ln>
        </p:spPr>
      </p:cxnSp>
      <p:cxnSp>
        <p:nvCxnSpPr>
          <p:cNvPr id="5132" name="Straight Arrow Connector 54"/>
          <p:cNvCxnSpPr>
            <a:cxnSpLocks noChangeShapeType="1"/>
          </p:cNvCxnSpPr>
          <p:nvPr/>
        </p:nvCxnSpPr>
        <p:spPr bwMode="auto">
          <a:xfrm rot="5400000" flipH="1" flipV="1">
            <a:off x="546930" y="9621520"/>
            <a:ext cx="2278559" cy="3750"/>
          </a:xfrm>
          <a:prstGeom prst="straightConnector1">
            <a:avLst/>
          </a:prstGeom>
          <a:noFill/>
          <a:ln w="9525" algn="ctr">
            <a:solidFill>
              <a:schemeClr val="tx1"/>
            </a:solidFill>
            <a:round/>
            <a:headEnd/>
            <a:tailEnd type="arrow" w="med" len="med"/>
          </a:ln>
        </p:spPr>
      </p:cxnSp>
      <p:cxnSp>
        <p:nvCxnSpPr>
          <p:cNvPr id="5133" name="Straight Connector 60"/>
          <p:cNvCxnSpPr>
            <a:cxnSpLocks noChangeShapeType="1"/>
          </p:cNvCxnSpPr>
          <p:nvPr/>
        </p:nvCxnSpPr>
        <p:spPr bwMode="auto">
          <a:xfrm>
            <a:off x="1688084" y="9114235"/>
            <a:ext cx="7258758" cy="2814"/>
          </a:xfrm>
          <a:prstGeom prst="line">
            <a:avLst/>
          </a:prstGeom>
          <a:noFill/>
          <a:ln w="9525" algn="ctr">
            <a:solidFill>
              <a:schemeClr val="tx1"/>
            </a:solidFill>
            <a:prstDash val="dash"/>
            <a:round/>
            <a:headEnd/>
            <a:tailEnd/>
          </a:ln>
        </p:spPr>
      </p:cxnSp>
      <p:sp>
        <p:nvSpPr>
          <p:cNvPr id="5134" name="TextBox 61"/>
          <p:cNvSpPr txBox="1">
            <a:spLocks noChangeArrowheads="1"/>
          </p:cNvSpPr>
          <p:nvPr/>
        </p:nvSpPr>
        <p:spPr bwMode="auto">
          <a:xfrm>
            <a:off x="1012850" y="10380101"/>
            <a:ext cx="689352" cy="841125"/>
          </a:xfrm>
          <a:prstGeom prst="rect">
            <a:avLst/>
          </a:prstGeom>
          <a:noFill/>
          <a:ln w="9525">
            <a:noFill/>
            <a:miter lim="800000"/>
            <a:headEnd/>
            <a:tailEnd/>
          </a:ln>
        </p:spPr>
        <p:txBody>
          <a:bodyPr wrap="none" lIns="192911" tIns="96455" rIns="192911" bIns="96455">
            <a:spAutoFit/>
          </a:bodyPr>
          <a:lstStyle/>
          <a:p>
            <a:r>
              <a:rPr lang="en-US" sz="4200" dirty="0"/>
              <a:t>0</a:t>
            </a:r>
          </a:p>
        </p:txBody>
      </p:sp>
      <p:sp>
        <p:nvSpPr>
          <p:cNvPr id="5135" name="TextBox 62"/>
          <p:cNvSpPr txBox="1">
            <a:spLocks noChangeArrowheads="1"/>
          </p:cNvSpPr>
          <p:nvPr/>
        </p:nvSpPr>
        <p:spPr bwMode="auto">
          <a:xfrm>
            <a:off x="1012850" y="8734476"/>
            <a:ext cx="689352" cy="841125"/>
          </a:xfrm>
          <a:prstGeom prst="rect">
            <a:avLst/>
          </a:prstGeom>
          <a:noFill/>
          <a:ln w="9525">
            <a:noFill/>
            <a:miter lim="800000"/>
            <a:headEnd/>
            <a:tailEnd/>
          </a:ln>
        </p:spPr>
        <p:txBody>
          <a:bodyPr wrap="none" lIns="192911" tIns="96455" rIns="192911" bIns="96455">
            <a:spAutoFit/>
          </a:bodyPr>
          <a:lstStyle/>
          <a:p>
            <a:r>
              <a:rPr lang="en-US" sz="4200" dirty="0"/>
              <a:t>1</a:t>
            </a:r>
          </a:p>
        </p:txBody>
      </p:sp>
      <p:sp>
        <p:nvSpPr>
          <p:cNvPr id="5136" name="Freeform 63"/>
          <p:cNvSpPr>
            <a:spLocks noChangeArrowheads="1"/>
          </p:cNvSpPr>
          <p:nvPr/>
        </p:nvSpPr>
        <p:spPr bwMode="auto">
          <a:xfrm>
            <a:off x="1695586" y="4565558"/>
            <a:ext cx="7217493" cy="3361576"/>
          </a:xfrm>
          <a:custGeom>
            <a:avLst/>
            <a:gdLst>
              <a:gd name="T0" fmla="*/ 0 w 3054927"/>
              <a:gd name="T1" fmla="*/ 1501991 h 1896341"/>
              <a:gd name="T2" fmla="*/ 394114 w 3054927"/>
              <a:gd name="T3" fmla="*/ 1501991 h 1896341"/>
              <a:gd name="T4" fmla="*/ 445969 w 3054927"/>
              <a:gd name="T5" fmla="*/ 1439409 h 1896341"/>
              <a:gd name="T6" fmla="*/ 518565 w 3054927"/>
              <a:gd name="T7" fmla="*/ 1251661 h 1896341"/>
              <a:gd name="T8" fmla="*/ 705252 w 3054927"/>
              <a:gd name="T9" fmla="*/ 876162 h 1896341"/>
              <a:gd name="T10" fmla="*/ 746735 w 3054927"/>
              <a:gd name="T11" fmla="*/ 198178 h 1896341"/>
              <a:gd name="T12" fmla="*/ 808961 w 3054927"/>
              <a:gd name="T13" fmla="*/ 104310 h 1896341"/>
              <a:gd name="T14" fmla="*/ 860820 w 3054927"/>
              <a:gd name="T15" fmla="*/ 260763 h 1896341"/>
              <a:gd name="T16" fmla="*/ 1088994 w 3054927"/>
              <a:gd name="T17" fmla="*/ 1668878 h 1896341"/>
              <a:gd name="T18" fmla="*/ 1503843 w 3054927"/>
              <a:gd name="T19" fmla="*/ 1668878 h 1896341"/>
              <a:gd name="T20" fmla="*/ 2250576 w 3054927"/>
              <a:gd name="T21" fmla="*/ 1564574 h 1896341"/>
              <a:gd name="T22" fmla="*/ 3049167 w 3054927"/>
              <a:gd name="T23" fmla="*/ 1543713 h 1896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4927"/>
              <a:gd name="T37" fmla="*/ 0 h 1896341"/>
              <a:gd name="T38" fmla="*/ 3054927 w 3054927"/>
              <a:gd name="T39" fmla="*/ 1896341 h 18963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4927" h="1896341">
                <a:moveTo>
                  <a:pt x="0" y="1496291"/>
                </a:moveTo>
                <a:cubicBezTo>
                  <a:pt x="160193" y="1501486"/>
                  <a:pt x="320386" y="1506682"/>
                  <a:pt x="394854" y="1496291"/>
                </a:cubicBezTo>
                <a:cubicBezTo>
                  <a:pt x="469322" y="1485900"/>
                  <a:pt x="426027" y="1475509"/>
                  <a:pt x="446809" y="1433946"/>
                </a:cubicBezTo>
                <a:cubicBezTo>
                  <a:pt x="467591" y="1392383"/>
                  <a:pt x="476250" y="1340428"/>
                  <a:pt x="519545" y="1246910"/>
                </a:cubicBezTo>
                <a:cubicBezTo>
                  <a:pt x="562841" y="1153392"/>
                  <a:pt x="668482" y="1047751"/>
                  <a:pt x="706582" y="872837"/>
                </a:cubicBezTo>
                <a:cubicBezTo>
                  <a:pt x="744682" y="697923"/>
                  <a:pt x="730827" y="325582"/>
                  <a:pt x="748145" y="197428"/>
                </a:cubicBezTo>
                <a:cubicBezTo>
                  <a:pt x="765463" y="69274"/>
                  <a:pt x="791441" y="93519"/>
                  <a:pt x="810491" y="103910"/>
                </a:cubicBezTo>
                <a:cubicBezTo>
                  <a:pt x="829541" y="114301"/>
                  <a:pt x="815686" y="0"/>
                  <a:pt x="862445" y="259773"/>
                </a:cubicBezTo>
                <a:cubicBezTo>
                  <a:pt x="909204" y="519546"/>
                  <a:pt x="983672" y="1428751"/>
                  <a:pt x="1091045" y="1662546"/>
                </a:cubicBezTo>
                <a:cubicBezTo>
                  <a:pt x="1198418" y="1896341"/>
                  <a:pt x="1312718" y="1679864"/>
                  <a:pt x="1506682" y="1662546"/>
                </a:cubicBezTo>
                <a:cubicBezTo>
                  <a:pt x="1700646" y="1645228"/>
                  <a:pt x="1996786" y="1579419"/>
                  <a:pt x="2254827" y="1558637"/>
                </a:cubicBezTo>
                <a:cubicBezTo>
                  <a:pt x="2512868" y="1537855"/>
                  <a:pt x="2783897" y="1537855"/>
                  <a:pt x="3054927" y="1537855"/>
                </a:cubicBezTo>
              </a:path>
            </a:pathLst>
          </a:custGeom>
          <a:noFill/>
          <a:ln w="28575" algn="ctr">
            <a:solidFill>
              <a:schemeClr val="tx1"/>
            </a:solidFill>
            <a:round/>
            <a:headEnd/>
            <a:tailEnd/>
          </a:ln>
        </p:spPr>
        <p:txBody>
          <a:bodyPr lIns="192911" tIns="96455" rIns="192911" bIns="96455"/>
          <a:lstStyle/>
          <a:p>
            <a:endParaRPr lang="en-US"/>
          </a:p>
        </p:txBody>
      </p:sp>
      <p:sp>
        <p:nvSpPr>
          <p:cNvPr id="5137" name="TextBox 64"/>
          <p:cNvSpPr txBox="1">
            <a:spLocks noChangeArrowheads="1"/>
          </p:cNvSpPr>
          <p:nvPr/>
        </p:nvSpPr>
        <p:spPr bwMode="auto">
          <a:xfrm>
            <a:off x="9220685" y="7595196"/>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sp>
        <p:nvSpPr>
          <p:cNvPr id="5138" name="TextBox 65"/>
          <p:cNvSpPr txBox="1">
            <a:spLocks noChangeArrowheads="1"/>
          </p:cNvSpPr>
          <p:nvPr/>
        </p:nvSpPr>
        <p:spPr bwMode="auto">
          <a:xfrm>
            <a:off x="9284459" y="10430735"/>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sp>
        <p:nvSpPr>
          <p:cNvPr id="5139" name="TextBox 66"/>
          <p:cNvSpPr txBox="1">
            <a:spLocks noChangeArrowheads="1"/>
          </p:cNvSpPr>
          <p:nvPr/>
        </p:nvSpPr>
        <p:spPr bwMode="auto">
          <a:xfrm>
            <a:off x="844044" y="4810291"/>
            <a:ext cx="689352" cy="841125"/>
          </a:xfrm>
          <a:prstGeom prst="rect">
            <a:avLst/>
          </a:prstGeom>
          <a:noFill/>
          <a:ln w="9525">
            <a:noFill/>
            <a:miter lim="800000"/>
            <a:headEnd/>
            <a:tailEnd/>
          </a:ln>
        </p:spPr>
        <p:txBody>
          <a:bodyPr wrap="none" lIns="192911" tIns="96455" rIns="192911" bIns="96455">
            <a:spAutoFit/>
          </a:bodyPr>
          <a:lstStyle/>
          <a:p>
            <a:r>
              <a:rPr lang="en-US" sz="4200" dirty="0"/>
              <a:t>u</a:t>
            </a:r>
          </a:p>
        </p:txBody>
      </p:sp>
      <p:cxnSp>
        <p:nvCxnSpPr>
          <p:cNvPr id="5140" name="Straight Arrow Connector 68"/>
          <p:cNvCxnSpPr>
            <a:cxnSpLocks noChangeShapeType="1"/>
          </p:cNvCxnSpPr>
          <p:nvPr/>
        </p:nvCxnSpPr>
        <p:spPr bwMode="auto">
          <a:xfrm rot="5400000" flipH="1" flipV="1">
            <a:off x="2445886" y="8099667"/>
            <a:ext cx="506346" cy="3750"/>
          </a:xfrm>
          <a:prstGeom prst="straightConnector1">
            <a:avLst/>
          </a:prstGeom>
          <a:noFill/>
          <a:ln w="38100" algn="ctr">
            <a:solidFill>
              <a:schemeClr val="tx1"/>
            </a:solidFill>
            <a:round/>
            <a:headEnd/>
            <a:tailEnd type="arrow" w="med" len="med"/>
          </a:ln>
        </p:spPr>
      </p:cxnSp>
      <p:sp>
        <p:nvSpPr>
          <p:cNvPr id="5141" name="Freeform 71"/>
          <p:cNvSpPr>
            <a:spLocks noChangeArrowheads="1"/>
          </p:cNvSpPr>
          <p:nvPr/>
        </p:nvSpPr>
        <p:spPr bwMode="auto">
          <a:xfrm>
            <a:off x="1718095" y="9454614"/>
            <a:ext cx="7119959" cy="748267"/>
          </a:xfrm>
          <a:custGeom>
            <a:avLst/>
            <a:gdLst>
              <a:gd name="T0" fmla="*/ 0 w 3013363"/>
              <a:gd name="T1" fmla="*/ 407652 h 422563"/>
              <a:gd name="T2" fmla="*/ 62285 w 3013363"/>
              <a:gd name="T3" fmla="*/ 407652 h 422563"/>
              <a:gd name="T4" fmla="*/ 467141 w 3013363"/>
              <a:gd name="T5" fmla="*/ 407652 h 422563"/>
              <a:gd name="T6" fmla="*/ 612483 w 3013363"/>
              <a:gd name="T7" fmla="*/ 356051 h 422563"/>
              <a:gd name="T8" fmla="*/ 788959 w 3013363"/>
              <a:gd name="T9" fmla="*/ 25797 h 422563"/>
              <a:gd name="T10" fmla="*/ 1121149 w 3013363"/>
              <a:gd name="T11" fmla="*/ 201246 h 422563"/>
              <a:gd name="T12" fmla="*/ 1494871 w 3013363"/>
              <a:gd name="T13" fmla="*/ 304449 h 422563"/>
              <a:gd name="T14" fmla="*/ 3010483 w 3013363"/>
              <a:gd name="T15" fmla="*/ 407652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0076FF"/>
            </a:solidFill>
            <a:round/>
            <a:headEnd/>
            <a:tailEnd/>
          </a:ln>
        </p:spPr>
        <p:txBody>
          <a:bodyPr lIns="192911" tIns="96455" rIns="192911" bIns="96455"/>
          <a:lstStyle/>
          <a:p>
            <a:endParaRPr lang="en-US"/>
          </a:p>
        </p:txBody>
      </p:sp>
      <p:sp>
        <p:nvSpPr>
          <p:cNvPr id="5142" name="Freeform 72"/>
          <p:cNvSpPr>
            <a:spLocks noChangeArrowheads="1"/>
          </p:cNvSpPr>
          <p:nvPr/>
        </p:nvSpPr>
        <p:spPr bwMode="auto">
          <a:xfrm flipV="1">
            <a:off x="1688084" y="9758421"/>
            <a:ext cx="7119959" cy="874853"/>
          </a:xfrm>
          <a:custGeom>
            <a:avLst/>
            <a:gdLst>
              <a:gd name="T0" fmla="*/ 0 w 3013363"/>
              <a:gd name="T1" fmla="*/ 2274624 h 422563"/>
              <a:gd name="T2" fmla="*/ 62285 w 3013363"/>
              <a:gd name="T3" fmla="*/ 2274624 h 422563"/>
              <a:gd name="T4" fmla="*/ 467141 w 3013363"/>
              <a:gd name="T5" fmla="*/ 2274624 h 422563"/>
              <a:gd name="T6" fmla="*/ 612483 w 3013363"/>
              <a:gd name="T7" fmla="*/ 1986696 h 422563"/>
              <a:gd name="T8" fmla="*/ 788959 w 3013363"/>
              <a:gd name="T9" fmla="*/ 143960 h 422563"/>
              <a:gd name="T10" fmla="*/ 1121149 w 3013363"/>
              <a:gd name="T11" fmla="*/ 1122912 h 422563"/>
              <a:gd name="T12" fmla="*/ 1494871 w 3013363"/>
              <a:gd name="T13" fmla="*/ 1698769 h 422563"/>
              <a:gd name="T14" fmla="*/ 3010483 w 3013363"/>
              <a:gd name="T15" fmla="*/ 2274624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FF0000"/>
            </a:solidFill>
            <a:round/>
            <a:headEnd/>
            <a:tailEnd/>
          </a:ln>
        </p:spPr>
        <p:txBody>
          <a:bodyPr lIns="192911" tIns="96455" rIns="192911" bIns="96455"/>
          <a:lstStyle/>
          <a:p>
            <a:endParaRPr lang="en-US"/>
          </a:p>
        </p:txBody>
      </p:sp>
      <p:sp>
        <p:nvSpPr>
          <p:cNvPr id="5143" name="TextBox 74"/>
          <p:cNvSpPr txBox="1">
            <a:spLocks noChangeArrowheads="1"/>
          </p:cNvSpPr>
          <p:nvPr/>
        </p:nvSpPr>
        <p:spPr bwMode="auto">
          <a:xfrm>
            <a:off x="8271609" y="9114235"/>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FF0000"/>
                </a:solidFill>
              </a:rPr>
              <a:t>h(t)</a:t>
            </a:r>
          </a:p>
        </p:txBody>
      </p:sp>
      <p:sp>
        <p:nvSpPr>
          <p:cNvPr id="5144" name="TextBox 75"/>
          <p:cNvSpPr txBox="1">
            <a:spLocks noChangeArrowheads="1"/>
          </p:cNvSpPr>
          <p:nvPr/>
        </p:nvSpPr>
        <p:spPr bwMode="auto">
          <a:xfrm>
            <a:off x="8650488" y="9873754"/>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0076FF"/>
                </a:solidFill>
              </a:rPr>
              <a:t>n(t)</a:t>
            </a:r>
          </a:p>
        </p:txBody>
      </p:sp>
      <p:sp>
        <p:nvSpPr>
          <p:cNvPr id="5145" name="TextBox 76"/>
          <p:cNvSpPr txBox="1">
            <a:spLocks noChangeArrowheads="1"/>
          </p:cNvSpPr>
          <p:nvPr/>
        </p:nvSpPr>
        <p:spPr bwMode="auto">
          <a:xfrm>
            <a:off x="506427" y="9747169"/>
            <a:ext cx="1330553"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0076FF"/>
                </a:solidFill>
              </a:rPr>
              <a:t>n</a:t>
            </a:r>
            <a:r>
              <a:rPr lang="en-US" sz="3000" dirty="0" err="1">
                <a:solidFill>
                  <a:srgbClr val="0076FF"/>
                </a:solidFill>
              </a:rPr>
              <a:t>rest</a:t>
            </a:r>
            <a:endParaRPr lang="en-US" sz="4200" dirty="0">
              <a:solidFill>
                <a:srgbClr val="0076FF"/>
              </a:solidFill>
            </a:endParaRPr>
          </a:p>
        </p:txBody>
      </p:sp>
      <p:sp>
        <p:nvSpPr>
          <p:cNvPr id="5146" name="TextBox 77"/>
          <p:cNvSpPr txBox="1">
            <a:spLocks noChangeArrowheads="1"/>
          </p:cNvSpPr>
          <p:nvPr/>
        </p:nvSpPr>
        <p:spPr bwMode="auto">
          <a:xfrm>
            <a:off x="506428" y="9240822"/>
            <a:ext cx="1224755"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FF0000"/>
                </a:solidFill>
              </a:rPr>
              <a:t>h</a:t>
            </a:r>
            <a:r>
              <a:rPr lang="en-US" sz="2500" dirty="0" err="1">
                <a:solidFill>
                  <a:srgbClr val="FF0000"/>
                </a:solidFill>
              </a:rPr>
              <a:t>rest</a:t>
            </a:r>
            <a:endParaRPr lang="en-US" sz="4200" dirty="0">
              <a:solidFill>
                <a:srgbClr val="FF0000"/>
              </a:solidFill>
            </a:endParaRPr>
          </a:p>
        </p:txBody>
      </p:sp>
      <p:pic>
        <p:nvPicPr>
          <p:cNvPr id="5151" name="Picture 31"/>
          <p:cNvPicPr>
            <a:picLocks noChangeAspect="1" noChangeArrowheads="1"/>
          </p:cNvPicPr>
          <p:nvPr/>
        </p:nvPicPr>
        <p:blipFill>
          <a:blip r:embed="rId8"/>
          <a:srcRect/>
          <a:stretch>
            <a:fillRect/>
          </a:stretch>
        </p:blipFill>
        <p:spPr bwMode="auto">
          <a:xfrm>
            <a:off x="12247983" y="4549765"/>
            <a:ext cx="16050291" cy="10554161"/>
          </a:xfrm>
          <a:prstGeom prst="rect">
            <a:avLst/>
          </a:prstGeom>
          <a:noFill/>
          <a:ln w="9525">
            <a:noFill/>
            <a:miter lim="800000"/>
            <a:headEnd/>
            <a:tailEnd/>
          </a:ln>
        </p:spPr>
      </p:pic>
      <p:sp>
        <p:nvSpPr>
          <p:cNvPr id="33" name="Text Box 45"/>
          <p:cNvSpPr txBox="1">
            <a:spLocks noChangeArrowheads="1"/>
          </p:cNvSpPr>
          <p:nvPr/>
        </p:nvSpPr>
        <p:spPr bwMode="auto">
          <a:xfrm>
            <a:off x="14228667" y="4565558"/>
            <a:ext cx="6841677" cy="1241234"/>
          </a:xfrm>
          <a:prstGeom prst="rect">
            <a:avLst/>
          </a:prstGeom>
          <a:solidFill>
            <a:srgbClr val="00B0F0"/>
          </a:solidFill>
          <a:ln w="38100">
            <a:solidFill>
              <a:schemeClr val="accent2"/>
            </a:solidFill>
            <a:miter lim="800000"/>
            <a:headEnd/>
            <a:tailEnd/>
          </a:ln>
        </p:spPr>
        <p:txBody>
          <a:bodyPr wrap="none" lIns="192911" tIns="96455" rIns="192911" bIns="96455">
            <a:spAutoFit/>
          </a:bodyPr>
          <a:lstStyle/>
          <a:p>
            <a:r>
              <a:rPr lang="fr-CH" sz="6800" i="1" dirty="0" err="1" smtClean="0"/>
              <a:t>Blackboard</a:t>
            </a:r>
            <a:r>
              <a:rPr lang="fr-CH" sz="6800" i="1" dirty="0" smtClean="0"/>
              <a:t> </a:t>
            </a:r>
            <a:r>
              <a:rPr lang="fr-CH" sz="6800" i="1" dirty="0" err="1" smtClean="0"/>
              <a:t>now</a:t>
            </a:r>
            <a:r>
              <a:rPr lang="fr-CH" sz="6800" i="1" dirty="0" smtClean="0"/>
              <a:t> </a:t>
            </a:r>
            <a:endParaRPr lang="fr-FR" sz="6800" i="1" dirty="0"/>
          </a:p>
        </p:txBody>
      </p:sp>
      <p:sp>
        <p:nvSpPr>
          <p:cNvPr id="3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5" name="Straight Connector 3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2247983" y="11430001"/>
            <a:ext cx="14389933" cy="23822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127" name="Text Box 38"/>
          <p:cNvSpPr txBox="1">
            <a:spLocks noChangeArrowheads="1"/>
          </p:cNvSpPr>
          <p:nvPr/>
        </p:nvSpPr>
        <p:spPr bwMode="auto">
          <a:xfrm>
            <a:off x="11165217" y="1543480"/>
            <a:ext cx="10515760" cy="1071957"/>
          </a:xfrm>
          <a:prstGeom prst="rect">
            <a:avLst/>
          </a:prstGeom>
          <a:noFill/>
          <a:ln w="9525">
            <a:noFill/>
            <a:miter lim="800000"/>
            <a:headEnd/>
            <a:tailEnd/>
          </a:ln>
        </p:spPr>
        <p:txBody>
          <a:bodyPr wrap="none" lIns="192911" tIns="96455" rIns="192911" bIns="96455">
            <a:spAutoFit/>
          </a:bodyPr>
          <a:lstStyle/>
          <a:p>
            <a:r>
              <a:rPr lang="en-US" dirty="0" smtClean="0"/>
              <a:t>dynamics </a:t>
            </a:r>
            <a:r>
              <a:rPr lang="en-US" dirty="0"/>
              <a:t>of </a:t>
            </a:r>
            <a:r>
              <a:rPr lang="en-US" i="1" dirty="0"/>
              <a:t>h</a:t>
            </a:r>
            <a:r>
              <a:rPr lang="en-US" dirty="0"/>
              <a:t> and </a:t>
            </a:r>
            <a:r>
              <a:rPr lang="en-US" i="1" dirty="0"/>
              <a:t>n</a:t>
            </a:r>
            <a:r>
              <a:rPr lang="en-US" dirty="0"/>
              <a:t> </a:t>
            </a:r>
            <a:r>
              <a:rPr lang="en-US" dirty="0" smtClean="0"/>
              <a:t>are </a:t>
            </a:r>
            <a:r>
              <a:rPr lang="en-US" dirty="0"/>
              <a:t>similar</a:t>
            </a:r>
          </a:p>
        </p:txBody>
      </p:sp>
      <p:graphicFrame>
        <p:nvGraphicFramePr>
          <p:cNvPr id="5123" name="Object 7"/>
          <p:cNvGraphicFramePr>
            <a:graphicFrameLocks noChangeAspect="1"/>
          </p:cNvGraphicFramePr>
          <p:nvPr/>
        </p:nvGraphicFramePr>
        <p:xfrm>
          <a:off x="14189416" y="3144396"/>
          <a:ext cx="5401865" cy="855163"/>
        </p:xfrm>
        <a:graphic>
          <a:graphicData uri="http://schemas.openxmlformats.org/presentationml/2006/ole">
            <mc:AlternateContent xmlns:mc="http://schemas.openxmlformats.org/markup-compatibility/2006">
              <mc:Choice xmlns:v="urn:schemas-microsoft-com:vml" Requires="v">
                <p:oleObj spid="_x0000_s381987" name="Equation" r:id="rId4" imgW="952200" imgH="203040" progId="Equation.3">
                  <p:embed/>
                </p:oleObj>
              </mc:Choice>
              <mc:Fallback>
                <p:oleObj name="Equation" r:id="rId4" imgW="952200" imgH="203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9416" y="3144396"/>
                        <a:ext cx="5401865" cy="85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29" name="Straight Arrow Connector 49"/>
          <p:cNvCxnSpPr>
            <a:cxnSpLocks noChangeShapeType="1"/>
          </p:cNvCxnSpPr>
          <p:nvPr/>
        </p:nvCxnSpPr>
        <p:spPr bwMode="auto">
          <a:xfrm>
            <a:off x="1688083" y="7845558"/>
            <a:ext cx="7427565" cy="2812"/>
          </a:xfrm>
          <a:prstGeom prst="straightConnector1">
            <a:avLst/>
          </a:prstGeom>
          <a:noFill/>
          <a:ln w="9525" algn="ctr">
            <a:solidFill>
              <a:schemeClr val="tx1"/>
            </a:solidFill>
            <a:round/>
            <a:headEnd/>
            <a:tailEnd type="arrow" w="med" len="med"/>
          </a:ln>
        </p:spPr>
      </p:cxnSp>
      <p:cxnSp>
        <p:nvCxnSpPr>
          <p:cNvPr id="5130" name="Straight Arrow Connector 50"/>
          <p:cNvCxnSpPr>
            <a:cxnSpLocks noChangeShapeType="1"/>
          </p:cNvCxnSpPr>
          <p:nvPr/>
        </p:nvCxnSpPr>
        <p:spPr bwMode="auto">
          <a:xfrm>
            <a:off x="1688083" y="10757047"/>
            <a:ext cx="7427565" cy="2814"/>
          </a:xfrm>
          <a:prstGeom prst="straightConnector1">
            <a:avLst/>
          </a:prstGeom>
          <a:noFill/>
          <a:ln w="9525" algn="ctr">
            <a:solidFill>
              <a:schemeClr val="tx1"/>
            </a:solidFill>
            <a:round/>
            <a:headEnd/>
            <a:tailEnd type="arrow" w="med" len="med"/>
          </a:ln>
        </p:spPr>
      </p:cxnSp>
      <p:cxnSp>
        <p:nvCxnSpPr>
          <p:cNvPr id="5131" name="Straight Arrow Connector 53"/>
          <p:cNvCxnSpPr>
            <a:cxnSpLocks noChangeShapeType="1"/>
          </p:cNvCxnSpPr>
          <p:nvPr/>
        </p:nvCxnSpPr>
        <p:spPr bwMode="auto">
          <a:xfrm flipV="1">
            <a:off x="1684334" y="3151417"/>
            <a:ext cx="17868" cy="4696953"/>
          </a:xfrm>
          <a:prstGeom prst="straightConnector1">
            <a:avLst/>
          </a:prstGeom>
          <a:noFill/>
          <a:ln w="9525" algn="ctr">
            <a:solidFill>
              <a:schemeClr val="tx1"/>
            </a:solidFill>
            <a:round/>
            <a:headEnd/>
            <a:tailEnd type="arrow" w="med" len="med"/>
          </a:ln>
        </p:spPr>
      </p:cxnSp>
      <p:cxnSp>
        <p:nvCxnSpPr>
          <p:cNvPr id="5132" name="Straight Arrow Connector 54"/>
          <p:cNvCxnSpPr>
            <a:cxnSpLocks noChangeShapeType="1"/>
          </p:cNvCxnSpPr>
          <p:nvPr/>
        </p:nvCxnSpPr>
        <p:spPr bwMode="auto">
          <a:xfrm rot="5400000" flipH="1" flipV="1">
            <a:off x="546930" y="9621520"/>
            <a:ext cx="2278559" cy="3750"/>
          </a:xfrm>
          <a:prstGeom prst="straightConnector1">
            <a:avLst/>
          </a:prstGeom>
          <a:noFill/>
          <a:ln w="9525" algn="ctr">
            <a:solidFill>
              <a:schemeClr val="tx1"/>
            </a:solidFill>
            <a:round/>
            <a:headEnd/>
            <a:tailEnd type="arrow" w="med" len="med"/>
          </a:ln>
        </p:spPr>
      </p:cxnSp>
      <p:cxnSp>
        <p:nvCxnSpPr>
          <p:cNvPr id="5133" name="Straight Connector 60"/>
          <p:cNvCxnSpPr>
            <a:cxnSpLocks noChangeShapeType="1"/>
          </p:cNvCxnSpPr>
          <p:nvPr/>
        </p:nvCxnSpPr>
        <p:spPr bwMode="auto">
          <a:xfrm>
            <a:off x="1688084" y="9114235"/>
            <a:ext cx="7258758" cy="2814"/>
          </a:xfrm>
          <a:prstGeom prst="line">
            <a:avLst/>
          </a:prstGeom>
          <a:noFill/>
          <a:ln w="9525" algn="ctr">
            <a:solidFill>
              <a:schemeClr val="tx1"/>
            </a:solidFill>
            <a:prstDash val="dash"/>
            <a:round/>
            <a:headEnd/>
            <a:tailEnd/>
          </a:ln>
        </p:spPr>
      </p:cxnSp>
      <p:sp>
        <p:nvSpPr>
          <p:cNvPr id="5134" name="TextBox 61"/>
          <p:cNvSpPr txBox="1">
            <a:spLocks noChangeArrowheads="1"/>
          </p:cNvSpPr>
          <p:nvPr/>
        </p:nvSpPr>
        <p:spPr bwMode="auto">
          <a:xfrm>
            <a:off x="1012850" y="10380101"/>
            <a:ext cx="689352" cy="841125"/>
          </a:xfrm>
          <a:prstGeom prst="rect">
            <a:avLst/>
          </a:prstGeom>
          <a:noFill/>
          <a:ln w="9525">
            <a:noFill/>
            <a:miter lim="800000"/>
            <a:headEnd/>
            <a:tailEnd/>
          </a:ln>
        </p:spPr>
        <p:txBody>
          <a:bodyPr wrap="none" lIns="192911" tIns="96455" rIns="192911" bIns="96455">
            <a:spAutoFit/>
          </a:bodyPr>
          <a:lstStyle/>
          <a:p>
            <a:r>
              <a:rPr lang="en-US" sz="4200" dirty="0"/>
              <a:t>0</a:t>
            </a:r>
          </a:p>
        </p:txBody>
      </p:sp>
      <p:sp>
        <p:nvSpPr>
          <p:cNvPr id="5135" name="TextBox 62"/>
          <p:cNvSpPr txBox="1">
            <a:spLocks noChangeArrowheads="1"/>
          </p:cNvSpPr>
          <p:nvPr/>
        </p:nvSpPr>
        <p:spPr bwMode="auto">
          <a:xfrm>
            <a:off x="1012850" y="8734476"/>
            <a:ext cx="689352" cy="841125"/>
          </a:xfrm>
          <a:prstGeom prst="rect">
            <a:avLst/>
          </a:prstGeom>
          <a:noFill/>
          <a:ln w="9525">
            <a:noFill/>
            <a:miter lim="800000"/>
            <a:headEnd/>
            <a:tailEnd/>
          </a:ln>
        </p:spPr>
        <p:txBody>
          <a:bodyPr wrap="none" lIns="192911" tIns="96455" rIns="192911" bIns="96455">
            <a:spAutoFit/>
          </a:bodyPr>
          <a:lstStyle/>
          <a:p>
            <a:r>
              <a:rPr lang="en-US" sz="4200" dirty="0"/>
              <a:t>1</a:t>
            </a:r>
          </a:p>
        </p:txBody>
      </p:sp>
      <p:sp>
        <p:nvSpPr>
          <p:cNvPr id="5137" name="TextBox 64"/>
          <p:cNvSpPr txBox="1">
            <a:spLocks noChangeArrowheads="1"/>
          </p:cNvSpPr>
          <p:nvPr/>
        </p:nvSpPr>
        <p:spPr bwMode="auto">
          <a:xfrm>
            <a:off x="9220685" y="7595196"/>
            <a:ext cx="689352" cy="841125"/>
          </a:xfrm>
          <a:prstGeom prst="rect">
            <a:avLst/>
          </a:prstGeom>
          <a:noFill/>
          <a:ln w="9525">
            <a:noFill/>
            <a:miter lim="800000"/>
            <a:headEnd/>
            <a:tailEnd/>
          </a:ln>
        </p:spPr>
        <p:txBody>
          <a:bodyPr wrap="none" lIns="192911" tIns="96455" rIns="192911" bIns="96455">
            <a:spAutoFit/>
          </a:bodyPr>
          <a:lstStyle/>
          <a:p>
            <a:r>
              <a:rPr lang="en-US" sz="4200" i="1" dirty="0">
                <a:solidFill>
                  <a:srgbClr val="3550FE"/>
                </a:solidFill>
              </a:rPr>
              <a:t>n</a:t>
            </a:r>
          </a:p>
        </p:txBody>
      </p:sp>
      <p:sp>
        <p:nvSpPr>
          <p:cNvPr id="5138" name="TextBox 65"/>
          <p:cNvSpPr txBox="1">
            <a:spLocks noChangeArrowheads="1"/>
          </p:cNvSpPr>
          <p:nvPr/>
        </p:nvSpPr>
        <p:spPr bwMode="auto">
          <a:xfrm>
            <a:off x="9284459" y="10430735"/>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sp>
        <p:nvSpPr>
          <p:cNvPr id="5139" name="TextBox 66"/>
          <p:cNvSpPr txBox="1">
            <a:spLocks noChangeArrowheads="1"/>
          </p:cNvSpPr>
          <p:nvPr/>
        </p:nvSpPr>
        <p:spPr bwMode="auto">
          <a:xfrm>
            <a:off x="2303254" y="3564958"/>
            <a:ext cx="1168649" cy="841125"/>
          </a:xfrm>
          <a:prstGeom prst="rect">
            <a:avLst/>
          </a:prstGeom>
          <a:noFill/>
          <a:ln w="9525">
            <a:noFill/>
            <a:miter lim="800000"/>
            <a:headEnd/>
            <a:tailEnd/>
          </a:ln>
        </p:spPr>
        <p:txBody>
          <a:bodyPr wrap="none" lIns="192911" tIns="96455" rIns="192911" bIns="96455">
            <a:spAutoFit/>
          </a:bodyPr>
          <a:lstStyle/>
          <a:p>
            <a:r>
              <a:rPr lang="en-US" sz="4200" i="1" dirty="0" smtClean="0">
                <a:solidFill>
                  <a:srgbClr val="FF0000"/>
                </a:solidFill>
              </a:rPr>
              <a:t>1-h</a:t>
            </a:r>
            <a:endParaRPr lang="en-US" sz="4200" i="1" dirty="0">
              <a:solidFill>
                <a:srgbClr val="FF0000"/>
              </a:solidFill>
            </a:endParaRPr>
          </a:p>
        </p:txBody>
      </p:sp>
      <p:sp>
        <p:nvSpPr>
          <p:cNvPr id="5141" name="Freeform 71"/>
          <p:cNvSpPr>
            <a:spLocks noChangeArrowheads="1"/>
          </p:cNvSpPr>
          <p:nvPr/>
        </p:nvSpPr>
        <p:spPr bwMode="auto">
          <a:xfrm>
            <a:off x="1718095" y="9454614"/>
            <a:ext cx="7119959" cy="748267"/>
          </a:xfrm>
          <a:custGeom>
            <a:avLst/>
            <a:gdLst>
              <a:gd name="T0" fmla="*/ 0 w 3013363"/>
              <a:gd name="T1" fmla="*/ 407652 h 422563"/>
              <a:gd name="T2" fmla="*/ 62285 w 3013363"/>
              <a:gd name="T3" fmla="*/ 407652 h 422563"/>
              <a:gd name="T4" fmla="*/ 467141 w 3013363"/>
              <a:gd name="T5" fmla="*/ 407652 h 422563"/>
              <a:gd name="T6" fmla="*/ 612483 w 3013363"/>
              <a:gd name="T7" fmla="*/ 356051 h 422563"/>
              <a:gd name="T8" fmla="*/ 788959 w 3013363"/>
              <a:gd name="T9" fmla="*/ 25797 h 422563"/>
              <a:gd name="T10" fmla="*/ 1121149 w 3013363"/>
              <a:gd name="T11" fmla="*/ 201246 h 422563"/>
              <a:gd name="T12" fmla="*/ 1494871 w 3013363"/>
              <a:gd name="T13" fmla="*/ 304449 h 422563"/>
              <a:gd name="T14" fmla="*/ 3010483 w 3013363"/>
              <a:gd name="T15" fmla="*/ 407652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0076FF"/>
            </a:solidFill>
            <a:round/>
            <a:headEnd/>
            <a:tailEnd/>
          </a:ln>
        </p:spPr>
        <p:txBody>
          <a:bodyPr lIns="192911" tIns="96455" rIns="192911" bIns="96455"/>
          <a:lstStyle/>
          <a:p>
            <a:endParaRPr lang="en-US"/>
          </a:p>
        </p:txBody>
      </p:sp>
      <p:sp>
        <p:nvSpPr>
          <p:cNvPr id="5142" name="Freeform 72"/>
          <p:cNvSpPr>
            <a:spLocks noChangeArrowheads="1"/>
          </p:cNvSpPr>
          <p:nvPr/>
        </p:nvSpPr>
        <p:spPr bwMode="auto">
          <a:xfrm flipV="1">
            <a:off x="1688084" y="9758421"/>
            <a:ext cx="7119959" cy="874853"/>
          </a:xfrm>
          <a:custGeom>
            <a:avLst/>
            <a:gdLst>
              <a:gd name="T0" fmla="*/ 0 w 3013363"/>
              <a:gd name="T1" fmla="*/ 2274624 h 422563"/>
              <a:gd name="T2" fmla="*/ 62285 w 3013363"/>
              <a:gd name="T3" fmla="*/ 2274624 h 422563"/>
              <a:gd name="T4" fmla="*/ 467141 w 3013363"/>
              <a:gd name="T5" fmla="*/ 2274624 h 422563"/>
              <a:gd name="T6" fmla="*/ 612483 w 3013363"/>
              <a:gd name="T7" fmla="*/ 1986696 h 422563"/>
              <a:gd name="T8" fmla="*/ 788959 w 3013363"/>
              <a:gd name="T9" fmla="*/ 143960 h 422563"/>
              <a:gd name="T10" fmla="*/ 1121149 w 3013363"/>
              <a:gd name="T11" fmla="*/ 1122912 h 422563"/>
              <a:gd name="T12" fmla="*/ 1494871 w 3013363"/>
              <a:gd name="T13" fmla="*/ 1698769 h 422563"/>
              <a:gd name="T14" fmla="*/ 3010483 w 3013363"/>
              <a:gd name="T15" fmla="*/ 2274624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FF0000"/>
            </a:solidFill>
            <a:round/>
            <a:headEnd/>
            <a:tailEnd/>
          </a:ln>
        </p:spPr>
        <p:txBody>
          <a:bodyPr lIns="192911" tIns="96455" rIns="192911" bIns="96455"/>
          <a:lstStyle/>
          <a:p>
            <a:endParaRPr lang="en-US"/>
          </a:p>
        </p:txBody>
      </p:sp>
      <p:sp>
        <p:nvSpPr>
          <p:cNvPr id="5143" name="TextBox 74"/>
          <p:cNvSpPr txBox="1">
            <a:spLocks noChangeArrowheads="1"/>
          </p:cNvSpPr>
          <p:nvPr/>
        </p:nvSpPr>
        <p:spPr bwMode="auto">
          <a:xfrm>
            <a:off x="8271609" y="9114235"/>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FF0000"/>
                </a:solidFill>
              </a:rPr>
              <a:t>h(t)</a:t>
            </a:r>
          </a:p>
        </p:txBody>
      </p:sp>
      <p:sp>
        <p:nvSpPr>
          <p:cNvPr id="5144" name="TextBox 75"/>
          <p:cNvSpPr txBox="1">
            <a:spLocks noChangeArrowheads="1"/>
          </p:cNvSpPr>
          <p:nvPr/>
        </p:nvSpPr>
        <p:spPr bwMode="auto">
          <a:xfrm>
            <a:off x="8650488" y="9873754"/>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0076FF"/>
                </a:solidFill>
              </a:rPr>
              <a:t>n(t)</a:t>
            </a:r>
          </a:p>
        </p:txBody>
      </p:sp>
      <p:sp>
        <p:nvSpPr>
          <p:cNvPr id="5145" name="TextBox 76"/>
          <p:cNvSpPr txBox="1">
            <a:spLocks noChangeArrowheads="1"/>
          </p:cNvSpPr>
          <p:nvPr/>
        </p:nvSpPr>
        <p:spPr bwMode="auto">
          <a:xfrm>
            <a:off x="506427" y="9747169"/>
            <a:ext cx="1330553"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0076FF"/>
                </a:solidFill>
              </a:rPr>
              <a:t>n</a:t>
            </a:r>
            <a:r>
              <a:rPr lang="en-US" sz="3000" dirty="0" err="1">
                <a:solidFill>
                  <a:srgbClr val="0076FF"/>
                </a:solidFill>
              </a:rPr>
              <a:t>rest</a:t>
            </a:r>
            <a:endParaRPr lang="en-US" sz="4200" dirty="0">
              <a:solidFill>
                <a:srgbClr val="0076FF"/>
              </a:solidFill>
            </a:endParaRPr>
          </a:p>
        </p:txBody>
      </p:sp>
      <p:sp>
        <p:nvSpPr>
          <p:cNvPr id="5146" name="TextBox 77"/>
          <p:cNvSpPr txBox="1">
            <a:spLocks noChangeArrowheads="1"/>
          </p:cNvSpPr>
          <p:nvPr/>
        </p:nvSpPr>
        <p:spPr bwMode="auto">
          <a:xfrm>
            <a:off x="506428" y="9240822"/>
            <a:ext cx="1224755"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FF0000"/>
                </a:solidFill>
              </a:rPr>
              <a:t>h</a:t>
            </a:r>
            <a:r>
              <a:rPr lang="en-US" sz="2500" dirty="0" err="1">
                <a:solidFill>
                  <a:srgbClr val="FF0000"/>
                </a:solidFill>
              </a:rPr>
              <a:t>rest</a:t>
            </a:r>
            <a:endParaRPr lang="en-US" sz="4200" dirty="0">
              <a:solidFill>
                <a:srgbClr val="FF0000"/>
              </a:solidFill>
            </a:endParaRPr>
          </a:p>
        </p:txBody>
      </p:sp>
      <p:pic>
        <p:nvPicPr>
          <p:cNvPr id="5151" name="Picture 31"/>
          <p:cNvPicPr>
            <a:picLocks noChangeAspect="1" noChangeArrowheads="1"/>
          </p:cNvPicPr>
          <p:nvPr/>
        </p:nvPicPr>
        <p:blipFill>
          <a:blip r:embed="rId6"/>
          <a:srcRect/>
          <a:stretch>
            <a:fillRect/>
          </a:stretch>
        </p:blipFill>
        <p:spPr bwMode="auto">
          <a:xfrm>
            <a:off x="12247983" y="4549765"/>
            <a:ext cx="16050291" cy="10554161"/>
          </a:xfrm>
          <a:prstGeom prst="rect">
            <a:avLst/>
          </a:prstGeom>
          <a:noFill/>
          <a:ln w="9525">
            <a:noFill/>
            <a:miter lim="800000"/>
            <a:headEnd/>
            <a:tailEnd/>
          </a:ln>
        </p:spPr>
      </p:pic>
      <p:sp>
        <p:nvSpPr>
          <p:cNvPr id="3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3.1 Detour</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Exploit similarities/correlations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5" name="Straight Connector 3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2247983" y="11430001"/>
            <a:ext cx="14389933" cy="23822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66"/>
          <p:cNvSpPr txBox="1">
            <a:spLocks noChangeArrowheads="1"/>
          </p:cNvSpPr>
          <p:nvPr/>
        </p:nvSpPr>
        <p:spPr bwMode="auto">
          <a:xfrm>
            <a:off x="773201" y="2723833"/>
            <a:ext cx="689352" cy="841125"/>
          </a:xfrm>
          <a:prstGeom prst="rect">
            <a:avLst/>
          </a:prstGeom>
          <a:noFill/>
          <a:ln w="9525">
            <a:noFill/>
            <a:miter lim="800000"/>
            <a:headEnd/>
            <a:tailEnd/>
          </a:ln>
        </p:spPr>
        <p:txBody>
          <a:bodyPr wrap="none" lIns="192911" tIns="96455" rIns="192911" bIns="96455">
            <a:spAutoFit/>
          </a:bodyPr>
          <a:lstStyle/>
          <a:p>
            <a:r>
              <a:rPr lang="en-US" sz="4200" i="1" dirty="0" smtClean="0">
                <a:solidFill>
                  <a:srgbClr val="FF0000"/>
                </a:solidFill>
              </a:rPr>
              <a:t>h</a:t>
            </a:r>
            <a:endParaRPr lang="en-US" sz="4200" i="1" dirty="0">
              <a:solidFill>
                <a:srgbClr val="FF0000"/>
              </a:solidFill>
            </a:endParaRPr>
          </a:p>
        </p:txBody>
      </p:sp>
      <p:cxnSp>
        <p:nvCxnSpPr>
          <p:cNvPr id="41" name="Straight Connector 40"/>
          <p:cNvCxnSpPr/>
          <p:nvPr/>
        </p:nvCxnSpPr>
        <p:spPr>
          <a:xfrm>
            <a:off x="1462553" y="3564958"/>
            <a:ext cx="3744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60"/>
          <p:cNvCxnSpPr>
            <a:cxnSpLocks noChangeShapeType="1"/>
          </p:cNvCxnSpPr>
          <p:nvPr/>
        </p:nvCxnSpPr>
        <p:spPr bwMode="auto">
          <a:xfrm>
            <a:off x="1718095" y="3564958"/>
            <a:ext cx="3262979" cy="4280600"/>
          </a:xfrm>
          <a:prstGeom prst="line">
            <a:avLst/>
          </a:prstGeom>
          <a:noFill/>
          <a:ln w="9525" algn="ctr">
            <a:solidFill>
              <a:srgbClr val="FF0000"/>
            </a:solidFill>
            <a:prstDash val="dash"/>
            <a:round/>
            <a:headEnd/>
            <a:tailEnd/>
          </a:ln>
        </p:spPr>
      </p:cxnSp>
      <p:sp>
        <p:nvSpPr>
          <p:cNvPr id="28" name="Text Box 45"/>
          <p:cNvSpPr txBox="1">
            <a:spLocks noChangeArrowheads="1"/>
          </p:cNvSpPr>
          <p:nvPr/>
        </p:nvSpPr>
        <p:spPr bwMode="auto">
          <a:xfrm>
            <a:off x="7915098" y="3785466"/>
            <a:ext cx="6564037" cy="2287675"/>
          </a:xfrm>
          <a:prstGeom prst="rect">
            <a:avLst/>
          </a:prstGeom>
          <a:solidFill>
            <a:srgbClr val="00B0F0"/>
          </a:solidFill>
          <a:ln w="38100">
            <a:solidFill>
              <a:schemeClr val="accent2"/>
            </a:solidFill>
            <a:miter lim="800000"/>
            <a:headEnd/>
            <a:tailEnd/>
          </a:ln>
        </p:spPr>
        <p:txBody>
          <a:bodyPr wrap="none" lIns="192911" tIns="96455" rIns="192911" bIns="96455">
            <a:spAutoFit/>
          </a:bodyPr>
          <a:lstStyle/>
          <a:p>
            <a:r>
              <a:rPr lang="fr-CH" sz="6800" i="1" dirty="0" smtClean="0"/>
              <a:t>Math. Argument</a:t>
            </a:r>
          </a:p>
          <a:p>
            <a:r>
              <a:rPr lang="en-US" sz="6800" i="1" dirty="0" smtClean="0"/>
              <a:t>(blackboard)</a:t>
            </a:r>
            <a:endParaRPr lang="fr-FR" sz="6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127" name="Text Box 38"/>
          <p:cNvSpPr txBox="1">
            <a:spLocks noChangeArrowheads="1"/>
          </p:cNvSpPr>
          <p:nvPr/>
        </p:nvSpPr>
        <p:spPr bwMode="auto">
          <a:xfrm>
            <a:off x="11237406" y="1543480"/>
            <a:ext cx="10515760" cy="1071957"/>
          </a:xfrm>
          <a:prstGeom prst="rect">
            <a:avLst/>
          </a:prstGeom>
          <a:noFill/>
          <a:ln w="9525">
            <a:noFill/>
            <a:miter lim="800000"/>
            <a:headEnd/>
            <a:tailEnd/>
          </a:ln>
        </p:spPr>
        <p:txBody>
          <a:bodyPr wrap="none" lIns="192911" tIns="96455" rIns="192911" bIns="96455">
            <a:spAutoFit/>
          </a:bodyPr>
          <a:lstStyle/>
          <a:p>
            <a:r>
              <a:rPr lang="en-US" dirty="0" smtClean="0"/>
              <a:t>dynamics </a:t>
            </a:r>
            <a:r>
              <a:rPr lang="en-US" dirty="0"/>
              <a:t>of </a:t>
            </a:r>
            <a:r>
              <a:rPr lang="en-US" i="1" dirty="0"/>
              <a:t>h</a:t>
            </a:r>
            <a:r>
              <a:rPr lang="en-US" dirty="0"/>
              <a:t> and </a:t>
            </a:r>
            <a:r>
              <a:rPr lang="en-US" i="1" dirty="0"/>
              <a:t>n</a:t>
            </a:r>
            <a:r>
              <a:rPr lang="en-US" dirty="0"/>
              <a:t> </a:t>
            </a:r>
            <a:r>
              <a:rPr lang="en-US" dirty="0" smtClean="0"/>
              <a:t>are </a:t>
            </a:r>
            <a:r>
              <a:rPr lang="en-US" dirty="0"/>
              <a:t>similar</a:t>
            </a:r>
          </a:p>
        </p:txBody>
      </p:sp>
      <p:graphicFrame>
        <p:nvGraphicFramePr>
          <p:cNvPr id="5123" name="Object 7"/>
          <p:cNvGraphicFramePr>
            <a:graphicFrameLocks noChangeAspect="1"/>
          </p:cNvGraphicFramePr>
          <p:nvPr/>
        </p:nvGraphicFramePr>
        <p:xfrm>
          <a:off x="14189416" y="3144396"/>
          <a:ext cx="5401865" cy="855163"/>
        </p:xfrm>
        <a:graphic>
          <a:graphicData uri="http://schemas.openxmlformats.org/presentationml/2006/ole">
            <mc:AlternateContent xmlns:mc="http://schemas.openxmlformats.org/markup-compatibility/2006">
              <mc:Choice xmlns:v="urn:schemas-microsoft-com:vml" Requires="v">
                <p:oleObj spid="_x0000_s383077" name="Equation" r:id="rId4" imgW="952200" imgH="203040" progId="Equation.3">
                  <p:embed/>
                </p:oleObj>
              </mc:Choice>
              <mc:Fallback>
                <p:oleObj name="Equation" r:id="rId4" imgW="952200" imgH="203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9416" y="3144396"/>
                        <a:ext cx="5401865" cy="85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29" name="Straight Arrow Connector 49"/>
          <p:cNvCxnSpPr>
            <a:cxnSpLocks noChangeShapeType="1"/>
          </p:cNvCxnSpPr>
          <p:nvPr/>
        </p:nvCxnSpPr>
        <p:spPr bwMode="auto">
          <a:xfrm>
            <a:off x="1688083" y="7845558"/>
            <a:ext cx="7427565" cy="2812"/>
          </a:xfrm>
          <a:prstGeom prst="straightConnector1">
            <a:avLst/>
          </a:prstGeom>
          <a:noFill/>
          <a:ln w="9525" algn="ctr">
            <a:solidFill>
              <a:schemeClr val="tx1"/>
            </a:solidFill>
            <a:round/>
            <a:headEnd/>
            <a:tailEnd type="arrow" w="med" len="med"/>
          </a:ln>
        </p:spPr>
      </p:cxnSp>
      <p:cxnSp>
        <p:nvCxnSpPr>
          <p:cNvPr id="5130" name="Straight Arrow Connector 50"/>
          <p:cNvCxnSpPr>
            <a:cxnSpLocks noChangeShapeType="1"/>
          </p:cNvCxnSpPr>
          <p:nvPr/>
        </p:nvCxnSpPr>
        <p:spPr bwMode="auto">
          <a:xfrm>
            <a:off x="1688083" y="10757047"/>
            <a:ext cx="7427565" cy="2814"/>
          </a:xfrm>
          <a:prstGeom prst="straightConnector1">
            <a:avLst/>
          </a:prstGeom>
          <a:noFill/>
          <a:ln w="9525" algn="ctr">
            <a:solidFill>
              <a:schemeClr val="tx1"/>
            </a:solidFill>
            <a:round/>
            <a:headEnd/>
            <a:tailEnd type="arrow" w="med" len="med"/>
          </a:ln>
        </p:spPr>
      </p:cxnSp>
      <p:cxnSp>
        <p:nvCxnSpPr>
          <p:cNvPr id="5131" name="Straight Arrow Connector 53"/>
          <p:cNvCxnSpPr>
            <a:cxnSpLocks noChangeShapeType="1"/>
          </p:cNvCxnSpPr>
          <p:nvPr/>
        </p:nvCxnSpPr>
        <p:spPr bwMode="auto">
          <a:xfrm flipV="1">
            <a:off x="1684334" y="3151417"/>
            <a:ext cx="17868" cy="4696953"/>
          </a:xfrm>
          <a:prstGeom prst="straightConnector1">
            <a:avLst/>
          </a:prstGeom>
          <a:noFill/>
          <a:ln w="9525" algn="ctr">
            <a:solidFill>
              <a:schemeClr val="tx1"/>
            </a:solidFill>
            <a:round/>
            <a:headEnd/>
            <a:tailEnd type="arrow" w="med" len="med"/>
          </a:ln>
        </p:spPr>
      </p:cxnSp>
      <p:cxnSp>
        <p:nvCxnSpPr>
          <p:cNvPr id="5132" name="Straight Arrow Connector 54"/>
          <p:cNvCxnSpPr>
            <a:cxnSpLocks noChangeShapeType="1"/>
          </p:cNvCxnSpPr>
          <p:nvPr/>
        </p:nvCxnSpPr>
        <p:spPr bwMode="auto">
          <a:xfrm rot="5400000" flipH="1" flipV="1">
            <a:off x="546930" y="9621520"/>
            <a:ext cx="2278559" cy="3750"/>
          </a:xfrm>
          <a:prstGeom prst="straightConnector1">
            <a:avLst/>
          </a:prstGeom>
          <a:noFill/>
          <a:ln w="9525" algn="ctr">
            <a:solidFill>
              <a:schemeClr val="tx1"/>
            </a:solidFill>
            <a:round/>
            <a:headEnd/>
            <a:tailEnd type="arrow" w="med" len="med"/>
          </a:ln>
        </p:spPr>
      </p:cxnSp>
      <p:cxnSp>
        <p:nvCxnSpPr>
          <p:cNvPr id="5133" name="Straight Connector 60"/>
          <p:cNvCxnSpPr>
            <a:cxnSpLocks noChangeShapeType="1"/>
          </p:cNvCxnSpPr>
          <p:nvPr/>
        </p:nvCxnSpPr>
        <p:spPr bwMode="auto">
          <a:xfrm>
            <a:off x="1688084" y="9114235"/>
            <a:ext cx="7258758" cy="2814"/>
          </a:xfrm>
          <a:prstGeom prst="line">
            <a:avLst/>
          </a:prstGeom>
          <a:noFill/>
          <a:ln w="9525" algn="ctr">
            <a:solidFill>
              <a:schemeClr val="tx1"/>
            </a:solidFill>
            <a:prstDash val="dash"/>
            <a:round/>
            <a:headEnd/>
            <a:tailEnd/>
          </a:ln>
        </p:spPr>
      </p:cxnSp>
      <p:sp>
        <p:nvSpPr>
          <p:cNvPr id="5134" name="TextBox 61"/>
          <p:cNvSpPr txBox="1">
            <a:spLocks noChangeArrowheads="1"/>
          </p:cNvSpPr>
          <p:nvPr/>
        </p:nvSpPr>
        <p:spPr bwMode="auto">
          <a:xfrm>
            <a:off x="1012850" y="10380101"/>
            <a:ext cx="689352" cy="841125"/>
          </a:xfrm>
          <a:prstGeom prst="rect">
            <a:avLst/>
          </a:prstGeom>
          <a:noFill/>
          <a:ln w="9525">
            <a:noFill/>
            <a:miter lim="800000"/>
            <a:headEnd/>
            <a:tailEnd/>
          </a:ln>
        </p:spPr>
        <p:txBody>
          <a:bodyPr wrap="none" lIns="192911" tIns="96455" rIns="192911" bIns="96455">
            <a:spAutoFit/>
          </a:bodyPr>
          <a:lstStyle/>
          <a:p>
            <a:r>
              <a:rPr lang="en-US" sz="4200" dirty="0"/>
              <a:t>0</a:t>
            </a:r>
          </a:p>
        </p:txBody>
      </p:sp>
      <p:sp>
        <p:nvSpPr>
          <p:cNvPr id="5135" name="TextBox 62"/>
          <p:cNvSpPr txBox="1">
            <a:spLocks noChangeArrowheads="1"/>
          </p:cNvSpPr>
          <p:nvPr/>
        </p:nvSpPr>
        <p:spPr bwMode="auto">
          <a:xfrm>
            <a:off x="1012850" y="8734476"/>
            <a:ext cx="689352" cy="841125"/>
          </a:xfrm>
          <a:prstGeom prst="rect">
            <a:avLst/>
          </a:prstGeom>
          <a:noFill/>
          <a:ln w="9525">
            <a:noFill/>
            <a:miter lim="800000"/>
            <a:headEnd/>
            <a:tailEnd/>
          </a:ln>
        </p:spPr>
        <p:txBody>
          <a:bodyPr wrap="none" lIns="192911" tIns="96455" rIns="192911" bIns="96455">
            <a:spAutoFit/>
          </a:bodyPr>
          <a:lstStyle/>
          <a:p>
            <a:r>
              <a:rPr lang="en-US" sz="4200" dirty="0"/>
              <a:t>1</a:t>
            </a:r>
          </a:p>
        </p:txBody>
      </p:sp>
      <p:sp>
        <p:nvSpPr>
          <p:cNvPr id="5137" name="TextBox 64"/>
          <p:cNvSpPr txBox="1">
            <a:spLocks noChangeArrowheads="1"/>
          </p:cNvSpPr>
          <p:nvPr/>
        </p:nvSpPr>
        <p:spPr bwMode="auto">
          <a:xfrm>
            <a:off x="9220685" y="7595196"/>
            <a:ext cx="689352" cy="841125"/>
          </a:xfrm>
          <a:prstGeom prst="rect">
            <a:avLst/>
          </a:prstGeom>
          <a:noFill/>
          <a:ln w="9525">
            <a:noFill/>
            <a:miter lim="800000"/>
            <a:headEnd/>
            <a:tailEnd/>
          </a:ln>
        </p:spPr>
        <p:txBody>
          <a:bodyPr wrap="none" lIns="192911" tIns="96455" rIns="192911" bIns="96455">
            <a:spAutoFit/>
          </a:bodyPr>
          <a:lstStyle/>
          <a:p>
            <a:r>
              <a:rPr lang="en-US" sz="4200" i="1" dirty="0">
                <a:solidFill>
                  <a:srgbClr val="3550FE"/>
                </a:solidFill>
              </a:rPr>
              <a:t>n</a:t>
            </a:r>
          </a:p>
        </p:txBody>
      </p:sp>
      <p:sp>
        <p:nvSpPr>
          <p:cNvPr id="5138" name="TextBox 65"/>
          <p:cNvSpPr txBox="1">
            <a:spLocks noChangeArrowheads="1"/>
          </p:cNvSpPr>
          <p:nvPr/>
        </p:nvSpPr>
        <p:spPr bwMode="auto">
          <a:xfrm>
            <a:off x="9284459" y="10430735"/>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sp>
        <p:nvSpPr>
          <p:cNvPr id="5141" name="Freeform 71"/>
          <p:cNvSpPr>
            <a:spLocks noChangeArrowheads="1"/>
          </p:cNvSpPr>
          <p:nvPr/>
        </p:nvSpPr>
        <p:spPr bwMode="auto">
          <a:xfrm>
            <a:off x="1718095" y="9454614"/>
            <a:ext cx="7119959" cy="748267"/>
          </a:xfrm>
          <a:custGeom>
            <a:avLst/>
            <a:gdLst>
              <a:gd name="T0" fmla="*/ 0 w 3013363"/>
              <a:gd name="T1" fmla="*/ 407652 h 422563"/>
              <a:gd name="T2" fmla="*/ 62285 w 3013363"/>
              <a:gd name="T3" fmla="*/ 407652 h 422563"/>
              <a:gd name="T4" fmla="*/ 467141 w 3013363"/>
              <a:gd name="T5" fmla="*/ 407652 h 422563"/>
              <a:gd name="T6" fmla="*/ 612483 w 3013363"/>
              <a:gd name="T7" fmla="*/ 356051 h 422563"/>
              <a:gd name="T8" fmla="*/ 788959 w 3013363"/>
              <a:gd name="T9" fmla="*/ 25797 h 422563"/>
              <a:gd name="T10" fmla="*/ 1121149 w 3013363"/>
              <a:gd name="T11" fmla="*/ 201246 h 422563"/>
              <a:gd name="T12" fmla="*/ 1494871 w 3013363"/>
              <a:gd name="T13" fmla="*/ 304449 h 422563"/>
              <a:gd name="T14" fmla="*/ 3010483 w 3013363"/>
              <a:gd name="T15" fmla="*/ 407652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0076FF"/>
            </a:solidFill>
            <a:round/>
            <a:headEnd/>
            <a:tailEnd/>
          </a:ln>
        </p:spPr>
        <p:txBody>
          <a:bodyPr lIns="192911" tIns="96455" rIns="192911" bIns="96455"/>
          <a:lstStyle/>
          <a:p>
            <a:endParaRPr lang="en-US"/>
          </a:p>
        </p:txBody>
      </p:sp>
      <p:sp>
        <p:nvSpPr>
          <p:cNvPr id="5142" name="Freeform 72"/>
          <p:cNvSpPr>
            <a:spLocks noChangeArrowheads="1"/>
          </p:cNvSpPr>
          <p:nvPr/>
        </p:nvSpPr>
        <p:spPr bwMode="auto">
          <a:xfrm flipV="1">
            <a:off x="1688084" y="9758421"/>
            <a:ext cx="7119959" cy="874853"/>
          </a:xfrm>
          <a:custGeom>
            <a:avLst/>
            <a:gdLst>
              <a:gd name="T0" fmla="*/ 0 w 3013363"/>
              <a:gd name="T1" fmla="*/ 2274624 h 422563"/>
              <a:gd name="T2" fmla="*/ 62285 w 3013363"/>
              <a:gd name="T3" fmla="*/ 2274624 h 422563"/>
              <a:gd name="T4" fmla="*/ 467141 w 3013363"/>
              <a:gd name="T5" fmla="*/ 2274624 h 422563"/>
              <a:gd name="T6" fmla="*/ 612483 w 3013363"/>
              <a:gd name="T7" fmla="*/ 1986696 h 422563"/>
              <a:gd name="T8" fmla="*/ 788959 w 3013363"/>
              <a:gd name="T9" fmla="*/ 143960 h 422563"/>
              <a:gd name="T10" fmla="*/ 1121149 w 3013363"/>
              <a:gd name="T11" fmla="*/ 1122912 h 422563"/>
              <a:gd name="T12" fmla="*/ 1494871 w 3013363"/>
              <a:gd name="T13" fmla="*/ 1698769 h 422563"/>
              <a:gd name="T14" fmla="*/ 3010483 w 3013363"/>
              <a:gd name="T15" fmla="*/ 2274624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FF0000"/>
            </a:solidFill>
            <a:round/>
            <a:headEnd/>
            <a:tailEnd/>
          </a:ln>
        </p:spPr>
        <p:txBody>
          <a:bodyPr lIns="192911" tIns="96455" rIns="192911" bIns="96455"/>
          <a:lstStyle/>
          <a:p>
            <a:endParaRPr lang="en-US"/>
          </a:p>
        </p:txBody>
      </p:sp>
      <p:sp>
        <p:nvSpPr>
          <p:cNvPr id="5143" name="TextBox 74"/>
          <p:cNvSpPr txBox="1">
            <a:spLocks noChangeArrowheads="1"/>
          </p:cNvSpPr>
          <p:nvPr/>
        </p:nvSpPr>
        <p:spPr bwMode="auto">
          <a:xfrm>
            <a:off x="8271609" y="9114235"/>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FF0000"/>
                </a:solidFill>
              </a:rPr>
              <a:t>h(t)</a:t>
            </a:r>
          </a:p>
        </p:txBody>
      </p:sp>
      <p:sp>
        <p:nvSpPr>
          <p:cNvPr id="5144" name="TextBox 75"/>
          <p:cNvSpPr txBox="1">
            <a:spLocks noChangeArrowheads="1"/>
          </p:cNvSpPr>
          <p:nvPr/>
        </p:nvSpPr>
        <p:spPr bwMode="auto">
          <a:xfrm>
            <a:off x="8650488" y="9873754"/>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0076FF"/>
                </a:solidFill>
              </a:rPr>
              <a:t>n(t)</a:t>
            </a:r>
          </a:p>
        </p:txBody>
      </p:sp>
      <p:sp>
        <p:nvSpPr>
          <p:cNvPr id="5145" name="TextBox 76"/>
          <p:cNvSpPr txBox="1">
            <a:spLocks noChangeArrowheads="1"/>
          </p:cNvSpPr>
          <p:nvPr/>
        </p:nvSpPr>
        <p:spPr bwMode="auto">
          <a:xfrm>
            <a:off x="506427" y="9747169"/>
            <a:ext cx="1330553"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0076FF"/>
                </a:solidFill>
              </a:rPr>
              <a:t>n</a:t>
            </a:r>
            <a:r>
              <a:rPr lang="en-US" sz="3000" dirty="0" err="1">
                <a:solidFill>
                  <a:srgbClr val="0076FF"/>
                </a:solidFill>
              </a:rPr>
              <a:t>rest</a:t>
            </a:r>
            <a:endParaRPr lang="en-US" sz="4200" dirty="0">
              <a:solidFill>
                <a:srgbClr val="0076FF"/>
              </a:solidFill>
            </a:endParaRPr>
          </a:p>
        </p:txBody>
      </p:sp>
      <p:sp>
        <p:nvSpPr>
          <p:cNvPr id="5146" name="TextBox 77"/>
          <p:cNvSpPr txBox="1">
            <a:spLocks noChangeArrowheads="1"/>
          </p:cNvSpPr>
          <p:nvPr/>
        </p:nvSpPr>
        <p:spPr bwMode="auto">
          <a:xfrm>
            <a:off x="506428" y="9240822"/>
            <a:ext cx="1224755"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FF0000"/>
                </a:solidFill>
              </a:rPr>
              <a:t>h</a:t>
            </a:r>
            <a:r>
              <a:rPr lang="en-US" sz="2500" dirty="0" err="1">
                <a:solidFill>
                  <a:srgbClr val="FF0000"/>
                </a:solidFill>
              </a:rPr>
              <a:t>rest</a:t>
            </a:r>
            <a:endParaRPr lang="en-US" sz="4200" dirty="0">
              <a:solidFill>
                <a:srgbClr val="FF0000"/>
              </a:solidFill>
            </a:endParaRPr>
          </a:p>
        </p:txBody>
      </p:sp>
      <p:sp>
        <p:nvSpPr>
          <p:cNvPr id="3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3.1 Detour</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Exploit similarities/correlations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5" name="Straight Connector 3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2247983" y="11430001"/>
            <a:ext cx="14389933" cy="23822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8116" name="Picture 4"/>
          <p:cNvPicPr>
            <a:picLocks noChangeAspect="1" noChangeArrowheads="1"/>
          </p:cNvPicPr>
          <p:nvPr/>
        </p:nvPicPr>
        <p:blipFill>
          <a:blip r:embed="rId6"/>
          <a:srcRect/>
          <a:stretch>
            <a:fillRect/>
          </a:stretch>
        </p:blipFill>
        <p:spPr bwMode="auto">
          <a:xfrm>
            <a:off x="1518762" y="1749771"/>
            <a:ext cx="8286750" cy="6686550"/>
          </a:xfrm>
          <a:prstGeom prst="rect">
            <a:avLst/>
          </a:prstGeom>
          <a:noFill/>
          <a:ln w="9525">
            <a:noFill/>
            <a:miter lim="800000"/>
            <a:headEnd/>
            <a:tailEnd/>
          </a:ln>
        </p:spPr>
      </p:pic>
      <p:graphicFrame>
        <p:nvGraphicFramePr>
          <p:cNvPr id="218117" name="Object 22"/>
          <p:cNvGraphicFramePr>
            <a:graphicFrameLocks noChangeAspect="1"/>
          </p:cNvGraphicFramePr>
          <p:nvPr/>
        </p:nvGraphicFramePr>
        <p:xfrm>
          <a:off x="12247983" y="9137797"/>
          <a:ext cx="5289550" cy="1635125"/>
        </p:xfrm>
        <a:graphic>
          <a:graphicData uri="http://schemas.openxmlformats.org/presentationml/2006/ole">
            <mc:AlternateContent xmlns:mc="http://schemas.openxmlformats.org/markup-compatibility/2006">
              <mc:Choice xmlns:v="urn:schemas-microsoft-com:vml" Requires="v">
                <p:oleObj spid="_x0000_s383078" name="Equation" r:id="rId7" imgW="1041120" imgH="431640" progId="Equation.3">
                  <p:embed/>
                </p:oleObj>
              </mc:Choice>
              <mc:Fallback>
                <p:oleObj name="Equation" r:id="rId7" imgW="1041120" imgH="43164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47983" y="9137797"/>
                        <a:ext cx="5289550" cy="163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8" name="Object 23"/>
          <p:cNvGraphicFramePr>
            <a:graphicFrameLocks noChangeAspect="1"/>
          </p:cNvGraphicFramePr>
          <p:nvPr/>
        </p:nvGraphicFramePr>
        <p:xfrm>
          <a:off x="12247983" y="7553723"/>
          <a:ext cx="5057775" cy="1560512"/>
        </p:xfrm>
        <a:graphic>
          <a:graphicData uri="http://schemas.openxmlformats.org/presentationml/2006/ole">
            <mc:AlternateContent xmlns:mc="http://schemas.openxmlformats.org/markup-compatibility/2006">
              <mc:Choice xmlns:v="urn:schemas-microsoft-com:vml" Requires="v">
                <p:oleObj spid="_x0000_s383079" name="Equation" r:id="rId9" imgW="1041120" imgH="431640" progId="Equation.3">
                  <p:embed/>
                </p:oleObj>
              </mc:Choice>
              <mc:Fallback>
                <p:oleObj name="Equation" r:id="rId9" imgW="1041120" imgH="43164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47983" y="7553723"/>
                        <a:ext cx="5057775" cy="156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38"/>
          <p:cNvSpPr txBox="1">
            <a:spLocks noChangeArrowheads="1"/>
          </p:cNvSpPr>
          <p:nvPr/>
        </p:nvSpPr>
        <p:spPr bwMode="auto">
          <a:xfrm>
            <a:off x="11726688" y="3999559"/>
            <a:ext cx="2103200" cy="933458"/>
          </a:xfrm>
          <a:prstGeom prst="rect">
            <a:avLst/>
          </a:prstGeom>
          <a:noFill/>
          <a:ln w="9525">
            <a:noFill/>
            <a:miter lim="800000"/>
            <a:headEnd/>
            <a:tailEnd/>
          </a:ln>
        </p:spPr>
        <p:txBody>
          <a:bodyPr wrap="none" lIns="192911" tIns="96455" rIns="192911" bIns="96455">
            <a:spAutoFit/>
          </a:bodyPr>
          <a:lstStyle/>
          <a:p>
            <a:r>
              <a:rPr lang="en-US" sz="4800" i="1" dirty="0" smtClean="0"/>
              <a:t>at rest</a:t>
            </a:r>
            <a:endParaRPr lang="en-US" sz="48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127" name="Text Box 38"/>
          <p:cNvSpPr txBox="1">
            <a:spLocks noChangeArrowheads="1"/>
          </p:cNvSpPr>
          <p:nvPr/>
        </p:nvSpPr>
        <p:spPr bwMode="auto">
          <a:xfrm>
            <a:off x="11043693" y="1697979"/>
            <a:ext cx="10515760" cy="1071957"/>
          </a:xfrm>
          <a:prstGeom prst="rect">
            <a:avLst/>
          </a:prstGeom>
          <a:noFill/>
          <a:ln w="9525">
            <a:noFill/>
            <a:miter lim="800000"/>
            <a:headEnd/>
            <a:tailEnd/>
          </a:ln>
        </p:spPr>
        <p:txBody>
          <a:bodyPr wrap="none" lIns="192911" tIns="96455" rIns="192911" bIns="96455">
            <a:spAutoFit/>
          </a:bodyPr>
          <a:lstStyle/>
          <a:p>
            <a:r>
              <a:rPr lang="en-US" dirty="0" smtClean="0"/>
              <a:t>dynamics </a:t>
            </a:r>
            <a:r>
              <a:rPr lang="en-US" dirty="0"/>
              <a:t>of </a:t>
            </a:r>
            <a:r>
              <a:rPr lang="en-US" i="1" dirty="0"/>
              <a:t>h</a:t>
            </a:r>
            <a:r>
              <a:rPr lang="en-US" dirty="0"/>
              <a:t> and </a:t>
            </a:r>
            <a:r>
              <a:rPr lang="en-US" i="1" dirty="0"/>
              <a:t>n</a:t>
            </a:r>
            <a:r>
              <a:rPr lang="en-US" dirty="0"/>
              <a:t> </a:t>
            </a:r>
            <a:r>
              <a:rPr lang="en-US" dirty="0" smtClean="0"/>
              <a:t>are </a:t>
            </a:r>
            <a:r>
              <a:rPr lang="en-US" dirty="0"/>
              <a:t>similar</a:t>
            </a:r>
          </a:p>
        </p:txBody>
      </p:sp>
      <p:graphicFrame>
        <p:nvGraphicFramePr>
          <p:cNvPr id="5123" name="Object 7"/>
          <p:cNvGraphicFramePr>
            <a:graphicFrameLocks noChangeAspect="1"/>
          </p:cNvGraphicFramePr>
          <p:nvPr/>
        </p:nvGraphicFramePr>
        <p:xfrm>
          <a:off x="12247983" y="6392863"/>
          <a:ext cx="7707312" cy="855662"/>
        </p:xfrm>
        <a:graphic>
          <a:graphicData uri="http://schemas.openxmlformats.org/presentationml/2006/ole">
            <mc:AlternateContent xmlns:mc="http://schemas.openxmlformats.org/markup-compatibility/2006">
              <mc:Choice xmlns:v="urn:schemas-microsoft-com:vml" Requires="v">
                <p:oleObj spid="_x0000_s384134" name="Equation" r:id="rId4" imgW="1358640" imgH="203040" progId="Equation.DSMT4">
                  <p:embed/>
                </p:oleObj>
              </mc:Choice>
              <mc:Fallback>
                <p:oleObj name="Equation" r:id="rId4" imgW="1358640" imgH="2030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7983" y="6392863"/>
                        <a:ext cx="7707312"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29" name="Straight Arrow Connector 49"/>
          <p:cNvCxnSpPr>
            <a:cxnSpLocks noChangeShapeType="1"/>
          </p:cNvCxnSpPr>
          <p:nvPr/>
        </p:nvCxnSpPr>
        <p:spPr bwMode="auto">
          <a:xfrm>
            <a:off x="1688083" y="7845558"/>
            <a:ext cx="7427565" cy="2812"/>
          </a:xfrm>
          <a:prstGeom prst="straightConnector1">
            <a:avLst/>
          </a:prstGeom>
          <a:noFill/>
          <a:ln w="9525" algn="ctr">
            <a:solidFill>
              <a:schemeClr val="tx1"/>
            </a:solidFill>
            <a:round/>
            <a:headEnd/>
            <a:tailEnd type="arrow" w="med" len="med"/>
          </a:ln>
        </p:spPr>
      </p:cxnSp>
      <p:cxnSp>
        <p:nvCxnSpPr>
          <p:cNvPr id="5130" name="Straight Arrow Connector 50"/>
          <p:cNvCxnSpPr>
            <a:cxnSpLocks noChangeShapeType="1"/>
          </p:cNvCxnSpPr>
          <p:nvPr/>
        </p:nvCxnSpPr>
        <p:spPr bwMode="auto">
          <a:xfrm>
            <a:off x="1688083" y="10757047"/>
            <a:ext cx="7427565" cy="2814"/>
          </a:xfrm>
          <a:prstGeom prst="straightConnector1">
            <a:avLst/>
          </a:prstGeom>
          <a:noFill/>
          <a:ln w="9525" algn="ctr">
            <a:solidFill>
              <a:schemeClr val="tx1"/>
            </a:solidFill>
            <a:round/>
            <a:headEnd/>
            <a:tailEnd type="arrow" w="med" len="med"/>
          </a:ln>
        </p:spPr>
      </p:cxnSp>
      <p:cxnSp>
        <p:nvCxnSpPr>
          <p:cNvPr id="5131" name="Straight Arrow Connector 53"/>
          <p:cNvCxnSpPr>
            <a:cxnSpLocks noChangeShapeType="1"/>
          </p:cNvCxnSpPr>
          <p:nvPr/>
        </p:nvCxnSpPr>
        <p:spPr bwMode="auto">
          <a:xfrm flipV="1">
            <a:off x="1684334" y="3151417"/>
            <a:ext cx="17868" cy="4696953"/>
          </a:xfrm>
          <a:prstGeom prst="straightConnector1">
            <a:avLst/>
          </a:prstGeom>
          <a:noFill/>
          <a:ln w="9525" algn="ctr">
            <a:solidFill>
              <a:schemeClr val="tx1"/>
            </a:solidFill>
            <a:round/>
            <a:headEnd/>
            <a:tailEnd type="arrow" w="med" len="med"/>
          </a:ln>
        </p:spPr>
      </p:cxnSp>
      <p:cxnSp>
        <p:nvCxnSpPr>
          <p:cNvPr id="5132" name="Straight Arrow Connector 54"/>
          <p:cNvCxnSpPr>
            <a:cxnSpLocks noChangeShapeType="1"/>
          </p:cNvCxnSpPr>
          <p:nvPr/>
        </p:nvCxnSpPr>
        <p:spPr bwMode="auto">
          <a:xfrm rot="5400000" flipH="1" flipV="1">
            <a:off x="546930" y="9621520"/>
            <a:ext cx="2278559" cy="3750"/>
          </a:xfrm>
          <a:prstGeom prst="straightConnector1">
            <a:avLst/>
          </a:prstGeom>
          <a:noFill/>
          <a:ln w="9525" algn="ctr">
            <a:solidFill>
              <a:schemeClr val="tx1"/>
            </a:solidFill>
            <a:round/>
            <a:headEnd/>
            <a:tailEnd type="arrow" w="med" len="med"/>
          </a:ln>
        </p:spPr>
      </p:cxnSp>
      <p:cxnSp>
        <p:nvCxnSpPr>
          <p:cNvPr id="5133" name="Straight Connector 60"/>
          <p:cNvCxnSpPr>
            <a:cxnSpLocks noChangeShapeType="1"/>
          </p:cNvCxnSpPr>
          <p:nvPr/>
        </p:nvCxnSpPr>
        <p:spPr bwMode="auto">
          <a:xfrm>
            <a:off x="1688084" y="9114235"/>
            <a:ext cx="7258758" cy="2814"/>
          </a:xfrm>
          <a:prstGeom prst="line">
            <a:avLst/>
          </a:prstGeom>
          <a:noFill/>
          <a:ln w="9525" algn="ctr">
            <a:solidFill>
              <a:schemeClr val="tx1"/>
            </a:solidFill>
            <a:prstDash val="dash"/>
            <a:round/>
            <a:headEnd/>
            <a:tailEnd/>
          </a:ln>
        </p:spPr>
      </p:cxnSp>
      <p:sp>
        <p:nvSpPr>
          <p:cNvPr id="5134" name="TextBox 61"/>
          <p:cNvSpPr txBox="1">
            <a:spLocks noChangeArrowheads="1"/>
          </p:cNvSpPr>
          <p:nvPr/>
        </p:nvSpPr>
        <p:spPr bwMode="auto">
          <a:xfrm>
            <a:off x="1012850" y="10380101"/>
            <a:ext cx="689352" cy="841125"/>
          </a:xfrm>
          <a:prstGeom prst="rect">
            <a:avLst/>
          </a:prstGeom>
          <a:noFill/>
          <a:ln w="9525">
            <a:noFill/>
            <a:miter lim="800000"/>
            <a:headEnd/>
            <a:tailEnd/>
          </a:ln>
        </p:spPr>
        <p:txBody>
          <a:bodyPr wrap="none" lIns="192911" tIns="96455" rIns="192911" bIns="96455">
            <a:spAutoFit/>
          </a:bodyPr>
          <a:lstStyle/>
          <a:p>
            <a:r>
              <a:rPr lang="en-US" sz="4200" dirty="0"/>
              <a:t>0</a:t>
            </a:r>
          </a:p>
        </p:txBody>
      </p:sp>
      <p:sp>
        <p:nvSpPr>
          <p:cNvPr id="5135" name="TextBox 62"/>
          <p:cNvSpPr txBox="1">
            <a:spLocks noChangeArrowheads="1"/>
          </p:cNvSpPr>
          <p:nvPr/>
        </p:nvSpPr>
        <p:spPr bwMode="auto">
          <a:xfrm>
            <a:off x="1012850" y="8734476"/>
            <a:ext cx="689352" cy="841125"/>
          </a:xfrm>
          <a:prstGeom prst="rect">
            <a:avLst/>
          </a:prstGeom>
          <a:noFill/>
          <a:ln w="9525">
            <a:noFill/>
            <a:miter lim="800000"/>
            <a:headEnd/>
            <a:tailEnd/>
          </a:ln>
        </p:spPr>
        <p:txBody>
          <a:bodyPr wrap="none" lIns="192911" tIns="96455" rIns="192911" bIns="96455">
            <a:spAutoFit/>
          </a:bodyPr>
          <a:lstStyle/>
          <a:p>
            <a:r>
              <a:rPr lang="en-US" sz="4200" dirty="0"/>
              <a:t>1</a:t>
            </a:r>
          </a:p>
        </p:txBody>
      </p:sp>
      <p:sp>
        <p:nvSpPr>
          <p:cNvPr id="5137" name="TextBox 64"/>
          <p:cNvSpPr txBox="1">
            <a:spLocks noChangeArrowheads="1"/>
          </p:cNvSpPr>
          <p:nvPr/>
        </p:nvSpPr>
        <p:spPr bwMode="auto">
          <a:xfrm>
            <a:off x="9220685" y="7595196"/>
            <a:ext cx="689352" cy="841125"/>
          </a:xfrm>
          <a:prstGeom prst="rect">
            <a:avLst/>
          </a:prstGeom>
          <a:noFill/>
          <a:ln w="9525">
            <a:noFill/>
            <a:miter lim="800000"/>
            <a:headEnd/>
            <a:tailEnd/>
          </a:ln>
        </p:spPr>
        <p:txBody>
          <a:bodyPr wrap="none" lIns="192911" tIns="96455" rIns="192911" bIns="96455">
            <a:spAutoFit/>
          </a:bodyPr>
          <a:lstStyle/>
          <a:p>
            <a:r>
              <a:rPr lang="en-US" sz="4200" i="1" dirty="0">
                <a:solidFill>
                  <a:srgbClr val="3550FE"/>
                </a:solidFill>
              </a:rPr>
              <a:t>n</a:t>
            </a:r>
          </a:p>
        </p:txBody>
      </p:sp>
      <p:sp>
        <p:nvSpPr>
          <p:cNvPr id="5138" name="TextBox 65"/>
          <p:cNvSpPr txBox="1">
            <a:spLocks noChangeArrowheads="1"/>
          </p:cNvSpPr>
          <p:nvPr/>
        </p:nvSpPr>
        <p:spPr bwMode="auto">
          <a:xfrm>
            <a:off x="9284459" y="10430735"/>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sp>
        <p:nvSpPr>
          <p:cNvPr id="5141" name="Freeform 71"/>
          <p:cNvSpPr>
            <a:spLocks noChangeArrowheads="1"/>
          </p:cNvSpPr>
          <p:nvPr/>
        </p:nvSpPr>
        <p:spPr bwMode="auto">
          <a:xfrm>
            <a:off x="1718095" y="9454614"/>
            <a:ext cx="7119959" cy="748267"/>
          </a:xfrm>
          <a:custGeom>
            <a:avLst/>
            <a:gdLst>
              <a:gd name="T0" fmla="*/ 0 w 3013363"/>
              <a:gd name="T1" fmla="*/ 407652 h 422563"/>
              <a:gd name="T2" fmla="*/ 62285 w 3013363"/>
              <a:gd name="T3" fmla="*/ 407652 h 422563"/>
              <a:gd name="T4" fmla="*/ 467141 w 3013363"/>
              <a:gd name="T5" fmla="*/ 407652 h 422563"/>
              <a:gd name="T6" fmla="*/ 612483 w 3013363"/>
              <a:gd name="T7" fmla="*/ 356051 h 422563"/>
              <a:gd name="T8" fmla="*/ 788959 w 3013363"/>
              <a:gd name="T9" fmla="*/ 25797 h 422563"/>
              <a:gd name="T10" fmla="*/ 1121149 w 3013363"/>
              <a:gd name="T11" fmla="*/ 201246 h 422563"/>
              <a:gd name="T12" fmla="*/ 1494871 w 3013363"/>
              <a:gd name="T13" fmla="*/ 304449 h 422563"/>
              <a:gd name="T14" fmla="*/ 3010483 w 3013363"/>
              <a:gd name="T15" fmla="*/ 407652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0076FF"/>
            </a:solidFill>
            <a:round/>
            <a:headEnd/>
            <a:tailEnd/>
          </a:ln>
        </p:spPr>
        <p:txBody>
          <a:bodyPr lIns="192911" tIns="96455" rIns="192911" bIns="96455"/>
          <a:lstStyle/>
          <a:p>
            <a:endParaRPr lang="en-US"/>
          </a:p>
        </p:txBody>
      </p:sp>
      <p:sp>
        <p:nvSpPr>
          <p:cNvPr id="5142" name="Freeform 72"/>
          <p:cNvSpPr>
            <a:spLocks noChangeArrowheads="1"/>
          </p:cNvSpPr>
          <p:nvPr/>
        </p:nvSpPr>
        <p:spPr bwMode="auto">
          <a:xfrm flipV="1">
            <a:off x="1688084" y="9758421"/>
            <a:ext cx="7119959" cy="874853"/>
          </a:xfrm>
          <a:custGeom>
            <a:avLst/>
            <a:gdLst>
              <a:gd name="T0" fmla="*/ 0 w 3013363"/>
              <a:gd name="T1" fmla="*/ 2274624 h 422563"/>
              <a:gd name="T2" fmla="*/ 62285 w 3013363"/>
              <a:gd name="T3" fmla="*/ 2274624 h 422563"/>
              <a:gd name="T4" fmla="*/ 467141 w 3013363"/>
              <a:gd name="T5" fmla="*/ 2274624 h 422563"/>
              <a:gd name="T6" fmla="*/ 612483 w 3013363"/>
              <a:gd name="T7" fmla="*/ 1986696 h 422563"/>
              <a:gd name="T8" fmla="*/ 788959 w 3013363"/>
              <a:gd name="T9" fmla="*/ 143960 h 422563"/>
              <a:gd name="T10" fmla="*/ 1121149 w 3013363"/>
              <a:gd name="T11" fmla="*/ 1122912 h 422563"/>
              <a:gd name="T12" fmla="*/ 1494871 w 3013363"/>
              <a:gd name="T13" fmla="*/ 1698769 h 422563"/>
              <a:gd name="T14" fmla="*/ 3010483 w 3013363"/>
              <a:gd name="T15" fmla="*/ 2274624 h 422563"/>
              <a:gd name="T16" fmla="*/ 0 60000 65536"/>
              <a:gd name="T17" fmla="*/ 0 60000 65536"/>
              <a:gd name="T18" fmla="*/ 0 60000 65536"/>
              <a:gd name="T19" fmla="*/ 0 60000 65536"/>
              <a:gd name="T20" fmla="*/ 0 60000 65536"/>
              <a:gd name="T21" fmla="*/ 0 60000 65536"/>
              <a:gd name="T22" fmla="*/ 0 60000 65536"/>
              <a:gd name="T23" fmla="*/ 0 60000 65536"/>
              <a:gd name="T24" fmla="*/ 0 w 3013363"/>
              <a:gd name="T25" fmla="*/ 0 h 422563"/>
              <a:gd name="T26" fmla="*/ 3013363 w 3013363"/>
              <a:gd name="T27" fmla="*/ 422563 h 422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3363" h="422563">
                <a:moveTo>
                  <a:pt x="0" y="410441"/>
                </a:moveTo>
                <a:lnTo>
                  <a:pt x="62345" y="410441"/>
                </a:lnTo>
                <a:cubicBezTo>
                  <a:pt x="140277" y="410441"/>
                  <a:pt x="375805" y="419100"/>
                  <a:pt x="467591" y="410441"/>
                </a:cubicBezTo>
                <a:cubicBezTo>
                  <a:pt x="559377" y="401782"/>
                  <a:pt x="559377" y="422563"/>
                  <a:pt x="613063" y="358486"/>
                </a:cubicBezTo>
                <a:cubicBezTo>
                  <a:pt x="666749" y="294409"/>
                  <a:pt x="704850" y="51954"/>
                  <a:pt x="789709" y="25977"/>
                </a:cubicBezTo>
                <a:cubicBezTo>
                  <a:pt x="874568" y="0"/>
                  <a:pt x="1004454" y="155864"/>
                  <a:pt x="1122218" y="202623"/>
                </a:cubicBezTo>
                <a:cubicBezTo>
                  <a:pt x="1239982" y="249382"/>
                  <a:pt x="1181100" y="271896"/>
                  <a:pt x="1496291" y="306532"/>
                </a:cubicBezTo>
                <a:cubicBezTo>
                  <a:pt x="1811482" y="341168"/>
                  <a:pt x="2412422" y="375804"/>
                  <a:pt x="3013363" y="410441"/>
                </a:cubicBezTo>
              </a:path>
            </a:pathLst>
          </a:custGeom>
          <a:noFill/>
          <a:ln w="28575" algn="ctr">
            <a:solidFill>
              <a:srgbClr val="FF0000"/>
            </a:solidFill>
            <a:round/>
            <a:headEnd/>
            <a:tailEnd/>
          </a:ln>
        </p:spPr>
        <p:txBody>
          <a:bodyPr lIns="192911" tIns="96455" rIns="192911" bIns="96455"/>
          <a:lstStyle/>
          <a:p>
            <a:endParaRPr lang="en-US"/>
          </a:p>
        </p:txBody>
      </p:sp>
      <p:sp>
        <p:nvSpPr>
          <p:cNvPr id="5143" name="TextBox 74"/>
          <p:cNvSpPr txBox="1">
            <a:spLocks noChangeArrowheads="1"/>
          </p:cNvSpPr>
          <p:nvPr/>
        </p:nvSpPr>
        <p:spPr bwMode="auto">
          <a:xfrm>
            <a:off x="8271609" y="9114235"/>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FF0000"/>
                </a:solidFill>
              </a:rPr>
              <a:t>h(t)</a:t>
            </a:r>
          </a:p>
        </p:txBody>
      </p:sp>
      <p:sp>
        <p:nvSpPr>
          <p:cNvPr id="5144" name="TextBox 75"/>
          <p:cNvSpPr txBox="1">
            <a:spLocks noChangeArrowheads="1"/>
          </p:cNvSpPr>
          <p:nvPr/>
        </p:nvSpPr>
        <p:spPr bwMode="auto">
          <a:xfrm>
            <a:off x="8650488" y="9873754"/>
            <a:ext cx="1197503" cy="841125"/>
          </a:xfrm>
          <a:prstGeom prst="rect">
            <a:avLst/>
          </a:prstGeom>
          <a:noFill/>
          <a:ln w="9525">
            <a:noFill/>
            <a:miter lim="800000"/>
            <a:headEnd/>
            <a:tailEnd/>
          </a:ln>
        </p:spPr>
        <p:txBody>
          <a:bodyPr wrap="none" lIns="192911" tIns="96455" rIns="192911" bIns="96455">
            <a:spAutoFit/>
          </a:bodyPr>
          <a:lstStyle/>
          <a:p>
            <a:r>
              <a:rPr lang="en-US" sz="4200" dirty="0">
                <a:solidFill>
                  <a:srgbClr val="0076FF"/>
                </a:solidFill>
              </a:rPr>
              <a:t>n(t)</a:t>
            </a:r>
          </a:p>
        </p:txBody>
      </p:sp>
      <p:sp>
        <p:nvSpPr>
          <p:cNvPr id="5145" name="TextBox 76"/>
          <p:cNvSpPr txBox="1">
            <a:spLocks noChangeArrowheads="1"/>
          </p:cNvSpPr>
          <p:nvPr/>
        </p:nvSpPr>
        <p:spPr bwMode="auto">
          <a:xfrm>
            <a:off x="506427" y="9747169"/>
            <a:ext cx="1330553"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0076FF"/>
                </a:solidFill>
              </a:rPr>
              <a:t>n</a:t>
            </a:r>
            <a:r>
              <a:rPr lang="en-US" sz="3000" dirty="0" err="1">
                <a:solidFill>
                  <a:srgbClr val="0076FF"/>
                </a:solidFill>
              </a:rPr>
              <a:t>rest</a:t>
            </a:r>
            <a:endParaRPr lang="en-US" sz="4200" dirty="0">
              <a:solidFill>
                <a:srgbClr val="0076FF"/>
              </a:solidFill>
            </a:endParaRPr>
          </a:p>
        </p:txBody>
      </p:sp>
      <p:sp>
        <p:nvSpPr>
          <p:cNvPr id="5146" name="TextBox 77"/>
          <p:cNvSpPr txBox="1">
            <a:spLocks noChangeArrowheads="1"/>
          </p:cNvSpPr>
          <p:nvPr/>
        </p:nvSpPr>
        <p:spPr bwMode="auto">
          <a:xfrm>
            <a:off x="506428" y="9240822"/>
            <a:ext cx="1224755" cy="841125"/>
          </a:xfrm>
          <a:prstGeom prst="rect">
            <a:avLst/>
          </a:prstGeom>
          <a:noFill/>
          <a:ln w="9525">
            <a:noFill/>
            <a:miter lim="800000"/>
            <a:headEnd/>
            <a:tailEnd/>
          </a:ln>
        </p:spPr>
        <p:txBody>
          <a:bodyPr wrap="none" lIns="192911" tIns="96455" rIns="192911" bIns="96455">
            <a:spAutoFit/>
          </a:bodyPr>
          <a:lstStyle/>
          <a:p>
            <a:r>
              <a:rPr lang="en-US" sz="4200" dirty="0" err="1">
                <a:solidFill>
                  <a:srgbClr val="FF0000"/>
                </a:solidFill>
              </a:rPr>
              <a:t>h</a:t>
            </a:r>
            <a:r>
              <a:rPr lang="en-US" sz="2500" dirty="0" err="1">
                <a:solidFill>
                  <a:srgbClr val="FF0000"/>
                </a:solidFill>
              </a:rPr>
              <a:t>rest</a:t>
            </a:r>
            <a:endParaRPr lang="en-US" sz="4200" dirty="0">
              <a:solidFill>
                <a:srgbClr val="FF0000"/>
              </a:solidFill>
            </a:endParaRPr>
          </a:p>
        </p:txBody>
      </p:sp>
      <p:sp>
        <p:nvSpPr>
          <p:cNvPr id="3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3.1 Detour</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Exploit similarities/correlations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5" name="Straight Connector 3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2247983" y="11430001"/>
            <a:ext cx="14389933" cy="23822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8116" name="Picture 4"/>
          <p:cNvPicPr>
            <a:picLocks noChangeAspect="1" noChangeArrowheads="1"/>
          </p:cNvPicPr>
          <p:nvPr/>
        </p:nvPicPr>
        <p:blipFill>
          <a:blip r:embed="rId6"/>
          <a:srcRect/>
          <a:stretch>
            <a:fillRect/>
          </a:stretch>
        </p:blipFill>
        <p:spPr bwMode="auto">
          <a:xfrm>
            <a:off x="1518762" y="1749771"/>
            <a:ext cx="8286750" cy="6686550"/>
          </a:xfrm>
          <a:prstGeom prst="rect">
            <a:avLst/>
          </a:prstGeom>
          <a:noFill/>
          <a:ln w="9525">
            <a:noFill/>
            <a:miter lim="800000"/>
            <a:headEnd/>
            <a:tailEnd/>
          </a:ln>
        </p:spPr>
      </p:pic>
      <p:graphicFrame>
        <p:nvGraphicFramePr>
          <p:cNvPr id="218117" name="Object 22"/>
          <p:cNvGraphicFramePr>
            <a:graphicFrameLocks noChangeAspect="1"/>
          </p:cNvGraphicFramePr>
          <p:nvPr/>
        </p:nvGraphicFramePr>
        <p:xfrm>
          <a:off x="10659825" y="9017482"/>
          <a:ext cx="5289550" cy="1635125"/>
        </p:xfrm>
        <a:graphic>
          <a:graphicData uri="http://schemas.openxmlformats.org/presentationml/2006/ole">
            <mc:AlternateContent xmlns:mc="http://schemas.openxmlformats.org/markup-compatibility/2006">
              <mc:Choice xmlns:v="urn:schemas-microsoft-com:vml" Requires="v">
                <p:oleObj spid="_x0000_s384135" name="Equation" r:id="rId7" imgW="1041120" imgH="431640" progId="Equation.3">
                  <p:embed/>
                </p:oleObj>
              </mc:Choice>
              <mc:Fallback>
                <p:oleObj name="Equation" r:id="rId7" imgW="1041120" imgH="43164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9825" y="9017482"/>
                        <a:ext cx="5289550" cy="163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8" name="Object 23"/>
          <p:cNvGraphicFramePr>
            <a:graphicFrameLocks noChangeAspect="1"/>
          </p:cNvGraphicFramePr>
          <p:nvPr/>
        </p:nvGraphicFramePr>
        <p:xfrm>
          <a:off x="10659825" y="7433408"/>
          <a:ext cx="5057775" cy="1560512"/>
        </p:xfrm>
        <a:graphic>
          <a:graphicData uri="http://schemas.openxmlformats.org/presentationml/2006/ole">
            <mc:AlternateContent xmlns:mc="http://schemas.openxmlformats.org/markup-compatibility/2006">
              <mc:Choice xmlns:v="urn:schemas-microsoft-com:vml" Requires="v">
                <p:oleObj spid="_x0000_s384136" name="Equation" r:id="rId9" imgW="1041120" imgH="431640" progId="Equation.3">
                  <p:embed/>
                </p:oleObj>
              </mc:Choice>
              <mc:Fallback>
                <p:oleObj name="Equation" r:id="rId9" imgW="1041120" imgH="43164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9825" y="7433408"/>
                        <a:ext cx="5057775" cy="156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2087658" y="2769936"/>
            <a:ext cx="9471795" cy="3416320"/>
          </a:xfrm>
          <a:prstGeom prst="rect">
            <a:avLst/>
          </a:prstGeom>
          <a:noFill/>
        </p:spPr>
        <p:txBody>
          <a:bodyPr wrap="square" rtlCol="0">
            <a:spAutoFit/>
          </a:bodyPr>
          <a:lstStyle/>
          <a:p>
            <a:pPr marL="1143000" indent="-1143000">
              <a:buAutoNum type="romanLcParenBoth"/>
            </a:pPr>
            <a:r>
              <a:rPr lang="en-US" sz="5400" dirty="0" smtClean="0"/>
              <a:t>Rotate coordinate system</a:t>
            </a:r>
          </a:p>
          <a:p>
            <a:pPr marL="1143000" indent="-1143000">
              <a:buAutoNum type="romanLcParenBoth"/>
            </a:pPr>
            <a:r>
              <a:rPr lang="en-US" sz="5400" dirty="0" smtClean="0"/>
              <a:t>Suppress one coordinate</a:t>
            </a:r>
          </a:p>
          <a:p>
            <a:pPr marL="1143000" indent="-1143000">
              <a:buAutoNum type="romanLcParenBoth"/>
            </a:pPr>
            <a:r>
              <a:rPr lang="en-US" sz="5400" dirty="0" smtClean="0"/>
              <a:t>Express dynamics in new variable</a:t>
            </a:r>
          </a:p>
        </p:txBody>
      </p:sp>
      <p:graphicFrame>
        <p:nvGraphicFramePr>
          <p:cNvPr id="220165" name="Object 5"/>
          <p:cNvGraphicFramePr>
            <a:graphicFrameLocks noChangeAspect="1"/>
          </p:cNvGraphicFramePr>
          <p:nvPr/>
        </p:nvGraphicFramePr>
        <p:xfrm>
          <a:off x="16418125" y="7742198"/>
          <a:ext cx="5141328" cy="1712416"/>
        </p:xfrm>
        <a:graphic>
          <a:graphicData uri="http://schemas.openxmlformats.org/presentationml/2006/ole">
            <mc:AlternateContent xmlns:mc="http://schemas.openxmlformats.org/markup-compatibility/2006">
              <mc:Choice xmlns:v="urn:schemas-microsoft-com:vml" Requires="v">
                <p:oleObj spid="_x0000_s384137" name="Equation" r:id="rId11" imgW="1104840" imgH="444240" progId="Equation.DSMT4">
                  <p:embed/>
                </p:oleObj>
              </mc:Choice>
              <mc:Fallback>
                <p:oleObj name="Equation" r:id="rId11" imgW="1104840" imgH="44424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18125" y="7742198"/>
                        <a:ext cx="5141328" cy="1712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6146" name="Object 4"/>
          <p:cNvGraphicFramePr>
            <a:graphicFrameLocks noChangeAspect="1"/>
          </p:cNvGraphicFramePr>
          <p:nvPr/>
        </p:nvGraphicFramePr>
        <p:xfrm>
          <a:off x="697827" y="3936502"/>
          <a:ext cx="17892712" cy="1628775"/>
        </p:xfrm>
        <a:graphic>
          <a:graphicData uri="http://schemas.openxmlformats.org/presentationml/2006/ole">
            <mc:AlternateContent xmlns:mc="http://schemas.openxmlformats.org/markup-compatibility/2006">
              <mc:Choice xmlns:v="urn:schemas-microsoft-com:vml" Requires="v">
                <p:oleObj spid="_x0000_s385356" name="Equation" r:id="rId4" imgW="4368600" imgH="393480" progId="Equation.DSMT4">
                  <p:embed/>
                </p:oleObj>
              </mc:Choice>
              <mc:Fallback>
                <p:oleObj name="Equation" r:id="rId4" imgW="436860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827" y="3936502"/>
                        <a:ext cx="17892712"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1"/>
          <p:cNvGrpSpPr>
            <a:grpSpLocks/>
          </p:cNvGrpSpPr>
          <p:nvPr/>
        </p:nvGrpSpPr>
        <p:grpSpPr bwMode="auto">
          <a:xfrm>
            <a:off x="3056020" y="1133083"/>
            <a:ext cx="6497053" cy="1350257"/>
            <a:chOff x="960" y="2352"/>
            <a:chExt cx="1440" cy="480"/>
          </a:xfrm>
        </p:grpSpPr>
        <p:graphicFrame>
          <p:nvGraphicFramePr>
            <p:cNvPr id="6152" name="Object 12"/>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385357" name="Equation" r:id="rId6" imgW="228600" imgH="228600" progId="Equation.3">
                    <p:embed/>
                  </p:oleObj>
                </mc:Choice>
                <mc:Fallback>
                  <p:oleObj name="Equation" r:id="rId6" imgW="22860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2" name="Freeform 13"/>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73" name="Freeform 14"/>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3" name="Group 15"/>
          <p:cNvGrpSpPr>
            <a:grpSpLocks/>
          </p:cNvGrpSpPr>
          <p:nvPr/>
        </p:nvGrpSpPr>
        <p:grpSpPr bwMode="auto">
          <a:xfrm>
            <a:off x="10584482" y="1122981"/>
            <a:ext cx="4853467" cy="1279933"/>
            <a:chOff x="2592" y="2377"/>
            <a:chExt cx="1296" cy="455"/>
          </a:xfrm>
        </p:grpSpPr>
        <p:graphicFrame>
          <p:nvGraphicFramePr>
            <p:cNvPr id="6151" name="Object 16"/>
            <p:cNvGraphicFramePr>
              <a:graphicFrameLocks noChangeAspect="1"/>
            </p:cNvGraphicFramePr>
            <p:nvPr/>
          </p:nvGraphicFramePr>
          <p:xfrm>
            <a:off x="2976" y="2377"/>
            <a:ext cx="288" cy="323"/>
          </p:xfrm>
          <a:graphic>
            <a:graphicData uri="http://schemas.openxmlformats.org/presentationml/2006/ole">
              <mc:AlternateContent xmlns:mc="http://schemas.openxmlformats.org/markup-compatibility/2006">
                <mc:Choice xmlns:v="urn:schemas-microsoft-com:vml" Requires="v">
                  <p:oleObj spid="_x0000_s385358" name="Equation" r:id="rId8" imgW="190440" imgH="215640" progId="Equation.3">
                    <p:embed/>
                  </p:oleObj>
                </mc:Choice>
                <mc:Fallback>
                  <p:oleObj name="Equation" r:id="rId8" imgW="190440" imgH="21564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2377"/>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0" name="Freeform 17"/>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71" name="Freeform 18"/>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4" name="Group 19"/>
          <p:cNvGrpSpPr>
            <a:grpSpLocks/>
          </p:cNvGrpSpPr>
          <p:nvPr/>
        </p:nvGrpSpPr>
        <p:grpSpPr bwMode="auto">
          <a:xfrm>
            <a:off x="16568910" y="1081078"/>
            <a:ext cx="2825984" cy="1369948"/>
            <a:chOff x="4032" y="2345"/>
            <a:chExt cx="912" cy="487"/>
          </a:xfrm>
        </p:grpSpPr>
        <p:graphicFrame>
          <p:nvGraphicFramePr>
            <p:cNvPr id="6150" name="Object 20"/>
            <p:cNvGraphicFramePr>
              <a:graphicFrameLocks noChangeAspect="1"/>
            </p:cNvGraphicFramePr>
            <p:nvPr/>
          </p:nvGraphicFramePr>
          <p:xfrm>
            <a:off x="4416" y="2345"/>
            <a:ext cx="401" cy="345"/>
          </p:xfrm>
          <a:graphic>
            <a:graphicData uri="http://schemas.openxmlformats.org/presentationml/2006/ole">
              <mc:AlternateContent xmlns:mc="http://schemas.openxmlformats.org/markup-compatibility/2006">
                <mc:Choice xmlns:v="urn:schemas-microsoft-com:vml" Requires="v">
                  <p:oleObj spid="_x0000_s385359" name="Equation" r:id="rId10" imgW="266400" imgH="228600" progId="Equation.3">
                    <p:embed/>
                  </p:oleObj>
                </mc:Choice>
                <mc:Fallback>
                  <p:oleObj name="Equation" r:id="rId10" imgW="266400" imgH="228600"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 y="2345"/>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8" name="Freeform 21"/>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69" name="Freeform 22"/>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5" name="Group 33"/>
          <p:cNvGrpSpPr/>
          <p:nvPr/>
        </p:nvGrpSpPr>
        <p:grpSpPr>
          <a:xfrm>
            <a:off x="147024" y="5958466"/>
            <a:ext cx="17402262" cy="1071957"/>
            <a:chOff x="720249" y="8714296"/>
            <a:chExt cx="17402262" cy="1071957"/>
          </a:xfrm>
        </p:grpSpPr>
        <p:sp>
          <p:nvSpPr>
            <p:cNvPr id="6159" name="Text Box 38"/>
            <p:cNvSpPr txBox="1">
              <a:spLocks noChangeArrowheads="1"/>
            </p:cNvSpPr>
            <p:nvPr/>
          </p:nvSpPr>
          <p:spPr bwMode="auto">
            <a:xfrm>
              <a:off x="720249" y="8714296"/>
              <a:ext cx="8604980" cy="1071957"/>
            </a:xfrm>
            <a:prstGeom prst="rect">
              <a:avLst/>
            </a:prstGeom>
            <a:noFill/>
            <a:ln w="9525">
              <a:noFill/>
              <a:miter lim="800000"/>
              <a:headEnd/>
              <a:tailEnd/>
            </a:ln>
          </p:spPr>
          <p:txBody>
            <a:bodyPr wrap="none" lIns="192911" tIns="96455" rIns="192911" bIns="96455">
              <a:spAutoFit/>
            </a:bodyPr>
            <a:lstStyle/>
            <a:p>
              <a:r>
                <a:rPr lang="en-US" dirty="0"/>
                <a:t>1) dynamics of </a:t>
              </a:r>
              <a:r>
                <a:rPr lang="en-US" i="1" dirty="0"/>
                <a:t>m</a:t>
              </a:r>
              <a:r>
                <a:rPr lang="en-US" dirty="0"/>
                <a:t> </a:t>
              </a:r>
              <a:r>
                <a:rPr lang="en-US" dirty="0" smtClean="0"/>
                <a:t>are fast</a:t>
              </a:r>
              <a:endParaRPr lang="en-US" dirty="0"/>
            </a:p>
          </p:txBody>
        </p:sp>
        <p:grpSp>
          <p:nvGrpSpPr>
            <p:cNvPr id="6" name="Group 39"/>
            <p:cNvGrpSpPr>
              <a:grpSpLocks/>
            </p:cNvGrpSpPr>
            <p:nvPr/>
          </p:nvGrpSpPr>
          <p:grpSpPr bwMode="auto">
            <a:xfrm>
              <a:off x="12461807" y="8764589"/>
              <a:ext cx="5660704" cy="970498"/>
              <a:chOff x="3322" y="2688"/>
              <a:chExt cx="2102" cy="345"/>
            </a:xfrm>
          </p:grpSpPr>
          <p:sp>
            <p:nvSpPr>
              <p:cNvPr id="6167" name="Line 40"/>
              <p:cNvSpPr>
                <a:spLocks noChangeShapeType="1"/>
              </p:cNvSpPr>
              <p:nvPr/>
            </p:nvSpPr>
            <p:spPr bwMode="auto">
              <a:xfrm>
                <a:off x="3322" y="2880"/>
                <a:ext cx="528" cy="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6149" name="Object 41"/>
              <p:cNvGraphicFramePr>
                <a:graphicFrameLocks noChangeAspect="1"/>
              </p:cNvGraphicFramePr>
              <p:nvPr/>
            </p:nvGraphicFramePr>
            <p:xfrm>
              <a:off x="3945" y="2688"/>
              <a:ext cx="1479" cy="345"/>
            </p:xfrm>
            <a:graphic>
              <a:graphicData uri="http://schemas.openxmlformats.org/presentationml/2006/ole">
                <mc:AlternateContent xmlns:mc="http://schemas.openxmlformats.org/markup-compatibility/2006">
                  <mc:Choice xmlns:v="urn:schemas-microsoft-com:vml" Requires="v">
                    <p:oleObj spid="_x0000_s385360" name="Equation" r:id="rId12" imgW="977760" imgH="228600" progId="Equation.3">
                      <p:embed/>
                    </p:oleObj>
                  </mc:Choice>
                  <mc:Fallback>
                    <p:oleObj name="Equation" r:id="rId12" imgW="977760" imgH="228600" progId="Equation.3">
                      <p:embed/>
                      <p:pic>
                        <p:nvPicPr>
                          <p:cNvPr id="0" name="Object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5" y="2688"/>
                            <a:ext cx="1479"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7" name="Group 42"/>
          <p:cNvGrpSpPr>
            <a:grpSpLocks/>
          </p:cNvGrpSpPr>
          <p:nvPr/>
        </p:nvGrpSpPr>
        <p:grpSpPr bwMode="auto">
          <a:xfrm>
            <a:off x="11888579" y="6984883"/>
            <a:ext cx="5660707" cy="855163"/>
            <a:chOff x="3322" y="3035"/>
            <a:chExt cx="2073" cy="304"/>
          </a:xfrm>
        </p:grpSpPr>
        <p:sp>
          <p:nvSpPr>
            <p:cNvPr id="6166" name="Line 43"/>
            <p:cNvSpPr>
              <a:spLocks noChangeShapeType="1"/>
            </p:cNvSpPr>
            <p:nvPr/>
          </p:nvSpPr>
          <p:spPr bwMode="auto">
            <a:xfrm>
              <a:off x="3322" y="3216"/>
              <a:ext cx="528" cy="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6148" name="Object 44"/>
            <p:cNvGraphicFramePr>
              <a:graphicFrameLocks noChangeAspect="1"/>
            </p:cNvGraphicFramePr>
            <p:nvPr/>
          </p:nvGraphicFramePr>
          <p:xfrm>
            <a:off x="3955" y="3035"/>
            <a:ext cx="1440" cy="304"/>
          </p:xfrm>
          <a:graphic>
            <a:graphicData uri="http://schemas.openxmlformats.org/presentationml/2006/ole">
              <mc:AlternateContent xmlns:mc="http://schemas.openxmlformats.org/markup-compatibility/2006">
                <mc:Choice xmlns:v="urn:schemas-microsoft-com:vml" Requires="v">
                  <p:oleObj spid="_x0000_s385361" name="Equation" r:id="rId14" imgW="952200" imgH="203040" progId="Equation.3">
                    <p:embed/>
                  </p:oleObj>
                </mc:Choice>
                <mc:Fallback>
                  <p:oleObj name="Equation" r:id="rId14" imgW="952200" imgH="203040" progId="Equation.3">
                    <p:embed/>
                    <p:pic>
                      <p:nvPicPr>
                        <p:cNvPr id="0" name="Object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5" y="3035"/>
                          <a:ext cx="1440"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162" name="AutoShape 46"/>
          <p:cNvSpPr>
            <a:spLocks/>
          </p:cNvSpPr>
          <p:nvPr/>
        </p:nvSpPr>
        <p:spPr bwMode="auto">
          <a:xfrm rot="-5400000">
            <a:off x="14324146" y="7109678"/>
            <a:ext cx="369481" cy="1541459"/>
          </a:xfrm>
          <a:prstGeom prst="leftBrace">
            <a:avLst>
              <a:gd name="adj1" fmla="val 33333"/>
              <a:gd name="adj2" fmla="val 50000"/>
            </a:avLst>
          </a:prstGeom>
          <a:noFill/>
          <a:ln w="9525">
            <a:solidFill>
              <a:srgbClr val="FF0000"/>
            </a:solidFill>
            <a:round/>
            <a:headEnd/>
            <a:tailEnd/>
          </a:ln>
        </p:spPr>
        <p:txBody>
          <a:bodyPr wrap="none" lIns="192911" tIns="96455" rIns="192911" bIns="96455" anchor="ctr"/>
          <a:lstStyle/>
          <a:p>
            <a:endParaRPr lang="en-US"/>
          </a:p>
        </p:txBody>
      </p:sp>
      <p:sp>
        <p:nvSpPr>
          <p:cNvPr id="6163" name="AutoShape 47"/>
          <p:cNvSpPr>
            <a:spLocks/>
          </p:cNvSpPr>
          <p:nvPr/>
        </p:nvSpPr>
        <p:spPr bwMode="auto">
          <a:xfrm rot="-5400000">
            <a:off x="16574483" y="7298878"/>
            <a:ext cx="382573" cy="1176151"/>
          </a:xfrm>
          <a:prstGeom prst="leftBrace">
            <a:avLst>
              <a:gd name="adj1" fmla="val 33333"/>
              <a:gd name="adj2" fmla="val 50000"/>
            </a:avLst>
          </a:prstGeom>
          <a:noFill/>
          <a:ln w="9525">
            <a:solidFill>
              <a:srgbClr val="FF0000"/>
            </a:solidFill>
            <a:round/>
            <a:headEnd/>
            <a:tailEnd/>
          </a:ln>
        </p:spPr>
        <p:txBody>
          <a:bodyPr wrap="none" lIns="192911" tIns="96455" rIns="192911" bIns="96455" anchor="ctr"/>
          <a:lstStyle/>
          <a:p>
            <a:endParaRPr lang="en-US"/>
          </a:p>
        </p:txBody>
      </p:sp>
      <p:sp>
        <p:nvSpPr>
          <p:cNvPr id="6164" name="Text Box 48"/>
          <p:cNvSpPr txBox="1">
            <a:spLocks noChangeArrowheads="1"/>
          </p:cNvSpPr>
          <p:nvPr/>
        </p:nvSpPr>
        <p:spPr bwMode="auto">
          <a:xfrm>
            <a:off x="14080258" y="7909800"/>
            <a:ext cx="1479632" cy="979624"/>
          </a:xfrm>
          <a:prstGeom prst="rect">
            <a:avLst/>
          </a:prstGeom>
          <a:noFill/>
          <a:ln w="9525">
            <a:noFill/>
            <a:miter lim="800000"/>
            <a:headEnd/>
            <a:tailEnd/>
          </a:ln>
        </p:spPr>
        <p:txBody>
          <a:bodyPr wrap="none" lIns="192911" tIns="96455" rIns="192911" bIns="96455">
            <a:spAutoFit/>
          </a:bodyPr>
          <a:lstStyle/>
          <a:p>
            <a:r>
              <a:rPr lang="fr-CH" sz="5100" i="1" dirty="0" smtClean="0">
                <a:solidFill>
                  <a:srgbClr val="FF3300"/>
                </a:solidFill>
              </a:rPr>
              <a:t>w(t)</a:t>
            </a:r>
            <a:endParaRPr lang="fr-FR" sz="5100" i="1" dirty="0">
              <a:solidFill>
                <a:srgbClr val="FF3300"/>
              </a:solidFill>
            </a:endParaRPr>
          </a:p>
        </p:txBody>
      </p:sp>
      <p:sp>
        <p:nvSpPr>
          <p:cNvPr id="6165" name="Text Box 49"/>
          <p:cNvSpPr txBox="1">
            <a:spLocks noChangeArrowheads="1"/>
          </p:cNvSpPr>
          <p:nvPr/>
        </p:nvSpPr>
        <p:spPr bwMode="auto">
          <a:xfrm>
            <a:off x="16279166" y="7861674"/>
            <a:ext cx="1479632" cy="979624"/>
          </a:xfrm>
          <a:prstGeom prst="rect">
            <a:avLst/>
          </a:prstGeom>
          <a:noFill/>
          <a:ln w="9525">
            <a:noFill/>
            <a:miter lim="800000"/>
            <a:headEnd/>
            <a:tailEnd/>
          </a:ln>
        </p:spPr>
        <p:txBody>
          <a:bodyPr wrap="none" lIns="192911" tIns="96455" rIns="192911" bIns="96455">
            <a:spAutoFit/>
          </a:bodyPr>
          <a:lstStyle/>
          <a:p>
            <a:r>
              <a:rPr lang="fr-CH" sz="5100" i="1" dirty="0" smtClean="0">
                <a:solidFill>
                  <a:srgbClr val="FF3300"/>
                </a:solidFill>
              </a:rPr>
              <a:t>w(t)</a:t>
            </a:r>
            <a:endParaRPr lang="fr-FR" sz="5100" i="1" dirty="0">
              <a:solidFill>
                <a:srgbClr val="FF3300"/>
              </a:solidFill>
            </a:endParaRPr>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3.1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00713" name="Object 2"/>
          <p:cNvGraphicFramePr>
            <a:graphicFrameLocks noChangeAspect="1"/>
          </p:cNvGraphicFramePr>
          <p:nvPr/>
        </p:nvGraphicFramePr>
        <p:xfrm>
          <a:off x="697827" y="1866900"/>
          <a:ext cx="20549941" cy="1665288"/>
        </p:xfrm>
        <a:graphic>
          <a:graphicData uri="http://schemas.openxmlformats.org/presentationml/2006/ole">
            <mc:AlternateContent xmlns:mc="http://schemas.openxmlformats.org/markup-compatibility/2006">
              <mc:Choice xmlns:v="urn:schemas-microsoft-com:vml" Requires="v">
                <p:oleObj spid="_x0000_s385362" name="Equation" r:id="rId16" imgW="4952880" imgH="393480" progId="Equation.DSMT4">
                  <p:embed/>
                </p:oleObj>
              </mc:Choice>
              <mc:Fallback>
                <p:oleObj name="Equation" r:id="rId16" imgW="4952880" imgH="393480" progId="Equation.DSMT4">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827" y="1866900"/>
                        <a:ext cx="20549941"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Box 38"/>
          <p:cNvSpPr txBox="1">
            <a:spLocks noChangeArrowheads="1"/>
          </p:cNvSpPr>
          <p:nvPr/>
        </p:nvSpPr>
        <p:spPr bwMode="auto">
          <a:xfrm>
            <a:off x="203172" y="6969129"/>
            <a:ext cx="11370160" cy="1071957"/>
          </a:xfrm>
          <a:prstGeom prst="rect">
            <a:avLst/>
          </a:prstGeom>
          <a:noFill/>
          <a:ln w="9525">
            <a:noFill/>
            <a:miter lim="800000"/>
            <a:headEnd/>
            <a:tailEnd/>
          </a:ln>
        </p:spPr>
        <p:txBody>
          <a:bodyPr wrap="none" lIns="192911" tIns="96455" rIns="192911" bIns="96455">
            <a:spAutoFit/>
          </a:bodyPr>
          <a:lstStyle/>
          <a:p>
            <a:r>
              <a:rPr lang="en-US" dirty="0" smtClean="0"/>
              <a:t>2</a:t>
            </a:r>
            <a:r>
              <a:rPr lang="en-US" dirty="0"/>
              <a:t>) dynamics of </a:t>
            </a:r>
            <a:r>
              <a:rPr lang="en-US" i="1" dirty="0"/>
              <a:t>h</a:t>
            </a:r>
            <a:r>
              <a:rPr lang="en-US" dirty="0"/>
              <a:t> and </a:t>
            </a:r>
            <a:r>
              <a:rPr lang="en-US" i="1" dirty="0"/>
              <a:t>n</a:t>
            </a:r>
            <a:r>
              <a:rPr lang="en-US" dirty="0"/>
              <a:t> </a:t>
            </a:r>
            <a:r>
              <a:rPr lang="en-US" dirty="0" smtClean="0"/>
              <a:t>are </a:t>
            </a:r>
            <a:r>
              <a:rPr lang="en-US" dirty="0"/>
              <a:t>similar</a:t>
            </a:r>
          </a:p>
        </p:txBody>
      </p:sp>
      <p:grpSp>
        <p:nvGrpSpPr>
          <p:cNvPr id="8" name="Group 35"/>
          <p:cNvGrpSpPr/>
          <p:nvPr/>
        </p:nvGrpSpPr>
        <p:grpSpPr>
          <a:xfrm>
            <a:off x="2158163" y="8590936"/>
            <a:ext cx="8426319" cy="3219450"/>
            <a:chOff x="2158163" y="8590936"/>
            <a:chExt cx="8426319" cy="3219450"/>
          </a:xfrm>
        </p:grpSpPr>
        <p:graphicFrame>
          <p:nvGraphicFramePr>
            <p:cNvPr id="200714" name="Object 22"/>
            <p:cNvGraphicFramePr>
              <a:graphicFrameLocks noChangeAspect="1"/>
            </p:cNvGraphicFramePr>
            <p:nvPr/>
          </p:nvGraphicFramePr>
          <p:xfrm>
            <a:off x="2158163" y="10175261"/>
            <a:ext cx="5289550" cy="1635125"/>
          </p:xfrm>
          <a:graphic>
            <a:graphicData uri="http://schemas.openxmlformats.org/presentationml/2006/ole">
              <mc:AlternateContent xmlns:mc="http://schemas.openxmlformats.org/markup-compatibility/2006">
                <mc:Choice xmlns:v="urn:schemas-microsoft-com:vml" Requires="v">
                  <p:oleObj spid="_x0000_s385363" name="Equation" r:id="rId18" imgW="1041120" imgH="431640" progId="Equation.3">
                    <p:embed/>
                  </p:oleObj>
                </mc:Choice>
                <mc:Fallback>
                  <p:oleObj name="Equation" r:id="rId18" imgW="1041120" imgH="431640" progId="Equation.3">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8163" y="10175261"/>
                          <a:ext cx="5289550" cy="163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0715" name="Object 23"/>
            <p:cNvGraphicFramePr>
              <a:graphicFrameLocks noChangeAspect="1"/>
            </p:cNvGraphicFramePr>
            <p:nvPr/>
          </p:nvGraphicFramePr>
          <p:xfrm>
            <a:off x="2158163" y="8590936"/>
            <a:ext cx="5057775" cy="1560513"/>
          </p:xfrm>
          <a:graphic>
            <a:graphicData uri="http://schemas.openxmlformats.org/presentationml/2006/ole">
              <mc:AlternateContent xmlns:mc="http://schemas.openxmlformats.org/markup-compatibility/2006">
                <mc:Choice xmlns:v="urn:schemas-microsoft-com:vml" Requires="v">
                  <p:oleObj spid="_x0000_s385364" name="Equation" r:id="rId20" imgW="1041120" imgH="431640" progId="Equation.3">
                    <p:embed/>
                  </p:oleObj>
                </mc:Choice>
                <mc:Fallback>
                  <p:oleObj name="Equation" r:id="rId20" imgW="1041120" imgH="431640" progId="Equation.3">
                    <p:embed/>
                    <p:pic>
                      <p:nvPicPr>
                        <p:cNvPr id="0"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8163" y="8590936"/>
                          <a:ext cx="5057775" cy="156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Line 40"/>
            <p:cNvSpPr>
              <a:spLocks noChangeShapeType="1"/>
            </p:cNvSpPr>
            <p:nvPr/>
          </p:nvSpPr>
          <p:spPr bwMode="auto">
            <a:xfrm>
              <a:off x="9162573" y="10151449"/>
              <a:ext cx="1421909" cy="0"/>
            </a:xfrm>
            <a:prstGeom prst="line">
              <a:avLst/>
            </a:prstGeom>
            <a:noFill/>
            <a:ln w="28575">
              <a:solidFill>
                <a:schemeClr val="tx1"/>
              </a:solidFill>
              <a:round/>
              <a:headEnd/>
              <a:tailEnd type="triangle" w="med" len="med"/>
            </a:ln>
          </p:spPr>
          <p:txBody>
            <a:bodyPr wrap="none" anchor="ctr"/>
            <a:lstStyle/>
            <a:p>
              <a:endParaRPr lang="en-US"/>
            </a:p>
          </p:txBody>
        </p:sp>
      </p:grpSp>
      <p:graphicFrame>
        <p:nvGraphicFramePr>
          <p:cNvPr id="200716" name="Object 5"/>
          <p:cNvGraphicFramePr>
            <a:graphicFrameLocks noChangeAspect="1"/>
          </p:cNvGraphicFramePr>
          <p:nvPr/>
        </p:nvGraphicFramePr>
        <p:xfrm>
          <a:off x="10737782" y="9175750"/>
          <a:ext cx="6000750" cy="1998663"/>
        </p:xfrm>
        <a:graphic>
          <a:graphicData uri="http://schemas.openxmlformats.org/presentationml/2006/ole">
            <mc:AlternateContent xmlns:mc="http://schemas.openxmlformats.org/markup-compatibility/2006">
              <mc:Choice xmlns:v="urn:schemas-microsoft-com:vml" Requires="v">
                <p:oleObj spid="_x0000_s385365" name="Equation" r:id="rId22" imgW="1104840" imgH="444240" progId="Equation.DSMT4">
                  <p:embed/>
                </p:oleObj>
              </mc:Choice>
              <mc:Fallback>
                <p:oleObj name="Equation" r:id="rId22" imgW="1104840" imgH="444240" progId="Equation.DSMT4">
                  <p:embed/>
                  <p:pic>
                    <p:nvPicPr>
                      <p:cNvPr id="0" name="Object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737782" y="9175750"/>
                        <a:ext cx="6000750"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62"/>
                                        </p:tgtEl>
                                        <p:attrNameLst>
                                          <p:attrName>style.visibility</p:attrName>
                                        </p:attrNameLst>
                                      </p:cBhvr>
                                      <p:to>
                                        <p:strVal val="visible"/>
                                      </p:to>
                                    </p:set>
                                    <p:animEffect transition="in" filter="wipe(left)">
                                      <p:cBhvr>
                                        <p:cTn id="7" dur="500"/>
                                        <p:tgtEl>
                                          <p:spTgt spid="61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63"/>
                                        </p:tgtEl>
                                        <p:attrNameLst>
                                          <p:attrName>style.visibility</p:attrName>
                                        </p:attrNameLst>
                                      </p:cBhvr>
                                      <p:to>
                                        <p:strVal val="visible"/>
                                      </p:to>
                                    </p:set>
                                    <p:animEffect transition="in" filter="wipe(left)">
                                      <p:cBhvr>
                                        <p:cTn id="11" dur="500"/>
                                        <p:tgtEl>
                                          <p:spTgt spid="61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64"/>
                                        </p:tgtEl>
                                        <p:attrNameLst>
                                          <p:attrName>style.visibility</p:attrName>
                                        </p:attrNameLst>
                                      </p:cBhvr>
                                      <p:to>
                                        <p:strVal val="visible"/>
                                      </p:to>
                                    </p:set>
                                    <p:animEffect transition="in" filter="wipe(left)">
                                      <p:cBhvr>
                                        <p:cTn id="15" dur="500"/>
                                        <p:tgtEl>
                                          <p:spTgt spid="616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65"/>
                                        </p:tgtEl>
                                        <p:attrNameLst>
                                          <p:attrName>style.visibility</p:attrName>
                                        </p:attrNameLst>
                                      </p:cBhvr>
                                      <p:to>
                                        <p:strVal val="visible"/>
                                      </p:to>
                                    </p:set>
                                    <p:animEffect transition="in" filter="wipe(left)">
                                      <p:cBhvr>
                                        <p:cTn id="19" dur="500"/>
                                        <p:tgtEl>
                                          <p:spTgt spid="616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0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6163" grpId="0" animBg="1"/>
      <p:bldP spid="6164" grpId="0"/>
      <p:bldP spid="61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6146" name="Object 4"/>
          <p:cNvGraphicFramePr>
            <a:graphicFrameLocks noChangeAspect="1"/>
          </p:cNvGraphicFramePr>
          <p:nvPr/>
        </p:nvGraphicFramePr>
        <p:xfrm>
          <a:off x="1521847" y="2613311"/>
          <a:ext cx="17945255" cy="1628747"/>
        </p:xfrm>
        <a:graphic>
          <a:graphicData uri="http://schemas.openxmlformats.org/presentationml/2006/ole">
            <mc:AlternateContent xmlns:mc="http://schemas.openxmlformats.org/markup-compatibility/2006">
              <mc:Choice xmlns:v="urn:schemas-microsoft-com:vml" Requires="v">
                <p:oleObj spid="_x0000_s386242" name="Equation" r:id="rId4" imgW="4381200" imgH="393480" progId="Equation.DSMT4">
                  <p:embed/>
                </p:oleObj>
              </mc:Choice>
              <mc:Fallback>
                <p:oleObj name="Equation" r:id="rId4" imgW="438120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847" y="2613311"/>
                        <a:ext cx="17945255" cy="1628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1521847" y="4579938"/>
          <a:ext cx="6350385" cy="2114921"/>
        </p:xfrm>
        <a:graphic>
          <a:graphicData uri="http://schemas.openxmlformats.org/presentationml/2006/ole">
            <mc:AlternateContent xmlns:mc="http://schemas.openxmlformats.org/markup-compatibility/2006">
              <mc:Choice xmlns:v="urn:schemas-microsoft-com:vml" Requires="v">
                <p:oleObj spid="_x0000_s386243" name="Equation" r:id="rId6" imgW="1104840" imgH="444240" progId="Equation.DSMT4">
                  <p:embed/>
                </p:oleObj>
              </mc:Choice>
              <mc:Fallback>
                <p:oleObj name="Equation" r:id="rId6" imgW="1104840" imgH="4442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1847" y="4579938"/>
                        <a:ext cx="6350385" cy="2114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1"/>
          <p:cNvGrpSpPr>
            <a:grpSpLocks/>
          </p:cNvGrpSpPr>
          <p:nvPr/>
        </p:nvGrpSpPr>
        <p:grpSpPr bwMode="auto">
          <a:xfrm>
            <a:off x="4066680" y="1662505"/>
            <a:ext cx="5943594" cy="1350257"/>
            <a:chOff x="960" y="2352"/>
            <a:chExt cx="1440" cy="480"/>
          </a:xfrm>
        </p:grpSpPr>
        <p:graphicFrame>
          <p:nvGraphicFramePr>
            <p:cNvPr id="6152" name="Object 12"/>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386244" name="Equation" r:id="rId8" imgW="228600" imgH="228600" progId="Equation.3">
                    <p:embed/>
                  </p:oleObj>
                </mc:Choice>
                <mc:Fallback>
                  <p:oleObj name="Equation" r:id="rId8" imgW="228600" imgH="2286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2" name="Freeform 13"/>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73" name="Freeform 14"/>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3" name="Group 15"/>
          <p:cNvGrpSpPr>
            <a:grpSpLocks/>
          </p:cNvGrpSpPr>
          <p:nvPr/>
        </p:nvGrpSpPr>
        <p:grpSpPr bwMode="auto">
          <a:xfrm>
            <a:off x="10862573" y="1662505"/>
            <a:ext cx="3526217" cy="1350257"/>
            <a:chOff x="2592" y="2352"/>
            <a:chExt cx="1296" cy="480"/>
          </a:xfrm>
        </p:grpSpPr>
        <p:graphicFrame>
          <p:nvGraphicFramePr>
            <p:cNvPr id="6151" name="Object 16"/>
            <p:cNvGraphicFramePr>
              <a:graphicFrameLocks noChangeAspect="1"/>
            </p:cNvGraphicFramePr>
            <p:nvPr/>
          </p:nvGraphicFramePr>
          <p:xfrm>
            <a:off x="2976" y="2352"/>
            <a:ext cx="288" cy="323"/>
          </p:xfrm>
          <a:graphic>
            <a:graphicData uri="http://schemas.openxmlformats.org/presentationml/2006/ole">
              <mc:AlternateContent xmlns:mc="http://schemas.openxmlformats.org/markup-compatibility/2006">
                <mc:Choice xmlns:v="urn:schemas-microsoft-com:vml" Requires="v">
                  <p:oleObj spid="_x0000_s386245" name="Equation" r:id="rId10" imgW="190440" imgH="215640" progId="Equation.3">
                    <p:embed/>
                  </p:oleObj>
                </mc:Choice>
                <mc:Fallback>
                  <p:oleObj name="Equation" r:id="rId10" imgW="190440" imgH="21564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6" y="2352"/>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0" name="Freeform 17"/>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71" name="Freeform 18"/>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4" name="Group 19"/>
          <p:cNvGrpSpPr>
            <a:grpSpLocks/>
          </p:cNvGrpSpPr>
          <p:nvPr/>
        </p:nvGrpSpPr>
        <p:grpSpPr bwMode="auto">
          <a:xfrm>
            <a:off x="15251265" y="1662505"/>
            <a:ext cx="2202335" cy="1350257"/>
            <a:chOff x="4032" y="2352"/>
            <a:chExt cx="912" cy="480"/>
          </a:xfrm>
        </p:grpSpPr>
        <p:graphicFrame>
          <p:nvGraphicFramePr>
            <p:cNvPr id="6150" name="Object 20"/>
            <p:cNvGraphicFramePr>
              <a:graphicFrameLocks noChangeAspect="1"/>
            </p:cNvGraphicFramePr>
            <p:nvPr/>
          </p:nvGraphicFramePr>
          <p:xfrm>
            <a:off x="4416" y="2352"/>
            <a:ext cx="401" cy="345"/>
          </p:xfrm>
          <a:graphic>
            <a:graphicData uri="http://schemas.openxmlformats.org/presentationml/2006/ole">
              <mc:AlternateContent xmlns:mc="http://schemas.openxmlformats.org/markup-compatibility/2006">
                <mc:Choice xmlns:v="urn:schemas-microsoft-com:vml" Requires="v">
                  <p:oleObj spid="_x0000_s386246" name="Equation" r:id="rId12" imgW="266400" imgH="228600" progId="Equation.3">
                    <p:embed/>
                  </p:oleObj>
                </mc:Choice>
                <mc:Fallback>
                  <p:oleObj name="Equation" r:id="rId12" imgW="266400" imgH="2286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6" y="2352"/>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8" name="Freeform 21"/>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69" name="Freeform 22"/>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98665" name="Object 4"/>
          <p:cNvGraphicFramePr>
            <a:graphicFrameLocks noChangeAspect="1"/>
          </p:cNvGraphicFramePr>
          <p:nvPr/>
        </p:nvGraphicFramePr>
        <p:xfrm>
          <a:off x="10862573" y="6497054"/>
          <a:ext cx="9214876" cy="4137610"/>
        </p:xfrm>
        <a:graphic>
          <a:graphicData uri="http://schemas.openxmlformats.org/presentationml/2006/ole">
            <mc:AlternateContent xmlns:mc="http://schemas.openxmlformats.org/markup-compatibility/2006">
              <mc:Choice xmlns:v="urn:schemas-microsoft-com:vml" Requires="v">
                <p:oleObj spid="_x0000_s386247" name="Equation" r:id="rId14" imgW="1828800" imgH="812520" progId="Equation.DSMT4">
                  <p:embed/>
                </p:oleObj>
              </mc:Choice>
              <mc:Fallback>
                <p:oleObj name="Equation" r:id="rId14" imgW="1828800" imgH="81252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62573" y="6497054"/>
                        <a:ext cx="9214876" cy="41376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323850"/>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dirty="0" smtClean="0">
                <a:solidFill>
                  <a:srgbClr val="FF0000"/>
                </a:solidFill>
                <a:latin typeface="Impact" charset="0"/>
                <a:cs typeface="Impact" charset="0"/>
              </a:rPr>
              <a:t>3.1. Review of week 2 :Hodgkin-Huxley Model</a:t>
            </a:r>
            <a:endParaRPr lang="en-US" dirty="0">
              <a:solidFill>
                <a:srgbClr val="FF0000"/>
              </a:solidFill>
              <a:latin typeface="Impact" charset="0"/>
              <a:cs typeface="Impact" charset="0"/>
            </a:endParaRPr>
          </a:p>
        </p:txBody>
      </p:sp>
      <p:cxnSp>
        <p:nvCxnSpPr>
          <p:cNvPr id="63" name="Straight Connector 62"/>
          <p:cNvCxnSpPr/>
          <p:nvPr/>
        </p:nvCxnSpPr>
        <p:spPr>
          <a:xfrm>
            <a:off x="-215313" y="1508294"/>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13145021" y="9359354"/>
            <a:ext cx="8464177" cy="1846659"/>
          </a:xfrm>
          <a:prstGeom prst="rect">
            <a:avLst/>
          </a:prstGeom>
          <a:noFill/>
        </p:spPr>
        <p:txBody>
          <a:bodyPr wrap="none" rtlCol="0">
            <a:spAutoFit/>
          </a:bodyPr>
          <a:lstStyle/>
          <a:p>
            <a:pPr>
              <a:buFont typeface="Wingdings" pitchFamily="2" charset="2"/>
              <a:buChar char="à"/>
            </a:pPr>
            <a:r>
              <a:rPr lang="en-US" dirty="0" smtClean="0">
                <a:solidFill>
                  <a:srgbClr val="FF0000"/>
                </a:solidFill>
                <a:sym typeface="Wingdings" pitchFamily="2" charset="2"/>
              </a:rPr>
              <a:t>Hodgkin-Huxley model</a:t>
            </a:r>
          </a:p>
          <a:p>
            <a:r>
              <a:rPr lang="en-US" dirty="0" smtClean="0">
                <a:solidFill>
                  <a:srgbClr val="FF0000"/>
                </a:solidFill>
                <a:sym typeface="Wingdings" pitchFamily="2" charset="2"/>
              </a:rPr>
              <a:t>Compartmental models</a:t>
            </a:r>
            <a:endParaRPr lang="en-US" sz="4000" i="1" dirty="0" smtClean="0">
              <a:solidFill>
                <a:srgbClr val="FF0000"/>
              </a:solidFill>
              <a:sym typeface="Wingdings" pitchFamily="2" charset="2"/>
            </a:endParaRPr>
          </a:p>
        </p:txBody>
      </p:sp>
      <p:grpSp>
        <p:nvGrpSpPr>
          <p:cNvPr id="2" name="Group 49"/>
          <p:cNvGrpSpPr/>
          <p:nvPr/>
        </p:nvGrpSpPr>
        <p:grpSpPr>
          <a:xfrm>
            <a:off x="11900487" y="2351262"/>
            <a:ext cx="8673513" cy="6816173"/>
            <a:chOff x="4385726" y="1539652"/>
            <a:chExt cx="17590658" cy="10297144"/>
          </a:xfrm>
        </p:grpSpPr>
        <p:grpSp>
          <p:nvGrpSpPr>
            <p:cNvPr id="3" name="Group 5"/>
            <p:cNvGrpSpPr>
              <a:grpSpLocks/>
            </p:cNvGrpSpPr>
            <p:nvPr/>
          </p:nvGrpSpPr>
          <p:grpSpPr bwMode="auto">
            <a:xfrm>
              <a:off x="9714723" y="1956875"/>
              <a:ext cx="5617956" cy="1485283"/>
              <a:chOff x="672" y="384"/>
              <a:chExt cx="2208" cy="528"/>
            </a:xfrm>
          </p:grpSpPr>
          <p:sp>
            <p:nvSpPr>
              <p:cNvPr id="53" name="Oval 6"/>
              <p:cNvSpPr>
                <a:spLocks noChangeArrowheads="1"/>
              </p:cNvSpPr>
              <p:nvPr/>
            </p:nvSpPr>
            <p:spPr bwMode="auto">
              <a:xfrm>
                <a:off x="1344" y="672"/>
                <a:ext cx="240" cy="192"/>
              </a:xfrm>
              <a:prstGeom prst="ellipse">
                <a:avLst/>
              </a:prstGeom>
              <a:solidFill>
                <a:srgbClr val="FF0000"/>
              </a:solidFill>
              <a:ln w="9525">
                <a:solidFill>
                  <a:srgbClr val="FF0000"/>
                </a:solidFill>
                <a:round/>
                <a:headEnd/>
                <a:tailEnd/>
              </a:ln>
            </p:spPr>
            <p:txBody>
              <a:bodyPr wrap="none" anchor="ctr"/>
              <a:lstStyle/>
              <a:p>
                <a:endParaRPr lang="en-US"/>
              </a:p>
            </p:txBody>
          </p:sp>
          <p:sp>
            <p:nvSpPr>
              <p:cNvPr id="54" name="Freeform 7"/>
              <p:cNvSpPr>
                <a:spLocks/>
              </p:cNvSpPr>
              <p:nvPr/>
            </p:nvSpPr>
            <p:spPr bwMode="auto">
              <a:xfrm flipV="1">
                <a:off x="1536" y="720"/>
                <a:ext cx="1344" cy="144"/>
              </a:xfrm>
              <a:custGeom>
                <a:avLst/>
                <a:gdLst>
                  <a:gd name="T0" fmla="*/ 0 w 1344"/>
                  <a:gd name="T1" fmla="*/ 1 h 472"/>
                  <a:gd name="T2" fmla="*/ 384 w 1344"/>
                  <a:gd name="T3" fmla="*/ 1 h 472"/>
                  <a:gd name="T4" fmla="*/ 672 w 1344"/>
                  <a:gd name="T5" fmla="*/ 1 h 472"/>
                  <a:gd name="T6" fmla="*/ 1152 w 1344"/>
                  <a:gd name="T7" fmla="*/ 0 h 472"/>
                  <a:gd name="T8" fmla="*/ 1344 w 1344"/>
                  <a:gd name="T9" fmla="*/ 0 h 472"/>
                  <a:gd name="T10" fmla="*/ 0 60000 65536"/>
                  <a:gd name="T11" fmla="*/ 0 60000 65536"/>
                  <a:gd name="T12" fmla="*/ 0 60000 65536"/>
                  <a:gd name="T13" fmla="*/ 0 60000 65536"/>
                  <a:gd name="T14" fmla="*/ 0 60000 65536"/>
                  <a:gd name="T15" fmla="*/ 0 w 1344"/>
                  <a:gd name="T16" fmla="*/ 0 h 472"/>
                  <a:gd name="T17" fmla="*/ 1344 w 1344"/>
                  <a:gd name="T18" fmla="*/ 472 h 472"/>
                </a:gdLst>
                <a:ahLst/>
                <a:cxnLst>
                  <a:cxn ang="T10">
                    <a:pos x="T0" y="T1"/>
                  </a:cxn>
                  <a:cxn ang="T11">
                    <a:pos x="T2" y="T3"/>
                  </a:cxn>
                  <a:cxn ang="T12">
                    <a:pos x="T4" y="T5"/>
                  </a:cxn>
                  <a:cxn ang="T13">
                    <a:pos x="T6" y="T7"/>
                  </a:cxn>
                  <a:cxn ang="T14">
                    <a:pos x="T8" y="T9"/>
                  </a:cxn>
                </a:cxnLst>
                <a:rect l="T15" t="T16" r="T17" b="T18"/>
                <a:pathLst>
                  <a:path w="1344" h="472">
                    <a:moveTo>
                      <a:pt x="0" y="288"/>
                    </a:moveTo>
                    <a:cubicBezTo>
                      <a:pt x="136" y="300"/>
                      <a:pt x="272" y="312"/>
                      <a:pt x="384" y="336"/>
                    </a:cubicBezTo>
                    <a:cubicBezTo>
                      <a:pt x="496" y="360"/>
                      <a:pt x="544" y="472"/>
                      <a:pt x="672" y="432"/>
                    </a:cubicBezTo>
                    <a:cubicBezTo>
                      <a:pt x="800" y="392"/>
                      <a:pt x="1040" y="168"/>
                      <a:pt x="1152" y="96"/>
                    </a:cubicBezTo>
                    <a:cubicBezTo>
                      <a:pt x="1264" y="24"/>
                      <a:pt x="1304" y="12"/>
                      <a:pt x="1344" y="0"/>
                    </a:cubicBezTo>
                  </a:path>
                </a:pathLst>
              </a:custGeom>
              <a:noFill/>
              <a:ln w="9525">
                <a:solidFill>
                  <a:srgbClr val="FF0000"/>
                </a:solidFill>
                <a:round/>
                <a:headEnd/>
                <a:tailEnd/>
              </a:ln>
            </p:spPr>
            <p:txBody>
              <a:bodyPr wrap="none" anchor="ctr"/>
              <a:lstStyle/>
              <a:p>
                <a:endParaRPr lang="en-US"/>
              </a:p>
            </p:txBody>
          </p:sp>
          <p:sp>
            <p:nvSpPr>
              <p:cNvPr id="55" name="Freeform 8"/>
              <p:cNvSpPr>
                <a:spLocks/>
              </p:cNvSpPr>
              <p:nvPr/>
            </p:nvSpPr>
            <p:spPr bwMode="auto">
              <a:xfrm>
                <a:off x="672" y="528"/>
                <a:ext cx="768" cy="240"/>
              </a:xfrm>
              <a:custGeom>
                <a:avLst/>
                <a:gdLst>
                  <a:gd name="T0" fmla="*/ 768 w 768"/>
                  <a:gd name="T1" fmla="*/ 240 h 240"/>
                  <a:gd name="T2" fmla="*/ 336 w 768"/>
                  <a:gd name="T3" fmla="*/ 192 h 240"/>
                  <a:gd name="T4" fmla="*/ 0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768" y="240"/>
                    </a:moveTo>
                    <a:cubicBezTo>
                      <a:pt x="616" y="236"/>
                      <a:pt x="464" y="232"/>
                      <a:pt x="336" y="192"/>
                    </a:cubicBezTo>
                    <a:cubicBezTo>
                      <a:pt x="208" y="152"/>
                      <a:pt x="56" y="32"/>
                      <a:pt x="0" y="0"/>
                    </a:cubicBezTo>
                  </a:path>
                </a:pathLst>
              </a:custGeom>
              <a:noFill/>
              <a:ln w="28575">
                <a:solidFill>
                  <a:srgbClr val="FF0000"/>
                </a:solidFill>
                <a:round/>
                <a:headEnd/>
                <a:tailEnd/>
              </a:ln>
            </p:spPr>
            <p:txBody>
              <a:bodyPr wrap="none" anchor="ctr"/>
              <a:lstStyle/>
              <a:p>
                <a:endParaRPr lang="en-US"/>
              </a:p>
            </p:txBody>
          </p:sp>
          <p:sp>
            <p:nvSpPr>
              <p:cNvPr id="56" name="Freeform 9"/>
              <p:cNvSpPr>
                <a:spLocks/>
              </p:cNvSpPr>
              <p:nvPr/>
            </p:nvSpPr>
            <p:spPr bwMode="auto">
              <a:xfrm>
                <a:off x="720" y="768"/>
                <a:ext cx="528" cy="144"/>
              </a:xfrm>
              <a:custGeom>
                <a:avLst/>
                <a:gdLst>
                  <a:gd name="T0" fmla="*/ 1177 w 432"/>
                  <a:gd name="T1" fmla="*/ 0 h 144"/>
                  <a:gd name="T2" fmla="*/ 786 w 432"/>
                  <a:gd name="T3" fmla="*/ 96 h 144"/>
                  <a:gd name="T4" fmla="*/ 0 w 432"/>
                  <a:gd name="T5" fmla="*/ 144 h 144"/>
                  <a:gd name="T6" fmla="*/ 0 60000 65536"/>
                  <a:gd name="T7" fmla="*/ 0 60000 65536"/>
                  <a:gd name="T8" fmla="*/ 0 60000 65536"/>
                  <a:gd name="T9" fmla="*/ 0 w 432"/>
                  <a:gd name="T10" fmla="*/ 0 h 144"/>
                  <a:gd name="T11" fmla="*/ 432 w 432"/>
                  <a:gd name="T12" fmla="*/ 144 h 144"/>
                </a:gdLst>
                <a:ahLst/>
                <a:cxnLst>
                  <a:cxn ang="T6">
                    <a:pos x="T0" y="T1"/>
                  </a:cxn>
                  <a:cxn ang="T7">
                    <a:pos x="T2" y="T3"/>
                  </a:cxn>
                  <a:cxn ang="T8">
                    <a:pos x="T4" y="T5"/>
                  </a:cxn>
                </a:cxnLst>
                <a:rect l="T9" t="T10" r="T11" b="T12"/>
                <a:pathLst>
                  <a:path w="432" h="144">
                    <a:moveTo>
                      <a:pt x="432" y="0"/>
                    </a:moveTo>
                    <a:cubicBezTo>
                      <a:pt x="396" y="36"/>
                      <a:pt x="360" y="72"/>
                      <a:pt x="288" y="96"/>
                    </a:cubicBezTo>
                    <a:cubicBezTo>
                      <a:pt x="216" y="120"/>
                      <a:pt x="108" y="132"/>
                      <a:pt x="0" y="144"/>
                    </a:cubicBezTo>
                  </a:path>
                </a:pathLst>
              </a:custGeom>
              <a:noFill/>
              <a:ln w="28575">
                <a:solidFill>
                  <a:srgbClr val="FF0000"/>
                </a:solidFill>
                <a:round/>
                <a:headEnd/>
                <a:tailEnd/>
              </a:ln>
            </p:spPr>
            <p:txBody>
              <a:bodyPr wrap="none" anchor="ctr"/>
              <a:lstStyle/>
              <a:p>
                <a:endParaRPr lang="en-US"/>
              </a:p>
            </p:txBody>
          </p:sp>
          <p:sp>
            <p:nvSpPr>
              <p:cNvPr id="58" name="Freeform 10"/>
              <p:cNvSpPr>
                <a:spLocks/>
              </p:cNvSpPr>
              <p:nvPr/>
            </p:nvSpPr>
            <p:spPr bwMode="auto">
              <a:xfrm>
                <a:off x="816" y="384"/>
                <a:ext cx="432" cy="384"/>
              </a:xfrm>
              <a:custGeom>
                <a:avLst/>
                <a:gdLst>
                  <a:gd name="T0" fmla="*/ 432 w 432"/>
                  <a:gd name="T1" fmla="*/ 384 h 384"/>
                  <a:gd name="T2" fmla="*/ 288 w 432"/>
                  <a:gd name="T3" fmla="*/ 144 h 384"/>
                  <a:gd name="T4" fmla="*/ 0 w 432"/>
                  <a:gd name="T5" fmla="*/ 0 h 384"/>
                  <a:gd name="T6" fmla="*/ 0 60000 65536"/>
                  <a:gd name="T7" fmla="*/ 0 60000 65536"/>
                  <a:gd name="T8" fmla="*/ 0 60000 65536"/>
                  <a:gd name="T9" fmla="*/ 0 w 432"/>
                  <a:gd name="T10" fmla="*/ 0 h 384"/>
                  <a:gd name="T11" fmla="*/ 432 w 432"/>
                  <a:gd name="T12" fmla="*/ 384 h 384"/>
                </a:gdLst>
                <a:ahLst/>
                <a:cxnLst>
                  <a:cxn ang="T6">
                    <a:pos x="T0" y="T1"/>
                  </a:cxn>
                  <a:cxn ang="T7">
                    <a:pos x="T2" y="T3"/>
                  </a:cxn>
                  <a:cxn ang="T8">
                    <a:pos x="T4" y="T5"/>
                  </a:cxn>
                </a:cxnLst>
                <a:rect l="T9" t="T10" r="T11" b="T12"/>
                <a:pathLst>
                  <a:path w="432" h="384">
                    <a:moveTo>
                      <a:pt x="432" y="384"/>
                    </a:moveTo>
                    <a:cubicBezTo>
                      <a:pt x="396" y="296"/>
                      <a:pt x="360" y="208"/>
                      <a:pt x="288" y="144"/>
                    </a:cubicBezTo>
                    <a:cubicBezTo>
                      <a:pt x="216" y="80"/>
                      <a:pt x="48" y="24"/>
                      <a:pt x="0" y="0"/>
                    </a:cubicBezTo>
                  </a:path>
                </a:pathLst>
              </a:custGeom>
              <a:noFill/>
              <a:ln w="28575">
                <a:solidFill>
                  <a:srgbClr val="FF0000"/>
                </a:solidFill>
                <a:round/>
                <a:headEnd/>
                <a:tailEnd/>
              </a:ln>
            </p:spPr>
            <p:txBody>
              <a:bodyPr wrap="none" anchor="ctr"/>
              <a:lstStyle/>
              <a:p>
                <a:endParaRPr lang="en-US"/>
              </a:p>
            </p:txBody>
          </p:sp>
        </p:grpSp>
        <p:sp>
          <p:nvSpPr>
            <p:cNvPr id="13" name="Text Box 11"/>
            <p:cNvSpPr txBox="1">
              <a:spLocks noChangeArrowheads="1"/>
            </p:cNvSpPr>
            <p:nvPr/>
          </p:nvSpPr>
          <p:spPr bwMode="auto">
            <a:xfrm>
              <a:off x="11263270" y="3307132"/>
              <a:ext cx="933161" cy="2071469"/>
            </a:xfrm>
            <a:prstGeom prst="rect">
              <a:avLst/>
            </a:prstGeom>
            <a:noFill/>
            <a:ln w="9525">
              <a:noFill/>
              <a:miter lim="800000"/>
              <a:headEnd/>
              <a:tailEnd/>
            </a:ln>
          </p:spPr>
          <p:txBody>
            <a:bodyPr wrap="none" lIns="192902" tIns="96451" rIns="192902" bIns="96451">
              <a:spAutoFit/>
            </a:bodyPr>
            <a:lstStyle/>
            <a:p>
              <a:endParaRPr lang="en-US" dirty="0">
                <a:solidFill>
                  <a:srgbClr val="FF0000"/>
                </a:solidFill>
              </a:endParaRPr>
            </a:p>
          </p:txBody>
        </p:sp>
        <p:graphicFrame>
          <p:nvGraphicFramePr>
            <p:cNvPr id="16" name="Object 3"/>
            <p:cNvGraphicFramePr>
              <a:graphicFrameLocks noChangeAspect="1"/>
            </p:cNvGraphicFramePr>
            <p:nvPr/>
          </p:nvGraphicFramePr>
          <p:xfrm>
            <a:off x="14324105" y="8725293"/>
            <a:ext cx="4893779" cy="2304693"/>
          </p:xfrm>
          <a:graphic>
            <a:graphicData uri="http://schemas.openxmlformats.org/presentationml/2006/ole">
              <mc:AlternateContent xmlns:mc="http://schemas.openxmlformats.org/markup-compatibility/2006">
                <mc:Choice xmlns:v="urn:schemas-microsoft-com:vml" Requires="v">
                  <p:oleObj spid="_x0000_s343144" name="Equation" r:id="rId4" imgW="698400" imgH="393480" progId="Equation.DSMT4">
                    <p:embed/>
                  </p:oleObj>
                </mc:Choice>
                <mc:Fallback>
                  <p:oleObj name="Equation" r:id="rId4" imgW="698400" imgH="393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24105" y="8725293"/>
                          <a:ext cx="4893779" cy="230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5" name="Group 54"/>
            <p:cNvGrpSpPr/>
            <p:nvPr/>
          </p:nvGrpSpPr>
          <p:grpSpPr>
            <a:xfrm flipH="1">
              <a:off x="10096293" y="3088550"/>
              <a:ext cx="1701439" cy="1485284"/>
              <a:chOff x="3184807" y="1351085"/>
              <a:chExt cx="1066800" cy="838201"/>
            </a:xfrm>
          </p:grpSpPr>
          <p:sp>
            <p:nvSpPr>
              <p:cNvPr id="51" name="Line 12"/>
              <p:cNvSpPr>
                <a:spLocks noChangeShapeType="1"/>
              </p:cNvSpPr>
              <p:nvPr/>
            </p:nvSpPr>
            <p:spPr bwMode="auto">
              <a:xfrm flipH="1" flipV="1">
                <a:off x="3184807" y="1351086"/>
                <a:ext cx="1066800" cy="838200"/>
              </a:xfrm>
              <a:prstGeom prst="line">
                <a:avLst/>
              </a:prstGeom>
              <a:noFill/>
              <a:ln w="9525">
                <a:solidFill>
                  <a:schemeClr val="tx1"/>
                </a:solidFill>
                <a:round/>
                <a:headEnd/>
                <a:tailEnd/>
              </a:ln>
            </p:spPr>
            <p:txBody>
              <a:bodyPr wrap="none" anchor="ctr"/>
              <a:lstStyle/>
              <a:p>
                <a:endParaRPr lang="en-US"/>
              </a:p>
            </p:txBody>
          </p:sp>
          <p:sp>
            <p:nvSpPr>
              <p:cNvPr id="52" name="Line 13"/>
              <p:cNvSpPr>
                <a:spLocks noChangeShapeType="1"/>
              </p:cNvSpPr>
              <p:nvPr/>
            </p:nvSpPr>
            <p:spPr bwMode="auto">
              <a:xfrm flipH="1" flipV="1">
                <a:off x="3184814" y="1351085"/>
                <a:ext cx="990602" cy="685800"/>
              </a:xfrm>
              <a:prstGeom prst="line">
                <a:avLst/>
              </a:prstGeom>
              <a:noFill/>
              <a:ln w="9525">
                <a:solidFill>
                  <a:schemeClr val="tx1"/>
                </a:solidFill>
                <a:round/>
                <a:headEnd/>
                <a:tailEnd/>
              </a:ln>
            </p:spPr>
            <p:txBody>
              <a:bodyPr wrap="none" anchor="ctr"/>
              <a:lstStyle/>
              <a:p>
                <a:endParaRPr lang="en-US"/>
              </a:p>
            </p:txBody>
          </p:sp>
        </p:grpSp>
        <p:grpSp>
          <p:nvGrpSpPr>
            <p:cNvPr id="6" name="Group 84"/>
            <p:cNvGrpSpPr/>
            <p:nvPr/>
          </p:nvGrpSpPr>
          <p:grpSpPr>
            <a:xfrm>
              <a:off x="4385726" y="7282621"/>
              <a:ext cx="5762377" cy="4554175"/>
              <a:chOff x="0" y="4402301"/>
              <a:chExt cx="5762377" cy="4554175"/>
            </a:xfrm>
          </p:grpSpPr>
          <p:sp>
            <p:nvSpPr>
              <p:cNvPr id="24" name="Line 22"/>
              <p:cNvSpPr>
                <a:spLocks noChangeShapeType="1"/>
              </p:cNvSpPr>
              <p:nvPr/>
            </p:nvSpPr>
            <p:spPr bwMode="auto">
              <a:xfrm flipH="1">
                <a:off x="2736304" y="4708004"/>
                <a:ext cx="1" cy="648071"/>
              </a:xfrm>
              <a:prstGeom prst="line">
                <a:avLst/>
              </a:prstGeom>
              <a:noFill/>
              <a:ln w="9525">
                <a:solidFill>
                  <a:schemeClr val="tx1"/>
                </a:solidFill>
                <a:round/>
                <a:headEnd/>
                <a:tailEnd type="triangle" w="med" len="med"/>
              </a:ln>
            </p:spPr>
            <p:txBody>
              <a:bodyPr lIns="192902" tIns="96451" rIns="192902" bIns="96451"/>
              <a:lstStyle/>
              <a:p>
                <a:endParaRPr lang="en-US"/>
              </a:p>
            </p:txBody>
          </p:sp>
          <p:sp>
            <p:nvSpPr>
              <p:cNvPr id="25" name="Text Box 23"/>
              <p:cNvSpPr txBox="1">
                <a:spLocks noChangeArrowheads="1"/>
              </p:cNvSpPr>
              <p:nvPr/>
            </p:nvSpPr>
            <p:spPr bwMode="auto">
              <a:xfrm>
                <a:off x="2880319" y="4402301"/>
                <a:ext cx="933161" cy="1982256"/>
              </a:xfrm>
              <a:prstGeom prst="rect">
                <a:avLst/>
              </a:prstGeom>
              <a:noFill/>
              <a:ln w="9525">
                <a:noFill/>
                <a:miter lim="800000"/>
                <a:headEnd/>
                <a:tailEnd/>
              </a:ln>
            </p:spPr>
            <p:txBody>
              <a:bodyPr wrap="none" lIns="192902" tIns="96451" rIns="192902" bIns="96451">
                <a:spAutoFit/>
              </a:bodyPr>
              <a:lstStyle/>
              <a:p>
                <a:endParaRPr lang="fr-FR" sz="5400" i="1" dirty="0"/>
              </a:p>
            </p:txBody>
          </p:sp>
          <p:sp>
            <p:nvSpPr>
              <p:cNvPr id="26" name="Line 24"/>
              <p:cNvSpPr>
                <a:spLocks noChangeShapeType="1"/>
              </p:cNvSpPr>
              <p:nvPr/>
            </p:nvSpPr>
            <p:spPr bwMode="auto">
              <a:xfrm>
                <a:off x="433785" y="6614747"/>
                <a:ext cx="1024027" cy="0"/>
              </a:xfrm>
              <a:prstGeom prst="line">
                <a:avLst/>
              </a:prstGeom>
              <a:noFill/>
              <a:ln w="57150">
                <a:solidFill>
                  <a:schemeClr val="tx1"/>
                </a:solidFill>
                <a:round/>
                <a:headEnd/>
                <a:tailEnd/>
              </a:ln>
            </p:spPr>
            <p:txBody>
              <a:bodyPr lIns="192902" tIns="96451" rIns="192902" bIns="96451"/>
              <a:lstStyle/>
              <a:p>
                <a:endParaRPr lang="en-US"/>
              </a:p>
            </p:txBody>
          </p:sp>
          <p:sp>
            <p:nvSpPr>
              <p:cNvPr id="27" name="Line 25"/>
              <p:cNvSpPr>
                <a:spLocks noChangeShapeType="1"/>
              </p:cNvSpPr>
              <p:nvPr/>
            </p:nvSpPr>
            <p:spPr bwMode="auto">
              <a:xfrm>
                <a:off x="433785" y="6997320"/>
                <a:ext cx="1024027" cy="0"/>
              </a:xfrm>
              <a:prstGeom prst="line">
                <a:avLst/>
              </a:prstGeom>
              <a:noFill/>
              <a:ln w="57150">
                <a:solidFill>
                  <a:schemeClr val="tx1"/>
                </a:solidFill>
                <a:round/>
                <a:headEnd/>
                <a:tailEnd/>
              </a:ln>
            </p:spPr>
            <p:txBody>
              <a:bodyPr lIns="192902" tIns="96451" rIns="192902" bIns="96451"/>
              <a:lstStyle/>
              <a:p>
                <a:endParaRPr lang="en-US"/>
              </a:p>
            </p:txBody>
          </p:sp>
          <p:sp>
            <p:nvSpPr>
              <p:cNvPr id="28" name="Line 26"/>
              <p:cNvSpPr>
                <a:spLocks noChangeShapeType="1"/>
              </p:cNvSpPr>
              <p:nvPr/>
            </p:nvSpPr>
            <p:spPr bwMode="auto">
              <a:xfrm>
                <a:off x="943922" y="5593616"/>
                <a:ext cx="0" cy="1021131"/>
              </a:xfrm>
              <a:prstGeom prst="line">
                <a:avLst/>
              </a:prstGeom>
              <a:noFill/>
              <a:ln w="9525">
                <a:solidFill>
                  <a:schemeClr val="tx1"/>
                </a:solidFill>
                <a:round/>
                <a:headEnd/>
                <a:tailEnd/>
              </a:ln>
            </p:spPr>
            <p:txBody>
              <a:bodyPr lIns="192902" tIns="96451" rIns="192902" bIns="96451"/>
              <a:lstStyle/>
              <a:p>
                <a:endParaRPr lang="en-US"/>
              </a:p>
            </p:txBody>
          </p:sp>
          <p:sp>
            <p:nvSpPr>
              <p:cNvPr id="29" name="Line 27"/>
              <p:cNvSpPr>
                <a:spLocks noChangeShapeType="1"/>
              </p:cNvSpPr>
              <p:nvPr/>
            </p:nvSpPr>
            <p:spPr bwMode="auto">
              <a:xfrm>
                <a:off x="2478088" y="4699072"/>
                <a:ext cx="0" cy="894545"/>
              </a:xfrm>
              <a:prstGeom prst="line">
                <a:avLst/>
              </a:prstGeom>
              <a:noFill/>
              <a:ln w="9525">
                <a:solidFill>
                  <a:schemeClr val="tx1"/>
                </a:solidFill>
                <a:round/>
                <a:headEnd/>
                <a:tailEnd/>
              </a:ln>
            </p:spPr>
            <p:txBody>
              <a:bodyPr lIns="192902" tIns="96451" rIns="192902" bIns="96451"/>
              <a:lstStyle/>
              <a:p>
                <a:endParaRPr lang="en-US"/>
              </a:p>
            </p:txBody>
          </p:sp>
          <p:sp>
            <p:nvSpPr>
              <p:cNvPr id="30" name="Line 28"/>
              <p:cNvSpPr>
                <a:spLocks noChangeShapeType="1"/>
              </p:cNvSpPr>
              <p:nvPr/>
            </p:nvSpPr>
            <p:spPr bwMode="auto">
              <a:xfrm>
                <a:off x="3498365" y="5593616"/>
                <a:ext cx="0" cy="1021131"/>
              </a:xfrm>
              <a:prstGeom prst="line">
                <a:avLst/>
              </a:prstGeom>
              <a:noFill/>
              <a:ln w="9525">
                <a:solidFill>
                  <a:schemeClr val="tx1"/>
                </a:solidFill>
                <a:round/>
                <a:headEnd/>
                <a:tailEnd/>
              </a:ln>
            </p:spPr>
            <p:txBody>
              <a:bodyPr lIns="192902" tIns="96451" rIns="192902" bIns="96451"/>
              <a:lstStyle/>
              <a:p>
                <a:endParaRPr lang="en-US"/>
              </a:p>
            </p:txBody>
          </p:sp>
          <p:sp>
            <p:nvSpPr>
              <p:cNvPr id="31" name="Line 29"/>
              <p:cNvSpPr>
                <a:spLocks noChangeShapeType="1"/>
              </p:cNvSpPr>
              <p:nvPr/>
            </p:nvSpPr>
            <p:spPr bwMode="auto">
              <a:xfrm>
                <a:off x="943922" y="6997321"/>
                <a:ext cx="0" cy="1021133"/>
              </a:xfrm>
              <a:prstGeom prst="line">
                <a:avLst/>
              </a:prstGeom>
              <a:noFill/>
              <a:ln w="9525">
                <a:solidFill>
                  <a:schemeClr val="tx1"/>
                </a:solidFill>
                <a:round/>
                <a:headEnd/>
                <a:tailEnd/>
              </a:ln>
            </p:spPr>
            <p:txBody>
              <a:bodyPr lIns="192902" tIns="96451" rIns="192902" bIns="96451"/>
              <a:lstStyle/>
              <a:p>
                <a:endParaRPr lang="en-US"/>
              </a:p>
            </p:txBody>
          </p:sp>
          <p:sp>
            <p:nvSpPr>
              <p:cNvPr id="32" name="Line 30"/>
              <p:cNvSpPr>
                <a:spLocks noChangeShapeType="1"/>
              </p:cNvSpPr>
              <p:nvPr/>
            </p:nvSpPr>
            <p:spPr bwMode="auto">
              <a:xfrm>
                <a:off x="3497840" y="7507446"/>
                <a:ext cx="527" cy="511007"/>
              </a:xfrm>
              <a:prstGeom prst="line">
                <a:avLst/>
              </a:prstGeom>
              <a:noFill/>
              <a:ln w="9525">
                <a:solidFill>
                  <a:schemeClr val="tx1"/>
                </a:solidFill>
                <a:round/>
                <a:headEnd/>
                <a:tailEnd/>
              </a:ln>
            </p:spPr>
            <p:txBody>
              <a:bodyPr lIns="192902" tIns="96451" rIns="192902" bIns="96451"/>
              <a:lstStyle/>
              <a:p>
                <a:endParaRPr lang="en-US"/>
              </a:p>
            </p:txBody>
          </p:sp>
          <p:sp>
            <p:nvSpPr>
              <p:cNvPr id="33" name="Rectangle 31"/>
              <p:cNvSpPr>
                <a:spLocks noChangeArrowheads="1"/>
              </p:cNvSpPr>
              <p:nvPr/>
            </p:nvSpPr>
            <p:spPr bwMode="auto">
              <a:xfrm>
                <a:off x="3329572" y="5976277"/>
                <a:ext cx="337592" cy="894545"/>
              </a:xfrm>
              <a:prstGeom prst="rect">
                <a:avLst/>
              </a:prstGeom>
              <a:solidFill>
                <a:schemeClr val="tx2"/>
              </a:solidFill>
              <a:ln w="9525">
                <a:solidFill>
                  <a:schemeClr val="tx1"/>
                </a:solidFill>
                <a:miter lim="800000"/>
                <a:headEnd/>
                <a:tailEnd/>
              </a:ln>
            </p:spPr>
            <p:txBody>
              <a:bodyPr wrap="none" lIns="192902" tIns="96451" rIns="192902" bIns="96451" anchor="ctr"/>
              <a:lstStyle/>
              <a:p>
                <a:endParaRPr lang="en-US"/>
              </a:p>
            </p:txBody>
          </p:sp>
          <p:sp>
            <p:nvSpPr>
              <p:cNvPr id="34" name="Line 32"/>
              <p:cNvSpPr>
                <a:spLocks noChangeShapeType="1"/>
              </p:cNvSpPr>
              <p:nvPr/>
            </p:nvSpPr>
            <p:spPr bwMode="auto">
              <a:xfrm>
                <a:off x="943923" y="5593616"/>
                <a:ext cx="2554443" cy="0"/>
              </a:xfrm>
              <a:prstGeom prst="line">
                <a:avLst/>
              </a:prstGeom>
              <a:noFill/>
              <a:ln w="9525">
                <a:solidFill>
                  <a:schemeClr val="tx1"/>
                </a:solidFill>
                <a:round/>
                <a:headEnd/>
                <a:tailEnd/>
              </a:ln>
            </p:spPr>
            <p:txBody>
              <a:bodyPr lIns="192902" tIns="96451" rIns="192902" bIns="96451"/>
              <a:lstStyle/>
              <a:p>
                <a:endParaRPr lang="en-US"/>
              </a:p>
            </p:txBody>
          </p:sp>
          <p:sp>
            <p:nvSpPr>
              <p:cNvPr id="35" name="Line 33"/>
              <p:cNvSpPr>
                <a:spLocks noChangeShapeType="1"/>
              </p:cNvSpPr>
              <p:nvPr/>
            </p:nvSpPr>
            <p:spPr bwMode="auto">
              <a:xfrm>
                <a:off x="943923" y="8018453"/>
                <a:ext cx="2554443" cy="0"/>
              </a:xfrm>
              <a:prstGeom prst="line">
                <a:avLst/>
              </a:prstGeom>
              <a:noFill/>
              <a:ln w="9525">
                <a:solidFill>
                  <a:schemeClr val="tx1"/>
                </a:solidFill>
                <a:round/>
                <a:headEnd/>
                <a:tailEnd/>
              </a:ln>
            </p:spPr>
            <p:txBody>
              <a:bodyPr lIns="192902" tIns="96451" rIns="192902" bIns="96451"/>
              <a:lstStyle/>
              <a:p>
                <a:endParaRPr lang="en-US"/>
              </a:p>
            </p:txBody>
          </p:sp>
          <p:sp>
            <p:nvSpPr>
              <p:cNvPr id="36" name="Line 34"/>
              <p:cNvSpPr>
                <a:spLocks noChangeShapeType="1"/>
              </p:cNvSpPr>
              <p:nvPr/>
            </p:nvSpPr>
            <p:spPr bwMode="auto">
              <a:xfrm>
                <a:off x="2136746" y="8018452"/>
                <a:ext cx="0" cy="382573"/>
              </a:xfrm>
              <a:prstGeom prst="line">
                <a:avLst/>
              </a:prstGeom>
              <a:noFill/>
              <a:ln w="9525">
                <a:solidFill>
                  <a:schemeClr val="tx1"/>
                </a:solidFill>
                <a:round/>
                <a:headEnd/>
                <a:tailEnd/>
              </a:ln>
            </p:spPr>
            <p:txBody>
              <a:bodyPr lIns="192902" tIns="96451" rIns="192902" bIns="96451"/>
              <a:lstStyle/>
              <a:p>
                <a:endParaRPr lang="en-US"/>
              </a:p>
            </p:txBody>
          </p:sp>
          <p:sp>
            <p:nvSpPr>
              <p:cNvPr id="37" name="Line 35"/>
              <p:cNvSpPr>
                <a:spLocks noChangeShapeType="1"/>
              </p:cNvSpPr>
              <p:nvPr/>
            </p:nvSpPr>
            <p:spPr bwMode="auto">
              <a:xfrm>
                <a:off x="1457810" y="8401025"/>
                <a:ext cx="1189075" cy="0"/>
              </a:xfrm>
              <a:prstGeom prst="line">
                <a:avLst/>
              </a:prstGeom>
              <a:noFill/>
              <a:ln w="9525">
                <a:solidFill>
                  <a:schemeClr val="tx1"/>
                </a:solidFill>
                <a:round/>
                <a:headEnd/>
                <a:tailEnd/>
              </a:ln>
            </p:spPr>
            <p:txBody>
              <a:bodyPr lIns="192902" tIns="96451" rIns="192902" bIns="96451"/>
              <a:lstStyle/>
              <a:p>
                <a:endParaRPr lang="en-US"/>
              </a:p>
            </p:txBody>
          </p:sp>
          <p:sp>
            <p:nvSpPr>
              <p:cNvPr id="38" name="Line 36"/>
              <p:cNvSpPr>
                <a:spLocks noChangeShapeType="1"/>
              </p:cNvSpPr>
              <p:nvPr/>
            </p:nvSpPr>
            <p:spPr bwMode="auto">
              <a:xfrm>
                <a:off x="1795403" y="8527611"/>
                <a:ext cx="682686" cy="0"/>
              </a:xfrm>
              <a:prstGeom prst="line">
                <a:avLst/>
              </a:prstGeom>
              <a:noFill/>
              <a:ln w="9525">
                <a:solidFill>
                  <a:schemeClr val="tx1"/>
                </a:solidFill>
                <a:round/>
                <a:headEnd/>
                <a:tailEnd/>
              </a:ln>
            </p:spPr>
            <p:txBody>
              <a:bodyPr lIns="192902" tIns="96451" rIns="192902" bIns="96451"/>
              <a:lstStyle/>
              <a:p>
                <a:endParaRPr lang="en-US"/>
              </a:p>
            </p:txBody>
          </p:sp>
          <p:sp>
            <p:nvSpPr>
              <p:cNvPr id="39" name="Line 41"/>
              <p:cNvSpPr>
                <a:spLocks noChangeShapeType="1"/>
              </p:cNvSpPr>
              <p:nvPr/>
            </p:nvSpPr>
            <p:spPr bwMode="auto">
              <a:xfrm>
                <a:off x="3498366" y="5593616"/>
                <a:ext cx="1699213" cy="0"/>
              </a:xfrm>
              <a:prstGeom prst="line">
                <a:avLst/>
              </a:prstGeom>
              <a:noFill/>
              <a:ln w="9525">
                <a:solidFill>
                  <a:schemeClr val="tx1"/>
                </a:solidFill>
                <a:prstDash val="dash"/>
                <a:round/>
                <a:headEnd/>
                <a:tailEnd/>
              </a:ln>
            </p:spPr>
            <p:txBody>
              <a:bodyPr lIns="192902" tIns="96451" rIns="192902" bIns="96451"/>
              <a:lstStyle/>
              <a:p>
                <a:endParaRPr lang="en-US"/>
              </a:p>
            </p:txBody>
          </p:sp>
          <p:sp>
            <p:nvSpPr>
              <p:cNvPr id="40" name="Line 42"/>
              <p:cNvSpPr>
                <a:spLocks noChangeShapeType="1"/>
              </p:cNvSpPr>
              <p:nvPr/>
            </p:nvSpPr>
            <p:spPr bwMode="auto">
              <a:xfrm>
                <a:off x="3498366" y="8018453"/>
                <a:ext cx="1699213" cy="0"/>
              </a:xfrm>
              <a:prstGeom prst="line">
                <a:avLst/>
              </a:prstGeom>
              <a:noFill/>
              <a:ln w="9525">
                <a:solidFill>
                  <a:schemeClr val="tx1"/>
                </a:solidFill>
                <a:prstDash val="dash"/>
                <a:round/>
                <a:headEnd/>
                <a:tailEnd/>
              </a:ln>
            </p:spPr>
            <p:txBody>
              <a:bodyPr lIns="192902" tIns="96451" rIns="192902" bIns="96451"/>
              <a:lstStyle/>
              <a:p>
                <a:endParaRPr lang="en-US"/>
              </a:p>
            </p:txBody>
          </p:sp>
          <p:sp>
            <p:nvSpPr>
              <p:cNvPr id="41" name="Line 49"/>
              <p:cNvSpPr>
                <a:spLocks noChangeShapeType="1"/>
              </p:cNvSpPr>
              <p:nvPr/>
            </p:nvSpPr>
            <p:spPr bwMode="auto">
              <a:xfrm>
                <a:off x="5028782" y="5593616"/>
                <a:ext cx="0" cy="765146"/>
              </a:xfrm>
              <a:prstGeom prst="line">
                <a:avLst/>
              </a:prstGeom>
              <a:noFill/>
              <a:ln w="9525">
                <a:solidFill>
                  <a:schemeClr val="tx1"/>
                </a:solidFill>
                <a:round/>
                <a:headEnd type="triangle" w="med" len="med"/>
                <a:tailEnd/>
              </a:ln>
            </p:spPr>
            <p:txBody>
              <a:bodyPr lIns="192902" tIns="96451" rIns="192902" bIns="96451"/>
              <a:lstStyle/>
              <a:p>
                <a:endParaRPr lang="en-US"/>
              </a:p>
            </p:txBody>
          </p:sp>
          <p:sp>
            <p:nvSpPr>
              <p:cNvPr id="44" name="Text Box 50"/>
              <p:cNvSpPr txBox="1">
                <a:spLocks noChangeArrowheads="1"/>
              </p:cNvSpPr>
              <p:nvPr/>
            </p:nvSpPr>
            <p:spPr bwMode="auto">
              <a:xfrm>
                <a:off x="4574910" y="6268745"/>
                <a:ext cx="933161" cy="2071469"/>
              </a:xfrm>
              <a:prstGeom prst="rect">
                <a:avLst/>
              </a:prstGeom>
              <a:noFill/>
              <a:ln w="9525">
                <a:noFill/>
                <a:miter lim="800000"/>
                <a:headEnd/>
                <a:tailEnd/>
              </a:ln>
            </p:spPr>
            <p:txBody>
              <a:bodyPr wrap="none" lIns="192902" tIns="96451" rIns="192902" bIns="96451">
                <a:spAutoFit/>
              </a:bodyPr>
              <a:lstStyle/>
              <a:p>
                <a:endParaRPr lang="fr-FR" dirty="0"/>
              </a:p>
            </p:txBody>
          </p:sp>
          <p:sp>
            <p:nvSpPr>
              <p:cNvPr id="45" name="Line 30"/>
              <p:cNvSpPr>
                <a:spLocks noChangeShapeType="1"/>
              </p:cNvSpPr>
              <p:nvPr/>
            </p:nvSpPr>
            <p:spPr bwMode="auto">
              <a:xfrm>
                <a:off x="3497841" y="6869458"/>
                <a:ext cx="0" cy="510390"/>
              </a:xfrm>
              <a:prstGeom prst="line">
                <a:avLst/>
              </a:prstGeom>
              <a:noFill/>
              <a:ln w="9525">
                <a:solidFill>
                  <a:schemeClr val="tx1"/>
                </a:solidFill>
                <a:round/>
                <a:headEnd/>
                <a:tailEnd/>
              </a:ln>
            </p:spPr>
            <p:txBody>
              <a:bodyPr lIns="192902" tIns="96451" rIns="192902" bIns="96451"/>
              <a:lstStyle/>
              <a:p>
                <a:endParaRPr lang="en-US"/>
              </a:p>
            </p:txBody>
          </p:sp>
          <p:sp>
            <p:nvSpPr>
              <p:cNvPr id="46" name="Line 35"/>
              <p:cNvSpPr>
                <a:spLocks noChangeShapeType="1"/>
              </p:cNvSpPr>
              <p:nvPr/>
            </p:nvSpPr>
            <p:spPr bwMode="auto">
              <a:xfrm>
                <a:off x="2819195" y="7380860"/>
                <a:ext cx="1189075" cy="0"/>
              </a:xfrm>
              <a:prstGeom prst="line">
                <a:avLst/>
              </a:prstGeom>
              <a:noFill/>
              <a:ln w="9525">
                <a:solidFill>
                  <a:schemeClr val="tx1"/>
                </a:solidFill>
                <a:round/>
                <a:headEnd/>
                <a:tailEnd/>
              </a:ln>
            </p:spPr>
            <p:txBody>
              <a:bodyPr lIns="192902" tIns="96451" rIns="192902" bIns="96451"/>
              <a:lstStyle/>
              <a:p>
                <a:endParaRPr lang="en-US"/>
              </a:p>
            </p:txBody>
          </p:sp>
          <p:sp>
            <p:nvSpPr>
              <p:cNvPr id="47" name="Line 36"/>
              <p:cNvSpPr>
                <a:spLocks noChangeShapeType="1"/>
              </p:cNvSpPr>
              <p:nvPr/>
            </p:nvSpPr>
            <p:spPr bwMode="auto">
              <a:xfrm>
                <a:off x="3156789" y="7507446"/>
                <a:ext cx="682686" cy="0"/>
              </a:xfrm>
              <a:prstGeom prst="line">
                <a:avLst/>
              </a:prstGeom>
              <a:noFill/>
              <a:ln w="9525">
                <a:solidFill>
                  <a:schemeClr val="tx1"/>
                </a:solidFill>
                <a:round/>
                <a:headEnd/>
                <a:tailEnd/>
              </a:ln>
            </p:spPr>
            <p:txBody>
              <a:bodyPr lIns="192902" tIns="96451" rIns="192902" bIns="96451"/>
              <a:lstStyle/>
              <a:p>
                <a:endParaRPr lang="en-US"/>
              </a:p>
            </p:txBody>
          </p:sp>
          <p:sp>
            <p:nvSpPr>
              <p:cNvPr id="48" name="Line 36"/>
              <p:cNvSpPr>
                <a:spLocks noChangeShapeType="1"/>
              </p:cNvSpPr>
              <p:nvPr/>
            </p:nvSpPr>
            <p:spPr bwMode="auto">
              <a:xfrm>
                <a:off x="1966543" y="8655824"/>
                <a:ext cx="321475" cy="0"/>
              </a:xfrm>
              <a:prstGeom prst="line">
                <a:avLst/>
              </a:prstGeom>
              <a:noFill/>
              <a:ln w="9525">
                <a:solidFill>
                  <a:schemeClr val="tx1"/>
                </a:solidFill>
                <a:round/>
                <a:headEnd/>
                <a:tailEnd/>
              </a:ln>
            </p:spPr>
            <p:txBody>
              <a:bodyPr lIns="192902" tIns="96451" rIns="192902" bIns="96451"/>
              <a:lstStyle/>
              <a:p>
                <a:endParaRPr lang="en-US"/>
              </a:p>
            </p:txBody>
          </p:sp>
          <p:sp>
            <p:nvSpPr>
              <p:cNvPr id="49" name="Rounded Rectangle 48"/>
              <p:cNvSpPr/>
              <p:nvPr/>
            </p:nvSpPr>
            <p:spPr bwMode="auto">
              <a:xfrm>
                <a:off x="0" y="4563988"/>
                <a:ext cx="5762377" cy="439248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Line 49"/>
              <p:cNvSpPr>
                <a:spLocks noChangeShapeType="1"/>
              </p:cNvSpPr>
              <p:nvPr/>
            </p:nvSpPr>
            <p:spPr bwMode="auto">
              <a:xfrm flipV="1">
                <a:off x="5060965" y="7228284"/>
                <a:ext cx="0" cy="765146"/>
              </a:xfrm>
              <a:prstGeom prst="line">
                <a:avLst/>
              </a:prstGeom>
              <a:noFill/>
              <a:ln w="9525">
                <a:solidFill>
                  <a:schemeClr val="tx1"/>
                </a:solidFill>
                <a:round/>
                <a:headEnd type="triangle" w="med" len="med"/>
                <a:tailEnd/>
              </a:ln>
            </p:spPr>
            <p:txBody>
              <a:bodyPr lIns="192902" tIns="96451" rIns="192902" bIns="96451"/>
              <a:lstStyle/>
              <a:p>
                <a:endParaRPr lang="en-US"/>
              </a:p>
            </p:txBody>
          </p:sp>
        </p:grpSp>
        <p:sp>
          <p:nvSpPr>
            <p:cNvPr id="19" name="Rounded Rectangle 18"/>
            <p:cNvSpPr/>
            <p:nvPr/>
          </p:nvSpPr>
          <p:spPr bwMode="auto">
            <a:xfrm>
              <a:off x="7915855" y="1539652"/>
              <a:ext cx="7704857" cy="410445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12164326" y="7660331"/>
              <a:ext cx="9812058" cy="410445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1" name="Straight Arrow Connector 20"/>
            <p:cNvCxnSpPr/>
            <p:nvPr/>
          </p:nvCxnSpPr>
          <p:spPr bwMode="auto">
            <a:xfrm flipV="1">
              <a:off x="9644047" y="5860132"/>
              <a:ext cx="1512168" cy="1296144"/>
            </a:xfrm>
            <a:prstGeom prst="straightConnector1">
              <a:avLst/>
            </a:prstGeom>
            <a:solidFill>
              <a:schemeClr val="accent1"/>
            </a:solidFill>
            <a:ln w="76200" cap="flat" cmpd="sng" algn="ctr">
              <a:solidFill>
                <a:schemeClr val="accent2"/>
              </a:solidFill>
              <a:prstDash val="solid"/>
              <a:round/>
              <a:headEnd type="arrow"/>
              <a:tailEnd type="arrow"/>
            </a:ln>
            <a:effectLst/>
          </p:spPr>
        </p:cxnSp>
        <p:cxnSp>
          <p:nvCxnSpPr>
            <p:cNvPr id="22" name="Straight Arrow Connector 21"/>
            <p:cNvCxnSpPr/>
            <p:nvPr/>
          </p:nvCxnSpPr>
          <p:spPr bwMode="auto">
            <a:xfrm flipH="1" flipV="1">
              <a:off x="11732279" y="5932140"/>
              <a:ext cx="936104" cy="1368152"/>
            </a:xfrm>
            <a:prstGeom prst="straightConnector1">
              <a:avLst/>
            </a:prstGeom>
            <a:solidFill>
              <a:schemeClr val="accent1"/>
            </a:solidFill>
            <a:ln w="76200" cap="flat" cmpd="sng" algn="ctr">
              <a:solidFill>
                <a:schemeClr val="accent2"/>
              </a:solidFill>
              <a:prstDash val="solid"/>
              <a:round/>
              <a:headEnd type="arrow"/>
              <a:tailEnd type="arrow"/>
            </a:ln>
            <a:effectLst/>
          </p:spPr>
        </p:cxnSp>
        <p:cxnSp>
          <p:nvCxnSpPr>
            <p:cNvPr id="23" name="Straight Arrow Connector 22"/>
            <p:cNvCxnSpPr/>
            <p:nvPr/>
          </p:nvCxnSpPr>
          <p:spPr bwMode="auto">
            <a:xfrm flipH="1">
              <a:off x="10292119" y="7804348"/>
              <a:ext cx="1872208" cy="0"/>
            </a:xfrm>
            <a:prstGeom prst="straightConnector1">
              <a:avLst/>
            </a:prstGeom>
            <a:solidFill>
              <a:schemeClr val="accent1"/>
            </a:solidFill>
            <a:ln w="76200" cap="flat" cmpd="sng" algn="ctr">
              <a:solidFill>
                <a:schemeClr val="accent2"/>
              </a:solidFill>
              <a:prstDash val="solid"/>
              <a:round/>
              <a:headEnd type="arrow"/>
              <a:tailEnd type="arrow"/>
            </a:ln>
            <a:effectLst/>
          </p:spPr>
        </p:cxnSp>
      </p:grpSp>
      <p:graphicFrame>
        <p:nvGraphicFramePr>
          <p:cNvPr id="59" name="Object 2"/>
          <p:cNvGraphicFramePr>
            <a:graphicFrameLocks noChangeAspect="1"/>
          </p:cNvGraphicFramePr>
          <p:nvPr/>
        </p:nvGraphicFramePr>
        <p:xfrm>
          <a:off x="14150802" y="7308596"/>
          <a:ext cx="515649" cy="714866"/>
        </p:xfrm>
        <a:graphic>
          <a:graphicData uri="http://schemas.openxmlformats.org/presentationml/2006/ole">
            <mc:AlternateContent xmlns:mc="http://schemas.openxmlformats.org/markup-compatibility/2006">
              <mc:Choice xmlns:v="urn:schemas-microsoft-com:vml" Requires="v">
                <p:oleObj spid="_x0000_s343145" name="Equation" r:id="rId6" imgW="164880" imgH="228600" progId="Equation.DSMT4">
                  <p:embed/>
                </p:oleObj>
              </mc:Choice>
              <mc:Fallback>
                <p:oleObj name="Equation" r:id="rId6" imgW="164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50802" y="7308596"/>
                        <a:ext cx="515649" cy="71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cxnSp>
        <p:nvCxnSpPr>
          <p:cNvPr id="60" name="Straight Arrow Connector 59"/>
          <p:cNvCxnSpPr/>
          <p:nvPr/>
        </p:nvCxnSpPr>
        <p:spPr>
          <a:xfrm flipV="1">
            <a:off x="13317263" y="7308596"/>
            <a:ext cx="554819" cy="477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nvGraphicFramePr>
        <p:xfrm>
          <a:off x="14169105" y="4277223"/>
          <a:ext cx="969962" cy="729040"/>
        </p:xfrm>
        <a:graphic>
          <a:graphicData uri="http://schemas.openxmlformats.org/presentationml/2006/ole">
            <mc:AlternateContent xmlns:mc="http://schemas.openxmlformats.org/markup-compatibility/2006">
              <mc:Choice xmlns:v="urn:schemas-microsoft-com:vml" Requires="v">
                <p:oleObj spid="_x0000_s343146" name="Equation" r:id="rId8" imgW="279360" imgH="203040" progId="Equation.DSMT4">
                  <p:embed/>
                </p:oleObj>
              </mc:Choice>
              <mc:Fallback>
                <p:oleObj name="Equation" r:id="rId8" imgW="27936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69105" y="4277223"/>
                        <a:ext cx="969962" cy="72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7" name="TextBox 56"/>
          <p:cNvSpPr txBox="1"/>
          <p:nvPr/>
        </p:nvSpPr>
        <p:spPr>
          <a:xfrm>
            <a:off x="17841820" y="1797050"/>
            <a:ext cx="3562194" cy="1846659"/>
          </a:xfrm>
          <a:prstGeom prst="rect">
            <a:avLst/>
          </a:prstGeom>
          <a:noFill/>
        </p:spPr>
        <p:txBody>
          <a:bodyPr wrap="square" rtlCol="0">
            <a:spAutoFit/>
          </a:bodyPr>
          <a:lstStyle/>
          <a:p>
            <a:r>
              <a:rPr lang="en-US" dirty="0" smtClean="0"/>
              <a:t>cortical neuron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.1</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to 2 dimensions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98665" name="Object 4"/>
          <p:cNvGraphicFramePr>
            <a:graphicFrameLocks noChangeAspect="1"/>
          </p:cNvGraphicFramePr>
          <p:nvPr/>
        </p:nvGraphicFramePr>
        <p:xfrm>
          <a:off x="1545021" y="2944797"/>
          <a:ext cx="6656387" cy="3362325"/>
        </p:xfrm>
        <a:graphic>
          <a:graphicData uri="http://schemas.openxmlformats.org/presentationml/2006/ole">
            <mc:AlternateContent xmlns:mc="http://schemas.openxmlformats.org/markup-compatibility/2006">
              <mc:Choice xmlns:v="urn:schemas-microsoft-com:vml" Requires="v">
                <p:oleObj spid="_x0000_s392227" name="Equation" r:id="rId4" imgW="1625400" imgH="812520" progId="Equation.DSMT4">
                  <p:embed/>
                </p:oleObj>
              </mc:Choice>
              <mc:Fallback>
                <p:oleObj name="Equation" r:id="rId4" imgW="1625400" imgH="8125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021" y="2944797"/>
                        <a:ext cx="6656387" cy="336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087821" y="6830452"/>
            <a:ext cx="9049272" cy="969496"/>
          </a:xfrm>
          <a:prstGeom prst="rect">
            <a:avLst/>
          </a:prstGeom>
          <a:noFill/>
        </p:spPr>
        <p:txBody>
          <a:bodyPr wrap="none" rtlCol="0">
            <a:spAutoFit/>
          </a:bodyPr>
          <a:lstStyle/>
          <a:p>
            <a:r>
              <a:rPr lang="en-US" dirty="0" smtClean="0"/>
              <a:t>Enables graphical analysis!</a:t>
            </a:r>
            <a:endParaRPr lang="en-US" dirty="0"/>
          </a:p>
        </p:txBody>
      </p:sp>
      <p:sp>
        <p:nvSpPr>
          <p:cNvPr id="21" name="TextBox 20"/>
          <p:cNvSpPr txBox="1"/>
          <p:nvPr/>
        </p:nvSpPr>
        <p:spPr>
          <a:xfrm>
            <a:off x="1545021" y="8160895"/>
            <a:ext cx="12510156" cy="3600986"/>
          </a:xfrm>
          <a:prstGeom prst="rect">
            <a:avLst/>
          </a:prstGeom>
          <a:noFill/>
        </p:spPr>
        <p:txBody>
          <a:bodyPr wrap="none" rtlCol="0">
            <a:spAutoFit/>
          </a:bodyPr>
          <a:lstStyle/>
          <a:p>
            <a:r>
              <a:rPr lang="en-US" dirty="0" smtClean="0"/>
              <a:t>-Discussion of threshold</a:t>
            </a:r>
          </a:p>
          <a:p>
            <a:r>
              <a:rPr lang="en-US" dirty="0" smtClean="0"/>
              <a:t>- Constant input current </a:t>
            </a:r>
            <a:r>
              <a:rPr lang="en-US" i="1" dirty="0" err="1" smtClean="0"/>
              <a:t>vs</a:t>
            </a:r>
            <a:r>
              <a:rPr lang="en-US" dirty="0" smtClean="0"/>
              <a:t> pulse input</a:t>
            </a:r>
          </a:p>
          <a:p>
            <a:r>
              <a:rPr lang="en-US" dirty="0" smtClean="0"/>
              <a:t>-Type I and II</a:t>
            </a:r>
          </a:p>
          <a:p>
            <a:r>
              <a:rPr lang="en-US" dirty="0" smtClean="0"/>
              <a:t>- Repetitive firing</a:t>
            </a:r>
            <a:endParaRPr lang="en-US" dirty="0"/>
          </a:p>
        </p:txBody>
      </p:sp>
      <p:sp>
        <p:nvSpPr>
          <p:cNvPr id="22" name="TextBox 21"/>
          <p:cNvSpPr txBox="1"/>
          <p:nvPr/>
        </p:nvSpPr>
        <p:spPr>
          <a:xfrm>
            <a:off x="1087821" y="2137420"/>
            <a:ext cx="7750840" cy="969496"/>
          </a:xfrm>
          <a:prstGeom prst="rect">
            <a:avLst/>
          </a:prstGeom>
          <a:noFill/>
        </p:spPr>
        <p:txBody>
          <a:bodyPr wrap="none" rtlCol="0">
            <a:spAutoFit/>
          </a:bodyPr>
          <a:lstStyle/>
          <a:p>
            <a:r>
              <a:rPr lang="en-US" dirty="0" smtClean="0"/>
              <a:t>2-dimensional equation</a:t>
            </a:r>
            <a:endParaRPr lang="en-US" dirty="0"/>
          </a:p>
        </p:txBody>
      </p:sp>
      <p:cxnSp>
        <p:nvCxnSpPr>
          <p:cNvPr id="11" name="Straight Arrow Connector 10"/>
          <p:cNvCxnSpPr/>
          <p:nvPr/>
        </p:nvCxnSpPr>
        <p:spPr>
          <a:xfrm>
            <a:off x="11248915" y="7409793"/>
            <a:ext cx="2806262" cy="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461035" y="6925045"/>
            <a:ext cx="7098418" cy="969496"/>
          </a:xfrm>
          <a:prstGeom prst="rect">
            <a:avLst/>
          </a:prstGeom>
          <a:solidFill>
            <a:srgbClr val="FFFF00"/>
          </a:solidFill>
        </p:spPr>
        <p:txBody>
          <a:bodyPr wrap="none" rtlCol="0">
            <a:spAutoFit/>
          </a:bodyPr>
          <a:lstStyle/>
          <a:p>
            <a:r>
              <a:rPr lang="en-US" dirty="0" smtClean="0">
                <a:solidFill>
                  <a:srgbClr val="FF0000"/>
                </a:solidFill>
              </a:rPr>
              <a:t>Phase plane analysis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3.2-similar dynamics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31520" y="1556420"/>
            <a:ext cx="20431875" cy="11449288"/>
          </a:xfrm>
          <a:prstGeom prst="rect">
            <a:avLst/>
          </a:prstGeom>
          <a:noFill/>
        </p:spPr>
        <p:txBody>
          <a:bodyPr wrap="none" rtlCol="0">
            <a:spAutoFit/>
          </a:bodyPr>
          <a:lstStyle/>
          <a:p>
            <a:r>
              <a:rPr lang="en-US" dirty="0" smtClean="0"/>
              <a:t>Exploiting similarities:</a:t>
            </a:r>
          </a:p>
          <a:p>
            <a:endParaRPr lang="en-US" dirty="0" smtClean="0"/>
          </a:p>
          <a:p>
            <a:r>
              <a:rPr lang="en-US" sz="4800" dirty="0" smtClean="0"/>
              <a:t>A sufficient condition to replace two gating variables </a:t>
            </a:r>
            <a:r>
              <a:rPr lang="en-US" sz="4800" i="1" dirty="0" err="1" smtClean="0"/>
              <a:t>r,s</a:t>
            </a:r>
            <a:endParaRPr lang="en-US" sz="4800" i="1" dirty="0" smtClean="0"/>
          </a:p>
          <a:p>
            <a:r>
              <a:rPr lang="en-US" sz="4800" dirty="0" smtClean="0"/>
              <a:t>by a single gating variable </a:t>
            </a:r>
            <a:r>
              <a:rPr lang="en-US" sz="4800" i="1" dirty="0" smtClean="0"/>
              <a:t>w</a:t>
            </a:r>
            <a:r>
              <a:rPr lang="en-US" sz="4800" dirty="0" smtClean="0"/>
              <a:t> is</a:t>
            </a:r>
          </a:p>
          <a:p>
            <a:r>
              <a:rPr lang="en-US" sz="4800" dirty="0" smtClean="0"/>
              <a:t>[ ] Both </a:t>
            </a:r>
            <a:r>
              <a:rPr lang="en-US" sz="4800" i="1" dirty="0" smtClean="0"/>
              <a:t>r</a:t>
            </a:r>
            <a:r>
              <a:rPr lang="en-US" sz="4800" dirty="0" smtClean="0"/>
              <a:t> and </a:t>
            </a:r>
            <a:r>
              <a:rPr lang="en-US" sz="4800" i="1" dirty="0" smtClean="0"/>
              <a:t>s</a:t>
            </a:r>
            <a:r>
              <a:rPr lang="en-US" sz="4800" dirty="0" smtClean="0"/>
              <a:t> have the same time constant (as a function of u)</a:t>
            </a:r>
          </a:p>
          <a:p>
            <a:r>
              <a:rPr lang="en-US" sz="4800" dirty="0" smtClean="0"/>
              <a:t>[ ] Both </a:t>
            </a:r>
            <a:r>
              <a:rPr lang="en-US" sz="4800" i="1" dirty="0" smtClean="0"/>
              <a:t>r</a:t>
            </a:r>
            <a:r>
              <a:rPr lang="en-US" sz="4800" dirty="0" smtClean="0"/>
              <a:t> and </a:t>
            </a:r>
            <a:r>
              <a:rPr lang="en-US" sz="4800" i="1" dirty="0" smtClean="0"/>
              <a:t>s</a:t>
            </a:r>
            <a:r>
              <a:rPr lang="en-US" sz="4800" dirty="0" smtClean="0"/>
              <a:t> have the same activation function</a:t>
            </a:r>
          </a:p>
          <a:p>
            <a:r>
              <a:rPr lang="en-US" sz="4800" dirty="0" smtClean="0"/>
              <a:t>[ ] Both </a:t>
            </a:r>
            <a:r>
              <a:rPr lang="en-US" sz="4800" i="1" dirty="0" smtClean="0"/>
              <a:t>r</a:t>
            </a:r>
            <a:r>
              <a:rPr lang="en-US" sz="4800" dirty="0" smtClean="0"/>
              <a:t> and </a:t>
            </a:r>
            <a:r>
              <a:rPr lang="en-US" sz="4800" i="1" dirty="0" smtClean="0"/>
              <a:t>s</a:t>
            </a:r>
            <a:r>
              <a:rPr lang="en-US" sz="4800" dirty="0" smtClean="0"/>
              <a:t> have the same time constant (as a function of u)</a:t>
            </a:r>
          </a:p>
          <a:p>
            <a:r>
              <a:rPr lang="en-US" sz="4800" dirty="0" smtClean="0"/>
              <a:t>     AND the same activation function</a:t>
            </a:r>
          </a:p>
          <a:p>
            <a:r>
              <a:rPr lang="en-US" sz="4800" dirty="0" smtClean="0"/>
              <a:t>[ ] Both </a:t>
            </a:r>
            <a:r>
              <a:rPr lang="en-US" sz="4800" i="1" dirty="0" smtClean="0"/>
              <a:t>r</a:t>
            </a:r>
            <a:r>
              <a:rPr lang="en-US" sz="4800" dirty="0" smtClean="0"/>
              <a:t> and </a:t>
            </a:r>
            <a:r>
              <a:rPr lang="en-US" sz="4800" i="1" dirty="0" smtClean="0"/>
              <a:t>s</a:t>
            </a:r>
            <a:r>
              <a:rPr lang="en-US" sz="4800" dirty="0" smtClean="0"/>
              <a:t> have the same time constant (as a function of u)</a:t>
            </a:r>
          </a:p>
          <a:p>
            <a:r>
              <a:rPr lang="en-US" sz="4800" dirty="0" smtClean="0"/>
              <a:t>     AND activation functions that are identical after some additive rescaling</a:t>
            </a:r>
          </a:p>
          <a:p>
            <a:r>
              <a:rPr lang="en-US" sz="4800" dirty="0" smtClean="0"/>
              <a:t>[ ] Both </a:t>
            </a:r>
            <a:r>
              <a:rPr lang="en-US" sz="4800" i="1" dirty="0" smtClean="0"/>
              <a:t>r</a:t>
            </a:r>
            <a:r>
              <a:rPr lang="en-US" sz="4800" dirty="0" smtClean="0"/>
              <a:t> and </a:t>
            </a:r>
            <a:r>
              <a:rPr lang="en-US" sz="4800" i="1" dirty="0" smtClean="0"/>
              <a:t>s</a:t>
            </a:r>
            <a:r>
              <a:rPr lang="en-US" sz="4800" dirty="0" smtClean="0"/>
              <a:t> have the same time constant (as a function of u)</a:t>
            </a:r>
          </a:p>
          <a:p>
            <a:r>
              <a:rPr lang="en-US" sz="4800" dirty="0" smtClean="0"/>
              <a:t>     AND activation functions that are identical after some multiplicative</a:t>
            </a:r>
          </a:p>
          <a:p>
            <a:r>
              <a:rPr lang="en-US" sz="4800" dirty="0" smtClean="0"/>
              <a:t>         rescaling</a:t>
            </a:r>
          </a:p>
          <a:p>
            <a:endParaRPr lang="en-US" sz="4800" dirty="0" smtClean="0"/>
          </a:p>
          <a:p>
            <a:endParaRPr lang="en-US" sz="4800" dirty="0" smtClean="0"/>
          </a:p>
        </p:txBody>
      </p:sp>
      <p:sp>
        <p:nvSpPr>
          <p:cNvPr id="15" name="Rectangle 46"/>
          <p:cNvSpPr>
            <a:spLocks noChangeArrowheads="1"/>
          </p:cNvSpPr>
          <p:nvPr/>
        </p:nvSpPr>
        <p:spPr bwMode="auto">
          <a:xfrm>
            <a:off x="731520" y="1155371"/>
            <a:ext cx="20790568" cy="10547346"/>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Tree>
    <p:extLst>
      <p:ext uri="{BB962C8B-B14F-4D97-AF65-F5344CB8AC3E}">
        <p14:creationId xmlns:p14="http://schemas.microsoft.com/office/powerpoint/2010/main" val="937815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01"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8194" name="Object 4"/>
          <p:cNvGraphicFramePr>
            <a:graphicFrameLocks noChangeAspect="1"/>
          </p:cNvGraphicFramePr>
          <p:nvPr/>
        </p:nvGraphicFramePr>
        <p:xfrm>
          <a:off x="592706" y="1482471"/>
          <a:ext cx="20598366" cy="1665317"/>
        </p:xfrm>
        <a:graphic>
          <a:graphicData uri="http://schemas.openxmlformats.org/presentationml/2006/ole">
            <mc:AlternateContent xmlns:mc="http://schemas.openxmlformats.org/markup-compatibility/2006">
              <mc:Choice xmlns:v="urn:schemas-microsoft-com:vml" Requires="v">
                <p:oleObj spid="_x0000_s415886" name="Equation" r:id="rId4" imgW="3632040" imgH="393480" progId="Equation.DSMT4">
                  <p:embed/>
                </p:oleObj>
              </mc:Choice>
              <mc:Fallback>
                <p:oleObj name="Equation" r:id="rId4" imgW="363204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706" y="1482471"/>
                        <a:ext cx="20598366" cy="1665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5"/>
          <p:cNvGraphicFramePr>
            <a:graphicFrameLocks noChangeAspect="1"/>
          </p:cNvGraphicFramePr>
          <p:nvPr/>
        </p:nvGraphicFramePr>
        <p:xfrm>
          <a:off x="934074" y="4545865"/>
          <a:ext cx="5458134" cy="1552796"/>
        </p:xfrm>
        <a:graphic>
          <a:graphicData uri="http://schemas.openxmlformats.org/presentationml/2006/ole">
            <mc:AlternateContent xmlns:mc="http://schemas.openxmlformats.org/markup-compatibility/2006">
              <mc:Choice xmlns:v="urn:schemas-microsoft-com:vml" Requires="v">
                <p:oleObj spid="_x0000_s415887" name="Equation" r:id="rId6" imgW="1130040" imgH="431640" progId="Equation.3">
                  <p:embed/>
                </p:oleObj>
              </mc:Choice>
              <mc:Fallback>
                <p:oleObj name="Equation" r:id="rId6" imgW="11300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074" y="4545865"/>
                        <a:ext cx="5458134" cy="1552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Line 27"/>
          <p:cNvSpPr>
            <a:spLocks noChangeShapeType="1"/>
          </p:cNvSpPr>
          <p:nvPr/>
        </p:nvSpPr>
        <p:spPr bwMode="auto">
          <a:xfrm>
            <a:off x="15762944" y="5949571"/>
            <a:ext cx="4910447" cy="22504"/>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8203" name="Text Box 29"/>
          <p:cNvSpPr txBox="1">
            <a:spLocks noChangeArrowheads="1"/>
          </p:cNvSpPr>
          <p:nvPr/>
        </p:nvSpPr>
        <p:spPr bwMode="auto">
          <a:xfrm>
            <a:off x="20241992" y="5949572"/>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graphicFrame>
        <p:nvGraphicFramePr>
          <p:cNvPr id="8196" name="Object 37"/>
          <p:cNvGraphicFramePr>
            <a:graphicFrameLocks noChangeAspect="1"/>
          </p:cNvGraphicFramePr>
          <p:nvPr/>
        </p:nvGraphicFramePr>
        <p:xfrm>
          <a:off x="17912439" y="4348953"/>
          <a:ext cx="1012850" cy="599177"/>
        </p:xfrm>
        <a:graphic>
          <a:graphicData uri="http://schemas.openxmlformats.org/presentationml/2006/ole">
            <mc:AlternateContent xmlns:mc="http://schemas.openxmlformats.org/markup-compatibility/2006">
              <mc:Choice xmlns:v="urn:schemas-microsoft-com:vml" Requires="v">
                <p:oleObj spid="_x0000_s415888" name="Equation" r:id="rId8" imgW="241200" imgH="190440" progId="Equation.3">
                  <p:embed/>
                </p:oleObj>
              </mc:Choice>
              <mc:Fallback>
                <p:oleObj name="Equation" r:id="rId8" imgW="241200" imgH="1904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12439" y="4348953"/>
                        <a:ext cx="1012850" cy="599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Rectangle 45"/>
          <p:cNvSpPr>
            <a:spLocks noChangeArrowheads="1"/>
          </p:cNvSpPr>
          <p:nvPr/>
        </p:nvSpPr>
        <p:spPr bwMode="auto">
          <a:xfrm>
            <a:off x="0" y="3524734"/>
            <a:ext cx="21607463" cy="8292828"/>
          </a:xfrm>
          <a:prstGeom prst="rect">
            <a:avLst/>
          </a:prstGeom>
          <a:solidFill>
            <a:srgbClr val="FF9900">
              <a:alpha val="27843"/>
            </a:srgbClr>
          </a:solidFill>
          <a:ln w="9525">
            <a:solidFill>
              <a:schemeClr val="tx1"/>
            </a:solidFill>
            <a:miter lim="800000"/>
            <a:headEnd/>
            <a:tailEnd/>
          </a:ln>
        </p:spPr>
        <p:txBody>
          <a:bodyPr wrap="none" lIns="192911" tIns="96455" rIns="192911" bIns="96455" anchor="ctr"/>
          <a:lstStyle/>
          <a:p>
            <a:pPr algn="ctr"/>
            <a:endParaRPr lang="fr-FR" sz="5100" b="1" dirty="0"/>
          </a:p>
        </p:txBody>
      </p:sp>
      <p:sp>
        <p:nvSpPr>
          <p:cNvPr id="8205" name="Line 48"/>
          <p:cNvSpPr>
            <a:spLocks noChangeShapeType="1"/>
          </p:cNvSpPr>
          <p:nvPr/>
        </p:nvSpPr>
        <p:spPr bwMode="auto">
          <a:xfrm>
            <a:off x="15909247" y="5949571"/>
            <a:ext cx="1699336" cy="0"/>
          </a:xfrm>
          <a:prstGeom prst="line">
            <a:avLst/>
          </a:prstGeom>
          <a:noFill/>
          <a:ln w="38100">
            <a:solidFill>
              <a:schemeClr val="accent2"/>
            </a:solidFill>
            <a:round/>
            <a:headEnd/>
            <a:tailEnd/>
          </a:ln>
        </p:spPr>
        <p:txBody>
          <a:bodyPr lIns="192911" tIns="96455" rIns="192911" bIns="96455"/>
          <a:lstStyle/>
          <a:p>
            <a:endParaRPr lang="en-US"/>
          </a:p>
        </p:txBody>
      </p:sp>
      <p:sp>
        <p:nvSpPr>
          <p:cNvPr id="8206" name="Line 49"/>
          <p:cNvSpPr>
            <a:spLocks noChangeShapeType="1"/>
          </p:cNvSpPr>
          <p:nvPr/>
        </p:nvSpPr>
        <p:spPr bwMode="auto">
          <a:xfrm>
            <a:off x="18970303" y="5949571"/>
            <a:ext cx="851543" cy="0"/>
          </a:xfrm>
          <a:prstGeom prst="line">
            <a:avLst/>
          </a:prstGeom>
          <a:noFill/>
          <a:ln w="38100">
            <a:solidFill>
              <a:schemeClr val="accent2"/>
            </a:solidFill>
            <a:round/>
            <a:headEnd/>
            <a:tailEnd/>
          </a:ln>
        </p:spPr>
        <p:txBody>
          <a:bodyPr lIns="192911" tIns="96455" rIns="192911" bIns="96455"/>
          <a:lstStyle/>
          <a:p>
            <a:endParaRPr lang="en-US"/>
          </a:p>
        </p:txBody>
      </p:sp>
      <p:sp>
        <p:nvSpPr>
          <p:cNvPr id="8207" name="Line 51"/>
          <p:cNvSpPr>
            <a:spLocks noChangeShapeType="1"/>
          </p:cNvSpPr>
          <p:nvPr/>
        </p:nvSpPr>
        <p:spPr bwMode="auto">
          <a:xfrm>
            <a:off x="17608583" y="5055026"/>
            <a:ext cx="1361722" cy="0"/>
          </a:xfrm>
          <a:prstGeom prst="line">
            <a:avLst/>
          </a:prstGeom>
          <a:noFill/>
          <a:ln w="38100">
            <a:solidFill>
              <a:schemeClr val="accent2"/>
            </a:solidFill>
            <a:round/>
            <a:headEnd/>
            <a:tailEnd/>
          </a:ln>
        </p:spPr>
        <p:txBody>
          <a:bodyPr lIns="192911" tIns="96455" rIns="192911" bIns="96455"/>
          <a:lstStyle/>
          <a:p>
            <a:endParaRPr lang="en-US"/>
          </a:p>
        </p:txBody>
      </p:sp>
      <p:sp>
        <p:nvSpPr>
          <p:cNvPr id="8208" name="Line 52"/>
          <p:cNvSpPr>
            <a:spLocks noChangeShapeType="1"/>
          </p:cNvSpPr>
          <p:nvPr/>
        </p:nvSpPr>
        <p:spPr bwMode="auto">
          <a:xfrm>
            <a:off x="17608582" y="5055027"/>
            <a:ext cx="0" cy="894545"/>
          </a:xfrm>
          <a:prstGeom prst="line">
            <a:avLst/>
          </a:prstGeom>
          <a:noFill/>
          <a:ln w="9525">
            <a:solidFill>
              <a:schemeClr val="accent2"/>
            </a:solidFill>
            <a:round/>
            <a:headEnd/>
            <a:tailEnd/>
          </a:ln>
        </p:spPr>
        <p:txBody>
          <a:bodyPr lIns="192911" tIns="96455" rIns="192911" bIns="96455"/>
          <a:lstStyle/>
          <a:p>
            <a:endParaRPr lang="en-US"/>
          </a:p>
        </p:txBody>
      </p:sp>
      <p:sp>
        <p:nvSpPr>
          <p:cNvPr id="8209" name="Line 53"/>
          <p:cNvSpPr>
            <a:spLocks noChangeShapeType="1"/>
          </p:cNvSpPr>
          <p:nvPr/>
        </p:nvSpPr>
        <p:spPr bwMode="auto">
          <a:xfrm>
            <a:off x="18970303" y="5055027"/>
            <a:ext cx="0" cy="894545"/>
          </a:xfrm>
          <a:prstGeom prst="line">
            <a:avLst/>
          </a:prstGeom>
          <a:noFill/>
          <a:ln w="9525">
            <a:solidFill>
              <a:schemeClr val="accent2"/>
            </a:solidFill>
            <a:round/>
            <a:headEnd/>
            <a:tailEnd/>
          </a:ln>
        </p:spPr>
        <p:txBody>
          <a:bodyPr lIns="192911" tIns="96455" rIns="192911" bIns="96455"/>
          <a:lstStyle/>
          <a:p>
            <a:endParaRPr lang="en-US"/>
          </a:p>
        </p:txBody>
      </p:sp>
      <p:graphicFrame>
        <p:nvGraphicFramePr>
          <p:cNvPr id="8197" name="Object 54"/>
          <p:cNvGraphicFramePr>
            <a:graphicFrameLocks noChangeAspect="1"/>
          </p:cNvGraphicFramePr>
          <p:nvPr/>
        </p:nvGraphicFramePr>
        <p:xfrm>
          <a:off x="9685847" y="4683706"/>
          <a:ext cx="3923855" cy="1277118"/>
        </p:xfrm>
        <a:graphic>
          <a:graphicData uri="http://schemas.openxmlformats.org/presentationml/2006/ole">
            <mc:AlternateContent xmlns:mc="http://schemas.openxmlformats.org/markup-compatibility/2006">
              <mc:Choice xmlns:v="urn:schemas-microsoft-com:vml" Requires="v">
                <p:oleObj spid="_x0000_s415889" name="Equation" r:id="rId10" imgW="812520" imgH="355320" progId="Equation.3">
                  <p:embed/>
                </p:oleObj>
              </mc:Choice>
              <mc:Fallback>
                <p:oleObj name="Equation" r:id="rId10" imgW="812520" imgH="3553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85847" y="4683706"/>
                        <a:ext cx="3923855" cy="1277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0" name="Line 55"/>
          <p:cNvSpPr>
            <a:spLocks noChangeShapeType="1"/>
          </p:cNvSpPr>
          <p:nvPr/>
        </p:nvSpPr>
        <p:spPr bwMode="auto">
          <a:xfrm flipV="1">
            <a:off x="15909246" y="8627581"/>
            <a:ext cx="4591586"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8211" name="Line 56"/>
          <p:cNvSpPr>
            <a:spLocks noChangeShapeType="1"/>
          </p:cNvSpPr>
          <p:nvPr/>
        </p:nvSpPr>
        <p:spPr bwMode="auto">
          <a:xfrm flipV="1">
            <a:off x="15909246" y="6585318"/>
            <a:ext cx="0" cy="2042264"/>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8212" name="Text Box 58"/>
          <p:cNvSpPr txBox="1">
            <a:spLocks noChangeArrowheads="1"/>
          </p:cNvSpPr>
          <p:nvPr/>
        </p:nvSpPr>
        <p:spPr bwMode="auto">
          <a:xfrm>
            <a:off x="20414551" y="8500994"/>
            <a:ext cx="538670" cy="841125"/>
          </a:xfrm>
          <a:prstGeom prst="rect">
            <a:avLst/>
          </a:prstGeom>
          <a:noFill/>
          <a:ln w="9525">
            <a:noFill/>
            <a:miter lim="800000"/>
            <a:headEnd/>
            <a:tailEnd/>
          </a:ln>
        </p:spPr>
        <p:txBody>
          <a:bodyPr wrap="none" lIns="192911" tIns="96455" rIns="192911" bIns="96455">
            <a:spAutoFit/>
          </a:bodyPr>
          <a:lstStyle/>
          <a:p>
            <a:r>
              <a:rPr lang="en-US" sz="4200" dirty="0"/>
              <a:t>t</a:t>
            </a:r>
          </a:p>
        </p:txBody>
      </p:sp>
      <p:graphicFrame>
        <p:nvGraphicFramePr>
          <p:cNvPr id="8198" name="Object 59"/>
          <p:cNvGraphicFramePr>
            <a:graphicFrameLocks noChangeAspect="1"/>
          </p:cNvGraphicFramePr>
          <p:nvPr/>
        </p:nvGraphicFramePr>
        <p:xfrm>
          <a:off x="14896397" y="6458730"/>
          <a:ext cx="1012850" cy="599177"/>
        </p:xfrm>
        <a:graphic>
          <a:graphicData uri="http://schemas.openxmlformats.org/presentationml/2006/ole">
            <mc:AlternateContent xmlns:mc="http://schemas.openxmlformats.org/markup-compatibility/2006">
              <mc:Choice xmlns:v="urn:schemas-microsoft-com:vml" Requires="v">
                <p:oleObj spid="_x0000_s415890" name="Equation" r:id="rId12" imgW="241200" imgH="190440" progId="Equation.3">
                  <p:embed/>
                </p:oleObj>
              </mc:Choice>
              <mc:Fallback>
                <p:oleObj name="Equation" r:id="rId12" imgW="241200" imgH="1904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96397" y="6458730"/>
                        <a:ext cx="1012850" cy="599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3" name="Text Box 60"/>
          <p:cNvSpPr txBox="1">
            <a:spLocks noChangeArrowheads="1"/>
          </p:cNvSpPr>
          <p:nvPr/>
        </p:nvSpPr>
        <p:spPr bwMode="auto">
          <a:xfrm>
            <a:off x="16370654" y="6740033"/>
            <a:ext cx="931405" cy="1364345"/>
          </a:xfrm>
          <a:prstGeom prst="rect">
            <a:avLst/>
          </a:prstGeom>
          <a:noFill/>
          <a:ln w="9525">
            <a:noFill/>
            <a:miter lim="800000"/>
            <a:headEnd/>
            <a:tailEnd/>
          </a:ln>
        </p:spPr>
        <p:txBody>
          <a:bodyPr wrap="none" lIns="192911" tIns="96455" rIns="192911" bIns="96455">
            <a:spAutoFit/>
          </a:bodyPr>
          <a:lstStyle/>
          <a:p>
            <a:r>
              <a:rPr lang="fr-CH" sz="7600" dirty="0">
                <a:solidFill>
                  <a:srgbClr val="FF3300"/>
                </a:solidFill>
              </a:rPr>
              <a:t>?</a:t>
            </a:r>
            <a:endParaRPr lang="fr-FR" sz="7600" dirty="0">
              <a:solidFill>
                <a:srgbClr val="FF3300"/>
              </a:solidFill>
            </a:endParaRPr>
          </a:p>
        </p:txBody>
      </p:sp>
      <p:sp>
        <p:nvSpPr>
          <p:cNvPr id="8214" name="Line 61"/>
          <p:cNvSpPr>
            <a:spLocks noChangeShapeType="1"/>
          </p:cNvSpPr>
          <p:nvPr/>
        </p:nvSpPr>
        <p:spPr bwMode="auto">
          <a:xfrm>
            <a:off x="8252850" y="4416466"/>
            <a:ext cx="0" cy="5488233"/>
          </a:xfrm>
          <a:prstGeom prst="line">
            <a:avLst/>
          </a:prstGeom>
          <a:noFill/>
          <a:ln w="9525">
            <a:solidFill>
              <a:schemeClr val="tx1"/>
            </a:solidFill>
            <a:round/>
            <a:headEnd/>
            <a:tailEnd/>
          </a:ln>
        </p:spPr>
        <p:txBody>
          <a:bodyPr lIns="192911" tIns="96455" rIns="192911" bIns="96455"/>
          <a:lstStyle/>
          <a:p>
            <a:endParaRPr lang="en-US"/>
          </a:p>
        </p:txBody>
      </p:sp>
      <p:graphicFrame>
        <p:nvGraphicFramePr>
          <p:cNvPr id="669758" name="Object 62"/>
          <p:cNvGraphicFramePr>
            <a:graphicFrameLocks noChangeAspect="1"/>
          </p:cNvGraphicFramePr>
          <p:nvPr/>
        </p:nvGraphicFramePr>
        <p:xfrm>
          <a:off x="10181017" y="8973583"/>
          <a:ext cx="4010136" cy="1915678"/>
        </p:xfrm>
        <a:graphic>
          <a:graphicData uri="http://schemas.openxmlformats.org/presentationml/2006/ole">
            <mc:AlternateContent xmlns:mc="http://schemas.openxmlformats.org/markup-compatibility/2006">
              <mc:Choice xmlns:v="urn:schemas-microsoft-com:vml" Requires="v">
                <p:oleObj spid="_x0000_s415891" name="Equation" r:id="rId14" imgW="888840" imgH="571320" progId="Equation.3">
                  <p:embed/>
                </p:oleObj>
              </mc:Choice>
              <mc:Fallback>
                <p:oleObj name="Equation" r:id="rId14" imgW="888840" imgH="57132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81017" y="8973583"/>
                        <a:ext cx="4010136" cy="1915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9759" name="Object 63"/>
          <p:cNvGraphicFramePr>
            <a:graphicFrameLocks noChangeAspect="1"/>
          </p:cNvGraphicFramePr>
          <p:nvPr/>
        </p:nvGraphicFramePr>
        <p:xfrm>
          <a:off x="10124748" y="10149432"/>
          <a:ext cx="3657512" cy="1881922"/>
        </p:xfrm>
        <a:graphic>
          <a:graphicData uri="http://schemas.openxmlformats.org/presentationml/2006/ole">
            <mc:AlternateContent xmlns:mc="http://schemas.openxmlformats.org/markup-compatibility/2006">
              <mc:Choice xmlns:v="urn:schemas-microsoft-com:vml" Requires="v">
                <p:oleObj spid="_x0000_s415892" name="Equation" r:id="rId16" imgW="787320" imgH="545760" progId="Equation.3">
                  <p:embed/>
                </p:oleObj>
              </mc:Choice>
              <mc:Fallback>
                <p:oleObj name="Equation" r:id="rId16" imgW="787320" imgH="5457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24748" y="10149432"/>
                        <a:ext cx="3657512" cy="1881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5" name="Text Box 64"/>
          <p:cNvSpPr txBox="1">
            <a:spLocks noChangeArrowheads="1"/>
          </p:cNvSpPr>
          <p:nvPr/>
        </p:nvSpPr>
        <p:spPr bwMode="auto">
          <a:xfrm>
            <a:off x="17222200" y="5901748"/>
            <a:ext cx="631644" cy="718014"/>
          </a:xfrm>
          <a:prstGeom prst="rect">
            <a:avLst/>
          </a:prstGeom>
          <a:noFill/>
          <a:ln w="9525">
            <a:noFill/>
            <a:miter lim="800000"/>
            <a:headEnd/>
            <a:tailEnd/>
          </a:ln>
        </p:spPr>
        <p:txBody>
          <a:bodyPr wrap="none" lIns="192911" tIns="96455" rIns="192911" bIns="96455">
            <a:spAutoFit/>
          </a:bodyPr>
          <a:lstStyle/>
          <a:p>
            <a:r>
              <a:rPr lang="fr-CH" sz="3400" dirty="0"/>
              <a:t>0</a:t>
            </a:r>
            <a:endParaRPr lang="fr-FR" sz="3400" dirty="0"/>
          </a:p>
        </p:txBody>
      </p:sp>
      <p:sp>
        <p:nvSpPr>
          <p:cNvPr id="8216" name="Text Box 65"/>
          <p:cNvSpPr txBox="1">
            <a:spLocks noChangeArrowheads="1"/>
          </p:cNvSpPr>
          <p:nvPr/>
        </p:nvSpPr>
        <p:spPr bwMode="auto">
          <a:xfrm>
            <a:off x="18636437" y="5949571"/>
            <a:ext cx="631644" cy="718014"/>
          </a:xfrm>
          <a:prstGeom prst="rect">
            <a:avLst/>
          </a:prstGeom>
          <a:noFill/>
          <a:ln w="9525">
            <a:noFill/>
            <a:miter lim="800000"/>
            <a:headEnd/>
            <a:tailEnd/>
          </a:ln>
        </p:spPr>
        <p:txBody>
          <a:bodyPr wrap="none" lIns="192911" tIns="96455" rIns="192911" bIns="96455">
            <a:spAutoFit/>
          </a:bodyPr>
          <a:lstStyle/>
          <a:p>
            <a:r>
              <a:rPr lang="fr-CH" sz="3400" dirty="0"/>
              <a:t>1</a:t>
            </a:r>
            <a:endParaRPr lang="fr-FR" sz="3400" dirty="0"/>
          </a:p>
        </p:txBody>
      </p:sp>
      <p:sp>
        <p:nvSpPr>
          <p:cNvPr id="8217" name="Text Box 66"/>
          <p:cNvSpPr txBox="1">
            <a:spLocks noChangeArrowheads="1"/>
          </p:cNvSpPr>
          <p:nvPr/>
        </p:nvSpPr>
        <p:spPr bwMode="auto">
          <a:xfrm>
            <a:off x="82529" y="11961390"/>
            <a:ext cx="8339131" cy="3164838"/>
          </a:xfrm>
          <a:prstGeom prst="rect">
            <a:avLst/>
          </a:prstGeom>
          <a:solidFill>
            <a:srgbClr val="FFFF00"/>
          </a:solidFill>
          <a:ln w="57150">
            <a:solidFill>
              <a:srgbClr val="FF0000"/>
            </a:solidFill>
            <a:miter lim="800000"/>
            <a:headEnd/>
            <a:tailEnd/>
          </a:ln>
        </p:spPr>
        <p:txBody>
          <a:bodyPr lIns="192911" tIns="96455" rIns="192911" bIns="96455">
            <a:spAutoFit/>
          </a:bodyPr>
          <a:lstStyle/>
          <a:p>
            <a:r>
              <a:rPr lang="fr-CH" i="1" dirty="0" err="1"/>
              <a:t>Exerc</a:t>
            </a:r>
            <a:r>
              <a:rPr lang="fr-CH" i="1" dirty="0"/>
              <a:t>. 9</a:t>
            </a:r>
            <a:r>
              <a:rPr lang="fr-CH" i="1" dirty="0" smtClean="0"/>
              <a:t>h50-10h20</a:t>
            </a:r>
            <a:endParaRPr lang="fr-CH" i="1" dirty="0"/>
          </a:p>
          <a:p>
            <a:r>
              <a:rPr lang="fr-CH" sz="6800" b="1" i="1" dirty="0" err="1"/>
              <a:t>Next</a:t>
            </a:r>
            <a:r>
              <a:rPr lang="fr-CH" sz="6800" b="1" i="1" dirty="0"/>
              <a:t> lecture</a:t>
            </a:r>
            <a:r>
              <a:rPr lang="fr-CH" sz="6800" b="1" dirty="0"/>
              <a:t>:</a:t>
            </a:r>
          </a:p>
          <a:p>
            <a:r>
              <a:rPr lang="fr-CH" sz="6800" b="1" dirty="0"/>
              <a:t>  </a:t>
            </a:r>
            <a:r>
              <a:rPr lang="fr-CH" sz="6800" b="1" dirty="0" smtClean="0"/>
              <a:t>10h20</a:t>
            </a:r>
            <a:endParaRPr lang="fr-FR" sz="6800" b="1" dirty="0"/>
          </a:p>
        </p:txBody>
      </p:sp>
      <p:sp>
        <p:nvSpPr>
          <p:cNvPr id="8218" name="Text Box 67"/>
          <p:cNvSpPr txBox="1">
            <a:spLocks noChangeArrowheads="1"/>
          </p:cNvSpPr>
          <p:nvPr/>
        </p:nvSpPr>
        <p:spPr bwMode="auto">
          <a:xfrm>
            <a:off x="765264" y="0"/>
            <a:ext cx="19444486" cy="1241234"/>
          </a:xfrm>
          <a:prstGeom prst="rect">
            <a:avLst/>
          </a:prstGeom>
          <a:noFill/>
          <a:ln w="38100">
            <a:solidFill>
              <a:srgbClr val="FF0000"/>
            </a:solidFill>
            <a:miter lim="800000"/>
            <a:headEnd/>
            <a:tailEnd/>
          </a:ln>
        </p:spPr>
        <p:txBody>
          <a:bodyPr wrap="none" lIns="192911" tIns="96455" rIns="192911" bIns="96455">
            <a:spAutoFit/>
          </a:bodyPr>
          <a:lstStyle/>
          <a:p>
            <a:r>
              <a:rPr lang="en-US" sz="6800" dirty="0"/>
              <a:t> NOW Exercise </a:t>
            </a:r>
            <a:r>
              <a:rPr lang="en-US" sz="6800" dirty="0" smtClean="0"/>
              <a:t>1.1-1.5: </a:t>
            </a:r>
            <a:r>
              <a:rPr lang="en-US" sz="6800" dirty="0"/>
              <a:t>separation of time scales</a:t>
            </a:r>
          </a:p>
        </p:txBody>
      </p:sp>
      <p:sp>
        <p:nvSpPr>
          <p:cNvPr id="8219" name="Text Box 68"/>
          <p:cNvSpPr txBox="1">
            <a:spLocks noChangeArrowheads="1"/>
          </p:cNvSpPr>
          <p:nvPr/>
        </p:nvSpPr>
        <p:spPr bwMode="auto">
          <a:xfrm>
            <a:off x="547689" y="6405283"/>
            <a:ext cx="5188981" cy="2826283"/>
          </a:xfrm>
          <a:prstGeom prst="rect">
            <a:avLst/>
          </a:prstGeom>
          <a:noFill/>
          <a:ln w="57150">
            <a:solidFill>
              <a:srgbClr val="FF0000"/>
            </a:solidFill>
            <a:miter lim="800000"/>
            <a:headEnd/>
            <a:tailEnd/>
          </a:ln>
        </p:spPr>
        <p:txBody>
          <a:bodyPr wrap="none" lIns="192911" tIns="96455" rIns="192911" bIns="96455">
            <a:spAutoFit/>
          </a:bodyPr>
          <a:lstStyle/>
          <a:p>
            <a:r>
              <a:rPr lang="fr-CH" i="1" dirty="0" err="1"/>
              <a:t>Exercises</a:t>
            </a:r>
            <a:r>
              <a:rPr lang="fr-CH" i="1" dirty="0"/>
              <a:t>:</a:t>
            </a:r>
          </a:p>
          <a:p>
            <a:r>
              <a:rPr lang="fr-CH" dirty="0" smtClean="0"/>
              <a:t>1.1-1.5 </a:t>
            </a:r>
            <a:r>
              <a:rPr lang="fr-CH" b="1" i="1" dirty="0" err="1"/>
              <a:t>now</a:t>
            </a:r>
            <a:r>
              <a:rPr lang="fr-CH" b="1" i="1" dirty="0"/>
              <a:t>!</a:t>
            </a:r>
          </a:p>
          <a:p>
            <a:r>
              <a:rPr lang="fr-CH" dirty="0" smtClean="0"/>
              <a:t>1.6  </a:t>
            </a:r>
            <a:r>
              <a:rPr lang="fr-CH" i="1" dirty="0" err="1"/>
              <a:t>homework</a:t>
            </a:r>
            <a:endParaRPr lang="fr-FR" i="1" dirty="0"/>
          </a:p>
        </p:txBody>
      </p:sp>
      <p:sp>
        <p:nvSpPr>
          <p:cNvPr id="8220" name="TextBox 43"/>
          <p:cNvSpPr txBox="1">
            <a:spLocks noChangeArrowheads="1"/>
          </p:cNvSpPr>
          <p:nvPr/>
        </p:nvSpPr>
        <p:spPr bwMode="auto">
          <a:xfrm>
            <a:off x="8421660" y="5311011"/>
            <a:ext cx="6726261" cy="2826283"/>
          </a:xfrm>
          <a:prstGeom prst="rect">
            <a:avLst/>
          </a:prstGeom>
          <a:noFill/>
          <a:ln w="9525">
            <a:noFill/>
            <a:miter lim="800000"/>
            <a:headEnd/>
            <a:tailEnd/>
          </a:ln>
        </p:spPr>
        <p:txBody>
          <a:bodyPr wrap="none" lIns="192911" tIns="96455" rIns="192911" bIns="96455">
            <a:spAutoFit/>
          </a:bodyPr>
          <a:lstStyle/>
          <a:p>
            <a:r>
              <a:rPr lang="en-US" b="1"/>
              <a:t>A:</a:t>
            </a:r>
          </a:p>
          <a:p>
            <a:r>
              <a:rPr lang="en-US"/>
              <a:t> - calculate </a:t>
            </a:r>
            <a:r>
              <a:rPr lang="en-US" i="1"/>
              <a:t>x(t)!</a:t>
            </a:r>
          </a:p>
          <a:p>
            <a:r>
              <a:rPr lang="en-US"/>
              <a:t> - what if </a:t>
            </a:r>
            <a:r>
              <a:rPr lang="en-US">
                <a:latin typeface="Symbol" pitchFamily="18" charset="2"/>
              </a:rPr>
              <a:t>t</a:t>
            </a:r>
            <a:r>
              <a:rPr lang="en-US"/>
              <a:t> is small?</a:t>
            </a:r>
          </a:p>
        </p:txBody>
      </p:sp>
      <p:sp>
        <p:nvSpPr>
          <p:cNvPr id="8221" name="TextBox 44"/>
          <p:cNvSpPr txBox="1">
            <a:spLocks noChangeArrowheads="1"/>
          </p:cNvSpPr>
          <p:nvPr/>
        </p:nvSpPr>
        <p:spPr bwMode="auto">
          <a:xfrm>
            <a:off x="14798864" y="9139553"/>
            <a:ext cx="5998498" cy="2826283"/>
          </a:xfrm>
          <a:prstGeom prst="rect">
            <a:avLst/>
          </a:prstGeom>
          <a:noFill/>
          <a:ln w="9525">
            <a:noFill/>
            <a:miter lim="800000"/>
            <a:headEnd/>
            <a:tailEnd/>
          </a:ln>
        </p:spPr>
        <p:txBody>
          <a:bodyPr wrap="none" lIns="192911" tIns="96455" rIns="192911" bIns="96455">
            <a:spAutoFit/>
          </a:bodyPr>
          <a:lstStyle/>
          <a:p>
            <a:r>
              <a:rPr lang="en-US" b="1"/>
              <a:t>B:</a:t>
            </a:r>
            <a:r>
              <a:rPr lang="en-US"/>
              <a:t> -calculate </a:t>
            </a:r>
            <a:r>
              <a:rPr lang="en-US" i="1"/>
              <a:t>m(t)</a:t>
            </a:r>
          </a:p>
          <a:p>
            <a:r>
              <a:rPr lang="en-US" i="1"/>
              <a:t>       </a:t>
            </a:r>
            <a:r>
              <a:rPr lang="en-US"/>
              <a:t>if </a:t>
            </a:r>
            <a:r>
              <a:rPr lang="en-US">
                <a:latin typeface="Symbol" pitchFamily="18" charset="2"/>
              </a:rPr>
              <a:t>t</a:t>
            </a:r>
            <a:r>
              <a:rPr lang="en-US"/>
              <a:t> is small!</a:t>
            </a:r>
          </a:p>
          <a:p>
            <a:r>
              <a:rPr lang="en-US"/>
              <a:t> - reduce to 1 eq.</a:t>
            </a:r>
          </a:p>
        </p:txBody>
      </p:sp>
    </p:spTree>
    <p:extLst>
      <p:ext uri="{BB962C8B-B14F-4D97-AF65-F5344CB8AC3E}">
        <p14:creationId xmlns:p14="http://schemas.microsoft.com/office/powerpoint/2010/main" val="771290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Placeholder 2"/>
          <p:cNvSpPr>
            <a:spLocks noGrp="1"/>
          </p:cNvSpPr>
          <p:nvPr>
            <p:ph type="body" sz="quarter" idx="12"/>
          </p:nvPr>
        </p:nvSpPr>
        <p:spPr bwMode="auto">
          <a:xfrm>
            <a:off x="704489" y="3743456"/>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5400" dirty="0" smtClean="0">
                <a:latin typeface="Arial Narrow" pitchFamily="34" charset="0"/>
                <a:ea typeface="ＭＳ Ｐゴシック" pitchFamily="34" charset="-128"/>
              </a:rPr>
              <a:t>Week 3 – Reducing detail</a:t>
            </a:r>
            <a:r>
              <a:rPr lang="en-US" dirty="0" smtClean="0">
                <a:latin typeface="Arial Narrow" pitchFamily="34" charset="0"/>
                <a:ea typeface="ＭＳ Ｐゴシック" pitchFamily="34" charset="-128"/>
              </a:rPr>
              <a:t>:</a:t>
            </a:r>
          </a:p>
          <a:p>
            <a:r>
              <a:rPr lang="en-US" dirty="0">
                <a:latin typeface="Arial Narrow" pitchFamily="34" charset="0"/>
                <a:ea typeface="ＭＳ Ｐゴシック" pitchFamily="34" charset="-128"/>
              </a:rPr>
              <a:t> </a:t>
            </a:r>
            <a:r>
              <a:rPr lang="en-US" dirty="0" smtClean="0">
                <a:latin typeface="Arial Narrow" pitchFamily="34" charset="0"/>
                <a:ea typeface="ＭＳ Ｐゴシック" pitchFamily="34" charset="-128"/>
              </a:rPr>
              <a:t> </a:t>
            </a:r>
            <a:r>
              <a:rPr lang="en-US" sz="5400" dirty="0" smtClean="0">
                <a:latin typeface="Arial Narrow" pitchFamily="34" charset="0"/>
                <a:ea typeface="ＭＳ Ｐゴシック" pitchFamily="34" charset="-128"/>
              </a:rPr>
              <a:t>Two-dimensional neuron models</a:t>
            </a:r>
            <a:endParaRPr lang="en-US" dirty="0">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120782" y="8897938"/>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185359" y="1443791"/>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noProof="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 </a:t>
            </a:r>
            <a:r>
              <a:rPr lang="fr-CH" sz="5400" b="1" dirty="0" err="1" smtClean="0">
                <a:latin typeface="Arial Narrow" pitchFamily="34" charset="0"/>
                <a:cs typeface="ＭＳ Ｐゴシック" charset="0"/>
              </a:rPr>
              <a:t>From</a:t>
            </a:r>
            <a:r>
              <a:rPr lang="fr-CH" sz="5400" b="1" dirty="0" smtClean="0">
                <a:latin typeface="Arial Narrow" pitchFamily="34" charset="0"/>
                <a:cs typeface="ＭＳ Ｐゴシック" charset="0"/>
              </a:rPr>
              <a:t> Hodgkin-Huxley to 2D</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Overview</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From</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4 to 2 dimensions</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dirty="0" smtClean="0">
                <a:latin typeface="Arial Narrow" pitchFamily="34" charset="0"/>
                <a:cs typeface="ＭＳ Ｐゴシック" charset="0"/>
              </a:rPr>
              <a:t>         - </a:t>
            </a:r>
            <a:r>
              <a:rPr lang="fr-CH" sz="4400" dirty="0" err="1" smtClean="0">
                <a:latin typeface="Arial Narrow" pitchFamily="34" charset="0"/>
                <a:cs typeface="ＭＳ Ｐゴシック" charset="0"/>
              </a:rPr>
              <a:t>MathDetour</a:t>
            </a:r>
            <a:r>
              <a:rPr lang="fr-CH" sz="4400" dirty="0" smtClean="0">
                <a:latin typeface="Arial Narrow" pitchFamily="34" charset="0"/>
                <a:cs typeface="ＭＳ Ｐゴシック" charset="0"/>
              </a:rPr>
              <a:t> 1: </a:t>
            </a:r>
            <a:r>
              <a:rPr lang="fr-CH" sz="4400" dirty="0" err="1" smtClean="0">
                <a:latin typeface="Arial Narrow" pitchFamily="34" charset="0"/>
                <a:cs typeface="ＭＳ Ｐゴシック" charset="0"/>
              </a:rPr>
              <a:t>Exploiting</a:t>
            </a:r>
            <a:r>
              <a:rPr lang="fr-CH" sz="4400" dirty="0" smtClean="0">
                <a:latin typeface="Arial Narrow" pitchFamily="34" charset="0"/>
                <a:cs typeface="ＭＳ Ｐゴシック" charset="0"/>
              </a:rPr>
              <a:t> </a:t>
            </a:r>
            <a:r>
              <a:rPr lang="fr-CH" sz="4400" dirty="0" err="1" smtClean="0">
                <a:latin typeface="Arial Narrow" pitchFamily="34" charset="0"/>
                <a:cs typeface="ＭＳ Ｐゴシック" charset="0"/>
              </a:rPr>
              <a:t>similarities</a:t>
            </a:r>
            <a:endParaRPr lang="fr-CH" sz="4400" dirty="0" smtClean="0">
              <a:latin typeface="Arial Narrow" pitchFamily="34" charset="0"/>
              <a:cs typeface="ＭＳ Ｐゴシック" charset="0"/>
            </a:endParaRPr>
          </a:p>
          <a:p>
            <a:pPr marL="1079500" lvl="0" indent="-568325" eaLnBrk="0" hangingPunct="0">
              <a:buClr>
                <a:srgbClr val="FF0000"/>
              </a:buClr>
              <a:buSzPct val="150000"/>
              <a:defRPr/>
            </a:pP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MathDetour</a:t>
            </a: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2: </a:t>
            </a:r>
            <a:r>
              <a:rPr lang="fr-CH" sz="4400" dirty="0" err="1" smtClean="0">
                <a:latin typeface="Arial Narrow" pitchFamily="34" charset="0"/>
                <a:cs typeface="ＭＳ Ｐゴシック" charset="0"/>
              </a:rPr>
              <a:t>Separation</a:t>
            </a:r>
            <a:r>
              <a:rPr lang="fr-CH" sz="4400" dirty="0" smtClean="0">
                <a:latin typeface="Arial Narrow" pitchFamily="34" charset="0"/>
                <a:cs typeface="ＭＳ Ｐゴシック" charset="0"/>
              </a:rPr>
              <a:t> of time </a:t>
            </a:r>
            <a:r>
              <a:rPr lang="fr-CH" sz="4400" dirty="0" err="1" smtClean="0">
                <a:latin typeface="Arial Narrow" pitchFamily="34" charset="0"/>
                <a:cs typeface="ＭＳ Ｐゴシック" charset="0"/>
              </a:rPr>
              <a:t>scales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lang="fr-CH" sz="5400" b="1" dirty="0" smtClean="0">
                <a:latin typeface="Arial Narrow" pitchFamily="34" charset="0"/>
                <a:cs typeface="ＭＳ Ｐゴシック" charset="0"/>
              </a:rPr>
              <a:t> Phase Plane </a:t>
            </a:r>
            <a:r>
              <a:rPr lang="fr-CH" sz="5400" b="1" dirty="0" err="1" smtClean="0">
                <a:latin typeface="Arial Narrow" pitchFamily="34" charset="0"/>
                <a:cs typeface="ＭＳ Ｐゴシック" charset="0"/>
              </a:rPr>
              <a:t>Analysis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R</a:t>
            </a:r>
            <a:r>
              <a:rPr lang="fr-CH" sz="4400" dirty="0" err="1" smtClean="0">
                <a:latin typeface="Arial Narrow" pitchFamily="34" charset="0"/>
              </a:rPr>
              <a:t>ole</a:t>
            </a:r>
            <a:r>
              <a:rPr lang="fr-CH" sz="4400" dirty="0" smtClean="0">
                <a:latin typeface="Arial Narrow" pitchFamily="34" charset="0"/>
              </a:rPr>
              <a:t> of </a:t>
            </a:r>
            <a:r>
              <a:rPr lang="fr-CH" sz="4400" dirty="0" err="1" smtClean="0">
                <a:latin typeface="Arial Narrow" pitchFamily="34" charset="0"/>
              </a:rPr>
              <a:t>nullclines</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a:t>
            </a:r>
            <a:r>
              <a:rPr lang="fr-CH" sz="5400" b="1" dirty="0" err="1" smtClean="0">
                <a:latin typeface="Arial Narrow" pitchFamily="34" charset="0"/>
                <a:cs typeface="ＭＳ Ｐゴシック" charset="0"/>
              </a:rPr>
              <a:t>Analysis</a:t>
            </a:r>
            <a:r>
              <a:rPr lang="fr-CH" sz="5400" b="1" dirty="0" smtClean="0">
                <a:latin typeface="Arial Narrow" pitchFamily="34" charset="0"/>
                <a:cs typeface="ＭＳ Ｐゴシック" charset="0"/>
              </a:rPr>
              <a:t> of  a 2D </a:t>
            </a:r>
            <a:r>
              <a:rPr lang="fr-CH" sz="5400" b="1" dirty="0" err="1" smtClean="0">
                <a:latin typeface="Arial Narrow" pitchFamily="34" charset="0"/>
                <a:cs typeface="ＭＳ Ｐゴシック" charset="0"/>
              </a:rPr>
              <a:t>Neuron</a:t>
            </a:r>
            <a:r>
              <a:rPr lang="fr-CH" sz="5400" b="1" dirty="0" smtClean="0">
                <a:latin typeface="Arial Narrow" pitchFamily="34" charset="0"/>
                <a:cs typeface="ＭＳ Ｐゴシック" charset="0"/>
              </a:rPr>
              <a:t> </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       </a:t>
            </a:r>
            <a:r>
              <a:rPr lang="fr-CH" sz="4800" dirty="0" smtClean="0">
                <a:latin typeface="Arial Narrow" pitchFamily="34" charset="0"/>
                <a:cs typeface="ＭＳ Ｐゴシック" charset="0"/>
              </a:rPr>
              <a:t>- constant input vs pulse input</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4400" dirty="0" smtClean="0">
                <a:latin typeface="Arial Narrow" pitchFamily="34" charset="0"/>
              </a:rPr>
              <a:t>         - </a:t>
            </a:r>
            <a:r>
              <a:rPr lang="fr-CH" sz="4400" dirty="0" err="1" smtClean="0">
                <a:latin typeface="Arial Narrow" pitchFamily="34" charset="0"/>
              </a:rPr>
              <a:t>MathDetour</a:t>
            </a:r>
            <a:r>
              <a:rPr lang="fr-CH" sz="4400" dirty="0" smtClean="0">
                <a:latin typeface="Arial Narrow" pitchFamily="34" charset="0"/>
              </a:rPr>
              <a:t> 3: </a:t>
            </a:r>
            <a:r>
              <a:rPr lang="fr-CH" sz="4400" dirty="0" err="1" smtClean="0">
                <a:latin typeface="Arial Narrow" pitchFamily="34" charset="0"/>
              </a:rPr>
              <a:t>Stability</a:t>
            </a:r>
            <a:r>
              <a:rPr lang="fr-CH" sz="4400" dirty="0" smtClean="0">
                <a:latin typeface="Arial Narrow" pitchFamily="34" charset="0"/>
              </a:rPr>
              <a:t> of </a:t>
            </a:r>
            <a:r>
              <a:rPr lang="fr-CH" sz="4400" dirty="0" err="1" smtClean="0">
                <a:latin typeface="Arial Narrow" pitchFamily="34" charset="0"/>
              </a:rPr>
              <a:t>fixed</a:t>
            </a:r>
            <a:r>
              <a:rPr lang="fr-CH" sz="4400" dirty="0" smtClean="0">
                <a:latin typeface="Arial Narrow" pitchFamily="34" charset="0"/>
              </a:rPr>
              <a:t> points</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solidFill>
                  <a:schemeClr val="bg1"/>
                </a:solidFill>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.4 </a:t>
            </a:r>
            <a:r>
              <a:rPr lang="fr-CH" sz="5400" b="1" noProof="0" dirty="0" err="1" smtClean="0">
                <a:solidFill>
                  <a:schemeClr val="bg1"/>
                </a:solidFill>
                <a:latin typeface="Arial Narrow" pitchFamily="34" charset="0"/>
                <a:cs typeface="ＭＳ Ｐゴシック" charset="0"/>
              </a:rPr>
              <a:t>TypeI</a:t>
            </a:r>
            <a:r>
              <a:rPr lang="fr-CH" sz="5400" b="1" noProof="0" dirty="0" smtClean="0">
                <a:solidFill>
                  <a:schemeClr val="bg1"/>
                </a:solidFill>
                <a:latin typeface="Arial Narrow" pitchFamily="34" charset="0"/>
                <a:cs typeface="ＭＳ Ｐゴシック" charset="0"/>
              </a:rPr>
              <a:t> and II</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Neuron</a:t>
            </a:r>
            <a:r>
              <a:rPr kumimoji="0" lang="fr-CH" sz="5400" b="1" i="0" u="none" strike="noStrike" kern="1200" cap="none" spc="0" normalizeH="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Models</a:t>
            </a:r>
            <a:endPar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next</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week</a:t>
            </a:r>
            <a:r>
              <a:rPr lang="fr-CH" sz="5400" b="1" dirty="0" smtClean="0">
                <a:solidFill>
                  <a:schemeClr val="bg1"/>
                </a:solidFill>
                <a:latin typeface="Arial Narrow" pitchFamily="34" charset="0"/>
                <a:cs typeface="ＭＳ Ｐゴシック" charset="0"/>
              </a:rPr>
              <a:t>!</a:t>
            </a:r>
            <a:endParaRPr kumimoji="0" lang="fr-CH" sz="4400" b="1" i="0" u="none" strike="noStrike" kern="1200" cap="none" spc="0" normalizeH="0" baseline="0" noProof="0" dirty="0" smtClean="0">
              <a:ln>
                <a:noFill/>
              </a:ln>
              <a:solidFill>
                <a:schemeClr val="bg1"/>
              </a:solidFill>
              <a:effectLst/>
              <a:uLnTx/>
              <a:uFillTx/>
              <a:latin typeface="Arial Narrow" pitchFamily="34" charset="0"/>
              <a:cs typeface="ＭＳ Ｐゴシック" charset="0"/>
            </a:endParaRPr>
          </a:p>
        </p:txBody>
      </p:sp>
      <p:grpSp>
        <p:nvGrpSpPr>
          <p:cNvPr id="3" name="Group 12"/>
          <p:cNvGrpSpPr/>
          <p:nvPr/>
        </p:nvGrpSpPr>
        <p:grpSpPr>
          <a:xfrm>
            <a:off x="11185359" y="2208596"/>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Rounded Rectangle 13"/>
          <p:cNvSpPr/>
          <p:nvPr/>
        </p:nvSpPr>
        <p:spPr>
          <a:xfrm>
            <a:off x="11621524" y="4340402"/>
            <a:ext cx="9773651" cy="85214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360003" y="523332"/>
            <a:ext cx="15148347" cy="2921566"/>
          </a:xfrm>
          <a:prstGeom prst="rect">
            <a:avLst/>
          </a:prstGeom>
        </p:spPr>
        <p:txBody>
          <a:bodyPr vert="horz" wrap="square" lIns="91440" tIns="45720" rIns="91440" bIns="45720" numCol="1" anchor="t" anchorCtr="0" compatLnSpc="1">
            <a:prstTxWarp prst="textNoShape">
              <a:avLst/>
            </a:prstTxWarp>
          </a:bodyPr>
          <a:lstStyle>
            <a:lvl1pPr algn="l" defTabSz="1079500" rtl="0" eaLnBrk="0" fontAlgn="base" hangingPunct="0">
              <a:spcBef>
                <a:spcPct val="0"/>
              </a:spcBef>
              <a:spcAft>
                <a:spcPct val="0"/>
              </a:spcAft>
              <a:defRPr lang="en-US" sz="6600" kern="1200" spc="236" dirty="0">
                <a:solidFill>
                  <a:srgbClr val="000000"/>
                </a:solidFill>
                <a:latin typeface="Impact"/>
                <a:ea typeface="ＭＳ Ｐゴシック" charset="0"/>
                <a:cs typeface="Impact"/>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a:lstStyle>
          <a:p>
            <a:pPr>
              <a:defRPr/>
            </a:pPr>
            <a:r>
              <a:rPr lang="en-US" smtClean="0">
                <a:latin typeface="Impact" charset="0"/>
                <a:cs typeface="Impact" charset="0"/>
              </a:rPr>
              <a:t>Biological Modeling of Neural Networks</a:t>
            </a:r>
            <a:endParaRPr lang="en-US">
              <a:latin typeface="Impact" charset="0"/>
              <a:cs typeface="Impact" charset="0"/>
            </a:endParaRPr>
          </a:p>
        </p:txBody>
      </p:sp>
      <p:sp>
        <p:nvSpPr>
          <p:cNvPr id="4" name="Title 3"/>
          <p:cNvSpPr>
            <a:spLocks noGrp="1"/>
          </p:cNvSpPr>
          <p:nvPr>
            <p:ph type="title"/>
          </p:nvPr>
        </p:nvSpPr>
        <p:spPr/>
        <p:txBody>
          <a:bodyPr/>
          <a:lstStyle/>
          <a:p>
            <a:endParaRPr lang="fr-CH"/>
          </a:p>
        </p:txBody>
      </p:sp>
    </p:spTree>
    <p:extLst>
      <p:ext uri="{BB962C8B-B14F-4D97-AF65-F5344CB8AC3E}">
        <p14:creationId xmlns:p14="http://schemas.microsoft.com/office/powerpoint/2010/main" val="25356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131346"/>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sz="5400" dirty="0" smtClean="0">
                <a:latin typeface="Impact" charset="0"/>
                <a:cs typeface="Impact" charset="0"/>
              </a:rPr>
              <a:t>Discussion Exercise 1 – </a:t>
            </a:r>
            <a:r>
              <a:rPr lang="en-US" sz="5400" dirty="0" err="1" smtClean="0">
                <a:solidFill>
                  <a:srgbClr val="FF0000"/>
                </a:solidFill>
                <a:latin typeface="Impact" charset="0"/>
                <a:cs typeface="Impact" charset="0"/>
              </a:rPr>
              <a:t>MathDetour</a:t>
            </a:r>
            <a:r>
              <a:rPr lang="en-US" sz="5400" dirty="0" smtClean="0">
                <a:solidFill>
                  <a:srgbClr val="FF0000"/>
                </a:solidFill>
                <a:latin typeface="Impact" charset="0"/>
                <a:cs typeface="Impact" charset="0"/>
              </a:rPr>
              <a:t> 3.1: Separation of time scales</a:t>
            </a:r>
            <a:endParaRPr lang="en-US" sz="5400" dirty="0">
              <a:solidFill>
                <a:srgbClr val="FF0000"/>
              </a:solidFill>
              <a:latin typeface="Impact" charset="0"/>
              <a:cs typeface="Impact" charset="0"/>
            </a:endParaRPr>
          </a:p>
        </p:txBody>
      </p:sp>
      <p:cxnSp>
        <p:nvCxnSpPr>
          <p:cNvPr id="63" name="Straight Connector 6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7" name="Object 4"/>
          <p:cNvGraphicFramePr>
            <a:graphicFrameLocks noChangeAspect="1"/>
          </p:cNvGraphicFramePr>
          <p:nvPr>
            <p:extLst>
              <p:ext uri="{D42A27DB-BD31-4B8C-83A1-F6EECF244321}">
                <p14:modId xmlns:p14="http://schemas.microsoft.com/office/powerpoint/2010/main" val="3478731778"/>
              </p:ext>
            </p:extLst>
          </p:nvPr>
        </p:nvGraphicFramePr>
        <p:xfrm>
          <a:off x="13242091" y="2872124"/>
          <a:ext cx="4256087" cy="2809875"/>
        </p:xfrm>
        <a:graphic>
          <a:graphicData uri="http://schemas.openxmlformats.org/presentationml/2006/ole">
            <mc:AlternateContent xmlns:mc="http://schemas.openxmlformats.org/markup-compatibility/2006">
              <mc:Choice xmlns:v="urn:schemas-microsoft-com:vml" Requires="v">
                <p:oleObj spid="_x0000_s416830" name="Equation" r:id="rId4" imgW="1244520" imgH="812520" progId="Equation.DSMT4">
                  <p:embed/>
                </p:oleObj>
              </mc:Choice>
              <mc:Fallback>
                <p:oleObj name="Equation" r:id="rId4" imgW="1244520" imgH="8125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2091" y="2872124"/>
                        <a:ext cx="4256087" cy="280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4"/>
          <p:cNvGraphicFramePr>
            <a:graphicFrameLocks noChangeAspect="1"/>
          </p:cNvGraphicFramePr>
          <p:nvPr/>
        </p:nvGraphicFramePr>
        <p:xfrm>
          <a:off x="13147675" y="8683226"/>
          <a:ext cx="6305824" cy="1811630"/>
        </p:xfrm>
        <a:graphic>
          <a:graphicData uri="http://schemas.openxmlformats.org/presentationml/2006/ole">
            <mc:AlternateContent xmlns:mc="http://schemas.openxmlformats.org/markup-compatibility/2006">
              <mc:Choice xmlns:v="urn:schemas-microsoft-com:vml" Requires="v">
                <p:oleObj spid="_x0000_s416831" name="Equation" r:id="rId6" imgW="1384200" imgH="393480" progId="Equation.DSMT4">
                  <p:embed/>
                </p:oleObj>
              </mc:Choice>
              <mc:Fallback>
                <p:oleObj name="Equation" r:id="rId6" imgW="138420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7675" y="8683226"/>
                        <a:ext cx="6305824" cy="1811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11112265" y="1604546"/>
            <a:ext cx="9494715" cy="830997"/>
          </a:xfrm>
          <a:prstGeom prst="rect">
            <a:avLst/>
          </a:prstGeom>
          <a:noFill/>
        </p:spPr>
        <p:txBody>
          <a:bodyPr wrap="none" rtlCol="0">
            <a:spAutoFit/>
          </a:bodyPr>
          <a:lstStyle/>
          <a:p>
            <a:r>
              <a:rPr lang="en-US" sz="4800" dirty="0" smtClean="0"/>
              <a:t>Two coupled differential equations</a:t>
            </a:r>
            <a:endParaRPr lang="en-US" sz="4800" dirty="0"/>
          </a:p>
        </p:txBody>
      </p:sp>
      <p:sp>
        <p:nvSpPr>
          <p:cNvPr id="73" name="TextBox 72"/>
          <p:cNvSpPr txBox="1"/>
          <p:nvPr/>
        </p:nvSpPr>
        <p:spPr>
          <a:xfrm>
            <a:off x="11264665" y="5962544"/>
            <a:ext cx="7104830" cy="830997"/>
          </a:xfrm>
          <a:prstGeom prst="rect">
            <a:avLst/>
          </a:prstGeom>
          <a:noFill/>
        </p:spPr>
        <p:txBody>
          <a:bodyPr wrap="none" rtlCol="0">
            <a:spAutoFit/>
          </a:bodyPr>
          <a:lstStyle/>
          <a:p>
            <a:r>
              <a:rPr lang="en-US" sz="4800" dirty="0" smtClean="0"/>
              <a:t>Separation of time scales</a:t>
            </a:r>
            <a:endParaRPr lang="en-US" sz="4800" dirty="0"/>
          </a:p>
        </p:txBody>
      </p:sp>
      <p:sp>
        <p:nvSpPr>
          <p:cNvPr id="74" name="TextBox 73"/>
          <p:cNvSpPr txBox="1"/>
          <p:nvPr/>
        </p:nvSpPr>
        <p:spPr>
          <a:xfrm>
            <a:off x="11264665" y="7713730"/>
            <a:ext cx="10390986" cy="969496"/>
          </a:xfrm>
          <a:prstGeom prst="rect">
            <a:avLst/>
          </a:prstGeom>
          <a:noFill/>
        </p:spPr>
        <p:txBody>
          <a:bodyPr wrap="none" rtlCol="0">
            <a:spAutoFit/>
          </a:bodyPr>
          <a:lstStyle/>
          <a:p>
            <a:r>
              <a:rPr lang="en-US" dirty="0" smtClean="0"/>
              <a:t>Reduced 1-dimensional system</a:t>
            </a:r>
            <a:endParaRPr lang="en-US" dirty="0"/>
          </a:p>
        </p:txBody>
      </p:sp>
      <p:sp>
        <p:nvSpPr>
          <p:cNvPr id="11" name="TextBox 10"/>
          <p:cNvSpPr txBox="1"/>
          <p:nvPr/>
        </p:nvSpPr>
        <p:spPr>
          <a:xfrm>
            <a:off x="861502" y="1325867"/>
            <a:ext cx="6607899" cy="969496"/>
          </a:xfrm>
          <a:prstGeom prst="rect">
            <a:avLst/>
          </a:prstGeom>
          <a:solidFill>
            <a:srgbClr val="FFFF00"/>
          </a:solidFill>
          <a:ln>
            <a:solidFill>
              <a:srgbClr val="FF0000"/>
            </a:solidFill>
          </a:ln>
        </p:spPr>
        <p:txBody>
          <a:bodyPr wrap="none" rtlCol="0">
            <a:spAutoFit/>
          </a:bodyPr>
          <a:lstStyle/>
          <a:p>
            <a:r>
              <a:rPr lang="en-US" i="1" dirty="0" smtClean="0">
                <a:solidFill>
                  <a:srgbClr val="FF0000"/>
                </a:solidFill>
              </a:rPr>
              <a:t>Exercise 1 (week 3)</a:t>
            </a:r>
            <a:endParaRPr lang="en-US" i="1" dirty="0">
              <a:solidFill>
                <a:srgbClr val="FF0000"/>
              </a:solidFill>
            </a:endParaRPr>
          </a:p>
        </p:txBody>
      </p:sp>
      <p:sp>
        <p:nvSpPr>
          <p:cNvPr id="12" name="TextBox 11"/>
          <p:cNvSpPr txBox="1"/>
          <p:nvPr/>
        </p:nvSpPr>
        <p:spPr>
          <a:xfrm>
            <a:off x="697827" y="5111285"/>
            <a:ext cx="2582758" cy="969496"/>
          </a:xfrm>
          <a:prstGeom prst="rect">
            <a:avLst/>
          </a:prstGeom>
          <a:noFill/>
        </p:spPr>
        <p:txBody>
          <a:bodyPr wrap="none" rtlCol="0">
            <a:spAutoFit/>
          </a:bodyPr>
          <a:lstStyle/>
          <a:p>
            <a:r>
              <a:rPr lang="en-US" dirty="0" smtClean="0"/>
              <a:t>Ex. 1-A</a:t>
            </a:r>
            <a:endParaRPr lang="en-US" dirty="0"/>
          </a:p>
        </p:txBody>
      </p:sp>
      <p:graphicFrame>
        <p:nvGraphicFramePr>
          <p:cNvPr id="354309" name="Object 4"/>
          <p:cNvGraphicFramePr>
            <a:graphicFrameLocks noChangeAspect="1"/>
          </p:cNvGraphicFramePr>
          <p:nvPr>
            <p:extLst>
              <p:ext uri="{D42A27DB-BD31-4B8C-83A1-F6EECF244321}">
                <p14:modId xmlns:p14="http://schemas.microsoft.com/office/powerpoint/2010/main" val="2379382235"/>
              </p:ext>
            </p:extLst>
          </p:nvPr>
        </p:nvGraphicFramePr>
        <p:xfrm>
          <a:off x="2406501" y="8683226"/>
          <a:ext cx="3517900" cy="1362075"/>
        </p:xfrm>
        <a:graphic>
          <a:graphicData uri="http://schemas.openxmlformats.org/presentationml/2006/ole">
            <mc:AlternateContent xmlns:mc="http://schemas.openxmlformats.org/markup-compatibility/2006">
              <mc:Choice xmlns:v="urn:schemas-microsoft-com:vml" Requires="v">
                <p:oleObj spid="_x0000_s416832" name="Equation" r:id="rId8" imgW="1028520" imgH="393480" progId="Equation.DSMT4">
                  <p:embed/>
                </p:oleObj>
              </mc:Choice>
              <mc:Fallback>
                <p:oleObj name="Equation" r:id="rId8" imgW="10285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501" y="8683226"/>
                        <a:ext cx="3517900"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3707505" y="6763001"/>
                <a:ext cx="2593082" cy="8771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1</m:t>
                          </m:r>
                        </m:sub>
                      </m:sSub>
                      <m:r>
                        <a:rPr lang="fr-CH" i="1" smtClean="0">
                          <a:latin typeface="Cambria Math" panose="02040503050406030204" pitchFamily="18" charset="0"/>
                          <a:ea typeface="Cambria Math" panose="02040503050406030204" pitchFamily="18" charset="0"/>
                        </a:rPr>
                        <m:t>≪</m:t>
                      </m:r>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2</m:t>
                          </m:r>
                        </m:sub>
                      </m:sSub>
                    </m:oMath>
                  </m:oMathPara>
                </a14:m>
                <a:endParaRPr lang="fr-CH" dirty="0"/>
              </a:p>
            </p:txBody>
          </p:sp>
        </mc:Choice>
        <mc:Fallback xmlns="">
          <p:sp>
            <p:nvSpPr>
              <p:cNvPr id="2" name="TextBox 1"/>
              <p:cNvSpPr txBox="1">
                <a:spLocks noRot="1" noChangeAspect="1" noMove="1" noResize="1" noEditPoints="1" noAdjustHandles="1" noChangeArrowheads="1" noChangeShapeType="1" noTextEdit="1"/>
              </p:cNvSpPr>
              <p:nvPr/>
            </p:nvSpPr>
            <p:spPr>
              <a:xfrm>
                <a:off x="13707505" y="6763001"/>
                <a:ext cx="2593082" cy="877163"/>
              </a:xfrm>
              <a:prstGeom prst="rect">
                <a:avLst/>
              </a:prstGeom>
              <a:blipFill rotWithShape="0">
                <a:blip r:embed="rId10"/>
                <a:stretch>
                  <a:fillRect/>
                </a:stretch>
              </a:blipFill>
            </p:spPr>
            <p:txBody>
              <a:bodyPr/>
              <a:lstStyle/>
              <a:p>
                <a:r>
                  <a:rPr lang="fr-CH">
                    <a:noFill/>
                  </a:rPr>
                  <a:t> </a:t>
                </a:r>
              </a:p>
            </p:txBody>
          </p:sp>
        </mc:Fallback>
      </mc:AlternateContent>
      <p:cxnSp>
        <p:nvCxnSpPr>
          <p:cNvPr id="14" name="Straight Arrow Connector 13"/>
          <p:cNvCxnSpPr/>
          <p:nvPr/>
        </p:nvCxnSpPr>
        <p:spPr>
          <a:xfrm>
            <a:off x="2002801" y="8440926"/>
            <a:ext cx="71686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002801" y="11551590"/>
            <a:ext cx="71686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002800" y="9710408"/>
            <a:ext cx="0" cy="1841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002800" y="6599744"/>
            <a:ext cx="0" cy="1841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23890" y="5576486"/>
            <a:ext cx="1568058" cy="969496"/>
          </a:xfrm>
          <a:prstGeom prst="rect">
            <a:avLst/>
          </a:prstGeom>
          <a:noFill/>
        </p:spPr>
        <p:txBody>
          <a:bodyPr wrap="none" rtlCol="0">
            <a:spAutoFit/>
          </a:bodyPr>
          <a:lstStyle/>
          <a:p>
            <a:r>
              <a:rPr lang="en-US" dirty="0" smtClean="0"/>
              <a:t>step</a:t>
            </a:r>
            <a:endParaRPr lang="en-US" dirty="0"/>
          </a:p>
        </p:txBody>
      </p:sp>
      <p:sp>
        <p:nvSpPr>
          <p:cNvPr id="19" name="TextBox 18"/>
          <p:cNvSpPr txBox="1"/>
          <p:nvPr/>
        </p:nvSpPr>
        <p:spPr>
          <a:xfrm>
            <a:off x="4407919" y="3012595"/>
            <a:ext cx="4943982" cy="1846659"/>
          </a:xfrm>
          <a:prstGeom prst="rect">
            <a:avLst/>
          </a:prstGeom>
          <a:solidFill>
            <a:srgbClr val="87D4F7"/>
          </a:solidFill>
        </p:spPr>
        <p:txBody>
          <a:bodyPr wrap="none" rtlCol="0">
            <a:spAutoFit/>
          </a:bodyPr>
          <a:lstStyle/>
          <a:p>
            <a:r>
              <a:rPr lang="en-US" dirty="0" smtClean="0"/>
              <a:t>Draw graph,</a:t>
            </a:r>
          </a:p>
          <a:p>
            <a:r>
              <a:rPr lang="en-US" dirty="0" smtClean="0"/>
              <a:t>On blackboard</a:t>
            </a:r>
            <a:endParaRPr lang="en-US" dirty="0"/>
          </a:p>
        </p:txBody>
      </p:sp>
      <p:sp>
        <p:nvSpPr>
          <p:cNvPr id="3" name="TextBox 2"/>
          <p:cNvSpPr txBox="1"/>
          <p:nvPr/>
        </p:nvSpPr>
        <p:spPr>
          <a:xfrm>
            <a:off x="2039540" y="5962544"/>
            <a:ext cx="1241045" cy="969496"/>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c</a:t>
            </a:r>
            <a:r>
              <a:rPr lang="en-US" i="1" dirty="0" smtClean="0">
                <a:latin typeface="Times New Roman" panose="02020603050405020304" pitchFamily="18" charset="0"/>
                <a:cs typeface="Times New Roman" panose="02020603050405020304" pitchFamily="18" charset="0"/>
              </a:rPr>
              <a:t>(t)</a:t>
            </a:r>
            <a:endParaRPr lang="fr-CH"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440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131346"/>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sz="5400" dirty="0" smtClean="0">
                <a:latin typeface="Impact" charset="0"/>
                <a:cs typeface="Impact" charset="0"/>
              </a:rPr>
              <a:t>Discussion Exercise 1 – </a:t>
            </a:r>
            <a:r>
              <a:rPr lang="en-US" sz="5400" dirty="0" err="1" smtClean="0">
                <a:solidFill>
                  <a:srgbClr val="FF0000"/>
                </a:solidFill>
                <a:latin typeface="Impact" charset="0"/>
                <a:cs typeface="Impact" charset="0"/>
              </a:rPr>
              <a:t>MathDetour</a:t>
            </a:r>
            <a:r>
              <a:rPr lang="en-US" sz="5400" dirty="0" smtClean="0">
                <a:solidFill>
                  <a:srgbClr val="FF0000"/>
                </a:solidFill>
                <a:latin typeface="Impact" charset="0"/>
                <a:cs typeface="Impact" charset="0"/>
              </a:rPr>
              <a:t> 3.1 Separation of time scales</a:t>
            </a:r>
            <a:endParaRPr lang="en-US" sz="5400" dirty="0">
              <a:solidFill>
                <a:srgbClr val="FF0000"/>
              </a:solidFill>
              <a:latin typeface="Impact" charset="0"/>
              <a:cs typeface="Impact" charset="0"/>
            </a:endParaRPr>
          </a:p>
        </p:txBody>
      </p:sp>
      <p:cxnSp>
        <p:nvCxnSpPr>
          <p:cNvPr id="63" name="Straight Connector 6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7" name="Object 4"/>
          <p:cNvGraphicFramePr>
            <a:graphicFrameLocks noChangeAspect="1"/>
          </p:cNvGraphicFramePr>
          <p:nvPr>
            <p:extLst/>
          </p:nvPr>
        </p:nvGraphicFramePr>
        <p:xfrm>
          <a:off x="1477963" y="2954338"/>
          <a:ext cx="5473700" cy="2811462"/>
        </p:xfrm>
        <a:graphic>
          <a:graphicData uri="http://schemas.openxmlformats.org/presentationml/2006/ole">
            <mc:AlternateContent xmlns:mc="http://schemas.openxmlformats.org/markup-compatibility/2006">
              <mc:Choice xmlns:v="urn:schemas-microsoft-com:vml" Requires="v">
                <p:oleObj spid="_x0000_s417842" name="Equation" r:id="rId4" imgW="1600200" imgH="812520" progId="Equation.DSMT4">
                  <p:embed/>
                </p:oleObj>
              </mc:Choice>
              <mc:Fallback>
                <p:oleObj name="Equation" r:id="rId4" imgW="1600200" imgH="8125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963" y="2954338"/>
                        <a:ext cx="5473700" cy="281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697827" y="1644653"/>
            <a:ext cx="9494715" cy="830997"/>
          </a:xfrm>
          <a:prstGeom prst="rect">
            <a:avLst/>
          </a:prstGeom>
          <a:noFill/>
        </p:spPr>
        <p:txBody>
          <a:bodyPr wrap="none" rtlCol="0">
            <a:spAutoFit/>
          </a:bodyPr>
          <a:lstStyle/>
          <a:p>
            <a:r>
              <a:rPr lang="en-US" sz="4800" dirty="0" smtClean="0"/>
              <a:t>Two coupled differential equations</a:t>
            </a:r>
            <a:endParaRPr lang="en-US" sz="4800" dirty="0"/>
          </a:p>
        </p:txBody>
      </p:sp>
      <p:cxnSp>
        <p:nvCxnSpPr>
          <p:cNvPr id="13" name="Straight Arrow Connector 12"/>
          <p:cNvCxnSpPr/>
          <p:nvPr/>
        </p:nvCxnSpPr>
        <p:spPr>
          <a:xfrm>
            <a:off x="11225187" y="11895629"/>
            <a:ext cx="71686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1225186" y="10054447"/>
            <a:ext cx="0" cy="1841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 name="Group 24"/>
          <p:cNvGrpSpPr/>
          <p:nvPr/>
        </p:nvGrpSpPr>
        <p:grpSpPr>
          <a:xfrm>
            <a:off x="11243362" y="5684361"/>
            <a:ext cx="7168683" cy="4243186"/>
            <a:chOff x="11243362" y="5085287"/>
            <a:chExt cx="7168683" cy="4243186"/>
          </a:xfrm>
        </p:grpSpPr>
        <p:cxnSp>
          <p:nvCxnSpPr>
            <p:cNvPr id="20" name="Straight Arrow Connector 19"/>
            <p:cNvCxnSpPr/>
            <p:nvPr/>
          </p:nvCxnSpPr>
          <p:spPr>
            <a:xfrm>
              <a:off x="11243363" y="6835029"/>
              <a:ext cx="71686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1243363" y="9328473"/>
              <a:ext cx="71686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1243362" y="7487291"/>
              <a:ext cx="0" cy="1841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1243362" y="5085287"/>
              <a:ext cx="0" cy="18411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20240417" y="4602853"/>
            <a:ext cx="550151" cy="969496"/>
          </a:xfrm>
          <a:prstGeom prst="rect">
            <a:avLst/>
          </a:prstGeom>
          <a:noFill/>
        </p:spPr>
        <p:txBody>
          <a:bodyPr wrap="none" rtlCol="0">
            <a:spAutoFit/>
          </a:bodyPr>
          <a:lstStyle/>
          <a:p>
            <a:r>
              <a:rPr lang="en-US" i="1" dirty="0" smtClean="0"/>
              <a:t>x</a:t>
            </a:r>
            <a:endParaRPr lang="en-US" i="1" dirty="0"/>
          </a:p>
        </p:txBody>
      </p:sp>
      <p:sp>
        <p:nvSpPr>
          <p:cNvPr id="26" name="Oval 25"/>
          <p:cNvSpPr/>
          <p:nvPr/>
        </p:nvSpPr>
        <p:spPr>
          <a:xfrm>
            <a:off x="19346779" y="4896528"/>
            <a:ext cx="577516" cy="67582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0240417" y="7414316"/>
            <a:ext cx="550151" cy="969496"/>
          </a:xfrm>
          <a:prstGeom prst="rect">
            <a:avLst/>
          </a:prstGeom>
          <a:noFill/>
        </p:spPr>
        <p:txBody>
          <a:bodyPr wrap="none" rtlCol="0">
            <a:spAutoFit/>
          </a:bodyPr>
          <a:lstStyle/>
          <a:p>
            <a:r>
              <a:rPr lang="en-US" i="1" dirty="0" smtClean="0"/>
              <a:t>c</a:t>
            </a:r>
            <a:endParaRPr lang="en-US" i="1" dirty="0"/>
          </a:p>
        </p:txBody>
      </p:sp>
      <p:sp>
        <p:nvSpPr>
          <p:cNvPr id="28" name="Oval 27"/>
          <p:cNvSpPr/>
          <p:nvPr/>
        </p:nvSpPr>
        <p:spPr>
          <a:xfrm>
            <a:off x="19378864" y="7623669"/>
            <a:ext cx="577516" cy="67582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0104059" y="10465017"/>
            <a:ext cx="388248" cy="969496"/>
          </a:xfrm>
          <a:prstGeom prst="rect">
            <a:avLst/>
          </a:prstGeom>
          <a:noFill/>
        </p:spPr>
        <p:txBody>
          <a:bodyPr wrap="none" rtlCol="0">
            <a:spAutoFit/>
          </a:bodyPr>
          <a:lstStyle/>
          <a:p>
            <a:r>
              <a:rPr lang="en-US" i="1" dirty="0" smtClean="0"/>
              <a:t>I</a:t>
            </a:r>
            <a:endParaRPr lang="en-US" i="1" dirty="0"/>
          </a:p>
        </p:txBody>
      </p:sp>
      <p:sp>
        <p:nvSpPr>
          <p:cNvPr id="30" name="Oval 29"/>
          <p:cNvSpPr/>
          <p:nvPr/>
        </p:nvSpPr>
        <p:spPr>
          <a:xfrm>
            <a:off x="19242506" y="10674370"/>
            <a:ext cx="577516" cy="67582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928889" y="1789265"/>
            <a:ext cx="4943982" cy="1846659"/>
          </a:xfrm>
          <a:prstGeom prst="rect">
            <a:avLst/>
          </a:prstGeom>
          <a:solidFill>
            <a:srgbClr val="87D4F7"/>
          </a:solidFill>
        </p:spPr>
        <p:txBody>
          <a:bodyPr wrap="none" rtlCol="0">
            <a:spAutoFit/>
          </a:bodyPr>
          <a:lstStyle/>
          <a:p>
            <a:r>
              <a:rPr lang="en-US" dirty="0" smtClean="0"/>
              <a:t>Draw graph,</a:t>
            </a:r>
          </a:p>
          <a:p>
            <a:r>
              <a:rPr lang="en-US" dirty="0" smtClean="0"/>
              <a:t>On blackboard</a:t>
            </a:r>
            <a:endParaRPr lang="en-US" dirty="0"/>
          </a:p>
        </p:txBody>
      </p:sp>
      <mc:AlternateContent xmlns:mc="http://schemas.openxmlformats.org/markup-compatibility/2006" xmlns:a14="http://schemas.microsoft.com/office/drawing/2010/main">
        <mc:Choice Requires="a14">
          <p:sp>
            <p:nvSpPr>
              <p:cNvPr id="32" name="TextBox 31"/>
              <p:cNvSpPr txBox="1"/>
              <p:nvPr/>
            </p:nvSpPr>
            <p:spPr>
              <a:xfrm>
                <a:off x="2918272" y="6423091"/>
                <a:ext cx="2593082" cy="8771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CH" i="1" smtClean="0">
                              <a:latin typeface="Cambria Math" panose="02040503050406030204" pitchFamily="18" charset="0"/>
                              <a:ea typeface="Cambria Math" panose="02040503050406030204" pitchFamily="18" charset="0"/>
                            </a:rPr>
                          </m:ctrlPr>
                        </m:sSubPr>
                        <m:e>
                          <m:r>
                            <a:rPr lang="fr-CH"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1</m:t>
                          </m:r>
                        </m:sub>
                      </m:sSub>
                      <m:r>
                        <a:rPr lang="fr-CH" i="1" smtClean="0">
                          <a:latin typeface="Cambria Math" panose="02040503050406030204" pitchFamily="18" charset="0"/>
                          <a:ea typeface="Cambria Math" panose="02040503050406030204" pitchFamily="18" charset="0"/>
                        </a:rPr>
                        <m:t>≪</m:t>
                      </m:r>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2</m:t>
                          </m:r>
                        </m:sub>
                      </m:sSub>
                    </m:oMath>
                  </m:oMathPara>
                </a14:m>
                <a:endParaRPr lang="fr-CH" dirty="0"/>
              </a:p>
            </p:txBody>
          </p:sp>
        </mc:Choice>
        <mc:Fallback xmlns="">
          <p:sp>
            <p:nvSpPr>
              <p:cNvPr id="32" name="TextBox 31"/>
              <p:cNvSpPr txBox="1">
                <a:spLocks noRot="1" noChangeAspect="1" noMove="1" noResize="1" noEditPoints="1" noAdjustHandles="1" noChangeArrowheads="1" noChangeShapeType="1" noTextEdit="1"/>
              </p:cNvSpPr>
              <p:nvPr/>
            </p:nvSpPr>
            <p:spPr>
              <a:xfrm>
                <a:off x="2918272" y="6423091"/>
                <a:ext cx="2593082" cy="877163"/>
              </a:xfrm>
              <a:prstGeom prst="rect">
                <a:avLst/>
              </a:prstGeom>
              <a:blipFill rotWithShape="0">
                <a:blip r:embed="rId6"/>
                <a:stretch>
                  <a:fillRect/>
                </a:stretch>
              </a:blipFill>
            </p:spPr>
            <p:txBody>
              <a:bodyPr/>
              <a:lstStyle/>
              <a:p>
                <a:r>
                  <a:rPr lang="fr-CH">
                    <a:noFill/>
                  </a:rPr>
                  <a:t> </a:t>
                </a:r>
              </a:p>
            </p:txBody>
          </p:sp>
        </mc:Fallback>
      </mc:AlternateContent>
      <p:cxnSp>
        <p:nvCxnSpPr>
          <p:cNvPr id="5" name="Straight Arrow Connector 4"/>
          <p:cNvCxnSpPr/>
          <p:nvPr/>
        </p:nvCxnSpPr>
        <p:spPr>
          <a:xfrm flipH="1">
            <a:off x="5633539" y="3418302"/>
            <a:ext cx="2297008" cy="1291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239038" y="4721105"/>
            <a:ext cx="470000" cy="707886"/>
          </a:xfrm>
          <a:prstGeom prst="rect">
            <a:avLst/>
          </a:prstGeom>
          <a:noFill/>
        </p:spPr>
        <p:txBody>
          <a:bodyPr wrap="none" rtlCol="0">
            <a:spAutoFit/>
          </a:bodyPr>
          <a:lstStyle/>
          <a:p>
            <a:r>
              <a:rPr lang="en-US" sz="4000" dirty="0" smtClean="0">
                <a:solidFill>
                  <a:srgbClr val="FF0000"/>
                </a:solidFill>
              </a:rPr>
              <a:t>a</a:t>
            </a:r>
            <a:endParaRPr lang="fr-CH" sz="4000" dirty="0">
              <a:solidFill>
                <a:srgbClr val="FF0000"/>
              </a:solidFill>
            </a:endParaRPr>
          </a:p>
        </p:txBody>
      </p:sp>
      <p:sp>
        <p:nvSpPr>
          <p:cNvPr id="35" name="TextBox 34"/>
          <p:cNvSpPr txBox="1"/>
          <p:nvPr/>
        </p:nvSpPr>
        <p:spPr>
          <a:xfrm>
            <a:off x="8417731" y="2728277"/>
            <a:ext cx="1055097" cy="1323439"/>
          </a:xfrm>
          <a:prstGeom prst="rect">
            <a:avLst/>
          </a:prstGeom>
          <a:noFill/>
        </p:spPr>
        <p:txBody>
          <a:bodyPr wrap="none" rtlCol="0">
            <a:spAutoFit/>
          </a:bodyPr>
          <a:lstStyle/>
          <a:p>
            <a:r>
              <a:rPr lang="en-US" sz="4000" dirty="0" smtClean="0">
                <a:solidFill>
                  <a:srgbClr val="FF0000"/>
                </a:solidFill>
              </a:rPr>
              <a:t>a=0</a:t>
            </a:r>
          </a:p>
          <a:p>
            <a:r>
              <a:rPr lang="en-US" sz="4000" dirty="0" smtClean="0">
                <a:solidFill>
                  <a:srgbClr val="FF0000"/>
                </a:solidFill>
              </a:rPr>
              <a:t>a=1</a:t>
            </a:r>
            <a:endParaRPr lang="fr-CH" sz="4000" dirty="0">
              <a:solidFill>
                <a:srgbClr val="FF0000"/>
              </a:solidFill>
            </a:endParaRPr>
          </a:p>
        </p:txBody>
      </p:sp>
      <p:graphicFrame>
        <p:nvGraphicFramePr>
          <p:cNvPr id="33" name="Object 47"/>
          <p:cNvGraphicFramePr>
            <a:graphicFrameLocks noChangeAspect="1"/>
          </p:cNvGraphicFramePr>
          <p:nvPr>
            <p:extLst>
              <p:ext uri="{D42A27DB-BD31-4B8C-83A1-F6EECF244321}">
                <p14:modId xmlns:p14="http://schemas.microsoft.com/office/powerpoint/2010/main" val="681720076"/>
              </p:ext>
            </p:extLst>
          </p:nvPr>
        </p:nvGraphicFramePr>
        <p:xfrm>
          <a:off x="2729847" y="10465017"/>
          <a:ext cx="5958381" cy="1218422"/>
        </p:xfrm>
        <a:graphic>
          <a:graphicData uri="http://schemas.openxmlformats.org/presentationml/2006/ole">
            <mc:AlternateContent xmlns:mc="http://schemas.openxmlformats.org/markup-compatibility/2006">
              <mc:Choice xmlns:v="urn:schemas-microsoft-com:vml" Requires="v">
                <p:oleObj spid="_x0000_s417843" name="Equation" r:id="rId7" imgW="1054080" imgH="228600" progId="Equation.3">
                  <p:embed/>
                </p:oleObj>
              </mc:Choice>
              <mc:Fallback>
                <p:oleObj name="Equation" r:id="rId7" imgW="1054080" imgH="228600" progId="Equation.3">
                  <p:embed/>
                  <p:pic>
                    <p:nvPicPr>
                      <p:cNvPr id="0" name=""/>
                      <p:cNvPicPr>
                        <a:picLocks noChangeAspect="1" noChangeArrowheads="1"/>
                      </p:cNvPicPr>
                      <p:nvPr/>
                    </p:nvPicPr>
                    <p:blipFill>
                      <a:blip r:embed="rId8"/>
                      <a:srcRect/>
                      <a:stretch>
                        <a:fillRect/>
                      </a:stretch>
                    </p:blipFill>
                    <p:spPr bwMode="auto">
                      <a:xfrm>
                        <a:off x="2729847" y="10465017"/>
                        <a:ext cx="5958381" cy="1218422"/>
                      </a:xfrm>
                      <a:prstGeom prst="rect">
                        <a:avLst/>
                      </a:prstGeom>
                      <a:noFill/>
                    </p:spPr>
                  </p:pic>
                </p:oleObj>
              </mc:Fallback>
            </mc:AlternateContent>
          </a:graphicData>
        </a:graphic>
      </p:graphicFrame>
      <p:graphicFrame>
        <p:nvGraphicFramePr>
          <p:cNvPr id="34" name="Object 47"/>
          <p:cNvGraphicFramePr>
            <a:graphicFrameLocks noChangeAspect="1"/>
          </p:cNvGraphicFramePr>
          <p:nvPr>
            <p:extLst>
              <p:ext uri="{D42A27DB-BD31-4B8C-83A1-F6EECF244321}">
                <p14:modId xmlns:p14="http://schemas.microsoft.com/office/powerpoint/2010/main" val="3183075815"/>
              </p:ext>
            </p:extLst>
          </p:nvPr>
        </p:nvGraphicFramePr>
        <p:xfrm>
          <a:off x="2644775" y="9271561"/>
          <a:ext cx="4306888" cy="1082675"/>
        </p:xfrm>
        <a:graphic>
          <a:graphicData uri="http://schemas.openxmlformats.org/presentationml/2006/ole">
            <mc:AlternateContent xmlns:mc="http://schemas.openxmlformats.org/markup-compatibility/2006">
              <mc:Choice xmlns:v="urn:schemas-microsoft-com:vml" Requires="v">
                <p:oleObj spid="_x0000_s417844" name="Equation" r:id="rId9" imgW="761760" imgH="203040" progId="Equation.3">
                  <p:embed/>
                </p:oleObj>
              </mc:Choice>
              <mc:Fallback>
                <p:oleObj name="Equation" r:id="rId9" imgW="761760" imgH="203040" progId="Equation.3">
                  <p:embed/>
                  <p:pic>
                    <p:nvPicPr>
                      <p:cNvPr id="0" name=""/>
                      <p:cNvPicPr>
                        <a:picLocks noChangeAspect="1" noChangeArrowheads="1"/>
                      </p:cNvPicPr>
                      <p:nvPr/>
                    </p:nvPicPr>
                    <p:blipFill>
                      <a:blip r:embed="rId10"/>
                      <a:srcRect/>
                      <a:stretch>
                        <a:fillRect/>
                      </a:stretch>
                    </p:blipFill>
                    <p:spPr bwMode="auto">
                      <a:xfrm>
                        <a:off x="2644775" y="9271561"/>
                        <a:ext cx="4306888" cy="1082675"/>
                      </a:xfrm>
                      <a:prstGeom prst="rect">
                        <a:avLst/>
                      </a:prstGeom>
                      <a:noFill/>
                    </p:spPr>
                  </p:pic>
                </p:oleObj>
              </mc:Fallback>
            </mc:AlternateContent>
          </a:graphicData>
        </a:graphic>
      </p:graphicFrame>
      <p:sp>
        <p:nvSpPr>
          <p:cNvPr id="3" name="TextBox 2"/>
          <p:cNvSpPr txBox="1"/>
          <p:nvPr/>
        </p:nvSpPr>
        <p:spPr>
          <a:xfrm>
            <a:off x="230614" y="8191284"/>
            <a:ext cx="3844066" cy="969496"/>
          </a:xfrm>
          <a:prstGeom prst="rect">
            <a:avLst/>
          </a:prstGeom>
          <a:noFill/>
        </p:spPr>
        <p:txBody>
          <a:bodyPr wrap="none" rtlCol="0">
            <a:spAutoFit/>
          </a:bodyPr>
          <a:lstStyle/>
          <a:p>
            <a:r>
              <a:rPr lang="en-US" dirty="0" smtClean="0"/>
              <a:t>Two cases:</a:t>
            </a:r>
            <a:endParaRPr lang="fr-CH" dirty="0"/>
          </a:p>
        </p:txBody>
      </p:sp>
    </p:spTree>
    <p:extLst>
      <p:ext uri="{BB962C8B-B14F-4D97-AF65-F5344CB8AC3E}">
        <p14:creationId xmlns:p14="http://schemas.microsoft.com/office/powerpoint/2010/main" val="3963293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131346"/>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sz="5400" dirty="0" smtClean="0">
                <a:latin typeface="Impact" charset="0"/>
                <a:cs typeface="Impact" charset="0"/>
              </a:rPr>
              <a:t>Discuss Exercise 1 – </a:t>
            </a:r>
            <a:r>
              <a:rPr lang="en-US" sz="5400" dirty="0" err="1" smtClean="0">
                <a:solidFill>
                  <a:srgbClr val="FF0000"/>
                </a:solidFill>
                <a:latin typeface="Impact" charset="0"/>
                <a:cs typeface="Impact" charset="0"/>
              </a:rPr>
              <a:t>MathDetour</a:t>
            </a:r>
            <a:r>
              <a:rPr lang="en-US" sz="5400" dirty="0" smtClean="0">
                <a:solidFill>
                  <a:srgbClr val="FF0000"/>
                </a:solidFill>
                <a:latin typeface="Impact" charset="0"/>
                <a:cs typeface="Impact" charset="0"/>
              </a:rPr>
              <a:t> 3.1: Separation of time scales</a:t>
            </a:r>
            <a:endParaRPr lang="en-US" sz="5400" dirty="0">
              <a:solidFill>
                <a:srgbClr val="FF0000"/>
              </a:solidFill>
              <a:latin typeface="Impact" charset="0"/>
              <a:cs typeface="Impact" charset="0"/>
            </a:endParaRPr>
          </a:p>
        </p:txBody>
      </p:sp>
      <p:cxnSp>
        <p:nvCxnSpPr>
          <p:cNvPr id="63" name="Straight Connector 6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7" name="Object 4"/>
          <p:cNvGraphicFramePr>
            <a:graphicFrameLocks noChangeAspect="1"/>
          </p:cNvGraphicFramePr>
          <p:nvPr/>
        </p:nvGraphicFramePr>
        <p:xfrm>
          <a:off x="13241338" y="2871788"/>
          <a:ext cx="4256087" cy="2809875"/>
        </p:xfrm>
        <a:graphic>
          <a:graphicData uri="http://schemas.openxmlformats.org/presentationml/2006/ole">
            <mc:AlternateContent xmlns:mc="http://schemas.openxmlformats.org/markup-compatibility/2006">
              <mc:Choice xmlns:v="urn:schemas-microsoft-com:vml" Requires="v">
                <p:oleObj spid="_x0000_s418856" name="Equation" r:id="rId4" imgW="1244520" imgH="812520" progId="Equation.DSMT4">
                  <p:embed/>
                </p:oleObj>
              </mc:Choice>
              <mc:Fallback>
                <p:oleObj name="Equation" r:id="rId4" imgW="1244520" imgH="8125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1338" y="2871788"/>
                        <a:ext cx="4256087" cy="280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4"/>
          <p:cNvGraphicFramePr>
            <a:graphicFrameLocks noChangeAspect="1"/>
          </p:cNvGraphicFramePr>
          <p:nvPr/>
        </p:nvGraphicFramePr>
        <p:xfrm>
          <a:off x="13031788" y="8683625"/>
          <a:ext cx="6537325" cy="1811338"/>
        </p:xfrm>
        <a:graphic>
          <a:graphicData uri="http://schemas.openxmlformats.org/presentationml/2006/ole">
            <mc:AlternateContent xmlns:mc="http://schemas.openxmlformats.org/markup-compatibility/2006">
              <mc:Choice xmlns:v="urn:schemas-microsoft-com:vml" Requires="v">
                <p:oleObj spid="_x0000_s418857" name="Equation" r:id="rId6" imgW="1434960" imgH="393480" progId="Equation.DSMT4">
                  <p:embed/>
                </p:oleObj>
              </mc:Choice>
              <mc:Fallback>
                <p:oleObj name="Equation" r:id="rId6" imgW="14349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31788" y="8683625"/>
                        <a:ext cx="6537325" cy="181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11112265" y="1604546"/>
            <a:ext cx="9494715" cy="830997"/>
          </a:xfrm>
          <a:prstGeom prst="rect">
            <a:avLst/>
          </a:prstGeom>
          <a:noFill/>
        </p:spPr>
        <p:txBody>
          <a:bodyPr wrap="none" rtlCol="0">
            <a:spAutoFit/>
          </a:bodyPr>
          <a:lstStyle/>
          <a:p>
            <a:r>
              <a:rPr lang="en-US" sz="4800" dirty="0" smtClean="0"/>
              <a:t>Two coupled differential equations</a:t>
            </a:r>
            <a:endParaRPr lang="en-US" sz="4800" dirty="0"/>
          </a:p>
        </p:txBody>
      </p:sp>
      <p:sp>
        <p:nvSpPr>
          <p:cNvPr id="73" name="TextBox 72"/>
          <p:cNvSpPr txBox="1"/>
          <p:nvPr/>
        </p:nvSpPr>
        <p:spPr>
          <a:xfrm>
            <a:off x="11264665" y="5962544"/>
            <a:ext cx="7104830" cy="830997"/>
          </a:xfrm>
          <a:prstGeom prst="rect">
            <a:avLst/>
          </a:prstGeom>
          <a:noFill/>
        </p:spPr>
        <p:txBody>
          <a:bodyPr wrap="none" rtlCol="0">
            <a:spAutoFit/>
          </a:bodyPr>
          <a:lstStyle/>
          <a:p>
            <a:r>
              <a:rPr lang="en-US" sz="4800" dirty="0" smtClean="0"/>
              <a:t>Separation of time scales</a:t>
            </a:r>
            <a:endParaRPr lang="en-US" sz="4800" dirty="0"/>
          </a:p>
        </p:txBody>
      </p:sp>
      <p:sp>
        <p:nvSpPr>
          <p:cNvPr id="74" name="TextBox 73"/>
          <p:cNvSpPr txBox="1"/>
          <p:nvPr/>
        </p:nvSpPr>
        <p:spPr>
          <a:xfrm>
            <a:off x="11264665" y="7906234"/>
            <a:ext cx="10390986" cy="969496"/>
          </a:xfrm>
          <a:prstGeom prst="rect">
            <a:avLst/>
          </a:prstGeom>
          <a:noFill/>
        </p:spPr>
        <p:txBody>
          <a:bodyPr wrap="none" rtlCol="0">
            <a:spAutoFit/>
          </a:bodyPr>
          <a:lstStyle/>
          <a:p>
            <a:r>
              <a:rPr lang="en-US" dirty="0" smtClean="0"/>
              <a:t>Reduced 1-dimensional system</a:t>
            </a:r>
            <a:endParaRPr lang="en-US" dirty="0"/>
          </a:p>
        </p:txBody>
      </p:sp>
      <p:sp>
        <p:nvSpPr>
          <p:cNvPr id="11" name="TextBox 10"/>
          <p:cNvSpPr txBox="1"/>
          <p:nvPr/>
        </p:nvSpPr>
        <p:spPr>
          <a:xfrm>
            <a:off x="1791142" y="5197251"/>
            <a:ext cx="6607899" cy="2723823"/>
          </a:xfrm>
          <a:prstGeom prst="rect">
            <a:avLst/>
          </a:prstGeom>
          <a:solidFill>
            <a:srgbClr val="FFFF00"/>
          </a:solidFill>
          <a:ln>
            <a:solidFill>
              <a:srgbClr val="FF0000"/>
            </a:solidFill>
          </a:ln>
        </p:spPr>
        <p:txBody>
          <a:bodyPr wrap="none" rtlCol="0">
            <a:spAutoFit/>
          </a:bodyPr>
          <a:lstStyle/>
          <a:p>
            <a:r>
              <a:rPr lang="en-US" i="1" dirty="0" smtClean="0">
                <a:solidFill>
                  <a:srgbClr val="FF0000"/>
                </a:solidFill>
              </a:rPr>
              <a:t>Exercise 1 (week 3)</a:t>
            </a:r>
          </a:p>
          <a:p>
            <a:endParaRPr lang="en-US" i="1" dirty="0" smtClean="0">
              <a:solidFill>
                <a:srgbClr val="FF0000"/>
              </a:solidFill>
            </a:endParaRPr>
          </a:p>
          <a:p>
            <a:r>
              <a:rPr lang="en-US" i="1" dirty="0" smtClean="0">
                <a:solidFill>
                  <a:srgbClr val="FF0000"/>
                </a:solidFill>
              </a:rPr>
              <a:t> even more general</a:t>
            </a:r>
            <a:endParaRPr lang="en-US" i="1" dirty="0">
              <a:solidFill>
                <a:srgbClr val="FF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11979724" y="6665474"/>
                <a:ext cx="6258893" cy="1255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1</m:t>
                          </m:r>
                        </m:sub>
                      </m:sSub>
                      <m:r>
                        <a:rPr lang="fr-CH" i="1" smtClean="0">
                          <a:latin typeface="Cambria Math" panose="02040503050406030204" pitchFamily="18" charset="0"/>
                          <a:ea typeface="Cambria Math" panose="02040503050406030204" pitchFamily="18" charset="0"/>
                        </a:rPr>
                        <m:t>≪</m:t>
                      </m:r>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2</m:t>
                          </m:r>
                        </m:sub>
                      </m:sSub>
                      <m:groupChr>
                        <m:groupChrPr>
                          <m:chr m:val="→"/>
                          <m:vertJc m:val="bot"/>
                          <m:ctrlPr>
                            <a:rPr lang="fr-CH" i="1" smtClean="0">
                              <a:latin typeface="Cambria Math" panose="02040503050406030204" pitchFamily="18" charset="0"/>
                              <a:ea typeface="Cambria Math" panose="02040503050406030204" pitchFamily="18" charset="0"/>
                            </a:rPr>
                          </m:ctrlPr>
                        </m:groupChrPr>
                        <m:e/>
                      </m:groupCh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m:oMathPara>
                </a14:m>
                <a:endParaRPr lang="fr-CH"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11979724" y="6665474"/>
                <a:ext cx="6258893" cy="1255600"/>
              </a:xfrm>
              <a:prstGeom prst="rect">
                <a:avLst/>
              </a:prstGeom>
              <a:blipFill rotWithShape="0">
                <a:blip r:embed="rId8"/>
                <a:stretch>
                  <a:fillRect/>
                </a:stretch>
              </a:blipFill>
            </p:spPr>
            <p:txBody>
              <a:bodyPr/>
              <a:lstStyle/>
              <a:p>
                <a:r>
                  <a:rPr lang="fr-CH">
                    <a:noFill/>
                  </a:rPr>
                  <a:t> </a:t>
                </a:r>
              </a:p>
            </p:txBody>
          </p:sp>
        </mc:Fallback>
      </mc:AlternateContent>
    </p:spTree>
    <p:extLst>
      <p:ext uri="{BB962C8B-B14F-4D97-AF65-F5344CB8AC3E}">
        <p14:creationId xmlns:p14="http://schemas.microsoft.com/office/powerpoint/2010/main" val="5373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4098" name="Object 4"/>
          <p:cNvGraphicFramePr>
            <a:graphicFrameLocks noChangeAspect="1"/>
          </p:cNvGraphicFramePr>
          <p:nvPr>
            <p:extLst/>
          </p:nvPr>
        </p:nvGraphicFramePr>
        <p:xfrm>
          <a:off x="1310640" y="2160411"/>
          <a:ext cx="19208948" cy="1665317"/>
        </p:xfrm>
        <a:graphic>
          <a:graphicData uri="http://schemas.openxmlformats.org/presentationml/2006/ole">
            <mc:AlternateContent xmlns:mc="http://schemas.openxmlformats.org/markup-compatibility/2006">
              <mc:Choice xmlns:v="urn:schemas-microsoft-com:vml" Requires="v">
                <p:oleObj spid="_x0000_s420051" name="Equation" r:id="rId4" imgW="3632040" imgH="393480" progId="Equation.DSMT4">
                  <p:embed/>
                </p:oleObj>
              </mc:Choice>
              <mc:Fallback>
                <p:oleObj name="Equation" r:id="rId4" imgW="363204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0640" y="2160411"/>
                        <a:ext cx="19208948" cy="1665317"/>
                      </a:xfrm>
                      <a:prstGeom prst="rect">
                        <a:avLst/>
                      </a:prstGeom>
                      <a:noFill/>
                    </p:spPr>
                  </p:pic>
                </p:oleObj>
              </mc:Fallback>
            </mc:AlternateContent>
          </a:graphicData>
        </a:graphic>
      </p:graphicFrame>
      <p:grpSp>
        <p:nvGrpSpPr>
          <p:cNvPr id="2" name="Group 8"/>
          <p:cNvGrpSpPr>
            <a:grpSpLocks/>
          </p:cNvGrpSpPr>
          <p:nvPr/>
        </p:nvGrpSpPr>
        <p:grpSpPr bwMode="auto">
          <a:xfrm>
            <a:off x="18546406" y="1105523"/>
            <a:ext cx="1973182" cy="1350257"/>
            <a:chOff x="4848" y="2112"/>
            <a:chExt cx="526" cy="480"/>
          </a:xfrm>
        </p:grpSpPr>
        <p:sp>
          <p:nvSpPr>
            <p:cNvPr id="4139" name="Line 9"/>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4140" name="Text Box 10"/>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pSp>
        <p:nvGrpSpPr>
          <p:cNvPr id="3" name="Group 11"/>
          <p:cNvGrpSpPr>
            <a:grpSpLocks/>
          </p:cNvGrpSpPr>
          <p:nvPr/>
        </p:nvGrpSpPr>
        <p:grpSpPr bwMode="auto">
          <a:xfrm>
            <a:off x="4358640" y="1485283"/>
            <a:ext cx="4644470" cy="1350257"/>
            <a:chOff x="960" y="2352"/>
            <a:chExt cx="1440" cy="480"/>
          </a:xfrm>
        </p:grpSpPr>
        <p:graphicFrame>
          <p:nvGraphicFramePr>
            <p:cNvPr id="4108" name="Object 12"/>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420052"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7" name="Freeform 13"/>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138" name="Freeform 14"/>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4" name="Group 15"/>
          <p:cNvGrpSpPr>
            <a:grpSpLocks/>
          </p:cNvGrpSpPr>
          <p:nvPr/>
        </p:nvGrpSpPr>
        <p:grpSpPr bwMode="auto">
          <a:xfrm>
            <a:off x="9723358" y="1485283"/>
            <a:ext cx="4861679" cy="1350257"/>
            <a:chOff x="2592" y="2352"/>
            <a:chExt cx="1296" cy="480"/>
          </a:xfrm>
        </p:grpSpPr>
        <p:graphicFrame>
          <p:nvGraphicFramePr>
            <p:cNvPr id="4107" name="Object 16"/>
            <p:cNvGraphicFramePr>
              <a:graphicFrameLocks noChangeAspect="1"/>
            </p:cNvGraphicFramePr>
            <p:nvPr/>
          </p:nvGraphicFramePr>
          <p:xfrm>
            <a:off x="2976" y="2352"/>
            <a:ext cx="288" cy="323"/>
          </p:xfrm>
          <a:graphic>
            <a:graphicData uri="http://schemas.openxmlformats.org/presentationml/2006/ole">
              <mc:AlternateContent xmlns:mc="http://schemas.openxmlformats.org/markup-compatibility/2006">
                <mc:Choice xmlns:v="urn:schemas-microsoft-com:vml" Requires="v">
                  <p:oleObj spid="_x0000_s420053" name="Equation" r:id="rId8" imgW="190440" imgH="215640" progId="Equation.3">
                    <p:embed/>
                  </p:oleObj>
                </mc:Choice>
                <mc:Fallback>
                  <p:oleObj name="Equation" r:id="rId8" imgW="1904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2352"/>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5" name="Freeform 17"/>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136" name="Freeform 18"/>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5" name="Group 19"/>
          <p:cNvGrpSpPr>
            <a:grpSpLocks/>
          </p:cNvGrpSpPr>
          <p:nvPr/>
        </p:nvGrpSpPr>
        <p:grpSpPr bwMode="auto">
          <a:xfrm>
            <a:off x="15125224" y="1485283"/>
            <a:ext cx="3421182" cy="1350257"/>
            <a:chOff x="4032" y="2352"/>
            <a:chExt cx="912" cy="480"/>
          </a:xfrm>
        </p:grpSpPr>
        <p:graphicFrame>
          <p:nvGraphicFramePr>
            <p:cNvPr id="4106" name="Object 20"/>
            <p:cNvGraphicFramePr>
              <a:graphicFrameLocks noChangeAspect="1"/>
            </p:cNvGraphicFramePr>
            <p:nvPr/>
          </p:nvGraphicFramePr>
          <p:xfrm>
            <a:off x="4416" y="2352"/>
            <a:ext cx="401" cy="345"/>
          </p:xfrm>
          <a:graphic>
            <a:graphicData uri="http://schemas.openxmlformats.org/presentationml/2006/ole">
              <mc:AlternateContent xmlns:mc="http://schemas.openxmlformats.org/markup-compatibility/2006">
                <mc:Choice xmlns:v="urn:schemas-microsoft-com:vml" Requires="v">
                  <p:oleObj spid="_x0000_s420054" name="Equation" r:id="rId10" imgW="266400" imgH="228600" progId="Equation.3">
                    <p:embed/>
                  </p:oleObj>
                </mc:Choice>
                <mc:Fallback>
                  <p:oleObj name="Equation" r:id="rId10" imgW="2664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 y="2352"/>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3" name="Freeform 21"/>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134" name="Freeform 22"/>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6" name="Group 23"/>
          <p:cNvGrpSpPr>
            <a:grpSpLocks/>
          </p:cNvGrpSpPr>
          <p:nvPr/>
        </p:nvGrpSpPr>
        <p:grpSpPr bwMode="auto">
          <a:xfrm>
            <a:off x="9723359" y="3915745"/>
            <a:ext cx="10372332" cy="3147786"/>
            <a:chOff x="2592" y="3216"/>
            <a:chExt cx="2765" cy="1119"/>
          </a:xfrm>
        </p:grpSpPr>
        <p:sp>
          <p:nvSpPr>
            <p:cNvPr id="4121" name="Rectangle 24"/>
            <p:cNvSpPr>
              <a:spLocks noChangeArrowheads="1"/>
            </p:cNvSpPr>
            <p:nvPr/>
          </p:nvSpPr>
          <p:spPr bwMode="auto">
            <a:xfrm>
              <a:off x="2592" y="3216"/>
              <a:ext cx="1200" cy="816"/>
            </a:xfrm>
            <a:prstGeom prst="rect">
              <a:avLst/>
            </a:prstGeom>
            <a:noFill/>
            <a:ln w="9525">
              <a:solidFill>
                <a:schemeClr val="tx1"/>
              </a:solidFill>
              <a:miter lim="800000"/>
              <a:headEnd/>
              <a:tailEnd/>
            </a:ln>
          </p:spPr>
          <p:txBody>
            <a:bodyPr wrap="none" anchor="ctr"/>
            <a:lstStyle/>
            <a:p>
              <a:endParaRPr lang="en-US"/>
            </a:p>
          </p:txBody>
        </p:sp>
        <p:sp>
          <p:nvSpPr>
            <p:cNvPr id="4122" name="Rectangle 25"/>
            <p:cNvSpPr>
              <a:spLocks noChangeArrowheads="1"/>
            </p:cNvSpPr>
            <p:nvPr/>
          </p:nvSpPr>
          <p:spPr bwMode="auto">
            <a:xfrm>
              <a:off x="4080" y="3216"/>
              <a:ext cx="1200" cy="816"/>
            </a:xfrm>
            <a:prstGeom prst="rect">
              <a:avLst/>
            </a:prstGeom>
            <a:noFill/>
            <a:ln w="9525">
              <a:solidFill>
                <a:schemeClr val="tx1"/>
              </a:solidFill>
              <a:miter lim="800000"/>
              <a:headEnd/>
              <a:tailEnd/>
            </a:ln>
          </p:spPr>
          <p:txBody>
            <a:bodyPr wrap="none" anchor="ctr"/>
            <a:lstStyle/>
            <a:p>
              <a:endParaRPr lang="en-US"/>
            </a:p>
          </p:txBody>
        </p:sp>
        <p:sp>
          <p:nvSpPr>
            <p:cNvPr id="4123" name="Line 26"/>
            <p:cNvSpPr>
              <a:spLocks noChangeShapeType="1"/>
            </p:cNvSpPr>
            <p:nvPr/>
          </p:nvSpPr>
          <p:spPr bwMode="auto">
            <a:xfrm>
              <a:off x="3264"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4124" name="Line 27"/>
            <p:cNvSpPr>
              <a:spLocks noChangeShapeType="1"/>
            </p:cNvSpPr>
            <p:nvPr/>
          </p:nvSpPr>
          <p:spPr bwMode="auto">
            <a:xfrm>
              <a:off x="4848"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4125" name="Text Box 28"/>
            <p:cNvSpPr txBox="1">
              <a:spLocks noChangeArrowheads="1"/>
            </p:cNvSpPr>
            <p:nvPr/>
          </p:nvSpPr>
          <p:spPr bwMode="auto">
            <a:xfrm>
              <a:off x="3638" y="4032"/>
              <a:ext cx="129" cy="263"/>
            </a:xfrm>
            <a:prstGeom prst="rect">
              <a:avLst/>
            </a:prstGeom>
            <a:noFill/>
            <a:ln w="9525">
              <a:noFill/>
              <a:miter lim="800000"/>
              <a:headEnd/>
              <a:tailEnd/>
            </a:ln>
          </p:spPr>
          <p:txBody>
            <a:bodyPr wrap="none">
              <a:spAutoFit/>
            </a:bodyPr>
            <a:lstStyle/>
            <a:p>
              <a:r>
                <a:rPr lang="en-US" sz="4200" dirty="0"/>
                <a:t>u</a:t>
              </a:r>
            </a:p>
          </p:txBody>
        </p:sp>
        <p:sp>
          <p:nvSpPr>
            <p:cNvPr id="4126" name="Text Box 29"/>
            <p:cNvSpPr txBox="1">
              <a:spLocks noChangeArrowheads="1"/>
            </p:cNvSpPr>
            <p:nvPr/>
          </p:nvSpPr>
          <p:spPr bwMode="auto">
            <a:xfrm>
              <a:off x="5228" y="4072"/>
              <a:ext cx="129" cy="263"/>
            </a:xfrm>
            <a:prstGeom prst="rect">
              <a:avLst/>
            </a:prstGeom>
            <a:noFill/>
            <a:ln w="9525">
              <a:noFill/>
              <a:miter lim="800000"/>
              <a:headEnd/>
              <a:tailEnd/>
            </a:ln>
          </p:spPr>
          <p:txBody>
            <a:bodyPr wrap="none">
              <a:spAutoFit/>
            </a:bodyPr>
            <a:lstStyle/>
            <a:p>
              <a:r>
                <a:rPr lang="en-US" sz="4200" dirty="0"/>
                <a:t>u</a:t>
              </a:r>
            </a:p>
          </p:txBody>
        </p:sp>
        <p:sp>
          <p:nvSpPr>
            <p:cNvPr id="4127" name="Freeform 30"/>
            <p:cNvSpPr>
              <a:spLocks/>
            </p:cNvSpPr>
            <p:nvPr/>
          </p:nvSpPr>
          <p:spPr bwMode="auto">
            <a:xfrm>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rgbClr val="008000"/>
              </a:solidFill>
              <a:round/>
              <a:headEnd/>
              <a:tailEnd/>
            </a:ln>
          </p:spPr>
          <p:txBody>
            <a:bodyPr wrap="none" anchor="ctr"/>
            <a:lstStyle/>
            <a:p>
              <a:endParaRPr lang="en-US"/>
            </a:p>
          </p:txBody>
        </p:sp>
        <p:sp>
          <p:nvSpPr>
            <p:cNvPr id="4128" name="Freeform 31"/>
            <p:cNvSpPr>
              <a:spLocks/>
            </p:cNvSpPr>
            <p:nvPr/>
          </p:nvSpPr>
          <p:spPr bwMode="auto">
            <a:xfrm flipV="1">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rgbClr val="FF0000"/>
              </a:solidFill>
              <a:round/>
              <a:headEnd/>
              <a:tailEnd/>
            </a:ln>
          </p:spPr>
          <p:txBody>
            <a:bodyPr wrap="none" anchor="ctr"/>
            <a:lstStyle/>
            <a:p>
              <a:endParaRPr lang="en-US"/>
            </a:p>
          </p:txBody>
        </p:sp>
        <p:sp>
          <p:nvSpPr>
            <p:cNvPr id="4129" name="Text Box 32"/>
            <p:cNvSpPr txBox="1">
              <a:spLocks noChangeArrowheads="1"/>
            </p:cNvSpPr>
            <p:nvPr/>
          </p:nvSpPr>
          <p:spPr bwMode="auto">
            <a:xfrm>
              <a:off x="3350" y="3705"/>
              <a:ext cx="358" cy="263"/>
            </a:xfrm>
            <a:prstGeom prst="rect">
              <a:avLst/>
            </a:prstGeom>
            <a:noFill/>
            <a:ln w="9525">
              <a:noFill/>
              <a:miter lim="800000"/>
              <a:headEnd/>
              <a:tailEnd/>
            </a:ln>
          </p:spPr>
          <p:txBody>
            <a:bodyPr wrap="none">
              <a:spAutoFit/>
            </a:bodyPr>
            <a:lstStyle/>
            <a:p>
              <a:r>
                <a:rPr lang="en-US" sz="4200" dirty="0">
                  <a:solidFill>
                    <a:srgbClr val="FF0000"/>
                  </a:solidFill>
                </a:rPr>
                <a:t>h</a:t>
              </a:r>
              <a:r>
                <a:rPr lang="en-US" sz="4200" baseline="-25000" dirty="0">
                  <a:solidFill>
                    <a:srgbClr val="FF0000"/>
                  </a:solidFill>
                </a:rPr>
                <a:t>0</a:t>
              </a:r>
              <a:r>
                <a:rPr lang="en-US" sz="4200" dirty="0">
                  <a:solidFill>
                    <a:srgbClr val="FF0000"/>
                  </a:solidFill>
                </a:rPr>
                <a:t>(u)</a:t>
              </a:r>
              <a:endParaRPr lang="en-US" dirty="0"/>
            </a:p>
          </p:txBody>
        </p:sp>
        <p:sp>
          <p:nvSpPr>
            <p:cNvPr id="4130" name="Text Box 33"/>
            <p:cNvSpPr txBox="1">
              <a:spLocks noChangeArrowheads="1"/>
            </p:cNvSpPr>
            <p:nvPr/>
          </p:nvSpPr>
          <p:spPr bwMode="auto">
            <a:xfrm>
              <a:off x="3459" y="3362"/>
              <a:ext cx="358" cy="263"/>
            </a:xfrm>
            <a:prstGeom prst="rect">
              <a:avLst/>
            </a:prstGeom>
            <a:noFill/>
            <a:ln w="9525">
              <a:noFill/>
              <a:miter lim="800000"/>
              <a:headEnd/>
              <a:tailEnd/>
            </a:ln>
          </p:spPr>
          <p:txBody>
            <a:bodyPr wrap="none">
              <a:spAutoFit/>
            </a:bodyPr>
            <a:lstStyle/>
            <a:p>
              <a:r>
                <a:rPr lang="en-US" sz="4200" dirty="0">
                  <a:solidFill>
                    <a:srgbClr val="0076FF"/>
                  </a:solidFill>
                </a:rPr>
                <a:t>n</a:t>
              </a:r>
              <a:r>
                <a:rPr lang="en-US" sz="4200" baseline="-25000" dirty="0">
                  <a:solidFill>
                    <a:srgbClr val="0076FF"/>
                  </a:solidFill>
                </a:rPr>
                <a:t>0</a:t>
              </a:r>
              <a:r>
                <a:rPr lang="en-US" sz="4200" dirty="0">
                  <a:solidFill>
                    <a:srgbClr val="0076FF"/>
                  </a:solidFill>
                </a:rPr>
                <a:t>(u)</a:t>
              </a:r>
              <a:endParaRPr lang="en-US" dirty="0">
                <a:solidFill>
                  <a:srgbClr val="0076FF"/>
                </a:solidFill>
              </a:endParaRPr>
            </a:p>
          </p:txBody>
        </p:sp>
        <p:sp>
          <p:nvSpPr>
            <p:cNvPr id="4131" name="Freeform 34"/>
            <p:cNvSpPr>
              <a:spLocks/>
            </p:cNvSpPr>
            <p:nvPr/>
          </p:nvSpPr>
          <p:spPr bwMode="auto">
            <a:xfrm>
              <a:off x="4080" y="3888"/>
              <a:ext cx="1200" cy="144"/>
            </a:xfrm>
            <a:custGeom>
              <a:avLst/>
              <a:gdLst>
                <a:gd name="T0" fmla="*/ 0 w 1200"/>
                <a:gd name="T1" fmla="*/ 144 h 144"/>
                <a:gd name="T2" fmla="*/ 432 w 1200"/>
                <a:gd name="T3" fmla="*/ 96 h 144"/>
                <a:gd name="T4" fmla="*/ 576 w 1200"/>
                <a:gd name="T5" fmla="*/ 0 h 144"/>
                <a:gd name="T6" fmla="*/ 720 w 1200"/>
                <a:gd name="T7" fmla="*/ 96 h 144"/>
                <a:gd name="T8" fmla="*/ 1200 w 1200"/>
                <a:gd name="T9" fmla="*/ 1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rgbClr val="008000"/>
              </a:solidFill>
              <a:round/>
              <a:headEnd/>
              <a:tailEnd/>
            </a:ln>
          </p:spPr>
          <p:txBody>
            <a:bodyPr wrap="none" anchor="ctr"/>
            <a:lstStyle/>
            <a:p>
              <a:endParaRPr lang="en-US"/>
            </a:p>
          </p:txBody>
        </p:sp>
        <p:sp>
          <p:nvSpPr>
            <p:cNvPr id="4132" name="Freeform 35"/>
            <p:cNvSpPr>
              <a:spLocks/>
            </p:cNvSpPr>
            <p:nvPr/>
          </p:nvSpPr>
          <p:spPr bwMode="auto">
            <a:xfrm>
              <a:off x="4080" y="3238"/>
              <a:ext cx="1200" cy="576"/>
            </a:xfrm>
            <a:custGeom>
              <a:avLst/>
              <a:gdLst>
                <a:gd name="T0" fmla="*/ 0 w 1200"/>
                <a:gd name="T1" fmla="*/ 150994944 h 144"/>
                <a:gd name="T2" fmla="*/ 432 w 1200"/>
                <a:gd name="T3" fmla="*/ 100663157 h 144"/>
                <a:gd name="T4" fmla="*/ 576 w 1200"/>
                <a:gd name="T5" fmla="*/ 0 h 144"/>
                <a:gd name="T6" fmla="*/ 720 w 1200"/>
                <a:gd name="T7" fmla="*/ 100663157 h 144"/>
                <a:gd name="T8" fmla="*/ 1200 w 1200"/>
                <a:gd name="T9" fmla="*/ 1509949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rgbClr val="FF0000"/>
              </a:solidFill>
              <a:round/>
              <a:headEnd/>
              <a:tailEnd/>
            </a:ln>
          </p:spPr>
          <p:txBody>
            <a:bodyPr wrap="none" anchor="ctr"/>
            <a:lstStyle/>
            <a:p>
              <a:endParaRPr lang="en-US"/>
            </a:p>
          </p:txBody>
        </p:sp>
        <p:graphicFrame>
          <p:nvGraphicFramePr>
            <p:cNvPr id="4104" name="Object 36"/>
            <p:cNvGraphicFramePr>
              <a:graphicFrameLocks noChangeAspect="1"/>
            </p:cNvGraphicFramePr>
            <p:nvPr/>
          </p:nvGraphicFramePr>
          <p:xfrm>
            <a:off x="4723" y="3265"/>
            <a:ext cx="413" cy="256"/>
          </p:xfrm>
          <a:graphic>
            <a:graphicData uri="http://schemas.openxmlformats.org/presentationml/2006/ole">
              <mc:AlternateContent xmlns:mc="http://schemas.openxmlformats.org/markup-compatibility/2006">
                <mc:Choice xmlns:v="urn:schemas-microsoft-com:vml" Requires="v">
                  <p:oleObj spid="_x0000_s420055" name="Equation" r:id="rId12" imgW="368280" imgH="228600" progId="Equation.3">
                    <p:embed/>
                  </p:oleObj>
                </mc:Choice>
                <mc:Fallback>
                  <p:oleObj name="Equation" r:id="rId12" imgW="36828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3" y="3265"/>
                          <a:ext cx="413"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37"/>
            <p:cNvGraphicFramePr>
              <a:graphicFrameLocks noChangeAspect="1"/>
            </p:cNvGraphicFramePr>
            <p:nvPr/>
          </p:nvGraphicFramePr>
          <p:xfrm>
            <a:off x="4697" y="3728"/>
            <a:ext cx="427" cy="256"/>
          </p:xfrm>
          <a:graphic>
            <a:graphicData uri="http://schemas.openxmlformats.org/presentationml/2006/ole">
              <mc:AlternateContent xmlns:mc="http://schemas.openxmlformats.org/markup-compatibility/2006">
                <mc:Choice xmlns:v="urn:schemas-microsoft-com:vml" Requires="v">
                  <p:oleObj spid="_x0000_s420056" name="Equation" r:id="rId14" imgW="380880" imgH="228600" progId="Equation.3">
                    <p:embed/>
                  </p:oleObj>
                </mc:Choice>
                <mc:Fallback>
                  <p:oleObj name="Equation" r:id="rId14" imgW="38088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97" y="3728"/>
                          <a:ext cx="427"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6" name="Text Box 38"/>
          <p:cNvSpPr txBox="1">
            <a:spLocks noChangeArrowheads="1"/>
          </p:cNvSpPr>
          <p:nvPr/>
        </p:nvSpPr>
        <p:spPr bwMode="auto">
          <a:xfrm>
            <a:off x="720249" y="8830119"/>
            <a:ext cx="7423567" cy="1071957"/>
          </a:xfrm>
          <a:prstGeom prst="rect">
            <a:avLst/>
          </a:prstGeom>
          <a:noFill/>
          <a:ln w="9525">
            <a:noFill/>
            <a:miter lim="800000"/>
            <a:headEnd/>
            <a:tailEnd/>
          </a:ln>
        </p:spPr>
        <p:txBody>
          <a:bodyPr wrap="none" lIns="192911" tIns="96455" rIns="192911" bIns="96455">
            <a:spAutoFit/>
          </a:bodyPr>
          <a:lstStyle/>
          <a:p>
            <a:r>
              <a:rPr lang="en-US" dirty="0" smtClean="0"/>
              <a:t> </a:t>
            </a:r>
            <a:r>
              <a:rPr lang="en-US" dirty="0"/>
              <a:t>dynamics of </a:t>
            </a:r>
            <a:r>
              <a:rPr lang="en-US" i="1" dirty="0"/>
              <a:t>m </a:t>
            </a:r>
            <a:r>
              <a:rPr lang="en-US" dirty="0"/>
              <a:t>is </a:t>
            </a:r>
            <a:r>
              <a:rPr lang="en-US" dirty="0" smtClean="0"/>
              <a:t>fast</a:t>
            </a:r>
            <a:endParaRPr lang="en-US" dirty="0"/>
          </a:p>
        </p:txBody>
      </p:sp>
      <p:grpSp>
        <p:nvGrpSpPr>
          <p:cNvPr id="7" name="Group 39"/>
          <p:cNvGrpSpPr>
            <a:grpSpLocks/>
          </p:cNvGrpSpPr>
          <p:nvPr/>
        </p:nvGrpSpPr>
        <p:grpSpPr bwMode="auto">
          <a:xfrm>
            <a:off x="12461806" y="8711973"/>
            <a:ext cx="7164973" cy="970496"/>
            <a:chOff x="3322" y="2688"/>
            <a:chExt cx="2102" cy="345"/>
          </a:xfrm>
        </p:grpSpPr>
        <p:sp>
          <p:nvSpPr>
            <p:cNvPr id="4120" name="Line 40"/>
            <p:cNvSpPr>
              <a:spLocks noChangeShapeType="1"/>
            </p:cNvSpPr>
            <p:nvPr/>
          </p:nvSpPr>
          <p:spPr bwMode="auto">
            <a:xfrm>
              <a:off x="3322" y="2880"/>
              <a:ext cx="528" cy="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4103" name="Object 41"/>
            <p:cNvGraphicFramePr>
              <a:graphicFrameLocks noChangeAspect="1"/>
            </p:cNvGraphicFramePr>
            <p:nvPr/>
          </p:nvGraphicFramePr>
          <p:xfrm>
            <a:off x="3945" y="2688"/>
            <a:ext cx="1479" cy="345"/>
          </p:xfrm>
          <a:graphic>
            <a:graphicData uri="http://schemas.openxmlformats.org/presentationml/2006/ole">
              <mc:AlternateContent xmlns:mc="http://schemas.openxmlformats.org/markup-compatibility/2006">
                <mc:Choice xmlns:v="urn:schemas-microsoft-com:vml" Requires="v">
                  <p:oleObj spid="_x0000_s420057" name="Equation" r:id="rId16" imgW="977760" imgH="228600" progId="Equation.3">
                    <p:embed/>
                  </p:oleObj>
                </mc:Choice>
                <mc:Fallback>
                  <p:oleObj name="Equation" r:id="rId16" imgW="97776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5" y="2688"/>
                          <a:ext cx="1479"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099" name="Object 46"/>
          <p:cNvGraphicFramePr>
            <a:graphicFrameLocks noChangeAspect="1"/>
          </p:cNvGraphicFramePr>
          <p:nvPr>
            <p:extLst/>
          </p:nvPr>
        </p:nvGraphicFramePr>
        <p:xfrm>
          <a:off x="1954213" y="3995546"/>
          <a:ext cx="3807777" cy="1308062"/>
        </p:xfrm>
        <a:graphic>
          <a:graphicData uri="http://schemas.openxmlformats.org/presentationml/2006/ole">
            <mc:AlternateContent xmlns:mc="http://schemas.openxmlformats.org/markup-compatibility/2006">
              <mc:Choice xmlns:v="urn:schemas-microsoft-com:vml" Requires="v">
                <p:oleObj spid="_x0000_s420058" name="Equation" r:id="rId18" imgW="1130040" imgH="431640" progId="Equation.3">
                  <p:embed/>
                </p:oleObj>
              </mc:Choice>
              <mc:Fallback>
                <p:oleObj name="Equation" r:id="rId18" imgW="113004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4213" y="3995546"/>
                        <a:ext cx="3807777" cy="1308062"/>
                      </a:xfrm>
                      <a:prstGeom prst="rect">
                        <a:avLst/>
                      </a:prstGeom>
                      <a:noFill/>
                    </p:spPr>
                  </p:pic>
                </p:oleObj>
              </mc:Fallback>
            </mc:AlternateContent>
          </a:graphicData>
        </a:graphic>
      </p:graphicFrame>
      <p:graphicFrame>
        <p:nvGraphicFramePr>
          <p:cNvPr id="4100" name="Object 47"/>
          <p:cNvGraphicFramePr>
            <a:graphicFrameLocks noChangeAspect="1"/>
          </p:cNvGraphicFramePr>
          <p:nvPr>
            <p:extLst>
              <p:ext uri="{D42A27DB-BD31-4B8C-83A1-F6EECF244321}">
                <p14:modId xmlns:p14="http://schemas.microsoft.com/office/powerpoint/2010/main" val="133005625"/>
              </p:ext>
            </p:extLst>
          </p:nvPr>
        </p:nvGraphicFramePr>
        <p:xfrm>
          <a:off x="1931988" y="7024688"/>
          <a:ext cx="3819525" cy="1476375"/>
        </p:xfrm>
        <a:graphic>
          <a:graphicData uri="http://schemas.openxmlformats.org/presentationml/2006/ole">
            <mc:AlternateContent xmlns:mc="http://schemas.openxmlformats.org/markup-compatibility/2006">
              <mc:Choice xmlns:v="urn:schemas-microsoft-com:vml" Requires="v">
                <p:oleObj spid="_x0000_s420059" name="Equation" r:id="rId20" imgW="1054080" imgH="431640" progId="Equation.3">
                  <p:embed/>
                </p:oleObj>
              </mc:Choice>
              <mc:Fallback>
                <p:oleObj name="Equation" r:id="rId20" imgW="1054080" imgH="431640" progId="Equation.3">
                  <p:embed/>
                  <p:pic>
                    <p:nvPicPr>
                      <p:cNvPr id="0" name=""/>
                      <p:cNvPicPr>
                        <a:picLocks noChangeAspect="1" noChangeArrowheads="1"/>
                      </p:cNvPicPr>
                      <p:nvPr/>
                    </p:nvPicPr>
                    <p:blipFill>
                      <a:blip r:embed="rId21"/>
                      <a:srcRect/>
                      <a:stretch>
                        <a:fillRect/>
                      </a:stretch>
                    </p:blipFill>
                    <p:spPr bwMode="auto">
                      <a:xfrm>
                        <a:off x="1931988" y="7024688"/>
                        <a:ext cx="3819525" cy="1476375"/>
                      </a:xfrm>
                      <a:prstGeom prst="rect">
                        <a:avLst/>
                      </a:prstGeom>
                      <a:noFill/>
                    </p:spPr>
                  </p:pic>
                </p:oleObj>
              </mc:Fallback>
            </mc:AlternateContent>
          </a:graphicData>
        </a:graphic>
      </p:graphicFrame>
      <p:graphicFrame>
        <p:nvGraphicFramePr>
          <p:cNvPr id="4101" name="Object 48"/>
          <p:cNvGraphicFramePr>
            <a:graphicFrameLocks noChangeAspect="1"/>
          </p:cNvGraphicFramePr>
          <p:nvPr>
            <p:extLst/>
          </p:nvPr>
        </p:nvGraphicFramePr>
        <p:xfrm>
          <a:off x="1954214" y="5619750"/>
          <a:ext cx="3774016" cy="1409700"/>
        </p:xfrm>
        <a:graphic>
          <a:graphicData uri="http://schemas.openxmlformats.org/presentationml/2006/ole">
            <mc:AlternateContent xmlns:mc="http://schemas.openxmlformats.org/markup-compatibility/2006">
              <mc:Choice xmlns:v="urn:schemas-microsoft-com:vml" Requires="v">
                <p:oleObj spid="_x0000_s420060" name="Equation" r:id="rId22" imgW="1054080" imgH="431640" progId="Equation.3">
                  <p:embed/>
                </p:oleObj>
              </mc:Choice>
              <mc:Fallback>
                <p:oleObj name="Equation" r:id="rId22" imgW="1054080" imgH="431640" progId="Equation.3">
                  <p:embed/>
                  <p:pic>
                    <p:nvPicPr>
                      <p:cNvPr id="0" name=""/>
                      <p:cNvPicPr>
                        <a:picLocks noChangeAspect="1" noChangeArrowheads="1"/>
                      </p:cNvPicPr>
                      <p:nvPr/>
                    </p:nvPicPr>
                    <p:blipFill>
                      <a:blip r:embed="rId23"/>
                      <a:srcRect/>
                      <a:stretch>
                        <a:fillRect/>
                      </a:stretch>
                    </p:blipFill>
                    <p:spPr bwMode="auto">
                      <a:xfrm>
                        <a:off x="1954214" y="5619750"/>
                        <a:ext cx="3774016" cy="1409700"/>
                      </a:xfrm>
                      <a:prstGeom prst="rect">
                        <a:avLst/>
                      </a:prstGeom>
                      <a:noFill/>
                    </p:spPr>
                  </p:pic>
                </p:oleObj>
              </mc:Fallback>
            </mc:AlternateContent>
          </a:graphicData>
        </a:graphic>
      </p:graphicFrame>
      <p:sp>
        <p:nvSpPr>
          <p:cNvPr id="4118" name="Freeform 50"/>
          <p:cNvSpPr>
            <a:spLocks/>
          </p:cNvSpPr>
          <p:nvPr/>
        </p:nvSpPr>
        <p:spPr bwMode="auto">
          <a:xfrm>
            <a:off x="9783380" y="4033894"/>
            <a:ext cx="4422779" cy="2191355"/>
          </a:xfrm>
          <a:custGeom>
            <a:avLst/>
            <a:gdLst>
              <a:gd name="T0" fmla="*/ 0 w 1179"/>
              <a:gd name="T1" fmla="*/ 2147483647 h 779"/>
              <a:gd name="T2" fmla="*/ 2147483647 w 1179"/>
              <a:gd name="T3" fmla="*/ 2147483647 h 779"/>
              <a:gd name="T4" fmla="*/ 2147483647 w 1179"/>
              <a:gd name="T5" fmla="*/ 2147483647 h 779"/>
              <a:gd name="T6" fmla="*/ 2147483647 w 1179"/>
              <a:gd name="T7" fmla="*/ 0 h 779"/>
              <a:gd name="T8" fmla="*/ 0 60000 65536"/>
              <a:gd name="T9" fmla="*/ 0 60000 65536"/>
              <a:gd name="T10" fmla="*/ 0 60000 65536"/>
              <a:gd name="T11" fmla="*/ 0 60000 65536"/>
              <a:gd name="T12" fmla="*/ 0 w 1179"/>
              <a:gd name="T13" fmla="*/ 0 h 779"/>
              <a:gd name="T14" fmla="*/ 1179 w 1179"/>
              <a:gd name="T15" fmla="*/ 779 h 779"/>
            </a:gdLst>
            <a:ahLst/>
            <a:cxnLst>
              <a:cxn ang="T8">
                <a:pos x="T0" y="T1"/>
              </a:cxn>
              <a:cxn ang="T9">
                <a:pos x="T2" y="T3"/>
              </a:cxn>
              <a:cxn ang="T10">
                <a:pos x="T4" y="T5"/>
              </a:cxn>
              <a:cxn ang="T11">
                <a:pos x="T6" y="T7"/>
              </a:cxn>
            </a:cxnLst>
            <a:rect l="T12" t="T13" r="T14" b="T15"/>
            <a:pathLst>
              <a:path w="1179" h="779">
                <a:moveTo>
                  <a:pt x="0" y="771"/>
                </a:moveTo>
                <a:cubicBezTo>
                  <a:pt x="75" y="775"/>
                  <a:pt x="151" y="779"/>
                  <a:pt x="272" y="681"/>
                </a:cubicBezTo>
                <a:cubicBezTo>
                  <a:pt x="393" y="583"/>
                  <a:pt x="575" y="295"/>
                  <a:pt x="726" y="182"/>
                </a:cubicBezTo>
                <a:cubicBezTo>
                  <a:pt x="877" y="69"/>
                  <a:pt x="1028" y="34"/>
                  <a:pt x="1179" y="0"/>
                </a:cubicBezTo>
              </a:path>
            </a:pathLst>
          </a:custGeom>
          <a:noFill/>
          <a:ln w="9525">
            <a:solidFill>
              <a:srgbClr val="0076FF"/>
            </a:solidFill>
            <a:round/>
            <a:headEnd/>
            <a:tailEnd/>
          </a:ln>
        </p:spPr>
        <p:txBody>
          <a:bodyPr lIns="192911" tIns="96455" rIns="192911" bIns="96455"/>
          <a:lstStyle/>
          <a:p>
            <a:endParaRPr lang="en-US"/>
          </a:p>
        </p:txBody>
      </p:sp>
      <p:sp>
        <p:nvSpPr>
          <p:cNvPr id="4119" name="Freeform 66"/>
          <p:cNvSpPr>
            <a:spLocks/>
          </p:cNvSpPr>
          <p:nvPr/>
        </p:nvSpPr>
        <p:spPr bwMode="auto">
          <a:xfrm>
            <a:off x="15399071" y="4776534"/>
            <a:ext cx="4253969" cy="790464"/>
          </a:xfrm>
          <a:custGeom>
            <a:avLst/>
            <a:gdLst>
              <a:gd name="T0" fmla="*/ 0 w 1360"/>
              <a:gd name="T1" fmla="*/ 2147483647 h 281"/>
              <a:gd name="T2" fmla="*/ 2147483647 w 1360"/>
              <a:gd name="T3" fmla="*/ 2147483647 h 281"/>
              <a:gd name="T4" fmla="*/ 2147483647 w 1360"/>
              <a:gd name="T5" fmla="*/ 2147483647 h 281"/>
              <a:gd name="T6" fmla="*/ 0 60000 65536"/>
              <a:gd name="T7" fmla="*/ 0 60000 65536"/>
              <a:gd name="T8" fmla="*/ 0 60000 65536"/>
              <a:gd name="T9" fmla="*/ 0 w 1360"/>
              <a:gd name="T10" fmla="*/ 0 h 281"/>
              <a:gd name="T11" fmla="*/ 1360 w 1360"/>
              <a:gd name="T12" fmla="*/ 281 h 281"/>
            </a:gdLst>
            <a:ahLst/>
            <a:cxnLst>
              <a:cxn ang="T6">
                <a:pos x="T0" y="T1"/>
              </a:cxn>
              <a:cxn ang="T7">
                <a:pos x="T2" y="T3"/>
              </a:cxn>
              <a:cxn ang="T8">
                <a:pos x="T4" y="T5"/>
              </a:cxn>
            </a:cxnLst>
            <a:rect l="T9" t="T10" r="T11" b="T12"/>
            <a:pathLst>
              <a:path w="1360" h="281">
                <a:moveTo>
                  <a:pt x="0" y="235"/>
                </a:moveTo>
                <a:cubicBezTo>
                  <a:pt x="181" y="117"/>
                  <a:pt x="362" y="0"/>
                  <a:pt x="589" y="8"/>
                </a:cubicBezTo>
                <a:cubicBezTo>
                  <a:pt x="816" y="16"/>
                  <a:pt x="1088" y="148"/>
                  <a:pt x="1360" y="281"/>
                </a:cubicBezTo>
              </a:path>
            </a:pathLst>
          </a:custGeom>
          <a:noFill/>
          <a:ln w="9525">
            <a:solidFill>
              <a:srgbClr val="0076FF"/>
            </a:solidFill>
            <a:round/>
            <a:headEnd/>
            <a:tailEnd/>
          </a:ln>
        </p:spPr>
        <p:txBody>
          <a:bodyPr lIns="192911" tIns="96455" rIns="192911" bIns="96455"/>
          <a:lstStyle/>
          <a:p>
            <a:endParaRPr lang="en-US"/>
          </a:p>
        </p:txBody>
      </p:sp>
      <p:graphicFrame>
        <p:nvGraphicFramePr>
          <p:cNvPr id="4102" name="Object 67"/>
          <p:cNvGraphicFramePr>
            <a:graphicFrameLocks noChangeAspect="1"/>
          </p:cNvGraphicFramePr>
          <p:nvPr/>
        </p:nvGraphicFramePr>
        <p:xfrm>
          <a:off x="15549122" y="4416467"/>
          <a:ext cx="701491" cy="649812"/>
        </p:xfrm>
        <a:graphic>
          <a:graphicData uri="http://schemas.openxmlformats.org/presentationml/2006/ole">
            <mc:AlternateContent xmlns:mc="http://schemas.openxmlformats.org/markup-compatibility/2006">
              <mc:Choice xmlns:v="urn:schemas-microsoft-com:vml" Requires="v">
                <p:oleObj spid="_x0000_s420061" name="Equation" r:id="rId24" imgW="152280" imgH="190440" progId="Equation.3">
                  <p:embed/>
                </p:oleObj>
              </mc:Choice>
              <mc:Fallback>
                <p:oleObj name="Equation" r:id="rId24" imgW="152280" imgH="1904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549122" y="4416467"/>
                        <a:ext cx="701491" cy="64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 exercise 1</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Reduction</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6" name="Straight Connector 45"/>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8143816" y="9902076"/>
            <a:ext cx="8036174" cy="969496"/>
          </a:xfrm>
          <a:prstGeom prst="rect">
            <a:avLst/>
          </a:prstGeom>
          <a:solidFill>
            <a:srgbClr val="FFFF00"/>
          </a:solidFill>
          <a:ln>
            <a:solidFill>
              <a:srgbClr val="FF0000"/>
            </a:solidFill>
          </a:ln>
        </p:spPr>
        <p:txBody>
          <a:bodyPr wrap="none" rtlCol="0">
            <a:spAutoFit/>
          </a:bodyPr>
          <a:lstStyle/>
          <a:p>
            <a:r>
              <a:rPr lang="en-US" i="1" dirty="0" smtClean="0">
                <a:solidFill>
                  <a:srgbClr val="FF0000"/>
                </a:solidFill>
              </a:rPr>
              <a:t>Fast compared to what?</a:t>
            </a:r>
            <a:endParaRPr lang="en-US" i="1" dirty="0">
              <a:solidFill>
                <a:srgbClr val="FF0000"/>
              </a:solidFill>
            </a:endParaRPr>
          </a:p>
        </p:txBody>
      </p:sp>
    </p:spTree>
    <p:extLst>
      <p:ext uri="{BB962C8B-B14F-4D97-AF65-F5344CB8AC3E}">
        <p14:creationId xmlns:p14="http://schemas.microsoft.com/office/powerpoint/2010/main" val="8671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5127" name="Rectangle 46"/>
          <p:cNvSpPr>
            <a:spLocks noChangeArrowheads="1"/>
          </p:cNvSpPr>
          <p:nvPr/>
        </p:nvSpPr>
        <p:spPr bwMode="auto">
          <a:xfrm>
            <a:off x="495939" y="1211117"/>
            <a:ext cx="9428501" cy="10547346"/>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Neuronal Dynamics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3.3.</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13666" y="1075160"/>
            <a:ext cx="9569045" cy="10556736"/>
          </a:xfrm>
          <a:prstGeom prst="rect">
            <a:avLst/>
          </a:prstGeom>
          <a:noFill/>
        </p:spPr>
        <p:txBody>
          <a:bodyPr wrap="square" rtlCol="0">
            <a:spAutoFit/>
          </a:bodyPr>
          <a:lstStyle/>
          <a:p>
            <a:r>
              <a:rPr lang="en-US" sz="4000" b="1" dirty="0" smtClean="0"/>
              <a:t>A- Separation of time scales</a:t>
            </a:r>
            <a:r>
              <a:rPr lang="en-US" sz="4000" dirty="0" smtClean="0"/>
              <a:t>:</a:t>
            </a:r>
          </a:p>
          <a:p>
            <a:r>
              <a:rPr lang="en-US" sz="4000" dirty="0" smtClean="0"/>
              <a:t>We start with two equations</a:t>
            </a:r>
          </a:p>
          <a:p>
            <a:endParaRPr lang="en-US" sz="4000" dirty="0" smtClean="0"/>
          </a:p>
          <a:p>
            <a:endParaRPr lang="en-US" sz="4000" dirty="0" smtClean="0"/>
          </a:p>
          <a:p>
            <a:endParaRPr lang="en-US" sz="4000" dirty="0" smtClean="0"/>
          </a:p>
          <a:p>
            <a:endParaRPr lang="en-US" sz="4000" dirty="0" smtClean="0"/>
          </a:p>
          <a:p>
            <a:endParaRPr lang="en-US" sz="4000" dirty="0" smtClean="0"/>
          </a:p>
          <a:p>
            <a:r>
              <a:rPr lang="en-US" sz="4000" dirty="0" smtClean="0"/>
              <a:t>[  ] If              then the system can be </a:t>
            </a:r>
            <a:r>
              <a:rPr lang="en-US" sz="4000" dirty="0" err="1" smtClean="0"/>
              <a:t>reduded</a:t>
            </a:r>
            <a:r>
              <a:rPr lang="en-US" sz="4000" dirty="0" smtClean="0"/>
              <a:t> to </a:t>
            </a:r>
          </a:p>
          <a:p>
            <a:endParaRPr lang="en-US" sz="4000" dirty="0" smtClean="0"/>
          </a:p>
          <a:p>
            <a:endParaRPr lang="en-US" sz="4000" dirty="0" smtClean="0"/>
          </a:p>
          <a:p>
            <a:endParaRPr lang="en-US" sz="4000" dirty="0" smtClean="0"/>
          </a:p>
          <a:p>
            <a:r>
              <a:rPr lang="en-US" sz="4000" dirty="0" smtClean="0"/>
              <a:t>[  ] If              then the system can be </a:t>
            </a:r>
            <a:r>
              <a:rPr lang="en-US" sz="4000" dirty="0" err="1" smtClean="0"/>
              <a:t>reduded</a:t>
            </a:r>
            <a:r>
              <a:rPr lang="en-US" sz="4000" dirty="0" smtClean="0"/>
              <a:t> to </a:t>
            </a:r>
          </a:p>
          <a:p>
            <a:endParaRPr lang="en-US" sz="4000" dirty="0" smtClean="0"/>
          </a:p>
          <a:p>
            <a:endParaRPr lang="en-US" sz="4000" dirty="0" smtClean="0"/>
          </a:p>
          <a:p>
            <a:r>
              <a:rPr lang="en-US" sz="4000" dirty="0" smtClean="0"/>
              <a:t>[  ] None of the above is correct.</a:t>
            </a:r>
          </a:p>
        </p:txBody>
      </p:sp>
      <p:graphicFrame>
        <p:nvGraphicFramePr>
          <p:cNvPr id="167941" name="Object 4"/>
          <p:cNvGraphicFramePr>
            <a:graphicFrameLocks noChangeAspect="1"/>
          </p:cNvGraphicFramePr>
          <p:nvPr/>
        </p:nvGraphicFramePr>
        <p:xfrm>
          <a:off x="1485900" y="2363788"/>
          <a:ext cx="4298950" cy="2809875"/>
        </p:xfrm>
        <a:graphic>
          <a:graphicData uri="http://schemas.openxmlformats.org/presentationml/2006/ole">
            <mc:AlternateContent xmlns:mc="http://schemas.openxmlformats.org/markup-compatibility/2006">
              <mc:Choice xmlns:v="urn:schemas-microsoft-com:vml" Requires="v">
                <p:oleObj spid="_x0000_s420961" name="Equation" r:id="rId4" imgW="1257120" imgH="812520" progId="Equation.DSMT4">
                  <p:embed/>
                </p:oleObj>
              </mc:Choice>
              <mc:Fallback>
                <p:oleObj name="Equation" r:id="rId4" imgW="1257120" imgH="8125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2363788"/>
                        <a:ext cx="4298950" cy="280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2" name="Object 4"/>
          <p:cNvGraphicFramePr>
            <a:graphicFrameLocks noChangeAspect="1"/>
          </p:cNvGraphicFramePr>
          <p:nvPr>
            <p:extLst/>
          </p:nvPr>
        </p:nvGraphicFramePr>
        <p:xfrm>
          <a:off x="2039349" y="5388605"/>
          <a:ext cx="1608138" cy="1404937"/>
        </p:xfrm>
        <a:graphic>
          <a:graphicData uri="http://schemas.openxmlformats.org/presentationml/2006/ole">
            <mc:AlternateContent xmlns:mc="http://schemas.openxmlformats.org/markup-compatibility/2006">
              <mc:Choice xmlns:v="urn:schemas-microsoft-com:vml" Requires="v">
                <p:oleObj spid="_x0000_s420962" name="Equation" r:id="rId6" imgW="469800" imgH="406080" progId="Equation.DSMT4">
                  <p:embed/>
                </p:oleObj>
              </mc:Choice>
              <mc:Fallback>
                <p:oleObj name="Equation" r:id="rId6" imgW="46980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349" y="5388605"/>
                        <a:ext cx="1608138" cy="140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3" name="Object 4"/>
          <p:cNvGraphicFramePr>
            <a:graphicFrameLocks noChangeAspect="1"/>
          </p:cNvGraphicFramePr>
          <p:nvPr/>
        </p:nvGraphicFramePr>
        <p:xfrm>
          <a:off x="1828800" y="6793542"/>
          <a:ext cx="5732462" cy="1360488"/>
        </p:xfrm>
        <a:graphic>
          <a:graphicData uri="http://schemas.openxmlformats.org/presentationml/2006/ole">
            <mc:AlternateContent xmlns:mc="http://schemas.openxmlformats.org/markup-compatibility/2006">
              <mc:Choice xmlns:v="urn:schemas-microsoft-com:vml" Requires="v">
                <p:oleObj spid="_x0000_s420963" name="Equation" r:id="rId8" imgW="1676160" imgH="393480" progId="Equation.DSMT4">
                  <p:embed/>
                </p:oleObj>
              </mc:Choice>
              <mc:Fallback>
                <p:oleObj name="Equation" r:id="rId8" imgW="167616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6793542"/>
                        <a:ext cx="5732462" cy="136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4" name="Object 4"/>
          <p:cNvGraphicFramePr>
            <a:graphicFrameLocks noChangeAspect="1"/>
          </p:cNvGraphicFramePr>
          <p:nvPr/>
        </p:nvGraphicFramePr>
        <p:xfrm>
          <a:off x="1881188" y="9865730"/>
          <a:ext cx="5299075" cy="2019300"/>
        </p:xfrm>
        <a:graphic>
          <a:graphicData uri="http://schemas.openxmlformats.org/presentationml/2006/ole">
            <mc:AlternateContent xmlns:mc="http://schemas.openxmlformats.org/markup-compatibility/2006">
              <mc:Choice xmlns:v="urn:schemas-microsoft-com:vml" Requires="v">
                <p:oleObj spid="_x0000_s420964" name="Equation" r:id="rId10" imgW="1549080" imgH="583920" progId="Equation.DSMT4">
                  <p:embed/>
                </p:oleObj>
              </mc:Choice>
              <mc:Fallback>
                <p:oleObj name="Equation" r:id="rId10" imgW="1549080" imgH="5839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1188" y="9865730"/>
                        <a:ext cx="5299075"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9" name="Object 13"/>
          <p:cNvGraphicFramePr>
            <a:graphicFrameLocks noChangeAspect="1"/>
          </p:cNvGraphicFramePr>
          <p:nvPr/>
        </p:nvGraphicFramePr>
        <p:xfrm>
          <a:off x="2039350" y="8441244"/>
          <a:ext cx="1608137" cy="1404938"/>
        </p:xfrm>
        <a:graphic>
          <a:graphicData uri="http://schemas.openxmlformats.org/presentationml/2006/ole">
            <mc:AlternateContent xmlns:mc="http://schemas.openxmlformats.org/markup-compatibility/2006">
              <mc:Choice xmlns:v="urn:schemas-microsoft-com:vml" Requires="v">
                <p:oleObj spid="_x0000_s420965" name="Equation" r:id="rId12" imgW="469800" imgH="406080" progId="Equation.DSMT4">
                  <p:embed/>
                </p:oleObj>
              </mc:Choice>
              <mc:Fallback>
                <p:oleObj name="Equation" r:id="rId12" imgW="46980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9350" y="8441244"/>
                        <a:ext cx="1608137" cy="140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2953128" y="3835339"/>
            <a:ext cx="7573163" cy="3600986"/>
          </a:xfrm>
          <a:prstGeom prst="rect">
            <a:avLst/>
          </a:prstGeom>
          <a:solidFill>
            <a:srgbClr val="FFFF00"/>
          </a:solidFill>
          <a:ln>
            <a:solidFill>
              <a:srgbClr val="FF0000"/>
            </a:solidFill>
          </a:ln>
        </p:spPr>
        <p:txBody>
          <a:bodyPr wrap="none" rtlCol="0">
            <a:spAutoFit/>
          </a:bodyPr>
          <a:lstStyle/>
          <a:p>
            <a:r>
              <a:rPr lang="en-US" i="1" dirty="0" smtClean="0">
                <a:solidFill>
                  <a:srgbClr val="FF0000"/>
                </a:solidFill>
              </a:rPr>
              <a:t>Attention </a:t>
            </a:r>
          </a:p>
          <a:p>
            <a:r>
              <a:rPr lang="en-US" i="1" dirty="0" smtClean="0">
                <a:solidFill>
                  <a:srgbClr val="FF0000"/>
                </a:solidFill>
              </a:rPr>
              <a:t>If I(t) can move rapidly,</a:t>
            </a:r>
          </a:p>
          <a:p>
            <a:r>
              <a:rPr lang="en-US" i="1" dirty="0">
                <a:solidFill>
                  <a:srgbClr val="FF0000"/>
                </a:solidFill>
              </a:rPr>
              <a:t>c</a:t>
            </a:r>
            <a:r>
              <a:rPr lang="en-US" i="1" dirty="0" smtClean="0">
                <a:solidFill>
                  <a:srgbClr val="FF0000"/>
                </a:solidFill>
              </a:rPr>
              <a:t>hoice [1] is</a:t>
            </a:r>
          </a:p>
          <a:p>
            <a:r>
              <a:rPr lang="en-US" i="1" dirty="0" smtClean="0">
                <a:solidFill>
                  <a:srgbClr val="FF0000"/>
                </a:solidFill>
              </a:rPr>
              <a:t> not always correct</a:t>
            </a:r>
          </a:p>
        </p:txBody>
      </p:sp>
      <p:sp>
        <p:nvSpPr>
          <p:cNvPr id="13" name="Rectangle 12"/>
          <p:cNvSpPr/>
          <p:nvPr/>
        </p:nvSpPr>
        <p:spPr>
          <a:xfrm>
            <a:off x="11805628" y="2525922"/>
            <a:ext cx="8765628" cy="753591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Pay attention to </a:t>
            </a:r>
            <a:r>
              <a:rPr lang="en-US" i="1" dirty="0" smtClean="0">
                <a:solidFill>
                  <a:srgbClr val="FF0000"/>
                </a:solidFill>
              </a:rPr>
              <a:t>I(t):</a:t>
            </a:r>
          </a:p>
          <a:p>
            <a:pPr algn="ctr"/>
            <a:r>
              <a:rPr lang="en-US" i="1" dirty="0" smtClean="0">
                <a:solidFill>
                  <a:srgbClr val="FF0000"/>
                </a:solidFill>
              </a:rPr>
              <a:t>We assume that I(t) is slow compared to both time constants.</a:t>
            </a:r>
            <a:endParaRPr lang="en-US" i="1" dirty="0">
              <a:solidFill>
                <a:srgbClr val="FF0000"/>
              </a:solidFill>
            </a:endParaRPr>
          </a:p>
        </p:txBody>
      </p:sp>
      <p:sp>
        <p:nvSpPr>
          <p:cNvPr id="2" name="TextBox 1"/>
          <p:cNvSpPr txBox="1"/>
          <p:nvPr/>
        </p:nvSpPr>
        <p:spPr>
          <a:xfrm>
            <a:off x="2407920" y="5452272"/>
            <a:ext cx="604653" cy="523220"/>
          </a:xfrm>
          <a:prstGeom prst="rect">
            <a:avLst/>
          </a:prstGeom>
          <a:solidFill>
            <a:schemeClr val="accent6">
              <a:lumMod val="20000"/>
              <a:lumOff val="80000"/>
            </a:schemeClr>
          </a:solidFill>
        </p:spPr>
        <p:txBody>
          <a:bodyPr wrap="none" rtlCol="0">
            <a:spAutoFit/>
          </a:bodyPr>
          <a:lstStyle/>
          <a:p>
            <a:r>
              <a:rPr lang="en-US" sz="2800" dirty="0" smtClean="0"/>
              <a:t>&lt;&lt;</a:t>
            </a:r>
            <a:endParaRPr lang="fr-CH" sz="2800" dirty="0"/>
          </a:p>
        </p:txBody>
      </p:sp>
      <p:sp>
        <p:nvSpPr>
          <p:cNvPr id="15" name="TextBox 14"/>
          <p:cNvSpPr txBox="1"/>
          <p:nvPr/>
        </p:nvSpPr>
        <p:spPr>
          <a:xfrm>
            <a:off x="2544961" y="8572272"/>
            <a:ext cx="604653" cy="523220"/>
          </a:xfrm>
          <a:prstGeom prst="rect">
            <a:avLst/>
          </a:prstGeom>
          <a:solidFill>
            <a:schemeClr val="accent6">
              <a:lumMod val="20000"/>
              <a:lumOff val="80000"/>
            </a:schemeClr>
          </a:solidFill>
        </p:spPr>
        <p:txBody>
          <a:bodyPr wrap="none" rtlCol="0">
            <a:spAutoFit/>
          </a:bodyPr>
          <a:lstStyle/>
          <a:p>
            <a:r>
              <a:rPr lang="en-US" sz="2800" dirty="0" smtClean="0"/>
              <a:t>&lt;&lt;</a:t>
            </a:r>
            <a:endParaRPr lang="fr-CH" sz="2800" dirty="0"/>
          </a:p>
        </p:txBody>
      </p:sp>
    </p:spTree>
    <p:extLst>
      <p:ext uri="{BB962C8B-B14F-4D97-AF65-F5344CB8AC3E}">
        <p14:creationId xmlns:p14="http://schemas.microsoft.com/office/powerpoint/2010/main" val="98887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a:noFill/>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Summary 3.1</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9817" y="1291641"/>
            <a:ext cx="19641954" cy="11803231"/>
          </a:xfrm>
          <a:prstGeom prst="rect">
            <a:avLst/>
          </a:prstGeom>
          <a:noFill/>
        </p:spPr>
        <p:txBody>
          <a:bodyPr wrap="square" rtlCol="0">
            <a:spAutoFit/>
          </a:bodyPr>
          <a:lstStyle/>
          <a:p>
            <a:r>
              <a:rPr lang="en-US" sz="4400" dirty="0" smtClean="0"/>
              <a:t>In order to reduce the HH model from 4 to 2 equations we have to simplify. We use two different mathematical methods.</a:t>
            </a:r>
            <a:endParaRPr lang="en-US" sz="4400" dirty="0"/>
          </a:p>
          <a:p>
            <a:pPr marL="1143000" indent="-1143000">
              <a:buAutoNum type="arabicPeriod"/>
            </a:pPr>
            <a:r>
              <a:rPr lang="en-US" sz="4400" dirty="0" smtClean="0"/>
              <a:t>Separation of time scale.</a:t>
            </a:r>
          </a:p>
          <a:p>
            <a:r>
              <a:rPr lang="en-US" sz="4400" dirty="0" smtClean="0"/>
              <a:t>If the time scale of two variables is different by a factor 10 or a hundred, we can assume that the faster one of the two variables has already converged to its ‘momentary stable state’ on the slow time scale.  Thus, we can remove th</a:t>
            </a:r>
            <a:r>
              <a:rPr lang="en-US" sz="4400" dirty="0" smtClean="0"/>
              <a:t>e fast variable. We use the separation of time scale to remove the variable m.</a:t>
            </a:r>
            <a:endParaRPr lang="en-US" sz="4400" dirty="0"/>
          </a:p>
          <a:p>
            <a:pPr marL="742950" indent="-742950">
              <a:buAutoNum type="arabicPeriod" startAt="2"/>
            </a:pPr>
            <a:r>
              <a:rPr lang="en-US" sz="4400" dirty="0" smtClean="0"/>
              <a:t>Exploit similarities.</a:t>
            </a:r>
            <a:endParaRPr lang="en-US" sz="4400" dirty="0"/>
          </a:p>
          <a:p>
            <a:r>
              <a:rPr lang="en-US" sz="4400" dirty="0" smtClean="0"/>
              <a:t>If two variables evolve on the same time scale, they have, if we are lucky, some similar temporal evolution. We can reduce the two variables to one dimension by turning the coordinate system such that the first dimension is the one where the two variables evolve ‘together’. The simplification consists in suppressing the second variable. This is similar to PCA where you would also only keep the first component. However, we need to do this such that also the DYNAMICS stays approximately correct, after reduction to 1 dimension. </a:t>
            </a:r>
          </a:p>
          <a:p>
            <a:r>
              <a:rPr lang="en-US" sz="4400" dirty="0" smtClean="0"/>
              <a:t>We use this trick to compress h and n into a single variable w.</a:t>
            </a:r>
            <a:endParaRPr lang="en-US" sz="4400" dirty="0" smtClean="0"/>
          </a:p>
          <a:p>
            <a:endParaRPr lang="en-US" dirty="0" smtClean="0"/>
          </a:p>
        </p:txBody>
      </p:sp>
    </p:spTree>
    <p:extLst>
      <p:ext uri="{BB962C8B-B14F-4D97-AF65-F5344CB8AC3E}">
        <p14:creationId xmlns:p14="http://schemas.microsoft.com/office/powerpoint/2010/main" val="63577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323850"/>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dirty="0" smtClean="0">
                <a:latin typeface="Impact" charset="0"/>
                <a:cs typeface="Impact" charset="0"/>
              </a:rPr>
              <a:t> </a:t>
            </a:r>
            <a:r>
              <a:rPr lang="en-US" dirty="0" smtClean="0">
                <a:solidFill>
                  <a:srgbClr val="FF0000"/>
                </a:solidFill>
                <a:latin typeface="Impact" charset="0"/>
                <a:cs typeface="Impact" charset="0"/>
              </a:rPr>
              <a:t>3.1 Review of week 2  :  Hodgkin-Huxley Model</a:t>
            </a:r>
            <a:endParaRPr lang="en-US" dirty="0">
              <a:solidFill>
                <a:srgbClr val="FF0000"/>
              </a:solidFill>
              <a:latin typeface="Impact" charset="0"/>
              <a:cs typeface="Impact" charset="0"/>
            </a:endParaRPr>
          </a:p>
        </p:txBody>
      </p:sp>
      <p:pic>
        <p:nvPicPr>
          <p:cNvPr id="31" name="Picture 8" descr="cajal-neuron"/>
          <p:cNvPicPr>
            <a:picLocks noChangeAspect="1" noChangeArrowheads="1"/>
          </p:cNvPicPr>
          <p:nvPr/>
        </p:nvPicPr>
        <p:blipFill>
          <a:blip r:embed="rId3" cstate="print"/>
          <a:srcRect/>
          <a:stretch>
            <a:fillRect/>
          </a:stretch>
        </p:blipFill>
        <p:spPr bwMode="auto">
          <a:xfrm>
            <a:off x="12310218" y="3920127"/>
            <a:ext cx="6368716" cy="6052763"/>
          </a:xfrm>
          <a:prstGeom prst="rect">
            <a:avLst/>
          </a:prstGeom>
          <a:noFill/>
          <a:ln w="9525">
            <a:noFill/>
            <a:miter lim="800000"/>
            <a:headEnd/>
            <a:tailEnd/>
          </a:ln>
        </p:spPr>
      </p:pic>
      <p:sp>
        <p:nvSpPr>
          <p:cNvPr id="37" name="Text Box 9"/>
          <p:cNvSpPr txBox="1">
            <a:spLocks noChangeArrowheads="1"/>
          </p:cNvSpPr>
          <p:nvPr/>
        </p:nvSpPr>
        <p:spPr bwMode="auto">
          <a:xfrm>
            <a:off x="13235468" y="1409855"/>
            <a:ext cx="8438529" cy="1846659"/>
          </a:xfrm>
          <a:prstGeom prst="rect">
            <a:avLst/>
          </a:prstGeom>
          <a:noFill/>
          <a:ln w="9525">
            <a:noFill/>
            <a:miter lim="800000"/>
            <a:headEnd/>
            <a:tailEnd/>
          </a:ln>
        </p:spPr>
        <p:txBody>
          <a:bodyPr wrap="none">
            <a:spAutoFit/>
          </a:bodyPr>
          <a:lstStyle/>
          <a:p>
            <a:r>
              <a:rPr lang="en-US" dirty="0" smtClean="0"/>
              <a:t>Dendrites (week x:video):</a:t>
            </a:r>
            <a:endParaRPr lang="en-US" dirty="0"/>
          </a:p>
          <a:p>
            <a:r>
              <a:rPr lang="en-US" dirty="0" smtClean="0"/>
              <a:t>Active processes?</a:t>
            </a:r>
          </a:p>
        </p:txBody>
      </p:sp>
      <p:sp>
        <p:nvSpPr>
          <p:cNvPr id="39" name="Freeform 10"/>
          <p:cNvSpPr>
            <a:spLocks/>
          </p:cNvSpPr>
          <p:nvPr/>
        </p:nvSpPr>
        <p:spPr bwMode="auto">
          <a:xfrm>
            <a:off x="16056039" y="6931295"/>
            <a:ext cx="2377948" cy="2204490"/>
          </a:xfrm>
          <a:custGeom>
            <a:avLst/>
            <a:gdLst>
              <a:gd name="T0" fmla="*/ 0 w 864"/>
              <a:gd name="T1" fmla="*/ 2147483647 h 920"/>
              <a:gd name="T2" fmla="*/ 2147483647 w 864"/>
              <a:gd name="T3" fmla="*/ 2147483647 h 920"/>
              <a:gd name="T4" fmla="*/ 2147483647 w 864"/>
              <a:gd name="T5" fmla="*/ 2147483647 h 920"/>
              <a:gd name="T6" fmla="*/ 2147483647 w 864"/>
              <a:gd name="T7" fmla="*/ 2147483647 h 920"/>
              <a:gd name="T8" fmla="*/ 2147483647 w 864"/>
              <a:gd name="T9" fmla="*/ 2147483647 h 920"/>
              <a:gd name="T10" fmla="*/ 2147483647 w 864"/>
              <a:gd name="T11" fmla="*/ 2147483647 h 920"/>
              <a:gd name="T12" fmla="*/ 2147483647 w 864"/>
              <a:gd name="T13" fmla="*/ 2147483647 h 920"/>
              <a:gd name="T14" fmla="*/ 2147483647 w 864"/>
              <a:gd name="T15" fmla="*/ 2147483647 h 920"/>
              <a:gd name="T16" fmla="*/ 2147483647 w 864"/>
              <a:gd name="T17" fmla="*/ 2147483647 h 920"/>
              <a:gd name="T18" fmla="*/ 2147483647 w 864"/>
              <a:gd name="T19" fmla="*/ 2147483647 h 920"/>
              <a:gd name="T20" fmla="*/ 2147483647 w 864"/>
              <a:gd name="T21" fmla="*/ 2147483647 h 9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920"/>
              <a:gd name="T35" fmla="*/ 864 w 864"/>
              <a:gd name="T36" fmla="*/ 920 h 9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920">
                <a:moveTo>
                  <a:pt x="0" y="768"/>
                </a:moveTo>
                <a:cubicBezTo>
                  <a:pt x="56" y="772"/>
                  <a:pt x="112" y="776"/>
                  <a:pt x="144" y="768"/>
                </a:cubicBezTo>
                <a:cubicBezTo>
                  <a:pt x="176" y="760"/>
                  <a:pt x="176" y="752"/>
                  <a:pt x="192" y="720"/>
                </a:cubicBezTo>
                <a:cubicBezTo>
                  <a:pt x="208" y="688"/>
                  <a:pt x="224" y="688"/>
                  <a:pt x="240" y="576"/>
                </a:cubicBezTo>
                <a:cubicBezTo>
                  <a:pt x="256" y="464"/>
                  <a:pt x="272" y="96"/>
                  <a:pt x="288" y="48"/>
                </a:cubicBezTo>
                <a:cubicBezTo>
                  <a:pt x="304" y="0"/>
                  <a:pt x="328" y="168"/>
                  <a:pt x="336" y="288"/>
                </a:cubicBezTo>
                <a:cubicBezTo>
                  <a:pt x="344" y="408"/>
                  <a:pt x="328" y="664"/>
                  <a:pt x="336" y="768"/>
                </a:cubicBezTo>
                <a:cubicBezTo>
                  <a:pt x="344" y="872"/>
                  <a:pt x="352" y="904"/>
                  <a:pt x="384" y="912"/>
                </a:cubicBezTo>
                <a:cubicBezTo>
                  <a:pt x="416" y="920"/>
                  <a:pt x="488" y="840"/>
                  <a:pt x="528" y="816"/>
                </a:cubicBezTo>
                <a:cubicBezTo>
                  <a:pt x="568" y="792"/>
                  <a:pt x="568" y="784"/>
                  <a:pt x="624" y="768"/>
                </a:cubicBezTo>
                <a:cubicBezTo>
                  <a:pt x="680" y="752"/>
                  <a:pt x="772" y="736"/>
                  <a:pt x="864" y="720"/>
                </a:cubicBezTo>
              </a:path>
            </a:pathLst>
          </a:custGeom>
          <a:noFill/>
          <a:ln w="57150">
            <a:solidFill>
              <a:srgbClr val="006600"/>
            </a:solidFill>
            <a:round/>
            <a:headEnd/>
            <a:tailEnd/>
          </a:ln>
        </p:spPr>
        <p:txBody>
          <a:bodyPr wrap="none" anchor="ctr"/>
          <a:lstStyle/>
          <a:p>
            <a:endParaRPr lang="en-US"/>
          </a:p>
        </p:txBody>
      </p:sp>
      <p:grpSp>
        <p:nvGrpSpPr>
          <p:cNvPr id="2" name="Group 11"/>
          <p:cNvGrpSpPr>
            <a:grpSpLocks/>
          </p:cNvGrpSpPr>
          <p:nvPr/>
        </p:nvGrpSpPr>
        <p:grpSpPr bwMode="auto">
          <a:xfrm>
            <a:off x="15109325" y="5281689"/>
            <a:ext cx="4246729" cy="2515994"/>
            <a:chOff x="4992" y="2352"/>
            <a:chExt cx="1543" cy="1050"/>
          </a:xfrm>
        </p:grpSpPr>
        <p:sp>
          <p:nvSpPr>
            <p:cNvPr id="42" name="Rectangle 12"/>
            <p:cNvSpPr>
              <a:spLocks noChangeArrowheads="1"/>
            </p:cNvSpPr>
            <p:nvPr/>
          </p:nvSpPr>
          <p:spPr bwMode="auto">
            <a:xfrm>
              <a:off x="4992" y="2352"/>
              <a:ext cx="384" cy="2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3" name="Text Box 13"/>
            <p:cNvSpPr txBox="1">
              <a:spLocks noChangeArrowheads="1"/>
            </p:cNvSpPr>
            <p:nvPr/>
          </p:nvSpPr>
          <p:spPr bwMode="auto">
            <a:xfrm>
              <a:off x="5692" y="2798"/>
              <a:ext cx="843" cy="604"/>
            </a:xfrm>
            <a:prstGeom prst="rect">
              <a:avLst/>
            </a:prstGeom>
            <a:solidFill>
              <a:schemeClr val="bg1"/>
            </a:solidFill>
            <a:ln w="9525">
              <a:noFill/>
              <a:miter lim="800000"/>
              <a:headEnd/>
              <a:tailEnd/>
            </a:ln>
          </p:spPr>
          <p:txBody>
            <a:bodyPr wrap="none">
              <a:spAutoFit/>
            </a:bodyPr>
            <a:lstStyle/>
            <a:p>
              <a:r>
                <a:rPr lang="en-US" sz="4400" dirty="0">
                  <a:solidFill>
                    <a:srgbClr val="00B050"/>
                  </a:solidFill>
                </a:rPr>
                <a:t>action </a:t>
              </a:r>
            </a:p>
            <a:p>
              <a:r>
                <a:rPr lang="en-US" sz="4400" dirty="0">
                  <a:solidFill>
                    <a:srgbClr val="00B050"/>
                  </a:solidFill>
                </a:rPr>
                <a:t>potential</a:t>
              </a:r>
            </a:p>
          </p:txBody>
        </p:sp>
      </p:grpSp>
      <p:sp>
        <p:nvSpPr>
          <p:cNvPr id="14" name="Oval 11"/>
          <p:cNvSpPr>
            <a:spLocks noChangeArrowheads="1"/>
          </p:cNvSpPr>
          <p:nvPr/>
        </p:nvSpPr>
        <p:spPr bwMode="auto">
          <a:xfrm>
            <a:off x="2729107" y="4403558"/>
            <a:ext cx="7562056" cy="6497053"/>
          </a:xfrm>
          <a:prstGeom prst="ellipse">
            <a:avLst/>
          </a:prstGeom>
          <a:noFill/>
          <a:ln w="9525">
            <a:solidFill>
              <a:srgbClr val="FF0000"/>
            </a:solidFill>
            <a:round/>
            <a:headEnd/>
            <a:tailEnd/>
          </a:ln>
        </p:spPr>
        <p:txBody>
          <a:bodyPr wrap="none" lIns="192902" tIns="96451" rIns="192902" bIns="96451" anchor="ctr"/>
          <a:lstStyle/>
          <a:p>
            <a:endParaRPr lang="en-US"/>
          </a:p>
        </p:txBody>
      </p:sp>
      <p:sp>
        <p:nvSpPr>
          <p:cNvPr id="16" name="Line 13"/>
          <p:cNvSpPr>
            <a:spLocks noChangeShapeType="1"/>
          </p:cNvSpPr>
          <p:nvPr/>
        </p:nvSpPr>
        <p:spPr bwMode="auto">
          <a:xfrm flipV="1">
            <a:off x="8670722" y="7413166"/>
            <a:ext cx="4852773" cy="2932769"/>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17" name="Line 14"/>
          <p:cNvSpPr>
            <a:spLocks noChangeShapeType="1"/>
          </p:cNvSpPr>
          <p:nvPr/>
        </p:nvSpPr>
        <p:spPr bwMode="auto">
          <a:xfrm>
            <a:off x="3989449" y="5977275"/>
            <a:ext cx="0" cy="3645694"/>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18" name="Line 15"/>
          <p:cNvSpPr>
            <a:spLocks noChangeShapeType="1"/>
          </p:cNvSpPr>
          <p:nvPr/>
        </p:nvSpPr>
        <p:spPr bwMode="auto">
          <a:xfrm>
            <a:off x="7230331" y="5977275"/>
            <a:ext cx="0" cy="1350257"/>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19" name="Line 16"/>
          <p:cNvSpPr>
            <a:spLocks noChangeShapeType="1"/>
          </p:cNvSpPr>
          <p:nvPr/>
        </p:nvSpPr>
        <p:spPr bwMode="auto">
          <a:xfrm>
            <a:off x="7770477" y="5977275"/>
            <a:ext cx="0" cy="1350257"/>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20" name="Line 17"/>
          <p:cNvSpPr>
            <a:spLocks noChangeShapeType="1"/>
          </p:cNvSpPr>
          <p:nvPr/>
        </p:nvSpPr>
        <p:spPr bwMode="auto">
          <a:xfrm>
            <a:off x="4529596" y="5977275"/>
            <a:ext cx="0" cy="3645694"/>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21" name="Line 18"/>
          <p:cNvSpPr>
            <a:spLocks noChangeShapeType="1"/>
          </p:cNvSpPr>
          <p:nvPr/>
        </p:nvSpPr>
        <p:spPr bwMode="auto">
          <a:xfrm>
            <a:off x="7230331" y="7867635"/>
            <a:ext cx="0" cy="1485283"/>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22" name="Line 19"/>
          <p:cNvSpPr>
            <a:spLocks noChangeShapeType="1"/>
          </p:cNvSpPr>
          <p:nvPr/>
        </p:nvSpPr>
        <p:spPr bwMode="auto">
          <a:xfrm>
            <a:off x="7770477" y="7867635"/>
            <a:ext cx="0" cy="1350257"/>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23" name="Oval 20"/>
          <p:cNvSpPr>
            <a:spLocks noChangeArrowheads="1"/>
          </p:cNvSpPr>
          <p:nvPr/>
        </p:nvSpPr>
        <p:spPr bwMode="auto">
          <a:xfrm>
            <a:off x="7050282" y="7327532"/>
            <a:ext cx="900245" cy="270051"/>
          </a:xfrm>
          <a:prstGeom prst="ellipse">
            <a:avLst/>
          </a:prstGeom>
          <a:solidFill>
            <a:srgbClr val="0000FF"/>
          </a:solidFill>
          <a:ln w="9525">
            <a:solidFill>
              <a:srgbClr val="FFFF00"/>
            </a:solidFill>
            <a:round/>
            <a:headEnd/>
            <a:tailEnd/>
          </a:ln>
        </p:spPr>
        <p:txBody>
          <a:bodyPr wrap="none" lIns="192902" tIns="96451" rIns="192902" bIns="96451" anchor="ctr"/>
          <a:lstStyle/>
          <a:p>
            <a:endParaRPr lang="en-US"/>
          </a:p>
        </p:txBody>
      </p:sp>
      <p:sp>
        <p:nvSpPr>
          <p:cNvPr id="24" name="Oval 21"/>
          <p:cNvSpPr>
            <a:spLocks noChangeArrowheads="1"/>
          </p:cNvSpPr>
          <p:nvPr/>
        </p:nvSpPr>
        <p:spPr bwMode="auto">
          <a:xfrm>
            <a:off x="7050282" y="7867635"/>
            <a:ext cx="900245" cy="270051"/>
          </a:xfrm>
          <a:prstGeom prst="ellipse">
            <a:avLst/>
          </a:prstGeom>
          <a:solidFill>
            <a:srgbClr val="0000FF"/>
          </a:solidFill>
          <a:ln w="9525">
            <a:solidFill>
              <a:srgbClr val="FFFF00"/>
            </a:solidFill>
            <a:round/>
            <a:headEnd/>
            <a:tailEnd/>
          </a:ln>
        </p:spPr>
        <p:txBody>
          <a:bodyPr wrap="none" lIns="192902" tIns="96451" rIns="192902" bIns="96451" anchor="ctr"/>
          <a:lstStyle/>
          <a:p>
            <a:endParaRPr lang="en-US"/>
          </a:p>
        </p:txBody>
      </p:sp>
      <p:sp>
        <p:nvSpPr>
          <p:cNvPr id="25" name="Oval 22"/>
          <p:cNvSpPr>
            <a:spLocks noChangeArrowheads="1"/>
          </p:cNvSpPr>
          <p:nvPr/>
        </p:nvSpPr>
        <p:spPr bwMode="auto">
          <a:xfrm>
            <a:off x="7050282" y="7597584"/>
            <a:ext cx="900245" cy="270051"/>
          </a:xfrm>
          <a:prstGeom prst="ellipse">
            <a:avLst/>
          </a:prstGeom>
          <a:solidFill>
            <a:srgbClr val="0000FF"/>
          </a:solidFill>
          <a:ln w="9525">
            <a:solidFill>
              <a:srgbClr val="FFFF00"/>
            </a:solidFill>
            <a:round/>
            <a:headEnd/>
            <a:tailEnd/>
          </a:ln>
        </p:spPr>
        <p:txBody>
          <a:bodyPr wrap="none" lIns="192902" tIns="96451" rIns="192902" bIns="96451" anchor="ctr"/>
          <a:lstStyle/>
          <a:p>
            <a:endParaRPr lang="en-US"/>
          </a:p>
        </p:txBody>
      </p:sp>
      <p:sp>
        <p:nvSpPr>
          <p:cNvPr id="26" name="Oval 23"/>
          <p:cNvSpPr>
            <a:spLocks noChangeArrowheads="1"/>
          </p:cNvSpPr>
          <p:nvPr/>
        </p:nvSpPr>
        <p:spPr bwMode="auto">
          <a:xfrm>
            <a:off x="5249792" y="6652403"/>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27" name="Oval 24"/>
          <p:cNvSpPr>
            <a:spLocks noChangeArrowheads="1"/>
          </p:cNvSpPr>
          <p:nvPr/>
        </p:nvSpPr>
        <p:spPr bwMode="auto">
          <a:xfrm>
            <a:off x="5609890" y="6922455"/>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28" name="Oval 25"/>
          <p:cNvSpPr>
            <a:spLocks noChangeArrowheads="1"/>
          </p:cNvSpPr>
          <p:nvPr/>
        </p:nvSpPr>
        <p:spPr bwMode="auto">
          <a:xfrm>
            <a:off x="8490673" y="6787429"/>
            <a:ext cx="180049" cy="135026"/>
          </a:xfrm>
          <a:prstGeom prst="ellipse">
            <a:avLst/>
          </a:prstGeom>
          <a:solidFill>
            <a:schemeClr val="accent1"/>
          </a:solidFill>
          <a:ln w="9525">
            <a:solidFill>
              <a:schemeClr val="tx1"/>
            </a:solidFill>
            <a:round/>
            <a:headEnd/>
            <a:tailEnd/>
          </a:ln>
        </p:spPr>
        <p:txBody>
          <a:bodyPr wrap="none" lIns="192902" tIns="96451" rIns="192902" bIns="96451" anchor="ctr"/>
          <a:lstStyle/>
          <a:p>
            <a:endParaRPr lang="en-US"/>
          </a:p>
        </p:txBody>
      </p:sp>
      <p:sp>
        <p:nvSpPr>
          <p:cNvPr id="29" name="Oval 26"/>
          <p:cNvSpPr>
            <a:spLocks noChangeArrowheads="1"/>
          </p:cNvSpPr>
          <p:nvPr/>
        </p:nvSpPr>
        <p:spPr bwMode="auto">
          <a:xfrm>
            <a:off x="5969988" y="8137686"/>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30" name="Oval 27"/>
          <p:cNvSpPr>
            <a:spLocks noChangeArrowheads="1"/>
          </p:cNvSpPr>
          <p:nvPr/>
        </p:nvSpPr>
        <p:spPr bwMode="auto">
          <a:xfrm>
            <a:off x="9210869" y="7462558"/>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36" name="Oval 28"/>
          <p:cNvSpPr>
            <a:spLocks noChangeArrowheads="1"/>
          </p:cNvSpPr>
          <p:nvPr/>
        </p:nvSpPr>
        <p:spPr bwMode="auto">
          <a:xfrm>
            <a:off x="6150037" y="9217892"/>
            <a:ext cx="180049" cy="135026"/>
          </a:xfrm>
          <a:prstGeom prst="ellipse">
            <a:avLst/>
          </a:prstGeom>
          <a:solidFill>
            <a:srgbClr val="FFFF00"/>
          </a:solidFill>
          <a:ln w="9525">
            <a:solidFill>
              <a:schemeClr val="tx1"/>
            </a:solidFill>
            <a:round/>
            <a:headEnd/>
            <a:tailEnd/>
          </a:ln>
        </p:spPr>
        <p:txBody>
          <a:bodyPr wrap="none" lIns="192902" tIns="96451" rIns="192902" bIns="96451" anchor="ctr"/>
          <a:lstStyle/>
          <a:p>
            <a:endParaRPr lang="en-US"/>
          </a:p>
        </p:txBody>
      </p:sp>
      <p:sp>
        <p:nvSpPr>
          <p:cNvPr id="38" name="Oval 29"/>
          <p:cNvSpPr>
            <a:spLocks noChangeArrowheads="1"/>
          </p:cNvSpPr>
          <p:nvPr/>
        </p:nvSpPr>
        <p:spPr bwMode="auto">
          <a:xfrm>
            <a:off x="6510135" y="8677789"/>
            <a:ext cx="180049" cy="135026"/>
          </a:xfrm>
          <a:prstGeom prst="ellipse">
            <a:avLst/>
          </a:prstGeom>
          <a:solidFill>
            <a:srgbClr val="FFFF00"/>
          </a:solidFill>
          <a:ln w="9525">
            <a:solidFill>
              <a:schemeClr val="tx1"/>
            </a:solidFill>
            <a:round/>
            <a:headEnd/>
            <a:tailEnd/>
          </a:ln>
        </p:spPr>
        <p:txBody>
          <a:bodyPr wrap="none" lIns="192902" tIns="96451" rIns="192902" bIns="96451" anchor="ctr"/>
          <a:lstStyle/>
          <a:p>
            <a:endParaRPr lang="en-US"/>
          </a:p>
        </p:txBody>
      </p:sp>
      <p:sp>
        <p:nvSpPr>
          <p:cNvPr id="40" name="Oval 30"/>
          <p:cNvSpPr>
            <a:spLocks noChangeArrowheads="1"/>
          </p:cNvSpPr>
          <p:nvPr/>
        </p:nvSpPr>
        <p:spPr bwMode="auto">
          <a:xfrm>
            <a:off x="6330086" y="6382352"/>
            <a:ext cx="180049" cy="135026"/>
          </a:xfrm>
          <a:prstGeom prst="ellipse">
            <a:avLst/>
          </a:prstGeom>
          <a:solidFill>
            <a:srgbClr val="FFFF00"/>
          </a:solidFill>
          <a:ln w="9525">
            <a:solidFill>
              <a:schemeClr val="tx1"/>
            </a:solidFill>
            <a:round/>
            <a:headEnd/>
            <a:tailEnd/>
          </a:ln>
        </p:spPr>
        <p:txBody>
          <a:bodyPr wrap="none" lIns="192902" tIns="96451" rIns="192902" bIns="96451" anchor="ctr"/>
          <a:lstStyle/>
          <a:p>
            <a:endParaRPr lang="en-US"/>
          </a:p>
        </p:txBody>
      </p:sp>
      <p:sp>
        <p:nvSpPr>
          <p:cNvPr id="41" name="Oval 31"/>
          <p:cNvSpPr>
            <a:spLocks noChangeArrowheads="1"/>
          </p:cNvSpPr>
          <p:nvPr/>
        </p:nvSpPr>
        <p:spPr bwMode="auto">
          <a:xfrm>
            <a:off x="5609890" y="8407738"/>
            <a:ext cx="180049" cy="135026"/>
          </a:xfrm>
          <a:prstGeom prst="ellipse">
            <a:avLst/>
          </a:prstGeom>
          <a:solidFill>
            <a:srgbClr val="FFFF00"/>
          </a:solidFill>
          <a:ln w="9525">
            <a:solidFill>
              <a:schemeClr val="tx1"/>
            </a:solidFill>
            <a:round/>
            <a:headEnd/>
            <a:tailEnd/>
          </a:ln>
        </p:spPr>
        <p:txBody>
          <a:bodyPr wrap="none" lIns="192902" tIns="96451" rIns="192902" bIns="96451" anchor="ctr"/>
          <a:lstStyle/>
          <a:p>
            <a:endParaRPr lang="en-US"/>
          </a:p>
        </p:txBody>
      </p:sp>
      <p:sp>
        <p:nvSpPr>
          <p:cNvPr id="44" name="Oval 32"/>
          <p:cNvSpPr>
            <a:spLocks noChangeArrowheads="1"/>
          </p:cNvSpPr>
          <p:nvPr/>
        </p:nvSpPr>
        <p:spPr bwMode="auto">
          <a:xfrm>
            <a:off x="5609890" y="7597583"/>
            <a:ext cx="180049" cy="135026"/>
          </a:xfrm>
          <a:prstGeom prst="ellipse">
            <a:avLst/>
          </a:prstGeom>
          <a:solidFill>
            <a:srgbClr val="FF6600"/>
          </a:solidFill>
          <a:ln w="9525">
            <a:solidFill>
              <a:srgbClr val="FF6600"/>
            </a:solidFill>
            <a:round/>
            <a:headEnd/>
            <a:tailEnd/>
          </a:ln>
        </p:spPr>
        <p:txBody>
          <a:bodyPr wrap="none" lIns="192902" tIns="96451" rIns="192902" bIns="96451" anchor="ctr"/>
          <a:lstStyle/>
          <a:p>
            <a:endParaRPr lang="en-US"/>
          </a:p>
        </p:txBody>
      </p:sp>
      <p:sp>
        <p:nvSpPr>
          <p:cNvPr id="46" name="Oval 34"/>
          <p:cNvSpPr>
            <a:spLocks noChangeArrowheads="1"/>
          </p:cNvSpPr>
          <p:nvPr/>
        </p:nvSpPr>
        <p:spPr bwMode="auto">
          <a:xfrm>
            <a:off x="6330086" y="8137686"/>
            <a:ext cx="180049" cy="135026"/>
          </a:xfrm>
          <a:prstGeom prst="ellipse">
            <a:avLst/>
          </a:prstGeom>
          <a:solidFill>
            <a:srgbClr val="FF6600"/>
          </a:solidFill>
          <a:ln w="9525">
            <a:solidFill>
              <a:srgbClr val="FF6600"/>
            </a:solidFill>
            <a:round/>
            <a:headEnd/>
            <a:tailEnd/>
          </a:ln>
        </p:spPr>
        <p:txBody>
          <a:bodyPr wrap="none" lIns="192902" tIns="96451" rIns="192902" bIns="96451" anchor="ctr"/>
          <a:lstStyle/>
          <a:p>
            <a:endParaRPr lang="en-US"/>
          </a:p>
        </p:txBody>
      </p:sp>
      <p:sp>
        <p:nvSpPr>
          <p:cNvPr id="47" name="Oval 35"/>
          <p:cNvSpPr>
            <a:spLocks noChangeArrowheads="1"/>
          </p:cNvSpPr>
          <p:nvPr/>
        </p:nvSpPr>
        <p:spPr bwMode="auto">
          <a:xfrm>
            <a:off x="8670722" y="8812815"/>
            <a:ext cx="180049" cy="135026"/>
          </a:xfrm>
          <a:prstGeom prst="ellipse">
            <a:avLst/>
          </a:prstGeom>
          <a:solidFill>
            <a:srgbClr val="FF6600"/>
          </a:solidFill>
          <a:ln w="9525">
            <a:solidFill>
              <a:srgbClr val="FF6600"/>
            </a:solidFill>
            <a:round/>
            <a:headEnd/>
            <a:tailEnd/>
          </a:ln>
        </p:spPr>
        <p:txBody>
          <a:bodyPr wrap="none" lIns="192902" tIns="96451" rIns="192902" bIns="96451" anchor="ctr"/>
          <a:lstStyle/>
          <a:p>
            <a:endParaRPr lang="en-US"/>
          </a:p>
        </p:txBody>
      </p:sp>
      <p:sp>
        <p:nvSpPr>
          <p:cNvPr id="48" name="Oval 36"/>
          <p:cNvSpPr>
            <a:spLocks noChangeArrowheads="1"/>
          </p:cNvSpPr>
          <p:nvPr/>
        </p:nvSpPr>
        <p:spPr bwMode="auto">
          <a:xfrm>
            <a:off x="8310624" y="7732609"/>
            <a:ext cx="180049" cy="135026"/>
          </a:xfrm>
          <a:prstGeom prst="ellipse">
            <a:avLst/>
          </a:prstGeom>
          <a:solidFill>
            <a:srgbClr val="FF6600"/>
          </a:solidFill>
          <a:ln w="9525">
            <a:solidFill>
              <a:srgbClr val="FF6600"/>
            </a:solidFill>
            <a:round/>
            <a:headEnd/>
            <a:tailEnd/>
          </a:ln>
        </p:spPr>
        <p:txBody>
          <a:bodyPr wrap="none" lIns="192902" tIns="96451" rIns="192902" bIns="96451" anchor="ctr"/>
          <a:lstStyle/>
          <a:p>
            <a:endParaRPr lang="en-US"/>
          </a:p>
        </p:txBody>
      </p:sp>
      <p:sp>
        <p:nvSpPr>
          <p:cNvPr id="49" name="Text Box 37"/>
          <p:cNvSpPr txBox="1">
            <a:spLocks noChangeArrowheads="1"/>
          </p:cNvSpPr>
          <p:nvPr/>
        </p:nvSpPr>
        <p:spPr bwMode="auto">
          <a:xfrm>
            <a:off x="8006794" y="8812815"/>
            <a:ext cx="1579000" cy="979616"/>
          </a:xfrm>
          <a:prstGeom prst="rect">
            <a:avLst/>
          </a:prstGeom>
          <a:noFill/>
          <a:ln w="9525">
            <a:noFill/>
            <a:miter lim="800000"/>
            <a:headEnd/>
            <a:tailEnd/>
          </a:ln>
        </p:spPr>
        <p:txBody>
          <a:bodyPr wrap="none" lIns="192902" tIns="96451" rIns="192902" bIns="96451">
            <a:spAutoFit/>
          </a:bodyPr>
          <a:lstStyle/>
          <a:p>
            <a:r>
              <a:rPr lang="en-US">
                <a:solidFill>
                  <a:srgbClr val="FF6600"/>
                </a:solidFill>
              </a:rPr>
              <a:t>Ca</a:t>
            </a:r>
            <a:r>
              <a:rPr lang="en-US" baseline="30000">
                <a:solidFill>
                  <a:srgbClr val="FF6600"/>
                </a:solidFill>
              </a:rPr>
              <a:t>2+</a:t>
            </a:r>
            <a:endParaRPr lang="en-US">
              <a:solidFill>
                <a:srgbClr val="FF6600"/>
              </a:solidFill>
            </a:endParaRPr>
          </a:p>
        </p:txBody>
      </p:sp>
      <p:sp>
        <p:nvSpPr>
          <p:cNvPr id="50" name="Text Box 38"/>
          <p:cNvSpPr txBox="1">
            <a:spLocks noChangeArrowheads="1"/>
          </p:cNvSpPr>
          <p:nvPr/>
        </p:nvSpPr>
        <p:spPr bwMode="auto">
          <a:xfrm>
            <a:off x="8093065" y="5991986"/>
            <a:ext cx="1609457" cy="1071949"/>
          </a:xfrm>
          <a:prstGeom prst="rect">
            <a:avLst/>
          </a:prstGeom>
          <a:noFill/>
          <a:ln w="9525">
            <a:noFill/>
            <a:miter lim="800000"/>
            <a:headEnd/>
            <a:tailEnd/>
          </a:ln>
        </p:spPr>
        <p:txBody>
          <a:bodyPr wrap="none" lIns="192902" tIns="96451" rIns="192902" bIns="96451">
            <a:spAutoFit/>
          </a:bodyPr>
          <a:lstStyle/>
          <a:p>
            <a:r>
              <a:rPr lang="en-US" dirty="0">
                <a:solidFill>
                  <a:schemeClr val="accent1"/>
                </a:solidFill>
              </a:rPr>
              <a:t>Na</a:t>
            </a:r>
            <a:r>
              <a:rPr lang="en-US" baseline="30000" dirty="0">
                <a:solidFill>
                  <a:schemeClr val="accent1"/>
                </a:solidFill>
              </a:rPr>
              <a:t>+</a:t>
            </a:r>
            <a:endParaRPr lang="en-US" dirty="0">
              <a:solidFill>
                <a:schemeClr val="accent1"/>
              </a:solidFill>
            </a:endParaRPr>
          </a:p>
        </p:txBody>
      </p:sp>
      <p:sp>
        <p:nvSpPr>
          <p:cNvPr id="51" name="Text Box 41"/>
          <p:cNvSpPr txBox="1">
            <a:spLocks noChangeArrowheads="1"/>
          </p:cNvSpPr>
          <p:nvPr/>
        </p:nvSpPr>
        <p:spPr bwMode="auto">
          <a:xfrm>
            <a:off x="4529597" y="7867635"/>
            <a:ext cx="1107717" cy="979616"/>
          </a:xfrm>
          <a:prstGeom prst="rect">
            <a:avLst/>
          </a:prstGeom>
          <a:noFill/>
          <a:ln w="9525">
            <a:noFill/>
            <a:miter lim="800000"/>
            <a:headEnd/>
            <a:tailEnd/>
          </a:ln>
        </p:spPr>
        <p:txBody>
          <a:bodyPr wrap="none" lIns="192902" tIns="96451" rIns="192902" bIns="96451">
            <a:spAutoFit/>
          </a:bodyPr>
          <a:lstStyle/>
          <a:p>
            <a:r>
              <a:rPr lang="en-US">
                <a:solidFill>
                  <a:srgbClr val="FF6600"/>
                </a:solidFill>
              </a:rPr>
              <a:t>K</a:t>
            </a:r>
            <a:r>
              <a:rPr lang="en-US" baseline="30000">
                <a:solidFill>
                  <a:srgbClr val="FF6600"/>
                </a:solidFill>
              </a:rPr>
              <a:t>+</a:t>
            </a:r>
            <a:endParaRPr lang="en-US">
              <a:solidFill>
                <a:srgbClr val="FF6600"/>
              </a:solidFill>
            </a:endParaRPr>
          </a:p>
        </p:txBody>
      </p:sp>
      <p:sp>
        <p:nvSpPr>
          <p:cNvPr id="52" name="Line 42"/>
          <p:cNvSpPr>
            <a:spLocks noChangeShapeType="1"/>
          </p:cNvSpPr>
          <p:nvPr/>
        </p:nvSpPr>
        <p:spPr bwMode="auto">
          <a:xfrm>
            <a:off x="6150037" y="5842249"/>
            <a:ext cx="1980539" cy="0"/>
          </a:xfrm>
          <a:prstGeom prst="line">
            <a:avLst/>
          </a:prstGeom>
          <a:noFill/>
          <a:ln w="9525">
            <a:solidFill>
              <a:srgbClr val="00FF00"/>
            </a:solidFill>
            <a:round/>
            <a:headEnd type="triangle" w="med" len="med"/>
            <a:tailEnd type="triangle" w="med" len="med"/>
          </a:ln>
        </p:spPr>
        <p:txBody>
          <a:bodyPr wrap="none" lIns="192902" tIns="96451" rIns="192902" bIns="96451" anchor="ctr"/>
          <a:lstStyle/>
          <a:p>
            <a:endParaRPr lang="en-US"/>
          </a:p>
        </p:txBody>
      </p:sp>
      <p:sp>
        <p:nvSpPr>
          <p:cNvPr id="53" name="Text Box 43"/>
          <p:cNvSpPr txBox="1">
            <a:spLocks noChangeArrowheads="1"/>
          </p:cNvSpPr>
          <p:nvPr/>
        </p:nvSpPr>
        <p:spPr bwMode="auto">
          <a:xfrm>
            <a:off x="5789939" y="4768352"/>
            <a:ext cx="2242643" cy="979616"/>
          </a:xfrm>
          <a:prstGeom prst="rect">
            <a:avLst/>
          </a:prstGeom>
          <a:noFill/>
          <a:ln w="9525">
            <a:noFill/>
            <a:miter lim="800000"/>
            <a:headEnd/>
            <a:tailEnd/>
          </a:ln>
        </p:spPr>
        <p:txBody>
          <a:bodyPr wrap="none" lIns="192902" tIns="96451" rIns="192902" bIns="96451">
            <a:spAutoFit/>
          </a:bodyPr>
          <a:lstStyle/>
          <a:p>
            <a:r>
              <a:rPr lang="en-US" dirty="0">
                <a:solidFill>
                  <a:srgbClr val="008000"/>
                </a:solidFill>
              </a:rPr>
              <a:t>-70mV</a:t>
            </a:r>
          </a:p>
        </p:txBody>
      </p:sp>
      <p:sp>
        <p:nvSpPr>
          <p:cNvPr id="54" name="Oval 44"/>
          <p:cNvSpPr>
            <a:spLocks noChangeArrowheads="1"/>
          </p:cNvSpPr>
          <p:nvPr/>
        </p:nvSpPr>
        <p:spPr bwMode="auto">
          <a:xfrm>
            <a:off x="4889694" y="7597583"/>
            <a:ext cx="180049" cy="135026"/>
          </a:xfrm>
          <a:prstGeom prst="ellipse">
            <a:avLst/>
          </a:prstGeom>
          <a:solidFill>
            <a:srgbClr val="FFFF00"/>
          </a:solidFill>
          <a:ln w="9525">
            <a:solidFill>
              <a:schemeClr val="tx1"/>
            </a:solidFill>
            <a:round/>
            <a:headEnd/>
            <a:tailEnd/>
          </a:ln>
        </p:spPr>
        <p:txBody>
          <a:bodyPr wrap="none" lIns="192902" tIns="96451" rIns="192902" bIns="96451" anchor="ctr"/>
          <a:lstStyle/>
          <a:p>
            <a:endParaRPr lang="en-US"/>
          </a:p>
        </p:txBody>
      </p:sp>
      <p:sp>
        <p:nvSpPr>
          <p:cNvPr id="55" name="Text Box 45"/>
          <p:cNvSpPr txBox="1">
            <a:spLocks noChangeArrowheads="1"/>
          </p:cNvSpPr>
          <p:nvPr/>
        </p:nvSpPr>
        <p:spPr bwMode="auto">
          <a:xfrm>
            <a:off x="4349547" y="9243210"/>
            <a:ext cx="4623872" cy="1102727"/>
          </a:xfrm>
          <a:prstGeom prst="rect">
            <a:avLst/>
          </a:prstGeom>
          <a:noFill/>
          <a:ln w="9525">
            <a:noFill/>
            <a:miter lim="800000"/>
            <a:headEnd/>
            <a:tailEnd/>
          </a:ln>
        </p:spPr>
        <p:txBody>
          <a:bodyPr wrap="none" lIns="192902" tIns="96451" rIns="192902" bIns="96451">
            <a:spAutoFit/>
          </a:bodyPr>
          <a:lstStyle/>
          <a:p>
            <a:r>
              <a:rPr lang="en-US" sz="5900" b="1" dirty="0"/>
              <a:t>Ions/proteins</a:t>
            </a:r>
            <a:endParaRPr lang="en-US" dirty="0"/>
          </a:p>
        </p:txBody>
      </p:sp>
      <p:sp>
        <p:nvSpPr>
          <p:cNvPr id="57" name="Rectangle 56"/>
          <p:cNvSpPr/>
          <p:nvPr/>
        </p:nvSpPr>
        <p:spPr>
          <a:xfrm>
            <a:off x="12158181" y="8542764"/>
            <a:ext cx="1365314" cy="484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ine 12"/>
          <p:cNvSpPr>
            <a:spLocks noChangeShapeType="1"/>
          </p:cNvSpPr>
          <p:nvPr/>
        </p:nvSpPr>
        <p:spPr bwMode="auto">
          <a:xfrm>
            <a:off x="9765844" y="5971789"/>
            <a:ext cx="3757651" cy="1171327"/>
          </a:xfrm>
          <a:prstGeom prst="line">
            <a:avLst/>
          </a:prstGeom>
          <a:noFill/>
          <a:ln w="9525">
            <a:solidFill>
              <a:srgbClr val="FF0000"/>
            </a:solidFill>
            <a:round/>
            <a:headEnd/>
            <a:tailEnd/>
          </a:ln>
        </p:spPr>
        <p:txBody>
          <a:bodyPr wrap="none" lIns="192902" tIns="96451" rIns="192902" bIns="96451" anchor="ctr"/>
          <a:lstStyle/>
          <a:p>
            <a:endParaRPr lang="en-US"/>
          </a:p>
        </p:txBody>
      </p:sp>
      <p:sp>
        <p:nvSpPr>
          <p:cNvPr id="13" name="Oval 10"/>
          <p:cNvSpPr>
            <a:spLocks noChangeArrowheads="1"/>
          </p:cNvSpPr>
          <p:nvPr/>
        </p:nvSpPr>
        <p:spPr bwMode="auto">
          <a:xfrm>
            <a:off x="13415635" y="7143116"/>
            <a:ext cx="360098" cy="270051"/>
          </a:xfrm>
          <a:prstGeom prst="ellipse">
            <a:avLst/>
          </a:prstGeom>
          <a:noFill/>
          <a:ln w="9525">
            <a:solidFill>
              <a:srgbClr val="FF0000"/>
            </a:solidFill>
            <a:round/>
            <a:headEnd/>
            <a:tailEnd/>
          </a:ln>
        </p:spPr>
        <p:txBody>
          <a:bodyPr wrap="none" lIns="192902" tIns="96451" rIns="192902" bIns="96451" anchor="ctr"/>
          <a:lstStyle/>
          <a:p>
            <a:endParaRPr lang="en-US"/>
          </a:p>
        </p:txBody>
      </p:sp>
      <p:sp>
        <p:nvSpPr>
          <p:cNvPr id="60" name="TextBox 47"/>
          <p:cNvSpPr txBox="1">
            <a:spLocks noChangeArrowheads="1"/>
          </p:cNvSpPr>
          <p:nvPr/>
        </p:nvSpPr>
        <p:spPr bwMode="auto">
          <a:xfrm>
            <a:off x="596406" y="1409855"/>
            <a:ext cx="10882521" cy="3600986"/>
          </a:xfrm>
          <a:prstGeom prst="rect">
            <a:avLst/>
          </a:prstGeom>
          <a:noFill/>
          <a:ln w="9525">
            <a:noFill/>
            <a:miter lim="800000"/>
            <a:headEnd/>
            <a:tailEnd/>
          </a:ln>
        </p:spPr>
        <p:txBody>
          <a:bodyPr wrap="square">
            <a:spAutoFit/>
          </a:bodyPr>
          <a:lstStyle/>
          <a:p>
            <a:r>
              <a:rPr lang="en-US" b="1" dirty="0" smtClean="0"/>
              <a:t>Week 2:</a:t>
            </a:r>
            <a:endParaRPr lang="en-US" b="1" dirty="0"/>
          </a:p>
          <a:p>
            <a:r>
              <a:rPr lang="en-US" dirty="0" smtClean="0"/>
              <a:t>Cell membrane </a:t>
            </a:r>
            <a:r>
              <a:rPr lang="en-US" dirty="0"/>
              <a:t>contains</a:t>
            </a:r>
          </a:p>
          <a:p>
            <a:r>
              <a:rPr lang="en-US" dirty="0"/>
              <a:t>    -  ion channels</a:t>
            </a:r>
          </a:p>
          <a:p>
            <a:r>
              <a:rPr lang="en-US" dirty="0"/>
              <a:t>    -  ion </a:t>
            </a:r>
            <a:r>
              <a:rPr lang="en-US" dirty="0" err="1" smtClean="0"/>
              <a:t>pumpsa</a:t>
            </a:r>
            <a:endParaRPr lang="en-US" dirty="0"/>
          </a:p>
        </p:txBody>
      </p:sp>
      <p:cxnSp>
        <p:nvCxnSpPr>
          <p:cNvPr id="61" name="Straight Connector 60"/>
          <p:cNvCxnSpPr/>
          <p:nvPr/>
        </p:nvCxnSpPr>
        <p:spPr>
          <a:xfrm>
            <a:off x="-215313" y="131579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6" name="Oval 27"/>
          <p:cNvSpPr>
            <a:spLocks noChangeArrowheads="1"/>
          </p:cNvSpPr>
          <p:nvPr/>
        </p:nvSpPr>
        <p:spPr bwMode="auto">
          <a:xfrm>
            <a:off x="9363269" y="7759336"/>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58" name="Oval 27"/>
          <p:cNvSpPr>
            <a:spLocks noChangeArrowheads="1"/>
          </p:cNvSpPr>
          <p:nvPr/>
        </p:nvSpPr>
        <p:spPr bwMode="auto">
          <a:xfrm>
            <a:off x="8769716" y="8056114"/>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59" name="Oval 27"/>
          <p:cNvSpPr>
            <a:spLocks noChangeArrowheads="1"/>
          </p:cNvSpPr>
          <p:nvPr/>
        </p:nvSpPr>
        <p:spPr bwMode="auto">
          <a:xfrm>
            <a:off x="8922116" y="7005364"/>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62" name="Oval 27"/>
          <p:cNvSpPr>
            <a:spLocks noChangeArrowheads="1"/>
          </p:cNvSpPr>
          <p:nvPr/>
        </p:nvSpPr>
        <p:spPr bwMode="auto">
          <a:xfrm>
            <a:off x="9363272" y="6772756"/>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63" name="Oval 27"/>
          <p:cNvSpPr>
            <a:spLocks noChangeArrowheads="1"/>
          </p:cNvSpPr>
          <p:nvPr/>
        </p:nvSpPr>
        <p:spPr bwMode="auto">
          <a:xfrm>
            <a:off x="8015741" y="8336848"/>
            <a:ext cx="180049" cy="135026"/>
          </a:xfrm>
          <a:prstGeom prst="ellipse">
            <a:avLst/>
          </a:prstGeom>
          <a:solidFill>
            <a:srgbClr val="66FFFF"/>
          </a:solidFill>
          <a:ln w="9525">
            <a:solidFill>
              <a:schemeClr val="tx1"/>
            </a:solidFill>
            <a:round/>
            <a:headEnd/>
            <a:tailEnd/>
          </a:ln>
        </p:spPr>
        <p:txBody>
          <a:bodyPr wrap="none" lIns="192902" tIns="96451" rIns="192902" bIns="96451" anchor="ctr"/>
          <a:lstStyle/>
          <a:p>
            <a:endParaRPr lang="en-US"/>
          </a:p>
        </p:txBody>
      </p:sp>
      <p:sp>
        <p:nvSpPr>
          <p:cNvPr id="64" name="Oval 29"/>
          <p:cNvSpPr>
            <a:spLocks noChangeArrowheads="1"/>
          </p:cNvSpPr>
          <p:nvPr/>
        </p:nvSpPr>
        <p:spPr bwMode="auto">
          <a:xfrm>
            <a:off x="5074377" y="8830189"/>
            <a:ext cx="180049" cy="135026"/>
          </a:xfrm>
          <a:prstGeom prst="ellipse">
            <a:avLst/>
          </a:prstGeom>
          <a:solidFill>
            <a:srgbClr val="FFFF00"/>
          </a:solidFill>
          <a:ln w="9525">
            <a:solidFill>
              <a:schemeClr val="tx1"/>
            </a:solidFill>
            <a:round/>
            <a:headEnd/>
            <a:tailEnd/>
          </a:ln>
        </p:spPr>
        <p:txBody>
          <a:bodyPr wrap="none" lIns="192902" tIns="96451" rIns="192902" bIns="96451" anchor="ctr"/>
          <a:lstStyle/>
          <a:p>
            <a:endParaRPr lang="en-US"/>
          </a:p>
        </p:txBody>
      </p:sp>
      <p:sp>
        <p:nvSpPr>
          <p:cNvPr id="65" name="Oval 64"/>
          <p:cNvSpPr/>
          <p:nvPr/>
        </p:nvSpPr>
        <p:spPr>
          <a:xfrm>
            <a:off x="7050283" y="5991986"/>
            <a:ext cx="956512" cy="915796"/>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rved Up Arrow 65"/>
          <p:cNvSpPr/>
          <p:nvPr/>
        </p:nvSpPr>
        <p:spPr>
          <a:xfrm>
            <a:off x="7128945" y="6382352"/>
            <a:ext cx="641532" cy="270051"/>
          </a:xfrm>
          <a:prstGeom prst="curved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Curved Up Arrow 66"/>
          <p:cNvSpPr/>
          <p:nvPr/>
        </p:nvSpPr>
        <p:spPr>
          <a:xfrm rot="10800000">
            <a:off x="7281345" y="6197869"/>
            <a:ext cx="669182" cy="319508"/>
          </a:xfrm>
          <a:prstGeom prst="curved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14666913" y="3256514"/>
            <a:ext cx="6776214" cy="3600986"/>
          </a:xfrm>
          <a:prstGeom prst="rect">
            <a:avLst/>
          </a:prstGeom>
          <a:solidFill>
            <a:srgbClr val="FFFF00"/>
          </a:solidFill>
          <a:ln>
            <a:solidFill>
              <a:srgbClr val="FF0000"/>
            </a:solidFill>
          </a:ln>
        </p:spPr>
        <p:txBody>
          <a:bodyPr wrap="none" rtlCol="0">
            <a:spAutoFit/>
          </a:bodyPr>
          <a:lstStyle/>
          <a:p>
            <a:r>
              <a:rPr lang="en-US" dirty="0" smtClean="0">
                <a:solidFill>
                  <a:srgbClr val="FF0000"/>
                </a:solidFill>
              </a:rPr>
              <a:t>assumption:</a:t>
            </a:r>
          </a:p>
          <a:p>
            <a:r>
              <a:rPr lang="en-US" dirty="0" smtClean="0">
                <a:solidFill>
                  <a:srgbClr val="FF0000"/>
                </a:solidFill>
              </a:rPr>
              <a:t>   passive dendrite</a:t>
            </a:r>
          </a:p>
          <a:p>
            <a:r>
              <a:rPr lang="en-US" dirty="0" smtClean="0">
                <a:solidFill>
                  <a:srgbClr val="FF0000"/>
                </a:solidFill>
              </a:rPr>
              <a:t>  </a:t>
            </a:r>
            <a:r>
              <a:rPr lang="en-US" dirty="0" smtClean="0">
                <a:solidFill>
                  <a:srgbClr val="FF0000"/>
                </a:solidFill>
                <a:sym typeface="Wingdings" pitchFamily="2" charset="2"/>
              </a:rPr>
              <a:t> point neuron</a:t>
            </a:r>
          </a:p>
          <a:p>
            <a:r>
              <a:rPr lang="en-US" dirty="0" smtClean="0">
                <a:solidFill>
                  <a:srgbClr val="FF0000"/>
                </a:solidFill>
                <a:sym typeface="Wingdings" pitchFamily="2" charset="2"/>
              </a:rPr>
              <a:t>      spike generation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6" grpId="0" animBg="1"/>
      <p:bldP spid="24" grpId="0" animBg="1"/>
      <p:bldP spid="25" grpId="0" animBg="1"/>
      <p:bldP spid="15" grpId="0" animBg="1"/>
      <p:bldP spid="60"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Placeholder 2"/>
          <p:cNvSpPr>
            <a:spLocks noGrp="1"/>
          </p:cNvSpPr>
          <p:nvPr>
            <p:ph type="body" sz="quarter" idx="12"/>
          </p:nvPr>
        </p:nvSpPr>
        <p:spPr bwMode="auto">
          <a:xfrm>
            <a:off x="704489" y="3743456"/>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5400" dirty="0" smtClean="0">
                <a:latin typeface="Arial Narrow" pitchFamily="34" charset="0"/>
                <a:ea typeface="ＭＳ Ｐゴシック" pitchFamily="34" charset="-128"/>
              </a:rPr>
              <a:t>Week 3 – Reducing detail</a:t>
            </a:r>
            <a:r>
              <a:rPr lang="en-US" dirty="0" smtClean="0">
                <a:latin typeface="Arial Narrow" pitchFamily="34" charset="0"/>
                <a:ea typeface="ＭＳ Ｐゴシック" pitchFamily="34" charset="-128"/>
              </a:rPr>
              <a:t>:</a:t>
            </a:r>
          </a:p>
          <a:p>
            <a:r>
              <a:rPr lang="en-US" dirty="0">
                <a:latin typeface="Arial Narrow" pitchFamily="34" charset="0"/>
                <a:ea typeface="ＭＳ Ｐゴシック" pitchFamily="34" charset="-128"/>
              </a:rPr>
              <a:t> </a:t>
            </a:r>
            <a:r>
              <a:rPr lang="en-US" dirty="0" smtClean="0">
                <a:latin typeface="Arial Narrow" pitchFamily="34" charset="0"/>
                <a:ea typeface="ＭＳ Ｐゴシック" pitchFamily="34" charset="-128"/>
              </a:rPr>
              <a:t> </a:t>
            </a:r>
            <a:r>
              <a:rPr lang="en-US" sz="5400" dirty="0" smtClean="0">
                <a:latin typeface="Arial Narrow" pitchFamily="34" charset="0"/>
                <a:ea typeface="ＭＳ Ｐゴシック" pitchFamily="34" charset="-128"/>
              </a:rPr>
              <a:t>Two-dimensional neuron models</a:t>
            </a:r>
            <a:endParaRPr lang="en-US" dirty="0">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120782" y="8897938"/>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185359" y="1443791"/>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noProof="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 </a:t>
            </a:r>
            <a:r>
              <a:rPr lang="fr-CH" sz="5400" b="1" dirty="0" err="1" smtClean="0">
                <a:latin typeface="Arial Narrow" pitchFamily="34" charset="0"/>
                <a:cs typeface="ＭＳ Ｐゴシック" charset="0"/>
              </a:rPr>
              <a:t>From</a:t>
            </a:r>
            <a:r>
              <a:rPr lang="fr-CH" sz="5400" b="1" dirty="0" smtClean="0">
                <a:latin typeface="Arial Narrow" pitchFamily="34" charset="0"/>
                <a:cs typeface="ＭＳ Ｐゴシック" charset="0"/>
              </a:rPr>
              <a:t> Hodgkin-Huxley to 2D</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Overview</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From</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4 to 2 dimensions</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dirty="0" smtClean="0">
                <a:latin typeface="Arial Narrow" pitchFamily="34" charset="0"/>
                <a:cs typeface="ＭＳ Ｐゴシック" charset="0"/>
              </a:rPr>
              <a:t>         - </a:t>
            </a:r>
            <a:r>
              <a:rPr lang="fr-CH" sz="4400" dirty="0" err="1" smtClean="0">
                <a:latin typeface="Arial Narrow" pitchFamily="34" charset="0"/>
                <a:cs typeface="ＭＳ Ｐゴシック" charset="0"/>
              </a:rPr>
              <a:t>MathDetour</a:t>
            </a:r>
            <a:r>
              <a:rPr lang="fr-CH" sz="4400" dirty="0" smtClean="0">
                <a:latin typeface="Arial Narrow" pitchFamily="34" charset="0"/>
                <a:cs typeface="ＭＳ Ｐゴシック" charset="0"/>
              </a:rPr>
              <a:t> 1: </a:t>
            </a:r>
            <a:r>
              <a:rPr lang="fr-CH" sz="4400" dirty="0" err="1" smtClean="0">
                <a:latin typeface="Arial Narrow" pitchFamily="34" charset="0"/>
                <a:cs typeface="ＭＳ Ｐゴシック" charset="0"/>
              </a:rPr>
              <a:t>Exploiting</a:t>
            </a:r>
            <a:r>
              <a:rPr lang="fr-CH" sz="4400" dirty="0" smtClean="0">
                <a:latin typeface="Arial Narrow" pitchFamily="34" charset="0"/>
                <a:cs typeface="ＭＳ Ｐゴシック" charset="0"/>
              </a:rPr>
              <a:t> </a:t>
            </a:r>
            <a:r>
              <a:rPr lang="fr-CH" sz="4400" dirty="0" err="1" smtClean="0">
                <a:latin typeface="Arial Narrow" pitchFamily="34" charset="0"/>
                <a:cs typeface="ＭＳ Ｐゴシック" charset="0"/>
              </a:rPr>
              <a:t>similarities</a:t>
            </a:r>
            <a:endParaRPr lang="fr-CH" sz="4400" dirty="0" smtClean="0">
              <a:latin typeface="Arial Narrow" pitchFamily="34" charset="0"/>
              <a:cs typeface="ＭＳ Ｐゴシック" charset="0"/>
            </a:endParaRPr>
          </a:p>
          <a:p>
            <a:pPr marL="1079500" lvl="0" indent="-568325" eaLnBrk="0" hangingPunct="0">
              <a:buClr>
                <a:srgbClr val="FF0000"/>
              </a:buClr>
              <a:buSzPct val="150000"/>
              <a:defRPr/>
            </a:pP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MathDetour</a:t>
            </a: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2: </a:t>
            </a:r>
            <a:r>
              <a:rPr lang="fr-CH" sz="4400" dirty="0" err="1" smtClean="0">
                <a:latin typeface="Arial Narrow" pitchFamily="34" charset="0"/>
                <a:cs typeface="ＭＳ Ｐゴシック" charset="0"/>
              </a:rPr>
              <a:t>Separation</a:t>
            </a:r>
            <a:r>
              <a:rPr lang="fr-CH" sz="4400" dirty="0" smtClean="0">
                <a:latin typeface="Arial Narrow" pitchFamily="34" charset="0"/>
                <a:cs typeface="ＭＳ Ｐゴシック" charset="0"/>
              </a:rPr>
              <a:t> of time </a:t>
            </a:r>
            <a:r>
              <a:rPr lang="fr-CH" sz="4400" dirty="0" err="1" smtClean="0">
                <a:latin typeface="Arial Narrow" pitchFamily="34" charset="0"/>
                <a:cs typeface="ＭＳ Ｐゴシック" charset="0"/>
              </a:rPr>
              <a:t>scales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lang="fr-CH" sz="5400" b="1" dirty="0" smtClean="0">
                <a:latin typeface="Arial Narrow" pitchFamily="34" charset="0"/>
                <a:cs typeface="ＭＳ Ｐゴシック" charset="0"/>
              </a:rPr>
              <a:t> Phase Plane </a:t>
            </a:r>
            <a:r>
              <a:rPr lang="fr-CH" sz="5400" b="1" dirty="0" err="1" smtClean="0">
                <a:latin typeface="Arial Narrow" pitchFamily="34" charset="0"/>
                <a:cs typeface="ＭＳ Ｐゴシック" charset="0"/>
              </a:rPr>
              <a:t>Analysis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R</a:t>
            </a:r>
            <a:r>
              <a:rPr lang="fr-CH" sz="4400" dirty="0" err="1" smtClean="0">
                <a:latin typeface="Arial Narrow" pitchFamily="34" charset="0"/>
              </a:rPr>
              <a:t>ole</a:t>
            </a:r>
            <a:r>
              <a:rPr lang="fr-CH" sz="4400" dirty="0" smtClean="0">
                <a:latin typeface="Arial Narrow" pitchFamily="34" charset="0"/>
              </a:rPr>
              <a:t> of </a:t>
            </a:r>
            <a:r>
              <a:rPr lang="fr-CH" sz="4400" dirty="0" err="1" smtClean="0">
                <a:latin typeface="Arial Narrow" pitchFamily="34" charset="0"/>
              </a:rPr>
              <a:t>nullclines</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a:t>
            </a:r>
            <a:r>
              <a:rPr lang="fr-CH" sz="5400" b="1" dirty="0" err="1" smtClean="0">
                <a:latin typeface="Arial Narrow" pitchFamily="34" charset="0"/>
                <a:cs typeface="ＭＳ Ｐゴシック" charset="0"/>
              </a:rPr>
              <a:t>Analysis</a:t>
            </a:r>
            <a:r>
              <a:rPr lang="fr-CH" sz="5400" b="1" dirty="0" smtClean="0">
                <a:latin typeface="Arial Narrow" pitchFamily="34" charset="0"/>
                <a:cs typeface="ＭＳ Ｐゴシック" charset="0"/>
              </a:rPr>
              <a:t> of  a 2D </a:t>
            </a:r>
            <a:r>
              <a:rPr lang="fr-CH" sz="5400" b="1" dirty="0" err="1" smtClean="0">
                <a:latin typeface="Arial Narrow" pitchFamily="34" charset="0"/>
                <a:cs typeface="ＭＳ Ｐゴシック" charset="0"/>
              </a:rPr>
              <a:t>Neuron</a:t>
            </a:r>
            <a:r>
              <a:rPr lang="fr-CH" sz="5400" b="1" dirty="0" smtClean="0">
                <a:latin typeface="Arial Narrow" pitchFamily="34" charset="0"/>
                <a:cs typeface="ＭＳ Ｐゴシック" charset="0"/>
              </a:rPr>
              <a:t> </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       </a:t>
            </a:r>
            <a:r>
              <a:rPr lang="fr-CH" sz="4800" dirty="0" smtClean="0">
                <a:latin typeface="Arial Narrow" pitchFamily="34" charset="0"/>
                <a:cs typeface="ＭＳ Ｐゴシック" charset="0"/>
              </a:rPr>
              <a:t>- constant input vs pulse input</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4400" dirty="0" smtClean="0">
                <a:latin typeface="Arial Narrow" pitchFamily="34" charset="0"/>
              </a:rPr>
              <a:t>         - </a:t>
            </a:r>
            <a:r>
              <a:rPr lang="fr-CH" sz="4400" dirty="0" err="1" smtClean="0">
                <a:latin typeface="Arial Narrow" pitchFamily="34" charset="0"/>
              </a:rPr>
              <a:t>MathDetour</a:t>
            </a:r>
            <a:r>
              <a:rPr lang="fr-CH" sz="4400" dirty="0" smtClean="0">
                <a:latin typeface="Arial Narrow" pitchFamily="34" charset="0"/>
              </a:rPr>
              <a:t> 3: </a:t>
            </a:r>
            <a:r>
              <a:rPr lang="fr-CH" sz="4400" dirty="0" err="1" smtClean="0">
                <a:latin typeface="Arial Narrow" pitchFamily="34" charset="0"/>
              </a:rPr>
              <a:t>Stability</a:t>
            </a:r>
            <a:r>
              <a:rPr lang="fr-CH" sz="4400" dirty="0" smtClean="0">
                <a:latin typeface="Arial Narrow" pitchFamily="34" charset="0"/>
              </a:rPr>
              <a:t> of </a:t>
            </a:r>
            <a:r>
              <a:rPr lang="fr-CH" sz="4400" dirty="0" err="1" smtClean="0">
                <a:latin typeface="Arial Narrow" pitchFamily="34" charset="0"/>
              </a:rPr>
              <a:t>fixed</a:t>
            </a:r>
            <a:r>
              <a:rPr lang="fr-CH" sz="4400" dirty="0" smtClean="0">
                <a:latin typeface="Arial Narrow" pitchFamily="34" charset="0"/>
              </a:rPr>
              <a:t> points</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solidFill>
                  <a:schemeClr val="bg1"/>
                </a:solidFill>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.4 </a:t>
            </a:r>
            <a:r>
              <a:rPr lang="fr-CH" sz="5400" b="1" noProof="0" dirty="0" err="1" smtClean="0">
                <a:solidFill>
                  <a:schemeClr val="bg1"/>
                </a:solidFill>
                <a:latin typeface="Arial Narrow" pitchFamily="34" charset="0"/>
                <a:cs typeface="ＭＳ Ｐゴシック" charset="0"/>
              </a:rPr>
              <a:t>TypeI</a:t>
            </a:r>
            <a:r>
              <a:rPr lang="fr-CH" sz="5400" b="1" noProof="0" dirty="0" smtClean="0">
                <a:solidFill>
                  <a:schemeClr val="bg1"/>
                </a:solidFill>
                <a:latin typeface="Arial Narrow" pitchFamily="34" charset="0"/>
                <a:cs typeface="ＭＳ Ｐゴシック" charset="0"/>
              </a:rPr>
              <a:t> and II</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Neuron</a:t>
            </a:r>
            <a:r>
              <a:rPr kumimoji="0" lang="fr-CH" sz="5400" b="1" i="0" u="none" strike="noStrike" kern="1200" cap="none" spc="0" normalizeH="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Models</a:t>
            </a:r>
            <a:endPar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next</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week</a:t>
            </a:r>
            <a:r>
              <a:rPr lang="fr-CH" sz="5400" b="1" dirty="0" smtClean="0">
                <a:solidFill>
                  <a:schemeClr val="bg1"/>
                </a:solidFill>
                <a:latin typeface="Arial Narrow" pitchFamily="34" charset="0"/>
                <a:cs typeface="ＭＳ Ｐゴシック" charset="0"/>
              </a:rPr>
              <a:t>!</a:t>
            </a:r>
            <a:endParaRPr kumimoji="0" lang="fr-CH" sz="4400" b="1" i="0" u="none" strike="noStrike" kern="1200" cap="none" spc="0" normalizeH="0" baseline="0" noProof="0" dirty="0" smtClean="0">
              <a:ln>
                <a:noFill/>
              </a:ln>
              <a:solidFill>
                <a:schemeClr val="bg1"/>
              </a:solidFill>
              <a:effectLst/>
              <a:uLnTx/>
              <a:uFillTx/>
              <a:latin typeface="Arial Narrow" pitchFamily="34" charset="0"/>
              <a:cs typeface="ＭＳ Ｐゴシック" charset="0"/>
            </a:endParaRPr>
          </a:p>
        </p:txBody>
      </p:sp>
      <p:grpSp>
        <p:nvGrpSpPr>
          <p:cNvPr id="3" name="Group 12"/>
          <p:cNvGrpSpPr/>
          <p:nvPr/>
        </p:nvGrpSpPr>
        <p:grpSpPr>
          <a:xfrm>
            <a:off x="11190755" y="2283438"/>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Rounded Rectangle 13"/>
          <p:cNvSpPr/>
          <p:nvPr/>
        </p:nvSpPr>
        <p:spPr>
          <a:xfrm>
            <a:off x="11621524" y="5105400"/>
            <a:ext cx="9773651" cy="162638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360003" y="523332"/>
            <a:ext cx="15148347" cy="2921566"/>
          </a:xfrm>
          <a:prstGeom prst="rect">
            <a:avLst/>
          </a:prstGeom>
        </p:spPr>
        <p:txBody>
          <a:bodyPr vert="horz" wrap="square" lIns="91440" tIns="45720" rIns="91440" bIns="45720" numCol="1" anchor="t" anchorCtr="0" compatLnSpc="1">
            <a:prstTxWarp prst="textNoShape">
              <a:avLst/>
            </a:prstTxWarp>
          </a:bodyPr>
          <a:lstStyle>
            <a:lvl1pPr algn="l" defTabSz="1079500" rtl="0" eaLnBrk="0" fontAlgn="base" hangingPunct="0">
              <a:spcBef>
                <a:spcPct val="0"/>
              </a:spcBef>
              <a:spcAft>
                <a:spcPct val="0"/>
              </a:spcAft>
              <a:defRPr lang="en-US" sz="6600" kern="1200" spc="236" dirty="0">
                <a:solidFill>
                  <a:srgbClr val="000000"/>
                </a:solidFill>
                <a:latin typeface="Impact"/>
                <a:ea typeface="ＭＳ Ｐゴシック" charset="0"/>
                <a:cs typeface="Impact"/>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a:lstStyle>
          <a:p>
            <a:pPr>
              <a:defRPr/>
            </a:pPr>
            <a:r>
              <a:rPr lang="en-US" smtClean="0">
                <a:latin typeface="Impact" charset="0"/>
                <a:cs typeface="Impact" charset="0"/>
              </a:rPr>
              <a:t>Biological Modeling of Neural Networks</a:t>
            </a:r>
            <a:endParaRPr lang="en-US">
              <a:latin typeface="Impact" charset="0"/>
              <a:cs typeface="Impact" charset="0"/>
            </a:endParaRPr>
          </a:p>
        </p:txBody>
      </p:sp>
      <p:sp>
        <p:nvSpPr>
          <p:cNvPr id="4" name="Title 3"/>
          <p:cNvSpPr>
            <a:spLocks noGrp="1"/>
          </p:cNvSpPr>
          <p:nvPr>
            <p:ph type="title"/>
          </p:nvPr>
        </p:nvSpPr>
        <p:spPr/>
        <p:txBody>
          <a:bodyPr/>
          <a:lstStyle/>
          <a:p>
            <a:endParaRPr lang="fr-CH"/>
          </a:p>
        </p:txBody>
      </p:sp>
    </p:spTree>
    <p:extLst>
      <p:ext uri="{BB962C8B-B14F-4D97-AF65-F5344CB8AC3E}">
        <p14:creationId xmlns:p14="http://schemas.microsoft.com/office/powerpoint/2010/main" val="3612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6146" name="Object 4"/>
          <p:cNvGraphicFramePr>
            <a:graphicFrameLocks noChangeAspect="1"/>
          </p:cNvGraphicFramePr>
          <p:nvPr/>
        </p:nvGraphicFramePr>
        <p:xfrm>
          <a:off x="1521847" y="2613311"/>
          <a:ext cx="17945255" cy="1628747"/>
        </p:xfrm>
        <a:graphic>
          <a:graphicData uri="http://schemas.openxmlformats.org/presentationml/2006/ole">
            <mc:AlternateContent xmlns:mc="http://schemas.openxmlformats.org/markup-compatibility/2006">
              <mc:Choice xmlns:v="urn:schemas-microsoft-com:vml" Requires="v">
                <p:oleObj spid="_x0000_s335081" name="Equation" r:id="rId4" imgW="4381200" imgH="393480" progId="Equation.DSMT4">
                  <p:embed/>
                </p:oleObj>
              </mc:Choice>
              <mc:Fallback>
                <p:oleObj name="Equation" r:id="rId4" imgW="438120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847" y="2613311"/>
                        <a:ext cx="17945255" cy="1628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1906855" y="4749225"/>
          <a:ext cx="5473139" cy="1609056"/>
        </p:xfrm>
        <a:graphic>
          <a:graphicData uri="http://schemas.openxmlformats.org/presentationml/2006/ole">
            <mc:AlternateContent xmlns:mc="http://schemas.openxmlformats.org/markup-compatibility/2006">
              <mc:Choice xmlns:v="urn:schemas-microsoft-com:vml" Requires="v">
                <p:oleObj spid="_x0000_s335082" name="Equation" r:id="rId6" imgW="965160" imgH="380880" progId="Equation.3">
                  <p:embed/>
                </p:oleObj>
              </mc:Choice>
              <mc:Fallback>
                <p:oleObj name="Equation" r:id="rId6" imgW="965160" imgH="3808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6855" y="4749225"/>
                        <a:ext cx="5473139" cy="1609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1"/>
          <p:cNvGrpSpPr>
            <a:grpSpLocks/>
          </p:cNvGrpSpPr>
          <p:nvPr/>
        </p:nvGrpSpPr>
        <p:grpSpPr bwMode="auto">
          <a:xfrm>
            <a:off x="4066680" y="1662505"/>
            <a:ext cx="5943594" cy="1350257"/>
            <a:chOff x="960" y="2352"/>
            <a:chExt cx="1440" cy="480"/>
          </a:xfrm>
        </p:grpSpPr>
        <p:graphicFrame>
          <p:nvGraphicFramePr>
            <p:cNvPr id="6152" name="Object 12"/>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335083" name="Equation" r:id="rId8" imgW="228600" imgH="228600" progId="Equation.3">
                    <p:embed/>
                  </p:oleObj>
                </mc:Choice>
                <mc:Fallback>
                  <p:oleObj name="Equation" r:id="rId8" imgW="228600" imgH="2286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2" name="Freeform 13"/>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73" name="Freeform 14"/>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3" name="Group 15"/>
          <p:cNvGrpSpPr>
            <a:grpSpLocks/>
          </p:cNvGrpSpPr>
          <p:nvPr/>
        </p:nvGrpSpPr>
        <p:grpSpPr bwMode="auto">
          <a:xfrm>
            <a:off x="10862573" y="1662505"/>
            <a:ext cx="3526217" cy="1350257"/>
            <a:chOff x="2592" y="2352"/>
            <a:chExt cx="1296" cy="480"/>
          </a:xfrm>
        </p:grpSpPr>
        <p:graphicFrame>
          <p:nvGraphicFramePr>
            <p:cNvPr id="6151" name="Object 16"/>
            <p:cNvGraphicFramePr>
              <a:graphicFrameLocks noChangeAspect="1"/>
            </p:cNvGraphicFramePr>
            <p:nvPr/>
          </p:nvGraphicFramePr>
          <p:xfrm>
            <a:off x="2976" y="2352"/>
            <a:ext cx="288" cy="323"/>
          </p:xfrm>
          <a:graphic>
            <a:graphicData uri="http://schemas.openxmlformats.org/presentationml/2006/ole">
              <mc:AlternateContent xmlns:mc="http://schemas.openxmlformats.org/markup-compatibility/2006">
                <mc:Choice xmlns:v="urn:schemas-microsoft-com:vml" Requires="v">
                  <p:oleObj spid="_x0000_s335084" name="Equation" r:id="rId10" imgW="190440" imgH="215640" progId="Equation.3">
                    <p:embed/>
                  </p:oleObj>
                </mc:Choice>
                <mc:Fallback>
                  <p:oleObj name="Equation" r:id="rId10" imgW="190440" imgH="21564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6" y="2352"/>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0" name="Freeform 17"/>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71" name="Freeform 18"/>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4" name="Group 19"/>
          <p:cNvGrpSpPr>
            <a:grpSpLocks/>
          </p:cNvGrpSpPr>
          <p:nvPr/>
        </p:nvGrpSpPr>
        <p:grpSpPr bwMode="auto">
          <a:xfrm>
            <a:off x="15251265" y="1662505"/>
            <a:ext cx="2202335" cy="1350257"/>
            <a:chOff x="4032" y="2352"/>
            <a:chExt cx="912" cy="480"/>
          </a:xfrm>
        </p:grpSpPr>
        <p:graphicFrame>
          <p:nvGraphicFramePr>
            <p:cNvPr id="6150" name="Object 20"/>
            <p:cNvGraphicFramePr>
              <a:graphicFrameLocks noChangeAspect="1"/>
            </p:cNvGraphicFramePr>
            <p:nvPr/>
          </p:nvGraphicFramePr>
          <p:xfrm>
            <a:off x="4416" y="2352"/>
            <a:ext cx="401" cy="345"/>
          </p:xfrm>
          <a:graphic>
            <a:graphicData uri="http://schemas.openxmlformats.org/presentationml/2006/ole">
              <mc:AlternateContent xmlns:mc="http://schemas.openxmlformats.org/markup-compatibility/2006">
                <mc:Choice xmlns:v="urn:schemas-microsoft-com:vml" Requires="v">
                  <p:oleObj spid="_x0000_s335085" name="Equation" r:id="rId12" imgW="266400" imgH="228600" progId="Equation.3">
                    <p:embed/>
                  </p:oleObj>
                </mc:Choice>
                <mc:Fallback>
                  <p:oleObj name="Equation" r:id="rId12" imgW="266400" imgH="2286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6" y="2352"/>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8" name="Freeform 21"/>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6169" name="Freeform 22"/>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Reduced</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Hodgkin-Huxley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5" name="Group 4"/>
          <p:cNvGrpSpPr>
            <a:grpSpLocks/>
          </p:cNvGrpSpPr>
          <p:nvPr/>
        </p:nvGrpSpPr>
        <p:grpSpPr bwMode="auto">
          <a:xfrm>
            <a:off x="10862573" y="6763358"/>
            <a:ext cx="5952655" cy="4320822"/>
            <a:chOff x="336" y="816"/>
            <a:chExt cx="2123" cy="1536"/>
          </a:xfrm>
        </p:grpSpPr>
        <p:graphicFrame>
          <p:nvGraphicFramePr>
            <p:cNvPr id="21" name="Object 5"/>
            <p:cNvGraphicFramePr>
              <a:graphicFrameLocks noChangeAspect="1"/>
            </p:cNvGraphicFramePr>
            <p:nvPr/>
          </p:nvGraphicFramePr>
          <p:xfrm>
            <a:off x="365" y="1136"/>
            <a:ext cx="2094" cy="592"/>
          </p:xfrm>
          <a:graphic>
            <a:graphicData uri="http://schemas.openxmlformats.org/presentationml/2006/ole">
              <mc:AlternateContent xmlns:mc="http://schemas.openxmlformats.org/markup-compatibility/2006">
                <mc:Choice xmlns:v="urn:schemas-microsoft-com:vml" Requires="v">
                  <p:oleObj spid="_x0000_s335086" name="Equation" r:id="rId14" imgW="1384200" imgH="393480" progId="Equation.DSMT4">
                    <p:embed/>
                  </p:oleObj>
                </mc:Choice>
                <mc:Fallback>
                  <p:oleObj name="Equation" r:id="rId14" imgW="1384200" imgH="3934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 y="1136"/>
                          <a:ext cx="209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6"/>
            <p:cNvGrpSpPr>
              <a:grpSpLocks/>
            </p:cNvGrpSpPr>
            <p:nvPr/>
          </p:nvGrpSpPr>
          <p:grpSpPr bwMode="auto">
            <a:xfrm>
              <a:off x="1815" y="816"/>
              <a:ext cx="526" cy="480"/>
              <a:chOff x="4848" y="2112"/>
              <a:chExt cx="526" cy="480"/>
            </a:xfrm>
          </p:grpSpPr>
          <p:sp>
            <p:nvSpPr>
              <p:cNvPr id="24" name="Line 7"/>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25" name="Text Box 8"/>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23" name="Object 9"/>
            <p:cNvGraphicFramePr>
              <a:graphicFrameLocks noChangeAspect="1"/>
            </p:cNvGraphicFramePr>
            <p:nvPr/>
          </p:nvGraphicFramePr>
          <p:xfrm>
            <a:off x="336" y="1760"/>
            <a:ext cx="1536" cy="592"/>
          </p:xfrm>
          <a:graphic>
            <a:graphicData uri="http://schemas.openxmlformats.org/presentationml/2006/ole">
              <mc:AlternateContent xmlns:mc="http://schemas.openxmlformats.org/markup-compatibility/2006">
                <mc:Choice xmlns:v="urn:schemas-microsoft-com:vml" Requires="v">
                  <p:oleObj spid="_x0000_s335087" name="Equation" r:id="rId16" imgW="1015920" imgH="393480" progId="Equation.3">
                    <p:embed/>
                  </p:oleObj>
                </mc:Choice>
                <mc:Fallback>
                  <p:oleObj name="Equation" r:id="rId16" imgW="1015920" imgH="39348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6" y="1760"/>
                          <a:ext cx="1536"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Phase</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Plane Analysis/</a:t>
            </a:r>
            <a:r>
              <a:rPr kumimoji="0" lang="en-US" sz="6000" b="0" i="0" u="none" strike="noStrike" kern="1200" cap="none" spc="0" normalizeH="0" noProof="0" dirty="0" err="1" smtClean="0">
                <a:ln>
                  <a:noFill/>
                </a:ln>
                <a:solidFill>
                  <a:srgbClr val="FF0000"/>
                </a:solidFill>
                <a:effectLst/>
                <a:uLnTx/>
                <a:uFillTx/>
                <a:latin typeface="Impact" charset="0"/>
                <a:ea typeface="ＭＳ Ｐゴシック" charset="0"/>
                <a:cs typeface="Impact" charset="0"/>
              </a:rPr>
              <a:t>nullclines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992330" y="6830452"/>
            <a:ext cx="9049272" cy="969496"/>
          </a:xfrm>
          <a:prstGeom prst="rect">
            <a:avLst/>
          </a:prstGeom>
          <a:noFill/>
        </p:spPr>
        <p:txBody>
          <a:bodyPr wrap="none" rtlCol="0">
            <a:spAutoFit/>
          </a:bodyPr>
          <a:lstStyle/>
          <a:p>
            <a:r>
              <a:rPr lang="en-US" dirty="0" smtClean="0"/>
              <a:t>Enables graphical analysis!</a:t>
            </a:r>
            <a:endParaRPr lang="en-US" dirty="0"/>
          </a:p>
        </p:txBody>
      </p:sp>
      <p:sp>
        <p:nvSpPr>
          <p:cNvPr id="21" name="TextBox 20"/>
          <p:cNvSpPr txBox="1"/>
          <p:nvPr/>
        </p:nvSpPr>
        <p:spPr>
          <a:xfrm>
            <a:off x="12449530" y="7676147"/>
            <a:ext cx="7991290" cy="1846659"/>
          </a:xfrm>
          <a:prstGeom prst="rect">
            <a:avLst/>
          </a:prstGeom>
          <a:noFill/>
        </p:spPr>
        <p:txBody>
          <a:bodyPr wrap="none" rtlCol="0">
            <a:spAutoFit/>
          </a:bodyPr>
          <a:lstStyle/>
          <a:p>
            <a:r>
              <a:rPr lang="en-US" dirty="0" smtClean="0"/>
              <a:t>-Discussion of threshold</a:t>
            </a:r>
          </a:p>
          <a:p>
            <a:r>
              <a:rPr lang="en-US" dirty="0" smtClean="0"/>
              <a:t>-Type I and II</a:t>
            </a:r>
            <a:endParaRPr lang="en-US" dirty="0"/>
          </a:p>
        </p:txBody>
      </p:sp>
      <p:sp>
        <p:nvSpPr>
          <p:cNvPr id="22" name="TextBox 21"/>
          <p:cNvSpPr txBox="1"/>
          <p:nvPr/>
        </p:nvSpPr>
        <p:spPr>
          <a:xfrm>
            <a:off x="11992330" y="1652672"/>
            <a:ext cx="7750840" cy="969496"/>
          </a:xfrm>
          <a:prstGeom prst="rect">
            <a:avLst/>
          </a:prstGeom>
          <a:noFill/>
        </p:spPr>
        <p:txBody>
          <a:bodyPr wrap="none" rtlCol="0">
            <a:spAutoFit/>
          </a:bodyPr>
          <a:lstStyle/>
          <a:p>
            <a:r>
              <a:rPr lang="en-US" dirty="0" smtClean="0"/>
              <a:t>2-dimensional equation</a:t>
            </a:r>
            <a:endParaRPr lang="en-US" dirty="0"/>
          </a:p>
        </p:txBody>
      </p:sp>
      <p:grpSp>
        <p:nvGrpSpPr>
          <p:cNvPr id="2" name="Group 4"/>
          <p:cNvGrpSpPr>
            <a:grpSpLocks/>
          </p:cNvGrpSpPr>
          <p:nvPr/>
        </p:nvGrpSpPr>
        <p:grpSpPr bwMode="auto">
          <a:xfrm>
            <a:off x="13331776" y="2295437"/>
            <a:ext cx="6852143" cy="4320822"/>
            <a:chOff x="253" y="816"/>
            <a:chExt cx="2155" cy="1536"/>
          </a:xfrm>
        </p:grpSpPr>
        <p:graphicFrame>
          <p:nvGraphicFramePr>
            <p:cNvPr id="10" name="Object 5"/>
            <p:cNvGraphicFramePr>
              <a:graphicFrameLocks noChangeAspect="1"/>
            </p:cNvGraphicFramePr>
            <p:nvPr/>
          </p:nvGraphicFramePr>
          <p:xfrm>
            <a:off x="315" y="1104"/>
            <a:ext cx="2093" cy="592"/>
          </p:xfrm>
          <a:graphic>
            <a:graphicData uri="http://schemas.openxmlformats.org/presentationml/2006/ole">
              <mc:AlternateContent xmlns:mc="http://schemas.openxmlformats.org/markup-compatibility/2006">
                <mc:Choice xmlns:v="urn:schemas-microsoft-com:vml" Requires="v">
                  <p:oleObj spid="_x0000_s333898" name="Equation" r:id="rId4" imgW="1384200" imgH="393480" progId="Equation.DSMT4">
                    <p:embed/>
                  </p:oleObj>
                </mc:Choice>
                <mc:Fallback>
                  <p:oleObj name="Equation" r:id="rId4" imgW="138420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 y="1104"/>
                          <a:ext cx="2093"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1815" y="816"/>
              <a:ext cx="526" cy="480"/>
              <a:chOff x="4848" y="2112"/>
              <a:chExt cx="526" cy="480"/>
            </a:xfrm>
          </p:grpSpPr>
          <p:sp>
            <p:nvSpPr>
              <p:cNvPr id="13" name="Line 7"/>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14" name="Text Box 8"/>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12" name="Object 9"/>
            <p:cNvGraphicFramePr>
              <a:graphicFrameLocks noChangeAspect="1"/>
            </p:cNvGraphicFramePr>
            <p:nvPr/>
          </p:nvGraphicFramePr>
          <p:xfrm>
            <a:off x="253" y="1760"/>
            <a:ext cx="1479" cy="592"/>
          </p:xfrm>
          <a:graphic>
            <a:graphicData uri="http://schemas.openxmlformats.org/presentationml/2006/ole">
              <mc:AlternateContent xmlns:mc="http://schemas.openxmlformats.org/markup-compatibility/2006">
                <mc:Choice xmlns:v="urn:schemas-microsoft-com:vml" Requires="v">
                  <p:oleObj spid="_x0000_s333899" name="Equation" r:id="rId6" imgW="1015920" imgH="393480" progId="Equation.3">
                    <p:embed/>
                  </p:oleObj>
                </mc:Choice>
                <mc:Fallback>
                  <p:oleObj name="Equation" r:id="rId6" imgW="1015920" imgH="3934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 y="1760"/>
                          <a:ext cx="1479"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p:nvPr/>
        </p:nvSpPr>
        <p:spPr>
          <a:xfrm>
            <a:off x="794084" y="7383904"/>
            <a:ext cx="6123792" cy="1569660"/>
          </a:xfrm>
          <a:prstGeom prst="rect">
            <a:avLst/>
          </a:prstGeom>
          <a:noFill/>
        </p:spPr>
        <p:txBody>
          <a:bodyPr wrap="none" rtlCol="0">
            <a:spAutoFit/>
          </a:bodyPr>
          <a:lstStyle/>
          <a:p>
            <a:r>
              <a:rPr lang="en-US" sz="4800" i="1" dirty="0" smtClean="0"/>
              <a:t>u</a:t>
            </a:r>
            <a:r>
              <a:rPr lang="en-US" sz="4800" dirty="0" smtClean="0"/>
              <a:t>-</a:t>
            </a:r>
            <a:r>
              <a:rPr lang="en-US" sz="4800" dirty="0" err="1" smtClean="0"/>
              <a:t>nullcline</a:t>
            </a:r>
            <a:r>
              <a:rPr lang="en-US" sz="4800" dirty="0" smtClean="0"/>
              <a:t>:</a:t>
            </a:r>
          </a:p>
          <a:p>
            <a:r>
              <a:rPr lang="en-US" sz="4800" dirty="0"/>
              <a:t> </a:t>
            </a:r>
            <a:r>
              <a:rPr lang="en-US" sz="4800" dirty="0" smtClean="0"/>
              <a:t> all points with </a:t>
            </a:r>
            <a:r>
              <a:rPr lang="en-US" sz="4000" i="1" dirty="0" smtClean="0"/>
              <a:t>du/</a:t>
            </a:r>
            <a:r>
              <a:rPr lang="en-US" sz="4000" i="1" dirty="0" err="1" smtClean="0"/>
              <a:t>dt</a:t>
            </a:r>
            <a:r>
              <a:rPr lang="en-US" sz="4000" i="1" dirty="0" smtClean="0"/>
              <a:t>=0</a:t>
            </a:r>
            <a:endParaRPr lang="en-US" sz="4000" i="1" dirty="0"/>
          </a:p>
        </p:txBody>
      </p:sp>
      <p:sp>
        <p:nvSpPr>
          <p:cNvPr id="16" name="TextBox 15"/>
          <p:cNvSpPr txBox="1"/>
          <p:nvPr/>
        </p:nvSpPr>
        <p:spPr>
          <a:xfrm>
            <a:off x="946484" y="9494825"/>
            <a:ext cx="6037230" cy="1569660"/>
          </a:xfrm>
          <a:prstGeom prst="rect">
            <a:avLst/>
          </a:prstGeom>
          <a:noFill/>
        </p:spPr>
        <p:txBody>
          <a:bodyPr wrap="none" rtlCol="0">
            <a:spAutoFit/>
          </a:bodyPr>
          <a:lstStyle/>
          <a:p>
            <a:r>
              <a:rPr lang="en-US" sz="4800" i="1" dirty="0" smtClean="0"/>
              <a:t>w</a:t>
            </a:r>
            <a:r>
              <a:rPr lang="en-US" sz="4800" dirty="0" smtClean="0"/>
              <a:t>-</a:t>
            </a:r>
            <a:r>
              <a:rPr lang="en-US" sz="4800" dirty="0" err="1" smtClean="0"/>
              <a:t>nullcline</a:t>
            </a:r>
            <a:r>
              <a:rPr lang="en-US" sz="4800" dirty="0" smtClean="0"/>
              <a:t>:</a:t>
            </a:r>
          </a:p>
          <a:p>
            <a:r>
              <a:rPr lang="en-US" sz="4800" dirty="0"/>
              <a:t> all points with </a:t>
            </a:r>
            <a:r>
              <a:rPr lang="en-US" sz="4000" i="1" dirty="0" err="1" smtClean="0"/>
              <a:t>dw</a:t>
            </a:r>
            <a:r>
              <a:rPr lang="en-US" sz="4000" i="1" dirty="0" smtClean="0"/>
              <a:t>/</a:t>
            </a:r>
            <a:r>
              <a:rPr lang="en-US" sz="4000" i="1" dirty="0" err="1" smtClean="0"/>
              <a:t>dt</a:t>
            </a:r>
            <a:r>
              <a:rPr lang="en-US" sz="4000" i="1" dirty="0" smtClean="0"/>
              <a:t>=0</a:t>
            </a:r>
            <a:endParaRPr lang="en-US" sz="4800" dirty="0"/>
          </a:p>
        </p:txBody>
      </p:sp>
      <p:sp>
        <p:nvSpPr>
          <p:cNvPr id="4" name="TextBox 3"/>
          <p:cNvSpPr txBox="1"/>
          <p:nvPr/>
        </p:nvSpPr>
        <p:spPr>
          <a:xfrm>
            <a:off x="697827" y="6217920"/>
            <a:ext cx="3397084" cy="969496"/>
          </a:xfrm>
          <a:prstGeom prst="rect">
            <a:avLst/>
          </a:prstGeom>
          <a:noFill/>
        </p:spPr>
        <p:txBody>
          <a:bodyPr wrap="none" rtlCol="0">
            <a:spAutoFit/>
          </a:bodyPr>
          <a:lstStyle/>
          <a:p>
            <a:r>
              <a:rPr lang="en-US" dirty="0" smtClean="0"/>
              <a:t>First step:</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4"/>
          <p:cNvGrpSpPr>
            <a:grpSpLocks/>
          </p:cNvGrpSpPr>
          <p:nvPr/>
        </p:nvGrpSpPr>
        <p:grpSpPr bwMode="auto">
          <a:xfrm>
            <a:off x="946484" y="1473200"/>
            <a:ext cx="8159315" cy="5510721"/>
            <a:chOff x="-288" y="821"/>
            <a:chExt cx="2910" cy="1959"/>
          </a:xfrm>
        </p:grpSpPr>
        <p:graphicFrame>
          <p:nvGraphicFramePr>
            <p:cNvPr id="9219" name="Object 5"/>
            <p:cNvGraphicFramePr>
              <a:graphicFrameLocks noChangeAspect="1"/>
            </p:cNvGraphicFramePr>
            <p:nvPr/>
          </p:nvGraphicFramePr>
          <p:xfrm>
            <a:off x="202" y="821"/>
            <a:ext cx="2420" cy="1222"/>
          </p:xfrm>
          <a:graphic>
            <a:graphicData uri="http://schemas.openxmlformats.org/presentationml/2006/ole">
              <mc:AlternateContent xmlns:mc="http://schemas.openxmlformats.org/markup-compatibility/2006">
                <mc:Choice xmlns:v="urn:schemas-microsoft-com:vml" Requires="v">
                  <p:oleObj spid="_x0000_s337990" name="Equation" r:id="rId4" imgW="1600200" imgH="812520" progId="Equation.DSMT4">
                    <p:embed/>
                  </p:oleObj>
                </mc:Choice>
                <mc:Fallback>
                  <p:oleObj name="Equation" r:id="rId4" imgW="1600200" imgH="8125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 y="821"/>
                          <a:ext cx="2420" cy="1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9"/>
            <p:cNvGraphicFramePr>
              <a:graphicFrameLocks noChangeAspect="1"/>
            </p:cNvGraphicFramePr>
            <p:nvPr/>
          </p:nvGraphicFramePr>
          <p:xfrm>
            <a:off x="-288" y="2188"/>
            <a:ext cx="2784" cy="592"/>
          </p:xfrm>
          <a:graphic>
            <a:graphicData uri="http://schemas.openxmlformats.org/presentationml/2006/ole">
              <mc:AlternateContent xmlns:mc="http://schemas.openxmlformats.org/markup-compatibility/2006">
                <mc:Choice xmlns:v="urn:schemas-microsoft-com:vml" Requires="v">
                  <p:oleObj spid="_x0000_s337991" name="Equation" r:id="rId6" imgW="1841400" imgH="393480" progId="Equation.DSMT4">
                    <p:embed/>
                  </p:oleObj>
                </mc:Choice>
                <mc:Fallback>
                  <p:oleObj name="Equation" r:id="rId6" imgW="1841400" imgH="3934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188"/>
                          <a:ext cx="278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8" name="Straight Connector 17"/>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94084" y="7383904"/>
            <a:ext cx="2957861" cy="830997"/>
          </a:xfrm>
          <a:prstGeom prst="rect">
            <a:avLst/>
          </a:prstGeom>
          <a:noFill/>
        </p:spPr>
        <p:txBody>
          <a:bodyPr wrap="none" rtlCol="0">
            <a:spAutoFit/>
          </a:bodyPr>
          <a:lstStyle/>
          <a:p>
            <a:r>
              <a:rPr lang="en-US" sz="4800" dirty="0" smtClean="0"/>
              <a:t>u-</a:t>
            </a:r>
            <a:r>
              <a:rPr lang="en-US" sz="4800" dirty="0" err="1" smtClean="0"/>
              <a:t>nullcline</a:t>
            </a:r>
            <a:endParaRPr lang="en-US" sz="4800" dirty="0"/>
          </a:p>
        </p:txBody>
      </p:sp>
      <p:sp>
        <p:nvSpPr>
          <p:cNvPr id="20" name="TextBox 19"/>
          <p:cNvSpPr txBox="1"/>
          <p:nvPr/>
        </p:nvSpPr>
        <p:spPr>
          <a:xfrm>
            <a:off x="946484" y="9494825"/>
            <a:ext cx="3058851" cy="830997"/>
          </a:xfrm>
          <a:prstGeom prst="rect">
            <a:avLst/>
          </a:prstGeom>
          <a:noFill/>
        </p:spPr>
        <p:txBody>
          <a:bodyPr wrap="none" rtlCol="0">
            <a:spAutoFit/>
          </a:bodyPr>
          <a:lstStyle/>
          <a:p>
            <a:r>
              <a:rPr lang="en-US" sz="4800" dirty="0" smtClean="0"/>
              <a:t>w-</a:t>
            </a:r>
            <a:r>
              <a:rPr lang="en-US" sz="4800" dirty="0" err="1" smtClean="0"/>
              <a:t>nullcline</a:t>
            </a:r>
            <a:endParaRPr lang="en-US" sz="4800" dirty="0"/>
          </a:p>
        </p:txBody>
      </p:sp>
      <p:sp>
        <p:nvSpPr>
          <p:cNvPr id="21" name="Line 10"/>
          <p:cNvSpPr>
            <a:spLocks noChangeShapeType="1"/>
          </p:cNvSpPr>
          <p:nvPr/>
        </p:nvSpPr>
        <p:spPr bwMode="auto">
          <a:xfrm>
            <a:off x="10972800" y="6400800"/>
            <a:ext cx="8807509"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22" name="Line 11"/>
          <p:cNvSpPr>
            <a:spLocks noChangeShapeType="1"/>
          </p:cNvSpPr>
          <p:nvPr/>
        </p:nvSpPr>
        <p:spPr bwMode="auto">
          <a:xfrm flipH="1" flipV="1">
            <a:off x="14654463" y="1852863"/>
            <a:ext cx="0" cy="6031234"/>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2" name="TextBox 11"/>
          <p:cNvSpPr txBox="1"/>
          <p:nvPr/>
        </p:nvSpPr>
        <p:spPr>
          <a:xfrm>
            <a:off x="12643945" y="3563007"/>
            <a:ext cx="4737194" cy="1846659"/>
          </a:xfrm>
          <a:prstGeom prst="rect">
            <a:avLst/>
          </a:prstGeom>
          <a:solidFill>
            <a:srgbClr val="87D4F7"/>
          </a:solidFill>
        </p:spPr>
        <p:txBody>
          <a:bodyPr wrap="none" rtlCol="0">
            <a:spAutoFit/>
          </a:bodyPr>
          <a:lstStyle/>
          <a:p>
            <a:r>
              <a:rPr lang="en-US" dirty="0" err="1" smtClean="0"/>
              <a:t>MathAnalysis</a:t>
            </a:r>
            <a:r>
              <a:rPr lang="en-US" dirty="0" smtClean="0"/>
              <a:t>,</a:t>
            </a:r>
          </a:p>
          <a:p>
            <a:r>
              <a:rPr lang="en-US" dirty="0" smtClean="0"/>
              <a:t>blackboard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4"/>
          <p:cNvGrpSpPr>
            <a:grpSpLocks/>
          </p:cNvGrpSpPr>
          <p:nvPr/>
        </p:nvGrpSpPr>
        <p:grpSpPr bwMode="auto">
          <a:xfrm>
            <a:off x="1260437" y="1390883"/>
            <a:ext cx="9357362" cy="3420651"/>
            <a:chOff x="336" y="1136"/>
            <a:chExt cx="3281" cy="1216"/>
          </a:xfrm>
        </p:grpSpPr>
        <p:graphicFrame>
          <p:nvGraphicFramePr>
            <p:cNvPr id="10244" name="Object 5"/>
            <p:cNvGraphicFramePr>
              <a:graphicFrameLocks noChangeAspect="1"/>
            </p:cNvGraphicFramePr>
            <p:nvPr/>
          </p:nvGraphicFramePr>
          <p:xfrm>
            <a:off x="365" y="1136"/>
            <a:ext cx="2094" cy="592"/>
          </p:xfrm>
          <a:graphic>
            <a:graphicData uri="http://schemas.openxmlformats.org/presentationml/2006/ole">
              <mc:AlternateContent xmlns:mc="http://schemas.openxmlformats.org/markup-compatibility/2006">
                <mc:Choice xmlns:v="urn:schemas-microsoft-com:vml" Requires="v">
                  <p:oleObj spid="_x0000_s413806" name="Equation" r:id="rId4" imgW="1384200" imgH="393480" progId="Equation.DSMT4">
                    <p:embed/>
                  </p:oleObj>
                </mc:Choice>
                <mc:Fallback>
                  <p:oleObj name="Equation" r:id="rId4" imgW="13842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 y="1136"/>
                          <a:ext cx="209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2151" y="1175"/>
              <a:ext cx="1466" cy="241"/>
              <a:chOff x="5184" y="2471"/>
              <a:chExt cx="1466" cy="241"/>
            </a:xfrm>
          </p:grpSpPr>
          <p:sp>
            <p:nvSpPr>
              <p:cNvPr id="10270" name="Line 7"/>
              <p:cNvSpPr>
                <a:spLocks noChangeShapeType="1"/>
              </p:cNvSpPr>
              <p:nvPr/>
            </p:nvSpPr>
            <p:spPr bwMode="auto">
              <a:xfrm flipV="1">
                <a:off x="5184" y="2504"/>
                <a:ext cx="308" cy="88"/>
              </a:xfrm>
              <a:prstGeom prst="line">
                <a:avLst/>
              </a:prstGeom>
              <a:noFill/>
              <a:ln w="28575">
                <a:solidFill>
                  <a:srgbClr val="FF0000"/>
                </a:solidFill>
                <a:round/>
                <a:headEnd type="triangle" w="med" len="med"/>
                <a:tailEnd/>
              </a:ln>
            </p:spPr>
            <p:txBody>
              <a:bodyPr wrap="none" anchor="ctr"/>
              <a:lstStyle/>
              <a:p>
                <a:endParaRPr lang="en-US"/>
              </a:p>
            </p:txBody>
          </p:sp>
          <p:sp>
            <p:nvSpPr>
              <p:cNvPr id="10271" name="Text Box 8"/>
              <p:cNvSpPr txBox="1">
                <a:spLocks noChangeArrowheads="1"/>
              </p:cNvSpPr>
              <p:nvPr/>
            </p:nvSpPr>
            <p:spPr bwMode="auto">
              <a:xfrm>
                <a:off x="5640" y="2471"/>
                <a:ext cx="1010" cy="241"/>
              </a:xfrm>
              <a:prstGeom prst="rect">
                <a:avLst/>
              </a:prstGeom>
              <a:noFill/>
              <a:ln w="9525">
                <a:noFill/>
                <a:miter lim="800000"/>
                <a:headEnd/>
                <a:tailEnd/>
              </a:ln>
            </p:spPr>
            <p:txBody>
              <a:bodyPr wrap="none">
                <a:spAutoFit/>
              </a:bodyPr>
              <a:lstStyle/>
              <a:p>
                <a:r>
                  <a:rPr lang="en-US" sz="3800" dirty="0" smtClean="0">
                    <a:solidFill>
                      <a:srgbClr val="FF0000"/>
                    </a:solidFill>
                  </a:rPr>
                  <a:t>Stimulus I=0</a:t>
                </a:r>
                <a:endParaRPr lang="en-US" sz="3800" dirty="0">
                  <a:solidFill>
                    <a:srgbClr val="FF0000"/>
                  </a:solidFill>
                </a:endParaRPr>
              </a:p>
            </p:txBody>
          </p:sp>
        </p:grpSp>
        <p:graphicFrame>
          <p:nvGraphicFramePr>
            <p:cNvPr id="10245" name="Object 9"/>
            <p:cNvGraphicFramePr>
              <a:graphicFrameLocks noChangeAspect="1"/>
            </p:cNvGraphicFramePr>
            <p:nvPr/>
          </p:nvGraphicFramePr>
          <p:xfrm>
            <a:off x="336" y="1760"/>
            <a:ext cx="1536" cy="592"/>
          </p:xfrm>
          <a:graphic>
            <a:graphicData uri="http://schemas.openxmlformats.org/presentationml/2006/ole">
              <mc:AlternateContent xmlns:mc="http://schemas.openxmlformats.org/markup-compatibility/2006">
                <mc:Choice xmlns:v="urn:schemas-microsoft-com:vml" Requires="v">
                  <p:oleObj spid="_x0000_s413807" name="Equation" r:id="rId6" imgW="1015920" imgH="393480" progId="Equation.3">
                    <p:embed/>
                  </p:oleObj>
                </mc:Choice>
                <mc:Fallback>
                  <p:oleObj name="Equation" r:id="rId6" imgW="10159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1760"/>
                          <a:ext cx="1536"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49" name="Line 10"/>
          <p:cNvSpPr>
            <a:spLocks noChangeShapeType="1"/>
          </p:cNvSpPr>
          <p:nvPr/>
        </p:nvSpPr>
        <p:spPr bwMode="auto">
          <a:xfrm>
            <a:off x="12803174" y="711352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0" name="Line 11"/>
          <p:cNvSpPr>
            <a:spLocks noChangeShapeType="1"/>
          </p:cNvSpPr>
          <p:nvPr/>
        </p:nvSpPr>
        <p:spPr bwMode="auto">
          <a:xfrm flipH="1" flipV="1">
            <a:off x="15657908" y="3510668"/>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1" name="Freeform 12"/>
          <p:cNvSpPr>
            <a:spLocks/>
          </p:cNvSpPr>
          <p:nvPr/>
        </p:nvSpPr>
        <p:spPr bwMode="auto">
          <a:xfrm>
            <a:off x="13324602" y="3780720"/>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10252" name="Line 13"/>
          <p:cNvSpPr>
            <a:spLocks noChangeShapeType="1"/>
          </p:cNvSpPr>
          <p:nvPr/>
        </p:nvSpPr>
        <p:spPr bwMode="auto">
          <a:xfrm flipH="1">
            <a:off x="13504665" y="2295437"/>
            <a:ext cx="2882346" cy="769646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10242" name="Object 15"/>
          <p:cNvGraphicFramePr>
            <a:graphicFrameLocks noChangeAspect="1"/>
          </p:cNvGraphicFramePr>
          <p:nvPr/>
        </p:nvGraphicFramePr>
        <p:xfrm>
          <a:off x="18850262" y="9012967"/>
          <a:ext cx="2010694" cy="1313688"/>
        </p:xfrm>
        <a:graphic>
          <a:graphicData uri="http://schemas.openxmlformats.org/presentationml/2006/ole">
            <mc:AlternateContent xmlns:mc="http://schemas.openxmlformats.org/markup-compatibility/2006">
              <mc:Choice xmlns:v="urn:schemas-microsoft-com:vml" Requires="v">
                <p:oleObj spid="_x0000_s413808" name="Equation" r:id="rId8" imgW="406080" imgH="355320" progId="Equation.3">
                  <p:embed/>
                </p:oleObj>
              </mc:Choice>
              <mc:Fallback>
                <p:oleObj name="Equation" r:id="rId8" imgW="406080" imgH="355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0262" y="9012967"/>
                        <a:ext cx="2010694" cy="13136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6"/>
          <p:cNvGraphicFramePr>
            <a:graphicFrameLocks noChangeAspect="1"/>
          </p:cNvGraphicFramePr>
          <p:nvPr/>
        </p:nvGraphicFramePr>
        <p:xfrm>
          <a:off x="16674511" y="1746894"/>
          <a:ext cx="2175751" cy="1358697"/>
        </p:xfrm>
        <a:graphic>
          <a:graphicData uri="http://schemas.openxmlformats.org/presentationml/2006/ole">
            <mc:AlternateContent xmlns:mc="http://schemas.openxmlformats.org/markup-compatibility/2006">
              <mc:Choice xmlns:v="urn:schemas-microsoft-com:vml" Requires="v">
                <p:oleObj spid="_x0000_s413809" name="Equation" r:id="rId10" imgW="469800" imgH="393480" progId="Equation.3">
                  <p:embed/>
                </p:oleObj>
              </mc:Choice>
              <mc:Fallback>
                <p:oleObj name="Equation" r:id="rId10" imgW="46980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74511" y="1746894"/>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Text Box 17"/>
          <p:cNvSpPr txBox="1">
            <a:spLocks noChangeArrowheads="1"/>
          </p:cNvSpPr>
          <p:nvPr/>
        </p:nvSpPr>
        <p:spPr bwMode="auto">
          <a:xfrm>
            <a:off x="14740930" y="2436566"/>
            <a:ext cx="916978" cy="1071957"/>
          </a:xfrm>
          <a:prstGeom prst="rect">
            <a:avLst/>
          </a:prstGeom>
          <a:noFill/>
          <a:ln w="9525">
            <a:noFill/>
            <a:miter lim="800000"/>
            <a:headEnd/>
            <a:tailEnd/>
          </a:ln>
        </p:spPr>
        <p:txBody>
          <a:bodyPr wrap="none" lIns="192911" tIns="96455" rIns="192911" bIns="96455">
            <a:spAutoFit/>
          </a:bodyPr>
          <a:lstStyle/>
          <a:p>
            <a:r>
              <a:rPr lang="en-US" dirty="0"/>
              <a:t>w</a:t>
            </a:r>
          </a:p>
        </p:txBody>
      </p:sp>
      <p:sp>
        <p:nvSpPr>
          <p:cNvPr id="10254" name="Text Box 18"/>
          <p:cNvSpPr txBox="1">
            <a:spLocks noChangeArrowheads="1"/>
          </p:cNvSpPr>
          <p:nvPr/>
        </p:nvSpPr>
        <p:spPr bwMode="auto">
          <a:xfrm>
            <a:off x="20462579" y="7143609"/>
            <a:ext cx="796753" cy="1071957"/>
          </a:xfrm>
          <a:prstGeom prst="rect">
            <a:avLst/>
          </a:prstGeom>
          <a:noFill/>
          <a:ln w="9525">
            <a:noFill/>
            <a:miter lim="800000"/>
            <a:headEnd/>
            <a:tailEnd/>
          </a:ln>
        </p:spPr>
        <p:txBody>
          <a:bodyPr wrap="none" lIns="192911" tIns="96455" rIns="192911" bIns="96455">
            <a:spAutoFit/>
          </a:bodyPr>
          <a:lstStyle/>
          <a:p>
            <a:r>
              <a:rPr lang="en-US" dirty="0"/>
              <a:t>u</a:t>
            </a:r>
          </a:p>
        </p:txBody>
      </p:sp>
      <p:sp>
        <p:nvSpPr>
          <p:cNvPr id="10255" name="Text Box 19"/>
          <p:cNvSpPr txBox="1">
            <a:spLocks noChangeArrowheads="1"/>
          </p:cNvSpPr>
          <p:nvPr/>
        </p:nvSpPr>
        <p:spPr bwMode="auto">
          <a:xfrm>
            <a:off x="17398512" y="7679588"/>
            <a:ext cx="1660772" cy="841125"/>
          </a:xfrm>
          <a:prstGeom prst="rect">
            <a:avLst/>
          </a:prstGeom>
          <a:noFill/>
          <a:ln w="9525">
            <a:noFill/>
            <a:miter lim="800000"/>
            <a:headEnd/>
            <a:tailEnd/>
          </a:ln>
        </p:spPr>
        <p:txBody>
          <a:bodyPr wrap="none" lIns="192911" tIns="96455" rIns="192911" bIns="96455">
            <a:spAutoFit/>
          </a:bodyPr>
          <a:lstStyle/>
          <a:p>
            <a:r>
              <a:rPr lang="en-US" sz="4200" i="1" dirty="0"/>
              <a:t>I(t)=0</a:t>
            </a:r>
            <a:endParaRPr lang="en-US" dirty="0"/>
          </a:p>
        </p:txBody>
      </p:sp>
      <p:grpSp>
        <p:nvGrpSpPr>
          <p:cNvPr id="4" name="Group 34"/>
          <p:cNvGrpSpPr>
            <a:grpSpLocks/>
          </p:cNvGrpSpPr>
          <p:nvPr/>
        </p:nvGrpSpPr>
        <p:grpSpPr bwMode="auto">
          <a:xfrm>
            <a:off x="13478408" y="7989021"/>
            <a:ext cx="3920104" cy="3102779"/>
            <a:chOff x="3593" y="2840"/>
            <a:chExt cx="1045" cy="1103"/>
          </a:xfrm>
        </p:grpSpPr>
        <p:sp>
          <p:nvSpPr>
            <p:cNvPr id="10267" name="Line 32"/>
            <p:cNvSpPr>
              <a:spLocks noChangeShapeType="1"/>
            </p:cNvSpPr>
            <p:nvPr/>
          </p:nvSpPr>
          <p:spPr bwMode="auto">
            <a:xfrm flipH="1" flipV="1">
              <a:off x="3833" y="2840"/>
              <a:ext cx="90" cy="862"/>
            </a:xfrm>
            <a:prstGeom prst="line">
              <a:avLst/>
            </a:prstGeom>
            <a:noFill/>
            <a:ln w="9525">
              <a:solidFill>
                <a:schemeClr val="tx1"/>
              </a:solidFill>
              <a:round/>
              <a:headEnd/>
              <a:tailEnd type="triangle" w="med" len="med"/>
            </a:ln>
          </p:spPr>
          <p:txBody>
            <a:bodyPr/>
            <a:lstStyle/>
            <a:p>
              <a:endParaRPr lang="en-US"/>
            </a:p>
          </p:txBody>
        </p:sp>
        <p:sp>
          <p:nvSpPr>
            <p:cNvPr id="10268" name="Text Box 33"/>
            <p:cNvSpPr txBox="1">
              <a:spLocks noChangeArrowheads="1"/>
            </p:cNvSpPr>
            <p:nvPr/>
          </p:nvSpPr>
          <p:spPr bwMode="auto">
            <a:xfrm>
              <a:off x="3593" y="3702"/>
              <a:ext cx="1045" cy="241"/>
            </a:xfrm>
            <a:prstGeom prst="rect">
              <a:avLst/>
            </a:prstGeom>
            <a:noFill/>
            <a:ln w="9525">
              <a:solidFill>
                <a:schemeClr val="tx1"/>
              </a:solidFill>
              <a:miter lim="800000"/>
              <a:headEnd/>
              <a:tailEnd/>
            </a:ln>
          </p:spPr>
          <p:txBody>
            <a:bodyPr wrap="none">
              <a:spAutoFit/>
            </a:bodyPr>
            <a:lstStyle/>
            <a:p>
              <a:r>
                <a:rPr lang="fr-CH" sz="3800" dirty="0"/>
                <a:t>Stable </a:t>
              </a:r>
              <a:r>
                <a:rPr lang="fr-CH" sz="3800" dirty="0" err="1"/>
                <a:t>fixed</a:t>
              </a:r>
              <a:r>
                <a:rPr lang="fr-CH" sz="3800" dirty="0"/>
                <a:t> point</a:t>
              </a:r>
              <a:endParaRPr lang="fr-FR" sz="3800" dirty="0"/>
            </a:p>
          </p:txBody>
        </p:sp>
      </p:grpSp>
      <p:sp>
        <p:nvSpPr>
          <p:cNvPr id="3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flow</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arrows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51391" y="5043152"/>
            <a:ext cx="11570796" cy="969496"/>
          </a:xfrm>
          <a:prstGeom prst="rect">
            <a:avLst/>
          </a:prstGeom>
          <a:noFill/>
        </p:spPr>
        <p:txBody>
          <a:bodyPr wrap="none" rtlCol="0">
            <a:spAutoFit/>
          </a:bodyPr>
          <a:lstStyle/>
          <a:p>
            <a:r>
              <a:rPr lang="en-US" dirty="0" smtClean="0"/>
              <a:t>Consider change in small time step</a:t>
            </a:r>
            <a:endParaRPr lang="en-US" dirty="0"/>
          </a:p>
        </p:txBody>
      </p:sp>
      <p:sp>
        <p:nvSpPr>
          <p:cNvPr id="35" name="TextBox 34"/>
          <p:cNvSpPr txBox="1"/>
          <p:nvPr/>
        </p:nvSpPr>
        <p:spPr>
          <a:xfrm>
            <a:off x="651391" y="7551217"/>
            <a:ext cx="5591595" cy="969496"/>
          </a:xfrm>
          <a:prstGeom prst="rect">
            <a:avLst/>
          </a:prstGeom>
          <a:noFill/>
        </p:spPr>
        <p:txBody>
          <a:bodyPr wrap="none" rtlCol="0">
            <a:spAutoFit/>
          </a:bodyPr>
          <a:lstStyle/>
          <a:p>
            <a:r>
              <a:rPr lang="en-US" dirty="0" smtClean="0"/>
              <a:t>Flow on </a:t>
            </a:r>
            <a:r>
              <a:rPr lang="en-US" dirty="0" err="1" smtClean="0"/>
              <a:t>nullcline</a:t>
            </a:r>
            <a:endParaRPr lang="en-US" dirty="0"/>
          </a:p>
        </p:txBody>
      </p:sp>
      <p:sp>
        <p:nvSpPr>
          <p:cNvPr id="36" name="TextBox 35"/>
          <p:cNvSpPr txBox="1"/>
          <p:nvPr/>
        </p:nvSpPr>
        <p:spPr>
          <a:xfrm>
            <a:off x="845194" y="9841907"/>
            <a:ext cx="11692624" cy="969496"/>
          </a:xfrm>
          <a:prstGeom prst="rect">
            <a:avLst/>
          </a:prstGeom>
          <a:noFill/>
        </p:spPr>
        <p:txBody>
          <a:bodyPr wrap="none" rtlCol="0">
            <a:spAutoFit/>
          </a:bodyPr>
          <a:lstStyle/>
          <a:p>
            <a:r>
              <a:rPr lang="en-US" dirty="0" smtClean="0"/>
              <a:t>Flow in regions between </a:t>
            </a:r>
            <a:r>
              <a:rPr lang="en-US" dirty="0" err="1" smtClean="0"/>
              <a:t>nullclines</a:t>
            </a:r>
            <a:endParaRPr lang="en-US" dirty="0"/>
          </a:p>
        </p:txBody>
      </p:sp>
    </p:spTree>
    <p:extLst>
      <p:ext uri="{BB962C8B-B14F-4D97-AF65-F5344CB8AC3E}">
        <p14:creationId xmlns:p14="http://schemas.microsoft.com/office/powerpoint/2010/main" val="36526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Placeholder 2"/>
          <p:cNvSpPr>
            <a:spLocks noGrp="1"/>
          </p:cNvSpPr>
          <p:nvPr>
            <p:ph type="body" sz="quarter" idx="12"/>
          </p:nvPr>
        </p:nvSpPr>
        <p:spPr bwMode="auto">
          <a:xfrm>
            <a:off x="704489" y="3743456"/>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5400" dirty="0" smtClean="0">
                <a:latin typeface="Arial Narrow" pitchFamily="34" charset="0"/>
                <a:ea typeface="ＭＳ Ｐゴシック" pitchFamily="34" charset="-128"/>
              </a:rPr>
              <a:t>Week 3 – Reducing detail</a:t>
            </a:r>
            <a:r>
              <a:rPr lang="en-US" dirty="0" smtClean="0">
                <a:latin typeface="Arial Narrow" pitchFamily="34" charset="0"/>
                <a:ea typeface="ＭＳ Ｐゴシック" pitchFamily="34" charset="-128"/>
              </a:rPr>
              <a:t>:</a:t>
            </a:r>
          </a:p>
          <a:p>
            <a:r>
              <a:rPr lang="en-US" dirty="0">
                <a:latin typeface="Arial Narrow" pitchFamily="34" charset="0"/>
                <a:ea typeface="ＭＳ Ｐゴシック" pitchFamily="34" charset="-128"/>
              </a:rPr>
              <a:t> </a:t>
            </a:r>
            <a:r>
              <a:rPr lang="en-US" dirty="0" smtClean="0">
                <a:latin typeface="Arial Narrow" pitchFamily="34" charset="0"/>
                <a:ea typeface="ＭＳ Ｐゴシック" pitchFamily="34" charset="-128"/>
              </a:rPr>
              <a:t> </a:t>
            </a:r>
            <a:r>
              <a:rPr lang="en-US" sz="5400" dirty="0" smtClean="0">
                <a:latin typeface="Arial Narrow" pitchFamily="34" charset="0"/>
                <a:ea typeface="ＭＳ Ｐゴシック" pitchFamily="34" charset="-128"/>
              </a:rPr>
              <a:t>Two-dimensional neuron models</a:t>
            </a:r>
            <a:endParaRPr lang="en-US" dirty="0">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120782" y="8897938"/>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185359" y="1443791"/>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noProof="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 </a:t>
            </a:r>
            <a:r>
              <a:rPr lang="fr-CH" sz="5400" b="1" dirty="0" err="1" smtClean="0">
                <a:latin typeface="Arial Narrow" pitchFamily="34" charset="0"/>
                <a:cs typeface="ＭＳ Ｐゴシック" charset="0"/>
              </a:rPr>
              <a:t>From</a:t>
            </a:r>
            <a:r>
              <a:rPr lang="fr-CH" sz="5400" b="1" dirty="0" smtClean="0">
                <a:latin typeface="Arial Narrow" pitchFamily="34" charset="0"/>
                <a:cs typeface="ＭＳ Ｐゴシック" charset="0"/>
              </a:rPr>
              <a:t> Hodgkin-Huxley to 2D</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Overview</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4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From</a:t>
            </a: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4 to 2 dimensions</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dirty="0" smtClean="0">
                <a:latin typeface="Arial Narrow" pitchFamily="34" charset="0"/>
                <a:cs typeface="ＭＳ Ｐゴシック" charset="0"/>
              </a:rPr>
              <a:t>         - </a:t>
            </a:r>
            <a:r>
              <a:rPr lang="fr-CH" sz="4400" dirty="0" err="1" smtClean="0">
                <a:latin typeface="Arial Narrow" pitchFamily="34" charset="0"/>
                <a:cs typeface="ＭＳ Ｐゴシック" charset="0"/>
              </a:rPr>
              <a:t>MathDetour</a:t>
            </a:r>
            <a:r>
              <a:rPr lang="fr-CH" sz="4400" dirty="0" smtClean="0">
                <a:latin typeface="Arial Narrow" pitchFamily="34" charset="0"/>
                <a:cs typeface="ＭＳ Ｐゴシック" charset="0"/>
              </a:rPr>
              <a:t> 1: </a:t>
            </a:r>
            <a:r>
              <a:rPr lang="fr-CH" sz="4400" dirty="0" err="1" smtClean="0">
                <a:latin typeface="Arial Narrow" pitchFamily="34" charset="0"/>
                <a:cs typeface="ＭＳ Ｐゴシック" charset="0"/>
              </a:rPr>
              <a:t>Exploiting</a:t>
            </a:r>
            <a:r>
              <a:rPr lang="fr-CH" sz="4400" dirty="0" smtClean="0">
                <a:latin typeface="Arial Narrow" pitchFamily="34" charset="0"/>
                <a:cs typeface="ＭＳ Ｐゴシック" charset="0"/>
              </a:rPr>
              <a:t> </a:t>
            </a:r>
            <a:r>
              <a:rPr lang="fr-CH" sz="4400" dirty="0" err="1" smtClean="0">
                <a:latin typeface="Arial Narrow" pitchFamily="34" charset="0"/>
                <a:cs typeface="ＭＳ Ｐゴシック" charset="0"/>
              </a:rPr>
              <a:t>similarities</a:t>
            </a:r>
            <a:endParaRPr lang="fr-CH" sz="4400" dirty="0" smtClean="0">
              <a:latin typeface="Arial Narrow" pitchFamily="34" charset="0"/>
              <a:cs typeface="ＭＳ Ｐゴシック" charset="0"/>
            </a:endParaRPr>
          </a:p>
          <a:p>
            <a:pPr marL="1079500" lvl="0" indent="-568325" eaLnBrk="0" hangingPunct="0">
              <a:buClr>
                <a:srgbClr val="FF0000"/>
              </a:buClr>
              <a:buSzPct val="150000"/>
              <a:defRPr/>
            </a:pP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4400" b="0"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MathDetour</a:t>
            </a:r>
            <a:r>
              <a:rPr kumimoji="0" lang="fr-CH" sz="4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2: </a:t>
            </a:r>
            <a:r>
              <a:rPr lang="fr-CH" sz="4400" dirty="0" err="1" smtClean="0">
                <a:latin typeface="Arial Narrow" pitchFamily="34" charset="0"/>
                <a:cs typeface="ＭＳ Ｐゴシック" charset="0"/>
              </a:rPr>
              <a:t>Separation</a:t>
            </a:r>
            <a:r>
              <a:rPr lang="fr-CH" sz="4400" dirty="0" smtClean="0">
                <a:latin typeface="Arial Narrow" pitchFamily="34" charset="0"/>
                <a:cs typeface="ＭＳ Ｐゴシック" charset="0"/>
              </a:rPr>
              <a:t> of time </a:t>
            </a:r>
            <a:r>
              <a:rPr lang="fr-CH" sz="4400" dirty="0" err="1" smtClean="0">
                <a:latin typeface="Arial Narrow" pitchFamily="34" charset="0"/>
                <a:cs typeface="ＭＳ Ｐゴシック" charset="0"/>
              </a:rPr>
              <a:t>scales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lang="fr-CH" sz="5400" b="1" dirty="0" smtClean="0">
                <a:latin typeface="Arial Narrow" pitchFamily="34" charset="0"/>
                <a:cs typeface="ＭＳ Ｐゴシック" charset="0"/>
              </a:rPr>
              <a:t> Phase Plane </a:t>
            </a:r>
            <a:r>
              <a:rPr lang="fr-CH" sz="5400" b="1" dirty="0" err="1" smtClean="0">
                <a:latin typeface="Arial Narrow" pitchFamily="34" charset="0"/>
                <a:cs typeface="ＭＳ Ｐゴシック" charset="0"/>
              </a:rPr>
              <a:t>Analysis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R</a:t>
            </a:r>
            <a:r>
              <a:rPr lang="fr-CH" sz="4400" dirty="0" err="1" smtClean="0">
                <a:latin typeface="Arial Narrow" pitchFamily="34" charset="0"/>
              </a:rPr>
              <a:t>ole</a:t>
            </a:r>
            <a:r>
              <a:rPr lang="fr-CH" sz="4400" dirty="0" smtClean="0">
                <a:latin typeface="Arial Narrow" pitchFamily="34" charset="0"/>
              </a:rPr>
              <a:t> of </a:t>
            </a:r>
            <a:r>
              <a:rPr lang="fr-CH" sz="4400" dirty="0" err="1" smtClean="0">
                <a:latin typeface="Arial Narrow" pitchFamily="34" charset="0"/>
              </a:rPr>
              <a:t>nullclines</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a:t>
            </a:r>
            <a:r>
              <a:rPr lang="fr-CH" sz="5400" b="1" dirty="0" err="1" smtClean="0">
                <a:latin typeface="Arial Narrow" pitchFamily="34" charset="0"/>
                <a:cs typeface="ＭＳ Ｐゴシック" charset="0"/>
              </a:rPr>
              <a:t>Analysis</a:t>
            </a:r>
            <a:r>
              <a:rPr lang="fr-CH" sz="5400" b="1" dirty="0" smtClean="0">
                <a:latin typeface="Arial Narrow" pitchFamily="34" charset="0"/>
                <a:cs typeface="ＭＳ Ｐゴシック" charset="0"/>
              </a:rPr>
              <a:t> of  a 2D </a:t>
            </a:r>
            <a:r>
              <a:rPr lang="fr-CH" sz="5400" b="1" dirty="0" err="1" smtClean="0">
                <a:latin typeface="Arial Narrow" pitchFamily="34" charset="0"/>
                <a:cs typeface="ＭＳ Ｐゴシック" charset="0"/>
              </a:rPr>
              <a:t>Neuron</a:t>
            </a:r>
            <a:r>
              <a:rPr lang="fr-CH" sz="5400" b="1" dirty="0" smtClean="0">
                <a:latin typeface="Arial Narrow" pitchFamily="34" charset="0"/>
                <a:cs typeface="ＭＳ Ｐゴシック" charset="0"/>
              </a:rPr>
              <a:t> </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       </a:t>
            </a:r>
            <a:r>
              <a:rPr lang="fr-CH" sz="4800" dirty="0" smtClean="0">
                <a:latin typeface="Arial Narrow" pitchFamily="34" charset="0"/>
                <a:cs typeface="ＭＳ Ｐゴシック" charset="0"/>
              </a:rPr>
              <a:t>- constant input vs pulse input</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4400" dirty="0" smtClean="0">
                <a:latin typeface="Arial Narrow" pitchFamily="34" charset="0"/>
              </a:rPr>
              <a:t>         - </a:t>
            </a:r>
            <a:r>
              <a:rPr lang="fr-CH" sz="4400" dirty="0" err="1" smtClean="0">
                <a:latin typeface="Arial Narrow" pitchFamily="34" charset="0"/>
              </a:rPr>
              <a:t>MathDetour</a:t>
            </a:r>
            <a:r>
              <a:rPr lang="fr-CH" sz="4400" dirty="0" smtClean="0">
                <a:latin typeface="Arial Narrow" pitchFamily="34" charset="0"/>
              </a:rPr>
              <a:t> 3: </a:t>
            </a:r>
            <a:r>
              <a:rPr lang="fr-CH" sz="4400" dirty="0" err="1" smtClean="0">
                <a:latin typeface="Arial Narrow" pitchFamily="34" charset="0"/>
              </a:rPr>
              <a:t>Stability</a:t>
            </a:r>
            <a:r>
              <a:rPr lang="fr-CH" sz="4400" dirty="0" smtClean="0">
                <a:latin typeface="Arial Narrow" pitchFamily="34" charset="0"/>
              </a:rPr>
              <a:t> of </a:t>
            </a:r>
            <a:r>
              <a:rPr lang="fr-CH" sz="4400" dirty="0" err="1" smtClean="0">
                <a:latin typeface="Arial Narrow" pitchFamily="34" charset="0"/>
              </a:rPr>
              <a:t>fixed</a:t>
            </a:r>
            <a:r>
              <a:rPr lang="fr-CH" sz="4400" dirty="0" smtClean="0">
                <a:latin typeface="Arial Narrow" pitchFamily="34" charset="0"/>
              </a:rPr>
              <a:t> points</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solidFill>
                  <a:schemeClr val="bg1"/>
                </a:solidFill>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.4 </a:t>
            </a:r>
            <a:r>
              <a:rPr lang="fr-CH" sz="5400" b="1" noProof="0" dirty="0" err="1" smtClean="0">
                <a:solidFill>
                  <a:schemeClr val="bg1"/>
                </a:solidFill>
                <a:latin typeface="Arial Narrow" pitchFamily="34" charset="0"/>
                <a:cs typeface="ＭＳ Ｐゴシック" charset="0"/>
              </a:rPr>
              <a:t>TypeI</a:t>
            </a:r>
            <a:r>
              <a:rPr lang="fr-CH" sz="5400" b="1" noProof="0" dirty="0" smtClean="0">
                <a:solidFill>
                  <a:schemeClr val="bg1"/>
                </a:solidFill>
                <a:latin typeface="Arial Narrow" pitchFamily="34" charset="0"/>
                <a:cs typeface="ＭＳ Ｐゴシック" charset="0"/>
              </a:rPr>
              <a:t> and II</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Neuron</a:t>
            </a:r>
            <a:r>
              <a:rPr kumimoji="0" lang="fr-CH" sz="5400" b="1" i="0" u="none" strike="noStrike" kern="1200" cap="none" spc="0" normalizeH="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Models</a:t>
            </a:r>
            <a:endPar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next</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week</a:t>
            </a:r>
            <a:r>
              <a:rPr lang="fr-CH" sz="5400" b="1" dirty="0" smtClean="0">
                <a:solidFill>
                  <a:schemeClr val="bg1"/>
                </a:solidFill>
                <a:latin typeface="Arial Narrow" pitchFamily="34" charset="0"/>
                <a:cs typeface="ＭＳ Ｐゴシック" charset="0"/>
              </a:rPr>
              <a:t>!</a:t>
            </a:r>
            <a:endParaRPr kumimoji="0" lang="fr-CH" sz="4400" b="1" i="0" u="none" strike="noStrike" kern="1200" cap="none" spc="0" normalizeH="0" baseline="0" noProof="0" dirty="0" smtClean="0">
              <a:ln>
                <a:noFill/>
              </a:ln>
              <a:solidFill>
                <a:schemeClr val="bg1"/>
              </a:solidFill>
              <a:effectLst/>
              <a:uLnTx/>
              <a:uFillTx/>
              <a:latin typeface="Arial Narrow" pitchFamily="34" charset="0"/>
              <a:cs typeface="ＭＳ Ｐゴシック" charset="0"/>
            </a:endParaRPr>
          </a:p>
        </p:txBody>
      </p:sp>
      <p:grpSp>
        <p:nvGrpSpPr>
          <p:cNvPr id="3" name="Group 12"/>
          <p:cNvGrpSpPr/>
          <p:nvPr/>
        </p:nvGrpSpPr>
        <p:grpSpPr>
          <a:xfrm>
            <a:off x="11185359" y="2268198"/>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Rounded Rectangle 13"/>
          <p:cNvSpPr/>
          <p:nvPr/>
        </p:nvSpPr>
        <p:spPr>
          <a:xfrm>
            <a:off x="11621524" y="5879642"/>
            <a:ext cx="9773651" cy="85214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360003" y="523332"/>
            <a:ext cx="15148347" cy="2921566"/>
          </a:xfrm>
          <a:prstGeom prst="rect">
            <a:avLst/>
          </a:prstGeom>
        </p:spPr>
        <p:txBody>
          <a:bodyPr vert="horz" wrap="square" lIns="91440" tIns="45720" rIns="91440" bIns="45720" numCol="1" anchor="t" anchorCtr="0" compatLnSpc="1">
            <a:prstTxWarp prst="textNoShape">
              <a:avLst/>
            </a:prstTxWarp>
          </a:bodyPr>
          <a:lstStyle>
            <a:lvl1pPr algn="l" defTabSz="1079500" rtl="0" eaLnBrk="0" fontAlgn="base" hangingPunct="0">
              <a:spcBef>
                <a:spcPct val="0"/>
              </a:spcBef>
              <a:spcAft>
                <a:spcPct val="0"/>
              </a:spcAft>
              <a:defRPr lang="en-US" sz="6600" kern="1200" spc="236" dirty="0">
                <a:solidFill>
                  <a:srgbClr val="000000"/>
                </a:solidFill>
                <a:latin typeface="Impact"/>
                <a:ea typeface="ＭＳ Ｐゴシック" charset="0"/>
                <a:cs typeface="Impact"/>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a:lstStyle>
          <a:p>
            <a:pPr>
              <a:defRPr/>
            </a:pPr>
            <a:r>
              <a:rPr lang="en-US" smtClean="0">
                <a:latin typeface="Impact" charset="0"/>
                <a:cs typeface="Impact" charset="0"/>
              </a:rPr>
              <a:t>Biological Modeling of Neural Networks</a:t>
            </a:r>
            <a:endParaRPr lang="en-US">
              <a:latin typeface="Impact" charset="0"/>
              <a:cs typeface="Impact" charset="0"/>
            </a:endParaRPr>
          </a:p>
        </p:txBody>
      </p:sp>
      <p:sp>
        <p:nvSpPr>
          <p:cNvPr id="4" name="Title 3"/>
          <p:cNvSpPr>
            <a:spLocks noGrp="1"/>
          </p:cNvSpPr>
          <p:nvPr>
            <p:ph type="title"/>
          </p:nvPr>
        </p:nvSpPr>
        <p:spPr/>
        <p:txBody>
          <a:bodyPr/>
          <a:lstStyle/>
          <a:p>
            <a:endParaRPr lang="fr-CH"/>
          </a:p>
        </p:txBody>
      </p:sp>
    </p:spTree>
    <p:extLst>
      <p:ext uri="{BB962C8B-B14F-4D97-AF65-F5344CB8AC3E}">
        <p14:creationId xmlns:p14="http://schemas.microsoft.com/office/powerpoint/2010/main" val="1763219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4"/>
          <p:cNvGrpSpPr>
            <a:grpSpLocks/>
          </p:cNvGrpSpPr>
          <p:nvPr/>
        </p:nvGrpSpPr>
        <p:grpSpPr bwMode="auto">
          <a:xfrm>
            <a:off x="1260437" y="1390883"/>
            <a:ext cx="9357362" cy="3420651"/>
            <a:chOff x="336" y="1136"/>
            <a:chExt cx="3281" cy="1216"/>
          </a:xfrm>
        </p:grpSpPr>
        <p:graphicFrame>
          <p:nvGraphicFramePr>
            <p:cNvPr id="10244" name="Object 5"/>
            <p:cNvGraphicFramePr>
              <a:graphicFrameLocks noChangeAspect="1"/>
            </p:cNvGraphicFramePr>
            <p:nvPr/>
          </p:nvGraphicFramePr>
          <p:xfrm>
            <a:off x="365" y="1136"/>
            <a:ext cx="2094" cy="592"/>
          </p:xfrm>
          <a:graphic>
            <a:graphicData uri="http://schemas.openxmlformats.org/presentationml/2006/ole">
              <mc:AlternateContent xmlns:mc="http://schemas.openxmlformats.org/markup-compatibility/2006">
                <mc:Choice xmlns:v="urn:schemas-microsoft-com:vml" Requires="v">
                  <p:oleObj spid="_x0000_s340098" name="Equation" r:id="rId4" imgW="1384200" imgH="393480" progId="Equation.DSMT4">
                    <p:embed/>
                  </p:oleObj>
                </mc:Choice>
                <mc:Fallback>
                  <p:oleObj name="Equation" r:id="rId4" imgW="138420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 y="1136"/>
                          <a:ext cx="209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2151" y="1175"/>
              <a:ext cx="1466" cy="241"/>
              <a:chOff x="5184" y="2471"/>
              <a:chExt cx="1466" cy="241"/>
            </a:xfrm>
          </p:grpSpPr>
          <p:sp>
            <p:nvSpPr>
              <p:cNvPr id="10270" name="Line 7"/>
              <p:cNvSpPr>
                <a:spLocks noChangeShapeType="1"/>
              </p:cNvSpPr>
              <p:nvPr/>
            </p:nvSpPr>
            <p:spPr bwMode="auto">
              <a:xfrm flipV="1">
                <a:off x="5184" y="2504"/>
                <a:ext cx="308" cy="88"/>
              </a:xfrm>
              <a:prstGeom prst="line">
                <a:avLst/>
              </a:prstGeom>
              <a:noFill/>
              <a:ln w="28575">
                <a:solidFill>
                  <a:srgbClr val="FF0000"/>
                </a:solidFill>
                <a:round/>
                <a:headEnd type="triangle" w="med" len="med"/>
                <a:tailEnd/>
              </a:ln>
            </p:spPr>
            <p:txBody>
              <a:bodyPr wrap="none" anchor="ctr"/>
              <a:lstStyle/>
              <a:p>
                <a:endParaRPr lang="en-US"/>
              </a:p>
            </p:txBody>
          </p:sp>
          <p:sp>
            <p:nvSpPr>
              <p:cNvPr id="10271" name="Text Box 8"/>
              <p:cNvSpPr txBox="1">
                <a:spLocks noChangeArrowheads="1"/>
              </p:cNvSpPr>
              <p:nvPr/>
            </p:nvSpPr>
            <p:spPr bwMode="auto">
              <a:xfrm>
                <a:off x="5640" y="2471"/>
                <a:ext cx="1010" cy="241"/>
              </a:xfrm>
              <a:prstGeom prst="rect">
                <a:avLst/>
              </a:prstGeom>
              <a:noFill/>
              <a:ln w="9525">
                <a:noFill/>
                <a:miter lim="800000"/>
                <a:headEnd/>
                <a:tailEnd/>
              </a:ln>
            </p:spPr>
            <p:txBody>
              <a:bodyPr wrap="none">
                <a:spAutoFit/>
              </a:bodyPr>
              <a:lstStyle/>
              <a:p>
                <a:r>
                  <a:rPr lang="en-US" sz="3800" dirty="0" smtClean="0">
                    <a:solidFill>
                      <a:srgbClr val="FF0000"/>
                    </a:solidFill>
                  </a:rPr>
                  <a:t>Stimulus I=0</a:t>
                </a:r>
                <a:endParaRPr lang="en-US" sz="3800" dirty="0">
                  <a:solidFill>
                    <a:srgbClr val="FF0000"/>
                  </a:solidFill>
                </a:endParaRPr>
              </a:p>
            </p:txBody>
          </p:sp>
        </p:grpSp>
        <p:graphicFrame>
          <p:nvGraphicFramePr>
            <p:cNvPr id="10245" name="Object 9"/>
            <p:cNvGraphicFramePr>
              <a:graphicFrameLocks noChangeAspect="1"/>
            </p:cNvGraphicFramePr>
            <p:nvPr/>
          </p:nvGraphicFramePr>
          <p:xfrm>
            <a:off x="336" y="1760"/>
            <a:ext cx="1536" cy="592"/>
          </p:xfrm>
          <a:graphic>
            <a:graphicData uri="http://schemas.openxmlformats.org/presentationml/2006/ole">
              <mc:AlternateContent xmlns:mc="http://schemas.openxmlformats.org/markup-compatibility/2006">
                <mc:Choice xmlns:v="urn:schemas-microsoft-com:vml" Requires="v">
                  <p:oleObj spid="_x0000_s340099" name="Equation" r:id="rId6" imgW="1015920" imgH="393480" progId="Equation.3">
                    <p:embed/>
                  </p:oleObj>
                </mc:Choice>
                <mc:Fallback>
                  <p:oleObj name="Equation" r:id="rId6" imgW="1015920" imgH="3934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1760"/>
                          <a:ext cx="1536"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49" name="Line 10"/>
          <p:cNvSpPr>
            <a:spLocks noChangeShapeType="1"/>
          </p:cNvSpPr>
          <p:nvPr/>
        </p:nvSpPr>
        <p:spPr bwMode="auto">
          <a:xfrm>
            <a:off x="12803174" y="711352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0" name="Line 11"/>
          <p:cNvSpPr>
            <a:spLocks noChangeShapeType="1"/>
          </p:cNvSpPr>
          <p:nvPr/>
        </p:nvSpPr>
        <p:spPr bwMode="auto">
          <a:xfrm flipH="1" flipV="1">
            <a:off x="15657908" y="3510668"/>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1" name="Freeform 12"/>
          <p:cNvSpPr>
            <a:spLocks/>
          </p:cNvSpPr>
          <p:nvPr/>
        </p:nvSpPr>
        <p:spPr bwMode="auto">
          <a:xfrm>
            <a:off x="13324602" y="3780720"/>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10252" name="Line 13"/>
          <p:cNvSpPr>
            <a:spLocks noChangeShapeType="1"/>
          </p:cNvSpPr>
          <p:nvPr/>
        </p:nvSpPr>
        <p:spPr bwMode="auto">
          <a:xfrm flipH="1">
            <a:off x="13504665" y="2295437"/>
            <a:ext cx="2882346" cy="769646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10242" name="Object 15"/>
          <p:cNvGraphicFramePr>
            <a:graphicFrameLocks noChangeAspect="1"/>
          </p:cNvGraphicFramePr>
          <p:nvPr/>
        </p:nvGraphicFramePr>
        <p:xfrm>
          <a:off x="18850262" y="9012967"/>
          <a:ext cx="2010694" cy="1313688"/>
        </p:xfrm>
        <a:graphic>
          <a:graphicData uri="http://schemas.openxmlformats.org/presentationml/2006/ole">
            <mc:AlternateContent xmlns:mc="http://schemas.openxmlformats.org/markup-compatibility/2006">
              <mc:Choice xmlns:v="urn:schemas-microsoft-com:vml" Requires="v">
                <p:oleObj spid="_x0000_s340100" name="Equation" r:id="rId8" imgW="406080" imgH="355320" progId="Equation.3">
                  <p:embed/>
                </p:oleObj>
              </mc:Choice>
              <mc:Fallback>
                <p:oleObj name="Equation" r:id="rId8" imgW="406080" imgH="35532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0262" y="9012967"/>
                        <a:ext cx="2010694" cy="13136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6"/>
          <p:cNvGraphicFramePr>
            <a:graphicFrameLocks noChangeAspect="1"/>
          </p:cNvGraphicFramePr>
          <p:nvPr/>
        </p:nvGraphicFramePr>
        <p:xfrm>
          <a:off x="16674511" y="1746894"/>
          <a:ext cx="2175751" cy="1358697"/>
        </p:xfrm>
        <a:graphic>
          <a:graphicData uri="http://schemas.openxmlformats.org/presentationml/2006/ole">
            <mc:AlternateContent xmlns:mc="http://schemas.openxmlformats.org/markup-compatibility/2006">
              <mc:Choice xmlns:v="urn:schemas-microsoft-com:vml" Requires="v">
                <p:oleObj spid="_x0000_s340101" name="Equation" r:id="rId10" imgW="469800" imgH="393480" progId="Equation.3">
                  <p:embed/>
                </p:oleObj>
              </mc:Choice>
              <mc:Fallback>
                <p:oleObj name="Equation" r:id="rId10" imgW="469800" imgH="39348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74511" y="1746894"/>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Text Box 17"/>
          <p:cNvSpPr txBox="1">
            <a:spLocks noChangeArrowheads="1"/>
          </p:cNvSpPr>
          <p:nvPr/>
        </p:nvSpPr>
        <p:spPr bwMode="auto">
          <a:xfrm>
            <a:off x="14740930" y="2436566"/>
            <a:ext cx="916978" cy="1071957"/>
          </a:xfrm>
          <a:prstGeom prst="rect">
            <a:avLst/>
          </a:prstGeom>
          <a:noFill/>
          <a:ln w="9525">
            <a:noFill/>
            <a:miter lim="800000"/>
            <a:headEnd/>
            <a:tailEnd/>
          </a:ln>
        </p:spPr>
        <p:txBody>
          <a:bodyPr wrap="none" lIns="192911" tIns="96455" rIns="192911" bIns="96455">
            <a:spAutoFit/>
          </a:bodyPr>
          <a:lstStyle/>
          <a:p>
            <a:r>
              <a:rPr lang="en-US" dirty="0"/>
              <a:t>w</a:t>
            </a:r>
          </a:p>
        </p:txBody>
      </p:sp>
      <p:sp>
        <p:nvSpPr>
          <p:cNvPr id="10254" name="Text Box 18"/>
          <p:cNvSpPr txBox="1">
            <a:spLocks noChangeArrowheads="1"/>
          </p:cNvSpPr>
          <p:nvPr/>
        </p:nvSpPr>
        <p:spPr bwMode="auto">
          <a:xfrm>
            <a:off x="20462579" y="7143609"/>
            <a:ext cx="796753" cy="1071957"/>
          </a:xfrm>
          <a:prstGeom prst="rect">
            <a:avLst/>
          </a:prstGeom>
          <a:noFill/>
          <a:ln w="9525">
            <a:noFill/>
            <a:miter lim="800000"/>
            <a:headEnd/>
            <a:tailEnd/>
          </a:ln>
        </p:spPr>
        <p:txBody>
          <a:bodyPr wrap="none" lIns="192911" tIns="96455" rIns="192911" bIns="96455">
            <a:spAutoFit/>
          </a:bodyPr>
          <a:lstStyle/>
          <a:p>
            <a:r>
              <a:rPr lang="en-US" dirty="0"/>
              <a:t>u</a:t>
            </a:r>
          </a:p>
        </p:txBody>
      </p:sp>
      <p:sp>
        <p:nvSpPr>
          <p:cNvPr id="10255" name="Text Box 19"/>
          <p:cNvSpPr txBox="1">
            <a:spLocks noChangeArrowheads="1"/>
          </p:cNvSpPr>
          <p:nvPr/>
        </p:nvSpPr>
        <p:spPr bwMode="auto">
          <a:xfrm>
            <a:off x="17398512" y="7679588"/>
            <a:ext cx="1660772" cy="841125"/>
          </a:xfrm>
          <a:prstGeom prst="rect">
            <a:avLst/>
          </a:prstGeom>
          <a:noFill/>
          <a:ln w="9525">
            <a:noFill/>
            <a:miter lim="800000"/>
            <a:headEnd/>
            <a:tailEnd/>
          </a:ln>
        </p:spPr>
        <p:txBody>
          <a:bodyPr wrap="none" lIns="192911" tIns="96455" rIns="192911" bIns="96455">
            <a:spAutoFit/>
          </a:bodyPr>
          <a:lstStyle/>
          <a:p>
            <a:r>
              <a:rPr lang="en-US" sz="4200" i="1" dirty="0"/>
              <a:t>I(t)=0</a:t>
            </a:r>
            <a:endParaRPr lang="en-US" dirty="0"/>
          </a:p>
        </p:txBody>
      </p:sp>
      <p:grpSp>
        <p:nvGrpSpPr>
          <p:cNvPr id="4" name="Group 34"/>
          <p:cNvGrpSpPr>
            <a:grpSpLocks/>
          </p:cNvGrpSpPr>
          <p:nvPr/>
        </p:nvGrpSpPr>
        <p:grpSpPr bwMode="auto">
          <a:xfrm>
            <a:off x="13478408" y="7989021"/>
            <a:ext cx="3920104" cy="3102779"/>
            <a:chOff x="3593" y="2840"/>
            <a:chExt cx="1045" cy="1103"/>
          </a:xfrm>
        </p:grpSpPr>
        <p:sp>
          <p:nvSpPr>
            <p:cNvPr id="10267" name="Line 32"/>
            <p:cNvSpPr>
              <a:spLocks noChangeShapeType="1"/>
            </p:cNvSpPr>
            <p:nvPr/>
          </p:nvSpPr>
          <p:spPr bwMode="auto">
            <a:xfrm flipH="1" flipV="1">
              <a:off x="3833" y="2840"/>
              <a:ext cx="90" cy="862"/>
            </a:xfrm>
            <a:prstGeom prst="line">
              <a:avLst/>
            </a:prstGeom>
            <a:noFill/>
            <a:ln w="9525">
              <a:solidFill>
                <a:schemeClr val="tx1"/>
              </a:solidFill>
              <a:round/>
              <a:headEnd/>
              <a:tailEnd type="triangle" w="med" len="med"/>
            </a:ln>
          </p:spPr>
          <p:txBody>
            <a:bodyPr/>
            <a:lstStyle/>
            <a:p>
              <a:endParaRPr lang="en-US"/>
            </a:p>
          </p:txBody>
        </p:sp>
        <p:sp>
          <p:nvSpPr>
            <p:cNvPr id="10268" name="Text Box 33"/>
            <p:cNvSpPr txBox="1">
              <a:spLocks noChangeArrowheads="1"/>
            </p:cNvSpPr>
            <p:nvPr/>
          </p:nvSpPr>
          <p:spPr bwMode="auto">
            <a:xfrm>
              <a:off x="3593" y="3702"/>
              <a:ext cx="1045" cy="241"/>
            </a:xfrm>
            <a:prstGeom prst="rect">
              <a:avLst/>
            </a:prstGeom>
            <a:noFill/>
            <a:ln w="9525">
              <a:solidFill>
                <a:schemeClr val="tx1"/>
              </a:solidFill>
              <a:miter lim="800000"/>
              <a:headEnd/>
              <a:tailEnd/>
            </a:ln>
          </p:spPr>
          <p:txBody>
            <a:bodyPr wrap="none">
              <a:spAutoFit/>
            </a:bodyPr>
            <a:lstStyle/>
            <a:p>
              <a:r>
                <a:rPr lang="fr-CH" sz="3800" dirty="0"/>
                <a:t>Stable </a:t>
              </a:r>
              <a:r>
                <a:rPr lang="fr-CH" sz="3800" dirty="0" err="1"/>
                <a:t>fixed</a:t>
              </a:r>
              <a:r>
                <a:rPr lang="fr-CH" sz="3800" dirty="0"/>
                <a:t> point</a:t>
              </a:r>
              <a:endParaRPr lang="fr-FR" sz="3800" dirty="0"/>
            </a:p>
          </p:txBody>
        </p:sp>
      </p:grpSp>
      <p:sp>
        <p:nvSpPr>
          <p:cNvPr id="3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Neuronal Dynamics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flow</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arrows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51391" y="5043152"/>
            <a:ext cx="11570796" cy="969496"/>
          </a:xfrm>
          <a:prstGeom prst="rect">
            <a:avLst/>
          </a:prstGeom>
          <a:noFill/>
        </p:spPr>
        <p:txBody>
          <a:bodyPr wrap="none" rtlCol="0">
            <a:spAutoFit/>
          </a:bodyPr>
          <a:lstStyle/>
          <a:p>
            <a:r>
              <a:rPr lang="en-US" dirty="0" smtClean="0"/>
              <a:t>Consider change in small time step</a:t>
            </a:r>
            <a:endParaRPr lang="en-US" dirty="0"/>
          </a:p>
        </p:txBody>
      </p:sp>
      <p:sp>
        <p:nvSpPr>
          <p:cNvPr id="35" name="TextBox 34"/>
          <p:cNvSpPr txBox="1"/>
          <p:nvPr/>
        </p:nvSpPr>
        <p:spPr>
          <a:xfrm>
            <a:off x="651391" y="7551217"/>
            <a:ext cx="5591595" cy="969496"/>
          </a:xfrm>
          <a:prstGeom prst="rect">
            <a:avLst/>
          </a:prstGeom>
          <a:noFill/>
        </p:spPr>
        <p:txBody>
          <a:bodyPr wrap="none" rtlCol="0">
            <a:spAutoFit/>
          </a:bodyPr>
          <a:lstStyle/>
          <a:p>
            <a:r>
              <a:rPr lang="en-US" dirty="0" smtClean="0"/>
              <a:t>Flow on </a:t>
            </a:r>
            <a:r>
              <a:rPr lang="en-US" dirty="0" err="1" smtClean="0"/>
              <a:t>nullcline</a:t>
            </a:r>
            <a:endParaRPr lang="en-US" dirty="0"/>
          </a:p>
        </p:txBody>
      </p:sp>
      <p:sp>
        <p:nvSpPr>
          <p:cNvPr id="36" name="TextBox 35"/>
          <p:cNvSpPr txBox="1"/>
          <p:nvPr/>
        </p:nvSpPr>
        <p:spPr>
          <a:xfrm>
            <a:off x="845194" y="9841907"/>
            <a:ext cx="11692624" cy="969496"/>
          </a:xfrm>
          <a:prstGeom prst="rect">
            <a:avLst/>
          </a:prstGeom>
          <a:noFill/>
        </p:spPr>
        <p:txBody>
          <a:bodyPr wrap="none" rtlCol="0">
            <a:spAutoFit/>
          </a:bodyPr>
          <a:lstStyle/>
          <a:p>
            <a:r>
              <a:rPr lang="en-US" dirty="0" smtClean="0"/>
              <a:t>Flow in regions between </a:t>
            </a:r>
            <a:r>
              <a:rPr lang="en-US" dirty="0" err="1" smtClean="0"/>
              <a:t>nullclines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3.4</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756611" y="1556420"/>
            <a:ext cx="19802842" cy="7478970"/>
          </a:xfrm>
          <a:prstGeom prst="rect">
            <a:avLst/>
          </a:prstGeom>
          <a:noFill/>
        </p:spPr>
        <p:txBody>
          <a:bodyPr wrap="square" rtlCol="0">
            <a:spAutoFit/>
          </a:bodyPr>
          <a:lstStyle/>
          <a:p>
            <a:r>
              <a:rPr lang="en-US" sz="4000" b="1" dirty="0" smtClean="0"/>
              <a:t>A.  u-</a:t>
            </a:r>
            <a:r>
              <a:rPr lang="en-US" sz="4000" b="1" dirty="0" err="1" smtClean="0"/>
              <a:t>Nullclines</a:t>
            </a:r>
            <a:r>
              <a:rPr lang="en-US" sz="4000" b="1" dirty="0" smtClean="0"/>
              <a:t> </a:t>
            </a:r>
            <a:r>
              <a:rPr lang="en-US" sz="4000" dirty="0" smtClean="0"/>
              <a:t> </a:t>
            </a:r>
          </a:p>
          <a:p>
            <a:r>
              <a:rPr lang="en-US" sz="4000" dirty="0" smtClean="0"/>
              <a:t>[ ] On the u-</a:t>
            </a:r>
            <a:r>
              <a:rPr lang="en-US" sz="4000" dirty="0" err="1" smtClean="0"/>
              <a:t>nullcline</a:t>
            </a:r>
            <a:r>
              <a:rPr lang="en-US" sz="4000" dirty="0" smtClean="0"/>
              <a:t>, arrows are always vertical</a:t>
            </a:r>
          </a:p>
          <a:p>
            <a:r>
              <a:rPr lang="en-US" sz="4000" dirty="0" smtClean="0"/>
              <a:t>[ ] On the u-</a:t>
            </a:r>
            <a:r>
              <a:rPr lang="en-US" sz="4000" dirty="0" err="1" smtClean="0"/>
              <a:t>nullcline</a:t>
            </a:r>
            <a:r>
              <a:rPr lang="en-US" sz="4000" dirty="0" smtClean="0"/>
              <a:t>, arrows point always vertically upward</a:t>
            </a:r>
          </a:p>
          <a:p>
            <a:r>
              <a:rPr lang="en-US" sz="4000" dirty="0" smtClean="0"/>
              <a:t>[ ] On the u-</a:t>
            </a:r>
            <a:r>
              <a:rPr lang="en-US" sz="4000" dirty="0" err="1" smtClean="0"/>
              <a:t>nullcline</a:t>
            </a:r>
            <a:r>
              <a:rPr lang="en-US" sz="4000" dirty="0" smtClean="0"/>
              <a:t>, arrows are always horizontal</a:t>
            </a:r>
          </a:p>
          <a:p>
            <a:endParaRPr lang="en-US" sz="4000" dirty="0" smtClean="0"/>
          </a:p>
          <a:p>
            <a:r>
              <a:rPr lang="en-US" sz="4000" b="1" dirty="0" smtClean="0"/>
              <a:t>B. w-</a:t>
            </a:r>
            <a:r>
              <a:rPr lang="en-US" sz="4000" b="1" dirty="0" err="1" smtClean="0"/>
              <a:t>Nullclines</a:t>
            </a:r>
            <a:r>
              <a:rPr lang="en-US" sz="4000" b="1" dirty="0" smtClean="0"/>
              <a:t> </a:t>
            </a:r>
            <a:r>
              <a:rPr lang="en-US" sz="4000" dirty="0" smtClean="0"/>
              <a:t> </a:t>
            </a:r>
          </a:p>
          <a:p>
            <a:r>
              <a:rPr lang="en-US" sz="4000" dirty="0" smtClean="0"/>
              <a:t>[ ] On the w-</a:t>
            </a:r>
            <a:r>
              <a:rPr lang="en-US" sz="4000" dirty="0" err="1" smtClean="0"/>
              <a:t>nullcline</a:t>
            </a:r>
            <a:r>
              <a:rPr lang="en-US" sz="4000" dirty="0" smtClean="0"/>
              <a:t>, arrows are always vertical</a:t>
            </a:r>
          </a:p>
          <a:p>
            <a:r>
              <a:rPr lang="en-US" sz="4000" dirty="0" smtClean="0"/>
              <a:t>[ ] On the w-</a:t>
            </a:r>
            <a:r>
              <a:rPr lang="en-US" sz="4000" dirty="0" err="1" smtClean="0"/>
              <a:t>nullcline</a:t>
            </a:r>
            <a:r>
              <a:rPr lang="en-US" sz="4000" dirty="0" smtClean="0"/>
              <a:t>, arrows are always horizontal</a:t>
            </a:r>
          </a:p>
          <a:p>
            <a:r>
              <a:rPr lang="en-US" sz="4000" dirty="0" smtClean="0"/>
              <a:t>[ ] On the w-</a:t>
            </a:r>
            <a:r>
              <a:rPr lang="en-US" sz="4000" dirty="0" err="1" smtClean="0"/>
              <a:t>nullcline</a:t>
            </a:r>
            <a:r>
              <a:rPr lang="en-US" sz="4000" dirty="0" smtClean="0"/>
              <a:t>, arrows point always to the left</a:t>
            </a:r>
          </a:p>
          <a:p>
            <a:r>
              <a:rPr lang="en-US" sz="4000" dirty="0" smtClean="0"/>
              <a:t> </a:t>
            </a:r>
          </a:p>
          <a:p>
            <a:endParaRPr lang="en-US" sz="4000" dirty="0" smtClean="0"/>
          </a:p>
          <a:p>
            <a:endParaRPr lang="en-US" sz="4000" dirty="0" smtClean="0"/>
          </a:p>
        </p:txBody>
      </p:sp>
      <p:sp>
        <p:nvSpPr>
          <p:cNvPr id="36" name="Rectangle 46"/>
          <p:cNvSpPr>
            <a:spLocks noChangeArrowheads="1"/>
          </p:cNvSpPr>
          <p:nvPr/>
        </p:nvSpPr>
        <p:spPr bwMode="auto">
          <a:xfrm>
            <a:off x="157163" y="1179434"/>
            <a:ext cx="21450299" cy="10547346"/>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dirty="0"/>
          </a:p>
        </p:txBody>
      </p:sp>
      <p:sp>
        <p:nvSpPr>
          <p:cNvPr id="7" name="TextBox 6"/>
          <p:cNvSpPr txBox="1"/>
          <p:nvPr/>
        </p:nvSpPr>
        <p:spPr>
          <a:xfrm>
            <a:off x="15672676" y="1710617"/>
            <a:ext cx="4741106" cy="969496"/>
          </a:xfrm>
          <a:prstGeom prst="rect">
            <a:avLst/>
          </a:prstGeom>
          <a:solidFill>
            <a:srgbClr val="FFFF00"/>
          </a:solidFill>
        </p:spPr>
        <p:txBody>
          <a:bodyPr wrap="none" rtlCol="0">
            <a:spAutoFit/>
          </a:bodyPr>
          <a:lstStyle/>
          <a:p>
            <a:r>
              <a:rPr lang="en-US" dirty="0" smtClean="0">
                <a:solidFill>
                  <a:srgbClr val="FF0000"/>
                </a:solidFill>
              </a:rPr>
              <a:t>Take 1 minute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81770"/>
            <a:ext cx="11409164" cy="7547769"/>
          </a:xfrm>
          <a:prstGeom prst="rect">
            <a:avLst/>
          </a:prstGeom>
        </p:spPr>
      </p:pic>
      <p:pic>
        <p:nvPicPr>
          <p:cNvPr id="3" name="Picture 2"/>
          <p:cNvPicPr>
            <a:picLocks noChangeAspect="1"/>
          </p:cNvPicPr>
          <p:nvPr/>
        </p:nvPicPr>
        <p:blipFill>
          <a:blip r:embed="rId4"/>
          <a:stretch>
            <a:fillRect/>
          </a:stretch>
        </p:blipFill>
        <p:spPr>
          <a:xfrm>
            <a:off x="123824" y="7366000"/>
            <a:ext cx="11590152" cy="4782344"/>
          </a:xfrm>
          <a:prstGeom prst="rect">
            <a:avLst/>
          </a:prstGeom>
        </p:spPr>
      </p:pic>
      <p:pic>
        <p:nvPicPr>
          <p:cNvPr id="4" name="Picture 3"/>
          <p:cNvPicPr>
            <a:picLocks noChangeAspect="1"/>
          </p:cNvPicPr>
          <p:nvPr/>
        </p:nvPicPr>
        <p:blipFill>
          <a:blip r:embed="rId5"/>
          <a:stretch>
            <a:fillRect/>
          </a:stretch>
        </p:blipFill>
        <p:spPr>
          <a:xfrm>
            <a:off x="11629053" y="167878"/>
            <a:ext cx="8132147" cy="3498259"/>
          </a:xfrm>
          <a:prstGeom prst="rect">
            <a:avLst/>
          </a:prstGeom>
        </p:spPr>
      </p:pic>
      <p:pic>
        <p:nvPicPr>
          <p:cNvPr id="5" name="Picture 4"/>
          <p:cNvPicPr>
            <a:picLocks noChangeAspect="1"/>
          </p:cNvPicPr>
          <p:nvPr/>
        </p:nvPicPr>
        <p:blipFill>
          <a:blip r:embed="rId6"/>
          <a:stretch>
            <a:fillRect/>
          </a:stretch>
        </p:blipFill>
        <p:spPr>
          <a:xfrm>
            <a:off x="11409164" y="3505200"/>
            <a:ext cx="10125087" cy="1270000"/>
          </a:xfrm>
          <a:prstGeom prst="rect">
            <a:avLst/>
          </a:prstGeom>
        </p:spPr>
      </p:pic>
      <p:pic>
        <p:nvPicPr>
          <p:cNvPr id="6" name="Picture 5"/>
          <p:cNvPicPr>
            <a:picLocks noChangeAspect="1"/>
          </p:cNvPicPr>
          <p:nvPr/>
        </p:nvPicPr>
        <p:blipFill>
          <a:blip r:embed="rId7"/>
          <a:stretch>
            <a:fillRect/>
          </a:stretch>
        </p:blipFill>
        <p:spPr>
          <a:xfrm>
            <a:off x="11853863" y="4628357"/>
            <a:ext cx="9304337" cy="7314445"/>
          </a:xfrm>
          <a:prstGeom prst="rect">
            <a:avLst/>
          </a:prstGeom>
        </p:spPr>
      </p:pic>
      <p:sp>
        <p:nvSpPr>
          <p:cNvPr id="7" name="TextBox 6"/>
          <p:cNvSpPr txBox="1"/>
          <p:nvPr/>
        </p:nvSpPr>
        <p:spPr>
          <a:xfrm>
            <a:off x="5918900" y="8817"/>
            <a:ext cx="5049780" cy="1569660"/>
          </a:xfrm>
          <a:prstGeom prst="rect">
            <a:avLst/>
          </a:prstGeom>
          <a:solidFill>
            <a:srgbClr val="FFFF00"/>
          </a:solidFill>
        </p:spPr>
        <p:txBody>
          <a:bodyPr wrap="none" rtlCol="0">
            <a:spAutoFit/>
          </a:bodyPr>
          <a:lstStyle/>
          <a:p>
            <a:r>
              <a:rPr lang="en-US" sz="4800" dirty="0" smtClean="0">
                <a:solidFill>
                  <a:srgbClr val="FF0000"/>
                </a:solidFill>
              </a:rPr>
              <a:t>Now Ex 1 and 2.1</a:t>
            </a:r>
          </a:p>
          <a:p>
            <a:r>
              <a:rPr lang="en-US" sz="4800" dirty="0" smtClean="0">
                <a:solidFill>
                  <a:srgbClr val="FF0000"/>
                </a:solidFill>
              </a:rPr>
              <a:t>Lecture at 11h15</a:t>
            </a:r>
            <a:endParaRPr lang="en-US" sz="4800" dirty="0" smtClean="0">
              <a:solidFill>
                <a:srgbClr val="FF0000"/>
              </a:solidFill>
            </a:endParaRPr>
          </a:p>
        </p:txBody>
      </p:sp>
    </p:spTree>
    <p:extLst>
      <p:ext uri="{BB962C8B-B14F-4D97-AF65-F5344CB8AC3E}">
        <p14:creationId xmlns:p14="http://schemas.microsoft.com/office/powerpoint/2010/main" val="149381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4"/>
          <p:cNvGrpSpPr>
            <a:grpSpLocks/>
          </p:cNvGrpSpPr>
          <p:nvPr/>
        </p:nvGrpSpPr>
        <p:grpSpPr bwMode="auto">
          <a:xfrm>
            <a:off x="946484" y="1473200"/>
            <a:ext cx="7806025" cy="5510721"/>
            <a:chOff x="-288" y="821"/>
            <a:chExt cx="2784" cy="1959"/>
          </a:xfrm>
        </p:grpSpPr>
        <p:graphicFrame>
          <p:nvGraphicFramePr>
            <p:cNvPr id="9219" name="Object 5"/>
            <p:cNvGraphicFramePr>
              <a:graphicFrameLocks noChangeAspect="1"/>
            </p:cNvGraphicFramePr>
            <p:nvPr/>
          </p:nvGraphicFramePr>
          <p:xfrm>
            <a:off x="365" y="821"/>
            <a:ext cx="2094" cy="1222"/>
          </p:xfrm>
          <a:graphic>
            <a:graphicData uri="http://schemas.openxmlformats.org/presentationml/2006/ole">
              <mc:AlternateContent xmlns:mc="http://schemas.openxmlformats.org/markup-compatibility/2006">
                <mc:Choice xmlns:v="urn:schemas-microsoft-com:vml" Requires="v">
                  <p:oleObj spid="_x0000_s341060" name="Equation" r:id="rId4" imgW="1384200" imgH="812520" progId="Equation.DSMT4">
                    <p:embed/>
                  </p:oleObj>
                </mc:Choice>
                <mc:Fallback>
                  <p:oleObj name="Equation" r:id="rId4" imgW="1384200" imgH="8125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 y="821"/>
                          <a:ext cx="2094" cy="1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9"/>
            <p:cNvGraphicFramePr>
              <a:graphicFrameLocks noChangeAspect="1"/>
            </p:cNvGraphicFramePr>
            <p:nvPr>
              <p:extLst>
                <p:ext uri="{D42A27DB-BD31-4B8C-83A1-F6EECF244321}">
                  <p14:modId xmlns:p14="http://schemas.microsoft.com/office/powerpoint/2010/main" val="3262106780"/>
                </p:ext>
              </p:extLst>
            </p:nvPr>
          </p:nvGraphicFramePr>
          <p:xfrm>
            <a:off x="-288" y="2188"/>
            <a:ext cx="2784" cy="592"/>
          </p:xfrm>
          <a:graphic>
            <a:graphicData uri="http://schemas.openxmlformats.org/presentationml/2006/ole">
              <mc:AlternateContent xmlns:mc="http://schemas.openxmlformats.org/markup-compatibility/2006">
                <mc:Choice xmlns:v="urn:schemas-microsoft-com:vml" Requires="v">
                  <p:oleObj spid="_x0000_s341061" name="Equation" r:id="rId6" imgW="1841400" imgH="393480" progId="Equation.DSMT4">
                    <p:embed/>
                  </p:oleObj>
                </mc:Choice>
                <mc:Fallback>
                  <p:oleObj name="Equation" r:id="rId6" imgW="1841400" imgH="3934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188"/>
                          <a:ext cx="278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8" name="Straight Connector 17"/>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20164" name="Picture 4"/>
          <p:cNvPicPr>
            <a:picLocks noChangeAspect="1" noChangeArrowheads="1"/>
          </p:cNvPicPr>
          <p:nvPr/>
        </p:nvPicPr>
        <p:blipFill>
          <a:blip r:embed="rId8"/>
          <a:srcRect/>
          <a:stretch>
            <a:fillRect/>
          </a:stretch>
        </p:blipFill>
        <p:spPr bwMode="auto">
          <a:xfrm>
            <a:off x="10369801" y="1531248"/>
            <a:ext cx="9552096" cy="5842185"/>
          </a:xfrm>
          <a:prstGeom prst="rect">
            <a:avLst/>
          </a:prstGeom>
          <a:noFill/>
          <a:ln w="9525">
            <a:noFill/>
            <a:miter lim="800000"/>
            <a:headEnd/>
            <a:tailEnd/>
          </a:ln>
        </p:spPr>
      </p:pic>
      <p:cxnSp>
        <p:nvCxnSpPr>
          <p:cNvPr id="11" name="Straight Connector 10"/>
          <p:cNvCxnSpPr/>
          <p:nvPr/>
        </p:nvCxnSpPr>
        <p:spPr>
          <a:xfrm flipV="1">
            <a:off x="12454759" y="3657600"/>
            <a:ext cx="7467138" cy="1724071"/>
          </a:xfrm>
          <a:prstGeom prst="line">
            <a:avLst/>
          </a:prstGeom>
          <a:ln w="57150">
            <a:solidFill>
              <a:srgbClr val="3550FE"/>
            </a:solidFill>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2486290" y="2464676"/>
            <a:ext cx="7126013" cy="2864069"/>
          </a:xfrm>
          <a:custGeom>
            <a:avLst/>
            <a:gdLst>
              <a:gd name="connsiteX0" fmla="*/ 0 w 7126013"/>
              <a:gd name="connsiteY0" fmla="*/ 57807 h 2864069"/>
              <a:gd name="connsiteX1" fmla="*/ 977462 w 7126013"/>
              <a:gd name="connsiteY1" fmla="*/ 2328041 h 2864069"/>
              <a:gd name="connsiteX2" fmla="*/ 1734207 w 7126013"/>
              <a:gd name="connsiteY2" fmla="*/ 2801007 h 2864069"/>
              <a:gd name="connsiteX3" fmla="*/ 2301765 w 7126013"/>
              <a:gd name="connsiteY3" fmla="*/ 2674883 h 2864069"/>
              <a:gd name="connsiteX4" fmla="*/ 2806262 w 7126013"/>
              <a:gd name="connsiteY4" fmla="*/ 2233448 h 2864069"/>
              <a:gd name="connsiteX5" fmla="*/ 4288220 w 7126013"/>
              <a:gd name="connsiteY5" fmla="*/ 562303 h 2864069"/>
              <a:gd name="connsiteX6" fmla="*/ 4918841 w 7126013"/>
              <a:gd name="connsiteY6" fmla="*/ 120869 h 2864069"/>
              <a:gd name="connsiteX7" fmla="*/ 5644055 w 7126013"/>
              <a:gd name="connsiteY7" fmla="*/ 89338 h 2864069"/>
              <a:gd name="connsiteX8" fmla="*/ 6243144 w 7126013"/>
              <a:gd name="connsiteY8" fmla="*/ 656896 h 2864069"/>
              <a:gd name="connsiteX9" fmla="*/ 6684579 w 7126013"/>
              <a:gd name="connsiteY9" fmla="*/ 1476703 h 2864069"/>
              <a:gd name="connsiteX10" fmla="*/ 7126013 w 7126013"/>
              <a:gd name="connsiteY10" fmla="*/ 2864069 h 286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6013" h="2864069">
                <a:moveTo>
                  <a:pt x="0" y="57807"/>
                </a:moveTo>
                <a:cubicBezTo>
                  <a:pt x="344214" y="964324"/>
                  <a:pt x="688428" y="1870841"/>
                  <a:pt x="977462" y="2328041"/>
                </a:cubicBezTo>
                <a:cubicBezTo>
                  <a:pt x="1266496" y="2785241"/>
                  <a:pt x="1513490" y="2743200"/>
                  <a:pt x="1734207" y="2801007"/>
                </a:cubicBezTo>
                <a:cubicBezTo>
                  <a:pt x="1954924" y="2858814"/>
                  <a:pt x="2123089" y="2769476"/>
                  <a:pt x="2301765" y="2674883"/>
                </a:cubicBezTo>
                <a:cubicBezTo>
                  <a:pt x="2480441" y="2580290"/>
                  <a:pt x="2475186" y="2585545"/>
                  <a:pt x="2806262" y="2233448"/>
                </a:cubicBezTo>
                <a:cubicBezTo>
                  <a:pt x="3137338" y="1881351"/>
                  <a:pt x="3936124" y="914399"/>
                  <a:pt x="4288220" y="562303"/>
                </a:cubicBezTo>
                <a:cubicBezTo>
                  <a:pt x="4640316" y="210207"/>
                  <a:pt x="4692869" y="199696"/>
                  <a:pt x="4918841" y="120869"/>
                </a:cubicBezTo>
                <a:cubicBezTo>
                  <a:pt x="5144813" y="42042"/>
                  <a:pt x="5423338" y="0"/>
                  <a:pt x="5644055" y="89338"/>
                </a:cubicBezTo>
                <a:cubicBezTo>
                  <a:pt x="5864772" y="178676"/>
                  <a:pt x="6069723" y="425668"/>
                  <a:pt x="6243144" y="656896"/>
                </a:cubicBezTo>
                <a:cubicBezTo>
                  <a:pt x="6416565" y="888124"/>
                  <a:pt x="6537434" y="1108841"/>
                  <a:pt x="6684579" y="1476703"/>
                </a:cubicBezTo>
                <a:cubicBezTo>
                  <a:pt x="6831724" y="1844565"/>
                  <a:pt x="6978868" y="2354317"/>
                  <a:pt x="7126013" y="2864069"/>
                </a:cubicBezTo>
              </a:path>
            </a:pathLst>
          </a:cu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flipV="1">
            <a:off x="12323380" y="1473200"/>
            <a:ext cx="5239407" cy="4912209"/>
          </a:xfrm>
          <a:prstGeom prst="line">
            <a:avLst/>
          </a:prstGeom>
          <a:ln w="57150">
            <a:solidFill>
              <a:srgbClr val="3550FE"/>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80644" y="7823934"/>
            <a:ext cx="4501553" cy="1846659"/>
          </a:xfrm>
          <a:prstGeom prst="rect">
            <a:avLst/>
          </a:prstGeom>
          <a:noFill/>
        </p:spPr>
        <p:txBody>
          <a:bodyPr wrap="none" rtlCol="0">
            <a:spAutoFit/>
          </a:bodyPr>
          <a:lstStyle/>
          <a:p>
            <a:r>
              <a:rPr lang="en-US" dirty="0" smtClean="0">
                <a:solidFill>
                  <a:srgbClr val="3550FE"/>
                </a:solidFill>
              </a:rPr>
              <a:t>change </a:t>
            </a:r>
            <a:r>
              <a:rPr lang="en-US" i="1" dirty="0" smtClean="0">
                <a:solidFill>
                  <a:srgbClr val="3550FE"/>
                </a:solidFill>
              </a:rPr>
              <a:t>b</a:t>
            </a:r>
            <a:r>
              <a:rPr lang="en-US" sz="3600" i="1" dirty="0" smtClean="0">
                <a:solidFill>
                  <a:srgbClr val="3550FE"/>
                </a:solidFill>
              </a:rPr>
              <a:t>0 , </a:t>
            </a:r>
            <a:r>
              <a:rPr lang="en-US" i="1" dirty="0" smtClean="0">
                <a:solidFill>
                  <a:srgbClr val="3550FE"/>
                </a:solidFill>
              </a:rPr>
              <a:t>b</a:t>
            </a:r>
            <a:r>
              <a:rPr lang="en-US" sz="3600" i="1" dirty="0" smtClean="0">
                <a:solidFill>
                  <a:srgbClr val="3550FE"/>
                </a:solidFill>
              </a:rPr>
              <a:t>1</a:t>
            </a:r>
            <a:endParaRPr lang="en-US" i="1" dirty="0">
              <a:solidFill>
                <a:srgbClr val="3550FE"/>
              </a:solidFill>
            </a:endParaRPr>
          </a:p>
          <a:p>
            <a:endParaRPr lang="en-US" i="1" dirty="0">
              <a:solidFill>
                <a:srgbClr val="3550FE"/>
              </a:solidFill>
            </a:endParaRPr>
          </a:p>
        </p:txBody>
      </p:sp>
      <p:cxnSp>
        <p:nvCxnSpPr>
          <p:cNvPr id="21" name="Straight Arrow Connector 20"/>
          <p:cNvCxnSpPr/>
          <p:nvPr/>
        </p:nvCxnSpPr>
        <p:spPr>
          <a:xfrm flipV="1">
            <a:off x="6716110" y="6983921"/>
            <a:ext cx="315311" cy="867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5099648" y="10081014"/>
            <a:ext cx="6485493" cy="1754326"/>
          </a:xfrm>
          <a:prstGeom prst="rect">
            <a:avLst/>
          </a:prstGeom>
          <a:noFill/>
        </p:spPr>
        <p:txBody>
          <a:bodyPr wrap="none" rtlCol="0">
            <a:spAutoFit/>
          </a:bodyPr>
          <a:lstStyle/>
          <a:p>
            <a:r>
              <a:rPr lang="en-US" sz="3600" i="1" dirty="0" smtClean="0"/>
              <a:t>Image: Neuronal Dynamics, </a:t>
            </a:r>
          </a:p>
          <a:p>
            <a:r>
              <a:rPr lang="en-US" sz="3600" i="1" dirty="0" smtClean="0"/>
              <a:t>Gerstner et al.,</a:t>
            </a:r>
          </a:p>
          <a:p>
            <a:r>
              <a:rPr lang="en-US" sz="3600" i="1" dirty="0" smtClean="0"/>
              <a:t> Cambridge Univ. Press (2014)</a:t>
            </a:r>
            <a:endParaRPr lang="en-US" sz="3600" i="1" dirty="0"/>
          </a:p>
        </p:txBody>
      </p:sp>
      <p:cxnSp>
        <p:nvCxnSpPr>
          <p:cNvPr id="15" name="Straight Arrow Connector 14"/>
          <p:cNvCxnSpPr/>
          <p:nvPr/>
        </p:nvCxnSpPr>
        <p:spPr>
          <a:xfrm flipV="1">
            <a:off x="5592153" y="6780859"/>
            <a:ext cx="315311" cy="867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594849" y="3482844"/>
            <a:ext cx="915635" cy="969496"/>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-w</a:t>
            </a:r>
            <a:endParaRPr lang="fr-CH"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grpSp>
        <p:nvGrpSpPr>
          <p:cNvPr id="2" name="Group 4"/>
          <p:cNvGrpSpPr>
            <a:grpSpLocks/>
          </p:cNvGrpSpPr>
          <p:nvPr/>
        </p:nvGrpSpPr>
        <p:grpSpPr bwMode="auto">
          <a:xfrm>
            <a:off x="2700933" y="1755334"/>
            <a:ext cx="6305928" cy="4320822"/>
            <a:chOff x="720" y="624"/>
            <a:chExt cx="1681" cy="1536"/>
          </a:xfrm>
        </p:grpSpPr>
        <p:graphicFrame>
          <p:nvGraphicFramePr>
            <p:cNvPr id="3077" name="Object 5"/>
            <p:cNvGraphicFramePr>
              <a:graphicFrameLocks noChangeAspect="1"/>
            </p:cNvGraphicFramePr>
            <p:nvPr/>
          </p:nvGraphicFramePr>
          <p:xfrm>
            <a:off x="864" y="672"/>
            <a:ext cx="1440" cy="1440"/>
          </p:xfrm>
          <a:graphic>
            <a:graphicData uri="http://schemas.openxmlformats.org/presentationml/2006/ole">
              <mc:AlternateContent xmlns:mc="http://schemas.openxmlformats.org/markup-compatibility/2006">
                <mc:Choice xmlns:v="urn:schemas-microsoft-com:vml" Requires="v">
                  <p:oleObj spid="_x0000_s344165" name="Photo Editor Photo" r:id="rId4" imgW="5304762" imgH="5304762" progId="">
                    <p:embed/>
                  </p:oleObj>
                </mc:Choice>
                <mc:Fallback>
                  <p:oleObj name="Photo Editor Photo" r:id="rId4" imgW="5304762" imgH="5304762"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672"/>
                          <a:ext cx="1440" cy="1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720" y="624"/>
              <a:ext cx="336" cy="1296"/>
              <a:chOff x="720" y="624"/>
              <a:chExt cx="336" cy="1296"/>
            </a:xfrm>
          </p:grpSpPr>
          <p:sp>
            <p:nvSpPr>
              <p:cNvPr id="3133" name="Rectangle 7"/>
              <p:cNvSpPr>
                <a:spLocks noChangeArrowheads="1"/>
              </p:cNvSpPr>
              <p:nvPr/>
            </p:nvSpPr>
            <p:spPr bwMode="auto">
              <a:xfrm>
                <a:off x="864" y="672"/>
                <a:ext cx="192" cy="12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34" name="Text Box 8"/>
              <p:cNvSpPr txBox="1">
                <a:spLocks noChangeArrowheads="1"/>
              </p:cNvSpPr>
              <p:nvPr/>
            </p:nvSpPr>
            <p:spPr bwMode="auto">
              <a:xfrm>
                <a:off x="720" y="624"/>
                <a:ext cx="266" cy="241"/>
              </a:xfrm>
              <a:prstGeom prst="rect">
                <a:avLst/>
              </a:prstGeom>
              <a:noFill/>
              <a:ln w="9525">
                <a:noFill/>
                <a:miter lim="800000"/>
                <a:headEnd/>
                <a:tailEnd/>
              </a:ln>
            </p:spPr>
            <p:txBody>
              <a:bodyPr wrap="none">
                <a:spAutoFit/>
              </a:bodyPr>
              <a:lstStyle/>
              <a:p>
                <a:r>
                  <a:rPr lang="en-US" sz="3800" dirty="0"/>
                  <a:t>100</a:t>
                </a:r>
                <a:endParaRPr lang="en-US" dirty="0"/>
              </a:p>
            </p:txBody>
          </p:sp>
          <p:sp>
            <p:nvSpPr>
              <p:cNvPr id="3135" name="Text Box 9"/>
              <p:cNvSpPr txBox="1">
                <a:spLocks noChangeArrowheads="1"/>
              </p:cNvSpPr>
              <p:nvPr/>
            </p:nvSpPr>
            <p:spPr bwMode="auto">
              <a:xfrm>
                <a:off x="768" y="1200"/>
                <a:ext cx="244" cy="241"/>
              </a:xfrm>
              <a:prstGeom prst="rect">
                <a:avLst/>
              </a:prstGeom>
              <a:noFill/>
              <a:ln w="9525">
                <a:noFill/>
                <a:miter lim="800000"/>
                <a:headEnd/>
                <a:tailEnd/>
              </a:ln>
            </p:spPr>
            <p:txBody>
              <a:bodyPr wrap="none">
                <a:spAutoFit/>
              </a:bodyPr>
              <a:lstStyle/>
              <a:p>
                <a:r>
                  <a:rPr lang="en-US" sz="3800" dirty="0"/>
                  <a:t>mV</a:t>
                </a:r>
                <a:endParaRPr lang="en-US" dirty="0"/>
              </a:p>
            </p:txBody>
          </p:sp>
          <p:sp>
            <p:nvSpPr>
              <p:cNvPr id="3136" name="Text Box 10"/>
              <p:cNvSpPr txBox="1">
                <a:spLocks noChangeArrowheads="1"/>
              </p:cNvSpPr>
              <p:nvPr/>
            </p:nvSpPr>
            <p:spPr bwMode="auto">
              <a:xfrm>
                <a:off x="912" y="1632"/>
                <a:ext cx="121" cy="241"/>
              </a:xfrm>
              <a:prstGeom prst="rect">
                <a:avLst/>
              </a:prstGeom>
              <a:noFill/>
              <a:ln w="9525">
                <a:noFill/>
                <a:miter lim="800000"/>
                <a:headEnd/>
                <a:tailEnd/>
              </a:ln>
            </p:spPr>
            <p:txBody>
              <a:bodyPr wrap="none">
                <a:spAutoFit/>
              </a:bodyPr>
              <a:lstStyle/>
              <a:p>
                <a:r>
                  <a:rPr lang="en-US" sz="3800" dirty="0"/>
                  <a:t>0</a:t>
                </a:r>
                <a:endParaRPr lang="en-US" dirty="0"/>
              </a:p>
            </p:txBody>
          </p:sp>
        </p:grpSp>
        <p:sp>
          <p:nvSpPr>
            <p:cNvPr id="3124" name="Rectangle 11"/>
            <p:cNvSpPr>
              <a:spLocks noChangeArrowheads="1"/>
            </p:cNvSpPr>
            <p:nvPr/>
          </p:nvSpPr>
          <p:spPr bwMode="auto">
            <a:xfrm>
              <a:off x="1056" y="1920"/>
              <a:ext cx="1248" cy="24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4" name="Group 12"/>
            <p:cNvGrpSpPr>
              <a:grpSpLocks/>
            </p:cNvGrpSpPr>
            <p:nvPr/>
          </p:nvGrpSpPr>
          <p:grpSpPr bwMode="auto">
            <a:xfrm>
              <a:off x="1344" y="1872"/>
              <a:ext cx="672" cy="192"/>
              <a:chOff x="1344" y="1872"/>
              <a:chExt cx="672" cy="192"/>
            </a:xfrm>
          </p:grpSpPr>
          <p:sp>
            <p:nvSpPr>
              <p:cNvPr id="3127" name="Line 13"/>
              <p:cNvSpPr>
                <a:spLocks noChangeShapeType="1"/>
              </p:cNvSpPr>
              <p:nvPr/>
            </p:nvSpPr>
            <p:spPr bwMode="auto">
              <a:xfrm flipV="1">
                <a:off x="1344"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3128" name="Line 14"/>
              <p:cNvSpPr>
                <a:spLocks noChangeShapeType="1"/>
              </p:cNvSpPr>
              <p:nvPr/>
            </p:nvSpPr>
            <p:spPr bwMode="auto">
              <a:xfrm flipV="1">
                <a:off x="1584"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3129" name="Line 15"/>
              <p:cNvSpPr>
                <a:spLocks noChangeShapeType="1"/>
              </p:cNvSpPr>
              <p:nvPr/>
            </p:nvSpPr>
            <p:spPr bwMode="auto">
              <a:xfrm flipV="1">
                <a:off x="1680"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3130" name="Line 16"/>
              <p:cNvSpPr>
                <a:spLocks noChangeShapeType="1"/>
              </p:cNvSpPr>
              <p:nvPr/>
            </p:nvSpPr>
            <p:spPr bwMode="auto">
              <a:xfrm flipV="1">
                <a:off x="1776"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3131" name="Line 17"/>
              <p:cNvSpPr>
                <a:spLocks noChangeShapeType="1"/>
              </p:cNvSpPr>
              <p:nvPr/>
            </p:nvSpPr>
            <p:spPr bwMode="auto">
              <a:xfrm flipV="1">
                <a:off x="1920"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3132" name="Line 18"/>
              <p:cNvSpPr>
                <a:spLocks noChangeShapeType="1"/>
              </p:cNvSpPr>
              <p:nvPr/>
            </p:nvSpPr>
            <p:spPr bwMode="auto">
              <a:xfrm flipV="1">
                <a:off x="2016" y="1872"/>
                <a:ext cx="0" cy="192"/>
              </a:xfrm>
              <a:prstGeom prst="line">
                <a:avLst/>
              </a:prstGeom>
              <a:noFill/>
              <a:ln w="28575">
                <a:solidFill>
                  <a:srgbClr val="FF0000"/>
                </a:solidFill>
                <a:round/>
                <a:headEnd/>
                <a:tailEnd type="triangle" w="med" len="med"/>
              </a:ln>
            </p:spPr>
            <p:txBody>
              <a:bodyPr wrap="none" anchor="ctr"/>
              <a:lstStyle/>
              <a:p>
                <a:endParaRPr lang="en-US"/>
              </a:p>
            </p:txBody>
          </p:sp>
        </p:grpSp>
        <p:sp>
          <p:nvSpPr>
            <p:cNvPr id="3126" name="Text Box 19"/>
            <p:cNvSpPr txBox="1">
              <a:spLocks noChangeArrowheads="1"/>
            </p:cNvSpPr>
            <p:nvPr/>
          </p:nvSpPr>
          <p:spPr bwMode="auto">
            <a:xfrm>
              <a:off x="2352" y="720"/>
              <a:ext cx="49" cy="241"/>
            </a:xfrm>
            <a:prstGeom prst="rect">
              <a:avLst/>
            </a:prstGeom>
            <a:noFill/>
            <a:ln w="9525">
              <a:noFill/>
              <a:miter lim="800000"/>
              <a:headEnd/>
              <a:tailEnd/>
            </a:ln>
          </p:spPr>
          <p:txBody>
            <a:bodyPr wrap="none">
              <a:spAutoFit/>
            </a:bodyPr>
            <a:lstStyle/>
            <a:p>
              <a:endParaRPr lang="fr-FR" sz="3800" dirty="0"/>
            </a:p>
          </p:txBody>
        </p:sp>
      </p:grpSp>
      <p:sp>
        <p:nvSpPr>
          <p:cNvPr id="3081" name="Line 20"/>
          <p:cNvSpPr>
            <a:spLocks noChangeShapeType="1"/>
          </p:cNvSpPr>
          <p:nvPr/>
        </p:nvSpPr>
        <p:spPr bwMode="auto">
          <a:xfrm>
            <a:off x="11884105" y="3381269"/>
            <a:ext cx="1800622"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3082" name="Line 21"/>
          <p:cNvSpPr>
            <a:spLocks noChangeShapeType="1"/>
          </p:cNvSpPr>
          <p:nvPr/>
        </p:nvSpPr>
        <p:spPr bwMode="auto">
          <a:xfrm>
            <a:off x="17285970" y="3381269"/>
            <a:ext cx="1800622"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3083" name="Line 22"/>
          <p:cNvSpPr>
            <a:spLocks noChangeShapeType="1"/>
          </p:cNvSpPr>
          <p:nvPr/>
        </p:nvSpPr>
        <p:spPr bwMode="auto">
          <a:xfrm>
            <a:off x="14044851" y="3381269"/>
            <a:ext cx="1080373"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3084" name="Line 23"/>
          <p:cNvSpPr>
            <a:spLocks noChangeShapeType="1"/>
          </p:cNvSpPr>
          <p:nvPr/>
        </p:nvSpPr>
        <p:spPr bwMode="auto">
          <a:xfrm>
            <a:off x="15485349" y="3381269"/>
            <a:ext cx="1080373"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3085" name="Oval 24"/>
          <p:cNvSpPr>
            <a:spLocks noChangeArrowheads="1"/>
          </p:cNvSpPr>
          <p:nvPr/>
        </p:nvSpPr>
        <p:spPr bwMode="auto">
          <a:xfrm>
            <a:off x="16565722" y="3111217"/>
            <a:ext cx="720249" cy="540103"/>
          </a:xfrm>
          <a:prstGeom prst="ellipse">
            <a:avLst/>
          </a:prstGeom>
          <a:solidFill>
            <a:schemeClr val="bg1"/>
          </a:solidFill>
          <a:ln w="9525">
            <a:solidFill>
              <a:schemeClr val="tx1"/>
            </a:solidFill>
            <a:round/>
            <a:headEnd/>
            <a:tailEnd/>
          </a:ln>
        </p:spPr>
        <p:txBody>
          <a:bodyPr wrap="none" lIns="192911" tIns="96455" rIns="192911" bIns="96455" anchor="ctr"/>
          <a:lstStyle/>
          <a:p>
            <a:endParaRPr lang="en-US"/>
          </a:p>
        </p:txBody>
      </p:sp>
      <p:sp>
        <p:nvSpPr>
          <p:cNvPr id="3086" name="Oval 25"/>
          <p:cNvSpPr>
            <a:spLocks noChangeArrowheads="1"/>
          </p:cNvSpPr>
          <p:nvPr/>
        </p:nvSpPr>
        <p:spPr bwMode="auto">
          <a:xfrm>
            <a:off x="13684727" y="3516294"/>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87" name="Oval 26"/>
          <p:cNvSpPr>
            <a:spLocks noChangeArrowheads="1"/>
          </p:cNvSpPr>
          <p:nvPr/>
        </p:nvSpPr>
        <p:spPr bwMode="auto">
          <a:xfrm>
            <a:off x="14765100" y="2301063"/>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88" name="Oval 27"/>
          <p:cNvSpPr>
            <a:spLocks noChangeArrowheads="1"/>
          </p:cNvSpPr>
          <p:nvPr/>
        </p:nvSpPr>
        <p:spPr bwMode="auto">
          <a:xfrm>
            <a:off x="15125224" y="2976191"/>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89" name="Oval 28"/>
          <p:cNvSpPr>
            <a:spLocks noChangeArrowheads="1"/>
          </p:cNvSpPr>
          <p:nvPr/>
        </p:nvSpPr>
        <p:spPr bwMode="auto">
          <a:xfrm>
            <a:off x="12784416" y="2841166"/>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0" name="Oval 29"/>
          <p:cNvSpPr>
            <a:spLocks noChangeArrowheads="1"/>
          </p:cNvSpPr>
          <p:nvPr/>
        </p:nvSpPr>
        <p:spPr bwMode="auto">
          <a:xfrm>
            <a:off x="15665411" y="2706140"/>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1" name="Oval 30"/>
          <p:cNvSpPr>
            <a:spLocks noChangeArrowheads="1"/>
          </p:cNvSpPr>
          <p:nvPr/>
        </p:nvSpPr>
        <p:spPr bwMode="auto">
          <a:xfrm>
            <a:off x="16205597" y="2841166"/>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2" name="Oval 31"/>
          <p:cNvSpPr>
            <a:spLocks noChangeArrowheads="1"/>
          </p:cNvSpPr>
          <p:nvPr/>
        </p:nvSpPr>
        <p:spPr bwMode="auto">
          <a:xfrm>
            <a:off x="13504664" y="4056397"/>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3" name="Oval 32"/>
          <p:cNvSpPr>
            <a:spLocks noChangeArrowheads="1"/>
          </p:cNvSpPr>
          <p:nvPr/>
        </p:nvSpPr>
        <p:spPr bwMode="auto">
          <a:xfrm>
            <a:off x="16565722" y="4191423"/>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4" name="Oval 33"/>
          <p:cNvSpPr>
            <a:spLocks noChangeArrowheads="1"/>
          </p:cNvSpPr>
          <p:nvPr/>
        </p:nvSpPr>
        <p:spPr bwMode="auto">
          <a:xfrm>
            <a:off x="19086592" y="2436089"/>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5" name="Oval 34"/>
          <p:cNvSpPr>
            <a:spLocks noChangeArrowheads="1"/>
          </p:cNvSpPr>
          <p:nvPr/>
        </p:nvSpPr>
        <p:spPr bwMode="auto">
          <a:xfrm>
            <a:off x="17466033" y="2031011"/>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096" name="Oval 35"/>
          <p:cNvSpPr>
            <a:spLocks noChangeArrowheads="1"/>
          </p:cNvSpPr>
          <p:nvPr/>
        </p:nvSpPr>
        <p:spPr bwMode="auto">
          <a:xfrm>
            <a:off x="14224913" y="3651320"/>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097" name="Oval 36"/>
          <p:cNvSpPr>
            <a:spLocks noChangeArrowheads="1"/>
          </p:cNvSpPr>
          <p:nvPr/>
        </p:nvSpPr>
        <p:spPr bwMode="auto">
          <a:xfrm>
            <a:off x="12784416" y="3786346"/>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098" name="Oval 37"/>
          <p:cNvSpPr>
            <a:spLocks noChangeArrowheads="1"/>
          </p:cNvSpPr>
          <p:nvPr/>
        </p:nvSpPr>
        <p:spPr bwMode="auto">
          <a:xfrm>
            <a:off x="15485349" y="4326448"/>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099" name="Oval 38"/>
          <p:cNvSpPr>
            <a:spLocks noChangeArrowheads="1"/>
          </p:cNvSpPr>
          <p:nvPr/>
        </p:nvSpPr>
        <p:spPr bwMode="auto">
          <a:xfrm>
            <a:off x="14585038" y="3516294"/>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100" name="Oval 39"/>
          <p:cNvSpPr>
            <a:spLocks noChangeArrowheads="1"/>
          </p:cNvSpPr>
          <p:nvPr/>
        </p:nvSpPr>
        <p:spPr bwMode="auto">
          <a:xfrm>
            <a:off x="16565722" y="3651320"/>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101" name="Oval 40"/>
          <p:cNvSpPr>
            <a:spLocks noChangeArrowheads="1"/>
          </p:cNvSpPr>
          <p:nvPr/>
        </p:nvSpPr>
        <p:spPr bwMode="auto">
          <a:xfrm>
            <a:off x="16025535" y="2166037"/>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102" name="Oval 41"/>
          <p:cNvSpPr>
            <a:spLocks noChangeArrowheads="1"/>
          </p:cNvSpPr>
          <p:nvPr/>
        </p:nvSpPr>
        <p:spPr bwMode="auto">
          <a:xfrm>
            <a:off x="18006219" y="3786346"/>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103" name="Oval 42"/>
          <p:cNvSpPr>
            <a:spLocks noChangeArrowheads="1"/>
          </p:cNvSpPr>
          <p:nvPr/>
        </p:nvSpPr>
        <p:spPr bwMode="auto">
          <a:xfrm>
            <a:off x="19266655" y="4056397"/>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104" name="Oval 43"/>
          <p:cNvSpPr>
            <a:spLocks noChangeArrowheads="1"/>
          </p:cNvSpPr>
          <p:nvPr/>
        </p:nvSpPr>
        <p:spPr bwMode="auto">
          <a:xfrm>
            <a:off x="14404975" y="4326448"/>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3105" name="Text Box 44"/>
          <p:cNvSpPr txBox="1">
            <a:spLocks noChangeArrowheads="1"/>
          </p:cNvSpPr>
          <p:nvPr/>
        </p:nvSpPr>
        <p:spPr bwMode="auto">
          <a:xfrm>
            <a:off x="18546406" y="1355884"/>
            <a:ext cx="1663978" cy="779569"/>
          </a:xfrm>
          <a:prstGeom prst="rect">
            <a:avLst/>
          </a:prstGeom>
          <a:noFill/>
          <a:ln w="9525">
            <a:noFill/>
            <a:miter lim="800000"/>
            <a:headEnd/>
            <a:tailEnd/>
          </a:ln>
        </p:spPr>
        <p:txBody>
          <a:bodyPr wrap="none" lIns="192911" tIns="96455" rIns="192911" bIns="96455">
            <a:spAutoFit/>
          </a:bodyPr>
          <a:lstStyle/>
          <a:p>
            <a:r>
              <a:rPr lang="en-US" sz="3800" dirty="0"/>
              <a:t>inside</a:t>
            </a:r>
          </a:p>
        </p:txBody>
      </p:sp>
      <p:sp>
        <p:nvSpPr>
          <p:cNvPr id="3106" name="Text Box 45"/>
          <p:cNvSpPr txBox="1">
            <a:spLocks noChangeArrowheads="1"/>
          </p:cNvSpPr>
          <p:nvPr/>
        </p:nvSpPr>
        <p:spPr bwMode="auto">
          <a:xfrm>
            <a:off x="18726468" y="4326449"/>
            <a:ext cx="1960533" cy="779569"/>
          </a:xfrm>
          <a:prstGeom prst="rect">
            <a:avLst/>
          </a:prstGeom>
          <a:noFill/>
          <a:ln w="9525">
            <a:noFill/>
            <a:miter lim="800000"/>
            <a:headEnd/>
            <a:tailEnd/>
          </a:ln>
        </p:spPr>
        <p:txBody>
          <a:bodyPr wrap="none" lIns="192911" tIns="96455" rIns="192911" bIns="96455">
            <a:spAutoFit/>
          </a:bodyPr>
          <a:lstStyle/>
          <a:p>
            <a:r>
              <a:rPr lang="en-US" sz="3800" dirty="0"/>
              <a:t>outside</a:t>
            </a:r>
          </a:p>
        </p:txBody>
      </p:sp>
      <p:sp>
        <p:nvSpPr>
          <p:cNvPr id="3107" name="Text Box 46"/>
          <p:cNvSpPr txBox="1">
            <a:spLocks noChangeArrowheads="1"/>
          </p:cNvSpPr>
          <p:nvPr/>
        </p:nvSpPr>
        <p:spPr bwMode="auto">
          <a:xfrm>
            <a:off x="19409204" y="2233551"/>
            <a:ext cx="985907" cy="779569"/>
          </a:xfrm>
          <a:prstGeom prst="rect">
            <a:avLst/>
          </a:prstGeom>
          <a:noFill/>
          <a:ln w="9525">
            <a:noFill/>
            <a:miter lim="800000"/>
            <a:headEnd/>
            <a:tailEnd/>
          </a:ln>
        </p:spPr>
        <p:txBody>
          <a:bodyPr wrap="none" lIns="192911" tIns="96455" rIns="192911" bIns="96455">
            <a:spAutoFit/>
          </a:bodyPr>
          <a:lstStyle/>
          <a:p>
            <a:r>
              <a:rPr lang="en-US" sz="3800" dirty="0"/>
              <a:t>Ka</a:t>
            </a:r>
          </a:p>
        </p:txBody>
      </p:sp>
      <p:sp>
        <p:nvSpPr>
          <p:cNvPr id="3108" name="Text Box 47"/>
          <p:cNvSpPr txBox="1">
            <a:spLocks noChangeArrowheads="1"/>
          </p:cNvSpPr>
          <p:nvPr/>
        </p:nvSpPr>
        <p:spPr bwMode="auto">
          <a:xfrm>
            <a:off x="19446717" y="3786347"/>
            <a:ext cx="1013158" cy="779569"/>
          </a:xfrm>
          <a:prstGeom prst="rect">
            <a:avLst/>
          </a:prstGeom>
          <a:noFill/>
          <a:ln w="9525">
            <a:noFill/>
            <a:miter lim="800000"/>
            <a:headEnd/>
            <a:tailEnd/>
          </a:ln>
        </p:spPr>
        <p:txBody>
          <a:bodyPr wrap="none" lIns="192911" tIns="96455" rIns="192911" bIns="96455">
            <a:spAutoFit/>
          </a:bodyPr>
          <a:lstStyle/>
          <a:p>
            <a:r>
              <a:rPr lang="en-US" sz="3800" dirty="0"/>
              <a:t>Na</a:t>
            </a:r>
          </a:p>
        </p:txBody>
      </p:sp>
      <p:sp>
        <p:nvSpPr>
          <p:cNvPr id="3109" name="Text Box 48"/>
          <p:cNvSpPr txBox="1">
            <a:spLocks noChangeArrowheads="1"/>
          </p:cNvSpPr>
          <p:nvPr/>
        </p:nvSpPr>
        <p:spPr bwMode="auto">
          <a:xfrm>
            <a:off x="12064167" y="4596501"/>
            <a:ext cx="3151564" cy="779569"/>
          </a:xfrm>
          <a:prstGeom prst="rect">
            <a:avLst/>
          </a:prstGeom>
          <a:noFill/>
          <a:ln w="9525">
            <a:noFill/>
            <a:miter lim="800000"/>
            <a:headEnd/>
            <a:tailEnd/>
          </a:ln>
        </p:spPr>
        <p:txBody>
          <a:bodyPr wrap="none" lIns="192911" tIns="96455" rIns="192911" bIns="96455">
            <a:spAutoFit/>
          </a:bodyPr>
          <a:lstStyle/>
          <a:p>
            <a:r>
              <a:rPr lang="en-US" sz="3800" dirty="0"/>
              <a:t>Ion channels</a:t>
            </a:r>
          </a:p>
        </p:txBody>
      </p:sp>
      <p:sp>
        <p:nvSpPr>
          <p:cNvPr id="3110" name="Text Box 49"/>
          <p:cNvSpPr txBox="1">
            <a:spLocks noChangeArrowheads="1"/>
          </p:cNvSpPr>
          <p:nvPr/>
        </p:nvSpPr>
        <p:spPr bwMode="auto">
          <a:xfrm>
            <a:off x="15988022" y="4664014"/>
            <a:ext cx="2418992" cy="779569"/>
          </a:xfrm>
          <a:prstGeom prst="rect">
            <a:avLst/>
          </a:prstGeom>
          <a:noFill/>
          <a:ln w="9525">
            <a:noFill/>
            <a:miter lim="800000"/>
            <a:headEnd/>
            <a:tailEnd/>
          </a:ln>
        </p:spPr>
        <p:txBody>
          <a:bodyPr wrap="none" lIns="192911" tIns="96455" rIns="192911" bIns="96455">
            <a:spAutoFit/>
          </a:bodyPr>
          <a:lstStyle/>
          <a:p>
            <a:r>
              <a:rPr lang="en-US" sz="3800" dirty="0"/>
              <a:t>Ion pump</a:t>
            </a:r>
          </a:p>
        </p:txBody>
      </p:sp>
      <p:sp>
        <p:nvSpPr>
          <p:cNvPr id="3111" name="Line 50"/>
          <p:cNvSpPr>
            <a:spLocks noChangeShapeType="1"/>
          </p:cNvSpPr>
          <p:nvPr/>
        </p:nvSpPr>
        <p:spPr bwMode="auto">
          <a:xfrm flipH="1" flipV="1">
            <a:off x="13864789" y="3381269"/>
            <a:ext cx="180062" cy="1215231"/>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3112" name="Line 51"/>
          <p:cNvSpPr>
            <a:spLocks noChangeShapeType="1"/>
          </p:cNvSpPr>
          <p:nvPr/>
        </p:nvSpPr>
        <p:spPr bwMode="auto">
          <a:xfrm flipV="1">
            <a:off x="14585037" y="3381269"/>
            <a:ext cx="720249" cy="1215231"/>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3113" name="Line 52"/>
          <p:cNvSpPr>
            <a:spLocks noChangeShapeType="1"/>
          </p:cNvSpPr>
          <p:nvPr/>
        </p:nvSpPr>
        <p:spPr bwMode="auto">
          <a:xfrm flipH="1" flipV="1">
            <a:off x="16925846" y="3516294"/>
            <a:ext cx="720249" cy="1080206"/>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3114" name="Rectangle 53"/>
          <p:cNvSpPr>
            <a:spLocks noChangeArrowheads="1"/>
          </p:cNvSpPr>
          <p:nvPr/>
        </p:nvSpPr>
        <p:spPr bwMode="auto">
          <a:xfrm>
            <a:off x="0" y="1215231"/>
            <a:ext cx="9003110" cy="5266002"/>
          </a:xfrm>
          <a:prstGeom prst="rect">
            <a:avLst/>
          </a:prstGeom>
          <a:solidFill>
            <a:schemeClr val="bg1"/>
          </a:solidFill>
          <a:ln w="9525">
            <a:noFill/>
            <a:miter lim="800000"/>
            <a:headEnd/>
            <a:tailEnd/>
          </a:ln>
        </p:spPr>
        <p:txBody>
          <a:bodyPr wrap="none" lIns="192911" tIns="96455" rIns="192911" bIns="96455" anchor="ctr"/>
          <a:lstStyle/>
          <a:p>
            <a:pPr algn="ctr"/>
            <a:endParaRPr lang="fr-FR" b="1"/>
          </a:p>
        </p:txBody>
      </p:sp>
      <p:sp>
        <p:nvSpPr>
          <p:cNvPr id="3115" name="Oval 54"/>
          <p:cNvSpPr>
            <a:spLocks noChangeArrowheads="1"/>
          </p:cNvSpPr>
          <p:nvPr/>
        </p:nvSpPr>
        <p:spPr bwMode="auto">
          <a:xfrm>
            <a:off x="13504664" y="3111217"/>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116" name="Oval 55"/>
          <p:cNvSpPr>
            <a:spLocks noChangeArrowheads="1"/>
          </p:cNvSpPr>
          <p:nvPr/>
        </p:nvSpPr>
        <p:spPr bwMode="auto">
          <a:xfrm>
            <a:off x="13864789" y="3111217"/>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117" name="Oval 56"/>
          <p:cNvSpPr>
            <a:spLocks noChangeArrowheads="1"/>
          </p:cNvSpPr>
          <p:nvPr/>
        </p:nvSpPr>
        <p:spPr bwMode="auto">
          <a:xfrm>
            <a:off x="15125224" y="3111217"/>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118" name="Oval 57"/>
          <p:cNvSpPr>
            <a:spLocks noChangeArrowheads="1"/>
          </p:cNvSpPr>
          <p:nvPr/>
        </p:nvSpPr>
        <p:spPr bwMode="auto">
          <a:xfrm>
            <a:off x="15305286" y="3111217"/>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pic>
        <p:nvPicPr>
          <p:cNvPr id="3119" name="Picture 58" descr="nernst-1"/>
          <p:cNvPicPr>
            <a:picLocks noChangeAspect="1" noChangeArrowheads="1"/>
          </p:cNvPicPr>
          <p:nvPr/>
        </p:nvPicPr>
        <p:blipFill>
          <a:blip r:embed="rId6" cstate="print"/>
          <a:srcRect/>
          <a:stretch>
            <a:fillRect/>
          </a:stretch>
        </p:blipFill>
        <p:spPr bwMode="auto">
          <a:xfrm>
            <a:off x="-5395727" y="958062"/>
            <a:ext cx="12598216" cy="5118094"/>
          </a:xfrm>
          <a:prstGeom prst="rect">
            <a:avLst/>
          </a:prstGeom>
          <a:noFill/>
          <a:ln w="9525">
            <a:noFill/>
            <a:miter lim="800000"/>
            <a:headEnd/>
            <a:tailEnd/>
          </a:ln>
        </p:spPr>
      </p:pic>
      <p:sp>
        <p:nvSpPr>
          <p:cNvPr id="3122" name="Text Box 62"/>
          <p:cNvSpPr txBox="1">
            <a:spLocks noChangeArrowheads="1"/>
          </p:cNvSpPr>
          <p:nvPr/>
        </p:nvSpPr>
        <p:spPr bwMode="auto">
          <a:xfrm>
            <a:off x="10466115" y="8354716"/>
            <a:ext cx="6549931" cy="1118124"/>
          </a:xfrm>
          <a:prstGeom prst="rect">
            <a:avLst/>
          </a:prstGeom>
          <a:noFill/>
          <a:ln w="9525">
            <a:noFill/>
            <a:miter lim="800000"/>
            <a:headEnd/>
            <a:tailEnd/>
          </a:ln>
        </p:spPr>
        <p:txBody>
          <a:bodyPr wrap="none" lIns="192911" tIns="96455" rIns="192911" bIns="96455">
            <a:spAutoFit/>
          </a:bodyPr>
          <a:lstStyle/>
          <a:p>
            <a:r>
              <a:rPr lang="fr-CH" sz="6000" dirty="0"/>
              <a:t>Reversal </a:t>
            </a:r>
            <a:r>
              <a:rPr lang="fr-CH" sz="6000" dirty="0" err="1"/>
              <a:t>potential</a:t>
            </a:r>
            <a:endParaRPr lang="fr-FR" sz="6000" dirty="0"/>
          </a:p>
        </p:txBody>
      </p:sp>
      <p:graphicFrame>
        <p:nvGraphicFramePr>
          <p:cNvPr id="1050691" name="Object 67"/>
          <p:cNvGraphicFramePr>
            <a:graphicFrameLocks noChangeAspect="1"/>
          </p:cNvGraphicFramePr>
          <p:nvPr/>
        </p:nvGraphicFramePr>
        <p:xfrm>
          <a:off x="9601698" y="5557838"/>
          <a:ext cx="11363500" cy="3027362"/>
        </p:xfrm>
        <a:graphic>
          <a:graphicData uri="http://schemas.openxmlformats.org/presentationml/2006/ole">
            <mc:AlternateContent xmlns:mc="http://schemas.openxmlformats.org/markup-compatibility/2006">
              <mc:Choice xmlns:v="urn:schemas-microsoft-com:vml" Requires="v">
                <p:oleObj spid="_x0000_s344166" name="Equation" r:id="rId7" imgW="1587240" imgH="419040" progId="Equation.DSMT4">
                  <p:embed/>
                </p:oleObj>
              </mc:Choice>
              <mc:Fallback>
                <p:oleObj name="Equation" r:id="rId7" imgW="1587240" imgH="419040" progId="Equation.DSMT4">
                  <p:embed/>
                  <p:pic>
                    <p:nvPicPr>
                      <p:cNvPr id="0" name="Object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1698" y="5557838"/>
                        <a:ext cx="11363500" cy="302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Oval 52"/>
          <p:cNvSpPr>
            <a:spLocks noChangeArrowheads="1"/>
          </p:cNvSpPr>
          <p:nvPr/>
        </p:nvSpPr>
        <p:spPr bwMode="auto">
          <a:xfrm>
            <a:off x="19086592" y="2092898"/>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66" name="Oval 53"/>
          <p:cNvSpPr>
            <a:spLocks noChangeArrowheads="1"/>
          </p:cNvSpPr>
          <p:nvPr/>
        </p:nvSpPr>
        <p:spPr bwMode="auto">
          <a:xfrm>
            <a:off x="17466033" y="1687821"/>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68" name="Title 3"/>
          <p:cNvSpPr txBox="1">
            <a:spLocks/>
          </p:cNvSpPr>
          <p:nvPr/>
        </p:nvSpPr>
        <p:spPr>
          <a:xfrm>
            <a:off x="697827" y="131346"/>
            <a:ext cx="20861626" cy="1473200"/>
          </a:xfrm>
          <a:prstGeom prst="rect">
            <a:avLst/>
          </a:prstGeom>
        </p:spPr>
        <p:txBody>
          <a:bodyPr vert="horz" wrap="square" numCol="1" anchor="t" anchorCtr="0" compatLnSpc="1">
            <a:prstTxWarp prst="textNoShape">
              <a:avLst/>
            </a:prstTxWarp>
          </a:bodyPr>
          <a:lstStyle/>
          <a:p>
            <a:pPr lvl="0" eaLnBrk="0" hangingPunct="0">
              <a:spcAft>
                <a:spcPts val="2838"/>
              </a:spcAft>
              <a:defRPr/>
            </a:pP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cs typeface="Impact" charset="0"/>
              </a:rPr>
              <a:t>Review of week 2 :Hodgkin-Huxley Model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9" name="Straight Connector 6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0" name="Text Box 136"/>
          <p:cNvSpPr txBox="1">
            <a:spLocks noChangeArrowheads="1"/>
          </p:cNvSpPr>
          <p:nvPr/>
        </p:nvSpPr>
        <p:spPr bwMode="auto">
          <a:xfrm>
            <a:off x="762492" y="9492067"/>
            <a:ext cx="20202706" cy="1071957"/>
          </a:xfrm>
          <a:prstGeom prst="rect">
            <a:avLst/>
          </a:prstGeom>
          <a:solidFill>
            <a:srgbClr val="FFFF00"/>
          </a:solidFill>
          <a:ln w="9525">
            <a:solidFill>
              <a:srgbClr val="FF0000"/>
            </a:solidFill>
            <a:miter lim="800000"/>
            <a:headEnd/>
            <a:tailEnd/>
          </a:ln>
        </p:spPr>
        <p:txBody>
          <a:bodyPr wrap="none" lIns="192911" tIns="96455" rIns="192911" bIns="96455">
            <a:spAutoFit/>
          </a:bodyPr>
          <a:lstStyle/>
          <a:p>
            <a:r>
              <a:rPr lang="fr-CH" b="1" dirty="0" smtClean="0"/>
              <a:t> </a:t>
            </a:r>
            <a:r>
              <a:rPr lang="fr-CH" sz="5400" b="1" dirty="0" smtClean="0">
                <a:solidFill>
                  <a:srgbClr val="FF0000"/>
                </a:solidFill>
              </a:rPr>
              <a:t>ion </a:t>
            </a:r>
            <a:r>
              <a:rPr lang="fr-CH" sz="5400" b="1" dirty="0" err="1" smtClean="0">
                <a:solidFill>
                  <a:srgbClr val="FF0000"/>
                </a:solidFill>
              </a:rPr>
              <a:t>pumps</a:t>
            </a:r>
            <a:r>
              <a:rPr lang="fr-CH" sz="5400" b="1" dirty="0" smtClean="0">
                <a:solidFill>
                  <a:srgbClr val="FF0000"/>
                </a:solidFill>
              </a:rPr>
              <a:t> </a:t>
            </a:r>
            <a:r>
              <a:rPr lang="fr-CH" sz="5400" b="1" dirty="0" smtClean="0">
                <a:solidFill>
                  <a:srgbClr val="FF0000"/>
                </a:solidFill>
                <a:sym typeface="Wingdings" pitchFamily="2" charset="2"/>
              </a:rPr>
              <a:t>c</a:t>
            </a:r>
            <a:r>
              <a:rPr lang="fr-CH" sz="5400" b="1" dirty="0" smtClean="0">
                <a:solidFill>
                  <a:srgbClr val="FF0000"/>
                </a:solidFill>
              </a:rPr>
              <a:t>oncentration </a:t>
            </a:r>
            <a:r>
              <a:rPr lang="fr-CH" sz="5400" b="1" dirty="0" err="1">
                <a:solidFill>
                  <a:srgbClr val="FF0000"/>
                </a:solidFill>
              </a:rPr>
              <a:t>difference</a:t>
            </a:r>
            <a:r>
              <a:rPr lang="fr-CH" sz="5400" b="1" dirty="0">
                <a:solidFill>
                  <a:srgbClr val="FF0000"/>
                </a:solidFill>
              </a:rPr>
              <a:t> </a:t>
            </a:r>
            <a:r>
              <a:rPr lang="fr-CH" sz="5400" b="1" dirty="0">
                <a:solidFill>
                  <a:srgbClr val="FF0000"/>
                </a:solidFill>
                <a:sym typeface="Wingdings" pitchFamily="2" charset="2"/>
              </a:rPr>
              <a:t></a:t>
            </a:r>
            <a:r>
              <a:rPr lang="fr-CH" sz="5400" b="1" dirty="0">
                <a:solidFill>
                  <a:srgbClr val="FF0000"/>
                </a:solidFill>
              </a:rPr>
              <a:t> voltage </a:t>
            </a:r>
            <a:r>
              <a:rPr lang="fr-CH" sz="5400" b="1" dirty="0" err="1">
                <a:solidFill>
                  <a:srgbClr val="FF0000"/>
                </a:solidFill>
              </a:rPr>
              <a:t>difference</a:t>
            </a:r>
            <a:endParaRPr lang="fr-FR" sz="5400" b="1" dirty="0">
              <a:solidFill>
                <a:srgbClr val="FF0000"/>
              </a:solidFill>
            </a:endParaRPr>
          </a:p>
        </p:txBody>
      </p:sp>
      <p:sp>
        <p:nvSpPr>
          <p:cNvPr id="67" name="Rectangle 66"/>
          <p:cNvSpPr/>
          <p:nvPr/>
        </p:nvSpPr>
        <p:spPr>
          <a:xfrm>
            <a:off x="19446717" y="2251306"/>
            <a:ext cx="1013158" cy="7795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tx1"/>
                </a:solidFill>
              </a:rPr>
              <a:t>K</a:t>
            </a:r>
            <a:endParaRPr lang="en-US" sz="440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8659834"/>
              </p:ext>
            </p:extLst>
          </p:nvPr>
        </p:nvGraphicFramePr>
        <p:xfrm>
          <a:off x="10745788" y="5967413"/>
          <a:ext cx="114300" cy="215900"/>
        </p:xfrm>
        <a:graphic>
          <a:graphicData uri="http://schemas.openxmlformats.org/presentationml/2006/ole">
            <mc:AlternateContent xmlns:mc="http://schemas.openxmlformats.org/markup-compatibility/2006">
              <mc:Choice xmlns:v="urn:schemas-microsoft-com:vml" Requires="v">
                <p:oleObj spid="_x0000_s344167" name="Equation" r:id="rId9" imgW="114120" imgH="215640" progId="Equation.3">
                  <p:embed/>
                </p:oleObj>
              </mc:Choice>
              <mc:Fallback>
                <p:oleObj name="Equation" r:id="rId9" imgW="114120" imgH="215640" progId="Equation.3">
                  <p:embed/>
                  <p:pic>
                    <p:nvPicPr>
                      <p:cNvPr id="0" name=""/>
                      <p:cNvPicPr/>
                      <p:nvPr/>
                    </p:nvPicPr>
                    <p:blipFill>
                      <a:blip r:embed="rId10"/>
                      <a:stretch>
                        <a:fillRect/>
                      </a:stretch>
                    </p:blipFill>
                    <p:spPr>
                      <a:xfrm>
                        <a:off x="10745788" y="5967413"/>
                        <a:ext cx="114300" cy="2159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pic>
        <p:nvPicPr>
          <p:cNvPr id="9224" name="Picture 32"/>
          <p:cNvPicPr>
            <a:picLocks noChangeAspect="1" noChangeArrowheads="1"/>
          </p:cNvPicPr>
          <p:nvPr/>
        </p:nvPicPr>
        <p:blipFill>
          <a:blip r:embed="rId4"/>
          <a:srcRect/>
          <a:stretch>
            <a:fillRect/>
          </a:stretch>
        </p:blipFill>
        <p:spPr bwMode="auto">
          <a:xfrm>
            <a:off x="9633327" y="2247616"/>
            <a:ext cx="8657991" cy="7662708"/>
          </a:xfrm>
          <a:prstGeom prst="rect">
            <a:avLst/>
          </a:prstGeom>
          <a:noFill/>
          <a:ln w="9525">
            <a:noFill/>
            <a:miter lim="800000"/>
            <a:headEnd/>
            <a:tailEnd/>
          </a:ln>
        </p:spPr>
      </p:pic>
      <p:grpSp>
        <p:nvGrpSpPr>
          <p:cNvPr id="2" name="Group 4"/>
          <p:cNvGrpSpPr>
            <a:grpSpLocks/>
          </p:cNvGrpSpPr>
          <p:nvPr/>
        </p:nvGrpSpPr>
        <p:grpSpPr bwMode="auto">
          <a:xfrm>
            <a:off x="1260437" y="2295437"/>
            <a:ext cx="5952655" cy="4320822"/>
            <a:chOff x="336" y="816"/>
            <a:chExt cx="2123" cy="1536"/>
          </a:xfrm>
        </p:grpSpPr>
        <p:graphicFrame>
          <p:nvGraphicFramePr>
            <p:cNvPr id="9219" name="Object 5"/>
            <p:cNvGraphicFramePr>
              <a:graphicFrameLocks noChangeAspect="1"/>
            </p:cNvGraphicFramePr>
            <p:nvPr/>
          </p:nvGraphicFramePr>
          <p:xfrm>
            <a:off x="365" y="1136"/>
            <a:ext cx="2094" cy="592"/>
          </p:xfrm>
          <a:graphic>
            <a:graphicData uri="http://schemas.openxmlformats.org/presentationml/2006/ole">
              <mc:AlternateContent xmlns:mc="http://schemas.openxmlformats.org/markup-compatibility/2006">
                <mc:Choice xmlns:v="urn:schemas-microsoft-com:vml" Requires="v">
                  <p:oleObj spid="_x0000_s394378" name="Equation" r:id="rId5" imgW="1384200" imgH="393480" progId="Equation.DSMT4">
                    <p:embed/>
                  </p:oleObj>
                </mc:Choice>
                <mc:Fallback>
                  <p:oleObj name="Equation" r:id="rId5" imgW="138420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 y="1136"/>
                          <a:ext cx="2094"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1815" y="816"/>
              <a:ext cx="526" cy="480"/>
              <a:chOff x="4848" y="2112"/>
              <a:chExt cx="526" cy="480"/>
            </a:xfrm>
          </p:grpSpPr>
          <p:sp>
            <p:nvSpPr>
              <p:cNvPr id="9231" name="Line 7"/>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9232" name="Text Box 8"/>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9220" name="Object 9"/>
            <p:cNvGraphicFramePr>
              <a:graphicFrameLocks noChangeAspect="1"/>
            </p:cNvGraphicFramePr>
            <p:nvPr/>
          </p:nvGraphicFramePr>
          <p:xfrm>
            <a:off x="336" y="1760"/>
            <a:ext cx="1536" cy="592"/>
          </p:xfrm>
          <a:graphic>
            <a:graphicData uri="http://schemas.openxmlformats.org/presentationml/2006/ole">
              <mc:AlternateContent xmlns:mc="http://schemas.openxmlformats.org/markup-compatibility/2006">
                <mc:Choice xmlns:v="urn:schemas-microsoft-com:vml" Requires="v">
                  <p:oleObj spid="_x0000_s394379" name="Equation" r:id="rId7" imgW="1015920" imgH="393480" progId="Equation.3">
                    <p:embed/>
                  </p:oleObj>
                </mc:Choice>
                <mc:Fallback>
                  <p:oleObj name="Equation" r:id="rId7" imgW="101592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 y="1760"/>
                          <a:ext cx="1536"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218" name="Object 16"/>
          <p:cNvGraphicFramePr>
            <a:graphicFrameLocks noChangeAspect="1"/>
          </p:cNvGraphicFramePr>
          <p:nvPr/>
        </p:nvGraphicFramePr>
        <p:xfrm>
          <a:off x="14437274" y="991940"/>
          <a:ext cx="1588789" cy="1358697"/>
        </p:xfrm>
        <a:graphic>
          <a:graphicData uri="http://schemas.openxmlformats.org/presentationml/2006/ole">
            <mc:AlternateContent xmlns:mc="http://schemas.openxmlformats.org/markup-compatibility/2006">
              <mc:Choice xmlns:v="urn:schemas-microsoft-com:vml" Requires="v">
                <p:oleObj spid="_x0000_s394380" name="Equation" r:id="rId9" imgW="469800" imgH="393480" progId="Equation.3">
                  <p:embed/>
                </p:oleObj>
              </mc:Choice>
              <mc:Fallback>
                <p:oleObj name="Equation" r:id="rId9" imgW="469800" imgH="39348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37274" y="991940"/>
                        <a:ext cx="1588789"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15"/>
          <p:cNvGraphicFramePr>
            <a:graphicFrameLocks noChangeAspect="1"/>
          </p:cNvGraphicFramePr>
          <p:nvPr/>
        </p:nvGraphicFramePr>
        <p:xfrm>
          <a:off x="18291317" y="6076157"/>
          <a:ext cx="1777357" cy="1792495"/>
        </p:xfrm>
        <a:graphic>
          <a:graphicData uri="http://schemas.openxmlformats.org/presentationml/2006/ole">
            <mc:AlternateContent xmlns:mc="http://schemas.openxmlformats.org/markup-compatibility/2006">
              <mc:Choice xmlns:v="urn:schemas-microsoft-com:vml" Requires="v">
                <p:oleObj spid="_x0000_s394381" name="Equation" r:id="rId11" imgW="406080" imgH="355320" progId="Equation.3">
                  <p:embed/>
                </p:oleObj>
              </mc:Choice>
              <mc:Fallback>
                <p:oleObj name="Equation" r:id="rId11" imgW="406080" imgH="35532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91317" y="6076157"/>
                        <a:ext cx="1777357" cy="17924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4"/>
          <p:cNvGrpSpPr>
            <a:grpSpLocks/>
          </p:cNvGrpSpPr>
          <p:nvPr/>
        </p:nvGrpSpPr>
        <p:grpSpPr bwMode="auto">
          <a:xfrm>
            <a:off x="9277823" y="6585318"/>
            <a:ext cx="3920104" cy="4222365"/>
            <a:chOff x="3593" y="2442"/>
            <a:chExt cx="1045" cy="1501"/>
          </a:xfrm>
        </p:grpSpPr>
        <p:sp>
          <p:nvSpPr>
            <p:cNvPr id="9228" name="Line 32"/>
            <p:cNvSpPr>
              <a:spLocks noChangeShapeType="1"/>
            </p:cNvSpPr>
            <p:nvPr/>
          </p:nvSpPr>
          <p:spPr bwMode="auto">
            <a:xfrm flipV="1">
              <a:off x="3923" y="2442"/>
              <a:ext cx="214" cy="1260"/>
            </a:xfrm>
            <a:prstGeom prst="line">
              <a:avLst/>
            </a:prstGeom>
            <a:noFill/>
            <a:ln w="9525">
              <a:solidFill>
                <a:schemeClr val="tx1"/>
              </a:solidFill>
              <a:round/>
              <a:headEnd/>
              <a:tailEnd type="triangle" w="med" len="med"/>
            </a:ln>
          </p:spPr>
          <p:txBody>
            <a:bodyPr/>
            <a:lstStyle/>
            <a:p>
              <a:endParaRPr lang="en-US"/>
            </a:p>
          </p:txBody>
        </p:sp>
        <p:sp>
          <p:nvSpPr>
            <p:cNvPr id="9229" name="Text Box 33"/>
            <p:cNvSpPr txBox="1">
              <a:spLocks noChangeArrowheads="1"/>
            </p:cNvSpPr>
            <p:nvPr/>
          </p:nvSpPr>
          <p:spPr bwMode="auto">
            <a:xfrm>
              <a:off x="3593" y="3702"/>
              <a:ext cx="1045" cy="241"/>
            </a:xfrm>
            <a:prstGeom prst="rect">
              <a:avLst/>
            </a:prstGeom>
            <a:noFill/>
            <a:ln w="9525">
              <a:solidFill>
                <a:schemeClr val="tx1"/>
              </a:solidFill>
              <a:miter lim="800000"/>
              <a:headEnd/>
              <a:tailEnd/>
            </a:ln>
          </p:spPr>
          <p:txBody>
            <a:bodyPr wrap="none">
              <a:spAutoFit/>
            </a:bodyPr>
            <a:lstStyle/>
            <a:p>
              <a:r>
                <a:rPr lang="fr-CH" sz="3800" dirty="0"/>
                <a:t>Stable </a:t>
              </a:r>
              <a:r>
                <a:rPr lang="fr-CH" sz="3800" dirty="0" err="1"/>
                <a:t>fixed</a:t>
              </a:r>
              <a:r>
                <a:rPr lang="fr-CH" sz="3800" dirty="0"/>
                <a:t> point</a:t>
              </a:r>
              <a:endParaRPr lang="fr-FR" sz="3800" dirty="0"/>
            </a:p>
          </p:txBody>
        </p:sp>
      </p:grpSp>
      <p:sp>
        <p:nvSpPr>
          <p:cNvPr id="17"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Nullclines</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of reduced HH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8" name="Straight Connector 17"/>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94084" y="7383904"/>
            <a:ext cx="2957861" cy="830997"/>
          </a:xfrm>
          <a:prstGeom prst="rect">
            <a:avLst/>
          </a:prstGeom>
          <a:noFill/>
        </p:spPr>
        <p:txBody>
          <a:bodyPr wrap="none" rtlCol="0">
            <a:spAutoFit/>
          </a:bodyPr>
          <a:lstStyle/>
          <a:p>
            <a:r>
              <a:rPr lang="en-US" sz="4800" dirty="0" smtClean="0"/>
              <a:t>u-</a:t>
            </a:r>
            <a:r>
              <a:rPr lang="en-US" sz="4800" dirty="0" err="1" smtClean="0"/>
              <a:t>nullcline</a:t>
            </a:r>
            <a:endParaRPr lang="en-US" sz="4800" dirty="0"/>
          </a:p>
        </p:txBody>
      </p:sp>
      <p:sp>
        <p:nvSpPr>
          <p:cNvPr id="20" name="TextBox 19"/>
          <p:cNvSpPr txBox="1"/>
          <p:nvPr/>
        </p:nvSpPr>
        <p:spPr>
          <a:xfrm>
            <a:off x="946484" y="9494825"/>
            <a:ext cx="3058851" cy="830997"/>
          </a:xfrm>
          <a:prstGeom prst="rect">
            <a:avLst/>
          </a:prstGeom>
          <a:noFill/>
        </p:spPr>
        <p:txBody>
          <a:bodyPr wrap="none" rtlCol="0">
            <a:spAutoFit/>
          </a:bodyPr>
          <a:lstStyle/>
          <a:p>
            <a:r>
              <a:rPr lang="en-US" sz="4800" dirty="0" smtClean="0"/>
              <a:t>w-</a:t>
            </a:r>
            <a:r>
              <a:rPr lang="en-US" sz="4800" dirty="0" err="1" smtClean="0"/>
              <a:t>nullcline</a:t>
            </a:r>
            <a:endParaRPr lang="en-US" sz="4800" dirty="0"/>
          </a:p>
        </p:txBody>
      </p:sp>
      <p:sp>
        <p:nvSpPr>
          <p:cNvPr id="21" name="Rectangle 20"/>
          <p:cNvSpPr/>
          <p:nvPr/>
        </p:nvSpPr>
        <p:spPr>
          <a:xfrm>
            <a:off x="14437274" y="991940"/>
            <a:ext cx="1588789"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11004331" y="2427890"/>
            <a:ext cx="3594538" cy="4162096"/>
          </a:xfrm>
          <a:custGeom>
            <a:avLst/>
            <a:gdLst>
              <a:gd name="connsiteX0" fmla="*/ 0 w 3594538"/>
              <a:gd name="connsiteY0" fmla="*/ 4162096 h 4162096"/>
              <a:gd name="connsiteX1" fmla="*/ 1040524 w 3594538"/>
              <a:gd name="connsiteY1" fmla="*/ 4130565 h 4162096"/>
              <a:gd name="connsiteX2" fmla="*/ 2144110 w 3594538"/>
              <a:gd name="connsiteY2" fmla="*/ 3878317 h 4162096"/>
              <a:gd name="connsiteX3" fmla="*/ 2900855 w 3594538"/>
              <a:gd name="connsiteY3" fmla="*/ 2837793 h 4162096"/>
              <a:gd name="connsiteX4" fmla="*/ 3594538 w 3594538"/>
              <a:gd name="connsiteY4" fmla="*/ 0 h 416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538" h="4162096">
                <a:moveTo>
                  <a:pt x="0" y="4162096"/>
                </a:moveTo>
                <a:lnTo>
                  <a:pt x="1040524" y="4130565"/>
                </a:lnTo>
                <a:cubicBezTo>
                  <a:pt x="1397876" y="4083269"/>
                  <a:pt x="1834055" y="4093779"/>
                  <a:pt x="2144110" y="3878317"/>
                </a:cubicBezTo>
                <a:cubicBezTo>
                  <a:pt x="2454165" y="3662855"/>
                  <a:pt x="2659117" y="3484179"/>
                  <a:pt x="2900855" y="2837793"/>
                </a:cubicBezTo>
                <a:cubicBezTo>
                  <a:pt x="3142593" y="2191407"/>
                  <a:pt x="3594538" y="0"/>
                  <a:pt x="3594538" y="0"/>
                </a:cubicBezTo>
              </a:path>
            </a:pathLst>
          </a:custGeom>
          <a:ln w="38100">
            <a:solidFill>
              <a:srgbClr val="3550F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1161986" y="2554014"/>
            <a:ext cx="7031421" cy="5265683"/>
          </a:xfrm>
          <a:custGeom>
            <a:avLst/>
            <a:gdLst>
              <a:gd name="connsiteX0" fmla="*/ 0 w 7031421"/>
              <a:gd name="connsiteY0" fmla="*/ 0 h 5265683"/>
              <a:gd name="connsiteX1" fmla="*/ 189186 w 7031421"/>
              <a:gd name="connsiteY1" fmla="*/ 4130565 h 5265683"/>
              <a:gd name="connsiteX2" fmla="*/ 378373 w 7031421"/>
              <a:gd name="connsiteY2" fmla="*/ 5265683 h 5265683"/>
              <a:gd name="connsiteX3" fmla="*/ 788276 w 7031421"/>
              <a:gd name="connsiteY3" fmla="*/ 4130565 h 5265683"/>
              <a:gd name="connsiteX4" fmla="*/ 1166648 w 7031421"/>
              <a:gd name="connsiteY4" fmla="*/ 3657600 h 5265683"/>
              <a:gd name="connsiteX5" fmla="*/ 1891862 w 7031421"/>
              <a:gd name="connsiteY5" fmla="*/ 3468414 h 5265683"/>
              <a:gd name="connsiteX6" fmla="*/ 3815255 w 7031421"/>
              <a:gd name="connsiteY6" fmla="*/ 3436883 h 5265683"/>
              <a:gd name="connsiteX7" fmla="*/ 6337738 w 7031421"/>
              <a:gd name="connsiteY7" fmla="*/ 3499945 h 5265683"/>
              <a:gd name="connsiteX8" fmla="*/ 6873766 w 7031421"/>
              <a:gd name="connsiteY8" fmla="*/ 3846786 h 5265683"/>
              <a:gd name="connsiteX9" fmla="*/ 7031421 w 7031421"/>
              <a:gd name="connsiteY9" fmla="*/ 4445876 h 526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1421" h="5265683">
                <a:moveTo>
                  <a:pt x="0" y="0"/>
                </a:moveTo>
                <a:cubicBezTo>
                  <a:pt x="63062" y="1626475"/>
                  <a:pt x="126124" y="3252951"/>
                  <a:pt x="189186" y="4130565"/>
                </a:cubicBezTo>
                <a:cubicBezTo>
                  <a:pt x="252248" y="5008179"/>
                  <a:pt x="278525" y="5265683"/>
                  <a:pt x="378373" y="5265683"/>
                </a:cubicBezTo>
                <a:cubicBezTo>
                  <a:pt x="478221" y="5265683"/>
                  <a:pt x="656897" y="4398579"/>
                  <a:pt x="788276" y="4130565"/>
                </a:cubicBezTo>
                <a:cubicBezTo>
                  <a:pt x="919655" y="3862551"/>
                  <a:pt x="982717" y="3767958"/>
                  <a:pt x="1166648" y="3657600"/>
                </a:cubicBezTo>
                <a:cubicBezTo>
                  <a:pt x="1350579" y="3547242"/>
                  <a:pt x="1450428" y="3505200"/>
                  <a:pt x="1891862" y="3468414"/>
                </a:cubicBezTo>
                <a:cubicBezTo>
                  <a:pt x="2333297" y="3431628"/>
                  <a:pt x="3074276" y="3431628"/>
                  <a:pt x="3815255" y="3436883"/>
                </a:cubicBezTo>
                <a:cubicBezTo>
                  <a:pt x="4556234" y="3442138"/>
                  <a:pt x="5827986" y="3431628"/>
                  <a:pt x="6337738" y="3499945"/>
                </a:cubicBezTo>
                <a:cubicBezTo>
                  <a:pt x="6847490" y="3568262"/>
                  <a:pt x="6758152" y="3689131"/>
                  <a:pt x="6873766" y="3846786"/>
                </a:cubicBezTo>
                <a:cubicBezTo>
                  <a:pt x="6989380" y="4004441"/>
                  <a:pt x="7031421" y="4445876"/>
                  <a:pt x="7031421" y="4445876"/>
                </a:cubicBezTo>
              </a:path>
            </a:pathLst>
          </a:cu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5099648" y="10081014"/>
            <a:ext cx="6485493" cy="1754326"/>
          </a:xfrm>
          <a:prstGeom prst="rect">
            <a:avLst/>
          </a:prstGeom>
          <a:noFill/>
        </p:spPr>
        <p:txBody>
          <a:bodyPr wrap="none" rtlCol="0">
            <a:spAutoFit/>
          </a:bodyPr>
          <a:lstStyle/>
          <a:p>
            <a:r>
              <a:rPr lang="en-US" sz="3600" i="1" dirty="0" smtClean="0"/>
              <a:t>Image: Neuronal Dynamics, </a:t>
            </a:r>
          </a:p>
          <a:p>
            <a:r>
              <a:rPr lang="en-US" sz="3600" i="1" dirty="0" smtClean="0"/>
              <a:t>Gerstner et al.,</a:t>
            </a:r>
          </a:p>
          <a:p>
            <a:r>
              <a:rPr lang="en-US" sz="3600" i="1" dirty="0" smtClean="0"/>
              <a:t> Cambridge Univ. Press (2014)</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Phase</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Plane Analysis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64274" y="7049260"/>
            <a:ext cx="9049272" cy="969496"/>
          </a:xfrm>
          <a:prstGeom prst="rect">
            <a:avLst/>
          </a:prstGeom>
          <a:noFill/>
        </p:spPr>
        <p:txBody>
          <a:bodyPr wrap="none" rtlCol="0">
            <a:spAutoFit/>
          </a:bodyPr>
          <a:lstStyle/>
          <a:p>
            <a:r>
              <a:rPr lang="en-US" dirty="0" smtClean="0"/>
              <a:t>Enables graphical analysis!</a:t>
            </a:r>
            <a:endParaRPr lang="en-US" dirty="0"/>
          </a:p>
        </p:txBody>
      </p:sp>
      <p:sp>
        <p:nvSpPr>
          <p:cNvPr id="21" name="TextBox 20"/>
          <p:cNvSpPr txBox="1"/>
          <p:nvPr/>
        </p:nvSpPr>
        <p:spPr>
          <a:xfrm>
            <a:off x="1821474" y="7991207"/>
            <a:ext cx="5718232" cy="2723823"/>
          </a:xfrm>
          <a:prstGeom prst="rect">
            <a:avLst/>
          </a:prstGeom>
          <a:noFill/>
        </p:spPr>
        <p:txBody>
          <a:bodyPr wrap="none" rtlCol="0">
            <a:spAutoFit/>
          </a:bodyPr>
          <a:lstStyle/>
          <a:p>
            <a:r>
              <a:rPr lang="en-US" dirty="0" smtClean="0"/>
              <a:t>Important role of </a:t>
            </a:r>
          </a:p>
          <a:p>
            <a:r>
              <a:rPr lang="en-US" dirty="0" smtClean="0"/>
              <a:t> - </a:t>
            </a:r>
            <a:r>
              <a:rPr lang="en-US" dirty="0" err="1" smtClean="0"/>
              <a:t>nullclines</a:t>
            </a:r>
            <a:endParaRPr lang="en-US" dirty="0" smtClean="0"/>
          </a:p>
          <a:p>
            <a:r>
              <a:rPr lang="en-US" dirty="0" smtClean="0"/>
              <a:t> - flow arrows</a:t>
            </a:r>
            <a:endParaRPr lang="en-US" dirty="0"/>
          </a:p>
        </p:txBody>
      </p:sp>
      <p:sp>
        <p:nvSpPr>
          <p:cNvPr id="22" name="TextBox 21"/>
          <p:cNvSpPr txBox="1"/>
          <p:nvPr/>
        </p:nvSpPr>
        <p:spPr>
          <a:xfrm>
            <a:off x="1364274" y="1967732"/>
            <a:ext cx="7750840" cy="969496"/>
          </a:xfrm>
          <a:prstGeom prst="rect">
            <a:avLst/>
          </a:prstGeom>
          <a:noFill/>
        </p:spPr>
        <p:txBody>
          <a:bodyPr wrap="none" rtlCol="0">
            <a:spAutoFit/>
          </a:bodyPr>
          <a:lstStyle/>
          <a:p>
            <a:r>
              <a:rPr lang="en-US" dirty="0" smtClean="0"/>
              <a:t>2-dimensional equation</a:t>
            </a:r>
            <a:endParaRPr lang="en-US" dirty="0"/>
          </a:p>
        </p:txBody>
      </p:sp>
      <p:grpSp>
        <p:nvGrpSpPr>
          <p:cNvPr id="2" name="Group 4"/>
          <p:cNvGrpSpPr>
            <a:grpSpLocks/>
          </p:cNvGrpSpPr>
          <p:nvPr/>
        </p:nvGrpSpPr>
        <p:grpSpPr bwMode="auto">
          <a:xfrm>
            <a:off x="2900855" y="2610497"/>
            <a:ext cx="6655004" cy="4320822"/>
            <a:chOff x="315" y="816"/>
            <a:chExt cx="2093" cy="1536"/>
          </a:xfrm>
        </p:grpSpPr>
        <p:graphicFrame>
          <p:nvGraphicFramePr>
            <p:cNvPr id="10" name="Object 5"/>
            <p:cNvGraphicFramePr>
              <a:graphicFrameLocks noChangeAspect="1"/>
            </p:cNvGraphicFramePr>
            <p:nvPr/>
          </p:nvGraphicFramePr>
          <p:xfrm>
            <a:off x="315" y="1104"/>
            <a:ext cx="2093" cy="592"/>
          </p:xfrm>
          <a:graphic>
            <a:graphicData uri="http://schemas.openxmlformats.org/presentationml/2006/ole">
              <mc:AlternateContent xmlns:mc="http://schemas.openxmlformats.org/markup-compatibility/2006">
                <mc:Choice xmlns:v="urn:schemas-microsoft-com:vml" Requires="v">
                  <p:oleObj spid="_x0000_s342084" name="Equation" r:id="rId4" imgW="1384200" imgH="393480" progId="Equation.DSMT4">
                    <p:embed/>
                  </p:oleObj>
                </mc:Choice>
                <mc:Fallback>
                  <p:oleObj name="Equation" r:id="rId4" imgW="138420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 y="1104"/>
                          <a:ext cx="2093"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1815" y="816"/>
              <a:ext cx="526" cy="480"/>
              <a:chOff x="4848" y="2112"/>
              <a:chExt cx="526" cy="480"/>
            </a:xfrm>
          </p:grpSpPr>
          <p:sp>
            <p:nvSpPr>
              <p:cNvPr id="13" name="Line 7"/>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14" name="Text Box 8"/>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12" name="Object 9"/>
            <p:cNvGraphicFramePr>
              <a:graphicFrameLocks noChangeAspect="1"/>
            </p:cNvGraphicFramePr>
            <p:nvPr/>
          </p:nvGraphicFramePr>
          <p:xfrm>
            <a:off x="336" y="1760"/>
            <a:ext cx="1536" cy="592"/>
          </p:xfrm>
          <a:graphic>
            <a:graphicData uri="http://schemas.openxmlformats.org/presentationml/2006/ole">
              <mc:AlternateContent xmlns:mc="http://schemas.openxmlformats.org/markup-compatibility/2006">
                <mc:Choice xmlns:v="urn:schemas-microsoft-com:vml" Requires="v">
                  <p:oleObj spid="_x0000_s342085" name="Equation" r:id="rId6" imgW="1015920" imgH="393480" progId="Equation.3">
                    <p:embed/>
                  </p:oleObj>
                </mc:Choice>
                <mc:Fallback>
                  <p:oleObj name="Equation" r:id="rId6" imgW="1015920" imgH="3934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1760"/>
                          <a:ext cx="1536"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6" name="Straight Arrow Connector 15"/>
          <p:cNvCxnSpPr/>
          <p:nvPr/>
        </p:nvCxnSpPr>
        <p:spPr>
          <a:xfrm>
            <a:off x="10815145" y="7567448"/>
            <a:ext cx="2081048"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3306097" y="6931319"/>
            <a:ext cx="6842234" cy="1846659"/>
          </a:xfrm>
          <a:prstGeom prst="rect">
            <a:avLst/>
          </a:prstGeom>
          <a:noFill/>
        </p:spPr>
        <p:txBody>
          <a:bodyPr wrap="square" rtlCol="0">
            <a:spAutoFit/>
          </a:bodyPr>
          <a:lstStyle/>
          <a:p>
            <a:r>
              <a:rPr lang="en-US" dirty="0" smtClean="0">
                <a:solidFill>
                  <a:srgbClr val="FF0000"/>
                </a:solidFill>
              </a:rPr>
              <a:t>Application to</a:t>
            </a:r>
          </a:p>
          <a:p>
            <a:r>
              <a:rPr lang="en-US" dirty="0" smtClean="0">
                <a:solidFill>
                  <a:srgbClr val="FF0000"/>
                </a:solidFill>
              </a:rPr>
              <a:t> neuron models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a:noFill/>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Summary 3.2</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9816" y="1291641"/>
            <a:ext cx="20533783" cy="11910953"/>
          </a:xfrm>
          <a:prstGeom prst="rect">
            <a:avLst/>
          </a:prstGeom>
          <a:noFill/>
        </p:spPr>
        <p:txBody>
          <a:bodyPr wrap="square" rtlCol="0">
            <a:spAutoFit/>
          </a:bodyPr>
          <a:lstStyle/>
          <a:p>
            <a:r>
              <a:rPr lang="en-US" sz="4800" dirty="0" smtClean="0"/>
              <a:t>Once we are in two dimensions we can use phase plane analysis. Two important concepts are the ‘</a:t>
            </a:r>
            <a:r>
              <a:rPr lang="en-US" sz="4800" dirty="0" err="1" smtClean="0"/>
              <a:t>nullclines</a:t>
            </a:r>
            <a:r>
              <a:rPr lang="en-US" sz="4800" dirty="0" smtClean="0"/>
              <a:t>’; and the local direction of the ‘flow’.</a:t>
            </a:r>
          </a:p>
          <a:p>
            <a:endParaRPr lang="en-US" sz="4800" dirty="0" smtClean="0"/>
          </a:p>
          <a:p>
            <a:r>
              <a:rPr lang="en-US" sz="4800" dirty="0" smtClean="0"/>
              <a:t>Intersections of the two </a:t>
            </a:r>
            <a:r>
              <a:rPr lang="en-US" sz="4800" dirty="0" err="1" smtClean="0"/>
              <a:t>nullclines</a:t>
            </a:r>
            <a:r>
              <a:rPr lang="en-US" sz="4800" dirty="0" smtClean="0"/>
              <a:t> correspond to fixed points. It is a bit of work to decide whether a fixed point is stable or not. However, in some cases (such as a saddle point) stability is visible directly from the graph.</a:t>
            </a:r>
          </a:p>
          <a:p>
            <a:endParaRPr lang="en-US" sz="4800" dirty="0"/>
          </a:p>
          <a:p>
            <a:r>
              <a:rPr lang="en-US" sz="4800" dirty="0" smtClean="0"/>
              <a:t>Stability of a fixed point is determined by linearizing around the fixed point. Since we are in 2 dimensions, linearization yields a 2x2 matrix. The eigenvalues determine the stability (See exercise 2.1).</a:t>
            </a:r>
          </a:p>
          <a:p>
            <a:endParaRPr lang="en-US" sz="4800" dirty="0"/>
          </a:p>
          <a:p>
            <a:r>
              <a:rPr lang="en-US" sz="4800" dirty="0" smtClean="0"/>
              <a:t>The </a:t>
            </a:r>
            <a:r>
              <a:rPr lang="en-US" sz="4800" dirty="0" err="1" smtClean="0"/>
              <a:t>FitzHuhg</a:t>
            </a:r>
            <a:r>
              <a:rPr lang="en-US" sz="4800" dirty="0" smtClean="0"/>
              <a:t> </a:t>
            </a:r>
            <a:r>
              <a:rPr lang="en-US" sz="4800" dirty="0" err="1" smtClean="0"/>
              <a:t>Nagumo</a:t>
            </a:r>
            <a:r>
              <a:rPr lang="en-US" sz="4800" dirty="0" smtClean="0"/>
              <a:t> model is a particularly simple 2-dimensional model. The reduction of the full Hodgk</a:t>
            </a:r>
            <a:r>
              <a:rPr lang="en-US" sz="4800" dirty="0" smtClean="0"/>
              <a:t>in-Huxley model yields a more complicated picture in the phase plane.</a:t>
            </a:r>
            <a:endParaRPr lang="en-US" sz="4800" dirty="0" smtClean="0"/>
          </a:p>
          <a:p>
            <a:endParaRPr lang="en-US" sz="4800" dirty="0"/>
          </a:p>
          <a:p>
            <a:endParaRPr lang="en-US" sz="4800" dirty="0" smtClean="0"/>
          </a:p>
        </p:txBody>
      </p:sp>
    </p:spTree>
    <p:extLst>
      <p:ext uri="{BB962C8B-B14F-4D97-AF65-F5344CB8AC3E}">
        <p14:creationId xmlns:p14="http://schemas.microsoft.com/office/powerpoint/2010/main" val="1921895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contenu 1"/>
          <p:cNvSpPr txBox="1">
            <a:spLocks/>
          </p:cNvSpPr>
          <p:nvPr/>
        </p:nvSpPr>
        <p:spPr bwMode="auto">
          <a:xfrm>
            <a:off x="11185359" y="1299413"/>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noProof="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 </a:t>
            </a:r>
            <a:r>
              <a:rPr lang="fr-CH" sz="5400" b="1" dirty="0" err="1" smtClean="0">
                <a:latin typeface="Arial Narrow" pitchFamily="34" charset="0"/>
                <a:cs typeface="ＭＳ Ｐゴシック" charset="0"/>
              </a:rPr>
              <a:t>From</a:t>
            </a:r>
            <a:r>
              <a:rPr lang="fr-CH" sz="5400" b="1" dirty="0" smtClean="0">
                <a:latin typeface="Arial Narrow" pitchFamily="34" charset="0"/>
                <a:cs typeface="ＭＳ Ｐゴシック" charset="0"/>
              </a:rPr>
              <a:t> Hodgkin-Huxley to 2D</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lang="fr-CH" sz="5400" noProof="0"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lang="fr-CH" sz="5400" b="1" dirty="0" smtClean="0">
                <a:latin typeface="Arial Narrow" pitchFamily="34" charset="0"/>
                <a:cs typeface="ＭＳ Ｐゴシック" charset="0"/>
              </a:rPr>
              <a:t> Phase Plane </a:t>
            </a:r>
            <a:r>
              <a:rPr lang="fr-CH" sz="5400" b="1" dirty="0" err="1" smtClean="0">
                <a:latin typeface="Arial Narrow" pitchFamily="34" charset="0"/>
                <a:cs typeface="ＭＳ Ｐゴシック" charset="0"/>
              </a:rPr>
              <a:t>Analysis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R</a:t>
            </a:r>
            <a:r>
              <a:rPr lang="fr-CH" sz="4400" dirty="0" err="1" smtClean="0">
                <a:latin typeface="Arial Narrow" pitchFamily="34" charset="0"/>
              </a:rPr>
              <a:t>ole</a:t>
            </a:r>
            <a:r>
              <a:rPr lang="fr-CH" sz="4400" dirty="0" smtClean="0">
                <a:latin typeface="Arial Narrow" pitchFamily="34" charset="0"/>
              </a:rPr>
              <a:t> of </a:t>
            </a:r>
            <a:r>
              <a:rPr lang="fr-CH" sz="4400" dirty="0" err="1" smtClean="0">
                <a:latin typeface="Arial Narrow" pitchFamily="34" charset="0"/>
              </a:rPr>
              <a:t>nullcline</a:t>
            </a:r>
            <a:endPar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a:t>
            </a:r>
            <a:r>
              <a:rPr lang="fr-CH" sz="5400" b="1" dirty="0" err="1" smtClean="0">
                <a:latin typeface="Arial Narrow" pitchFamily="34" charset="0"/>
                <a:cs typeface="ＭＳ Ｐゴシック" charset="0"/>
              </a:rPr>
              <a:t>Analysis</a:t>
            </a:r>
            <a:r>
              <a:rPr lang="fr-CH" sz="5400" b="1" dirty="0" smtClean="0">
                <a:latin typeface="Arial Narrow" pitchFamily="34" charset="0"/>
                <a:cs typeface="ＭＳ Ｐゴシック" charset="0"/>
              </a:rPr>
              <a:t> of  a 2D </a:t>
            </a:r>
            <a:r>
              <a:rPr lang="fr-CH" sz="5400" b="1" dirty="0" err="1" smtClean="0">
                <a:latin typeface="Arial Narrow" pitchFamily="34" charset="0"/>
                <a:cs typeface="ＭＳ Ｐゴシック" charset="0"/>
              </a:rPr>
              <a:t>Neuron</a:t>
            </a:r>
            <a:r>
              <a:rPr lang="fr-CH" sz="5400" b="1" dirty="0" smtClean="0">
                <a:latin typeface="Arial Narrow" pitchFamily="34" charset="0"/>
                <a:cs typeface="ＭＳ Ｐゴシック" charset="0"/>
              </a:rPr>
              <a:t> </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Model</a:t>
            </a:r>
          </a:p>
          <a:p>
            <a:pPr marL="1079500" lvl="0" indent="-568325" eaLnBrk="0" hangingPunct="0">
              <a:buClr>
                <a:srgbClr val="FF0000"/>
              </a:buClr>
              <a:buSzPct val="150000"/>
              <a:defRPr/>
            </a:pPr>
            <a:r>
              <a:rPr lang="fr-CH" sz="5400" b="1" dirty="0" smtClean="0">
                <a:latin typeface="Arial Narrow" pitchFamily="34" charset="0"/>
                <a:cs typeface="ＭＳ Ｐゴシック" charset="0"/>
              </a:rPr>
              <a:t>        </a:t>
            </a:r>
            <a:r>
              <a:rPr lang="fr-CH" sz="4400" dirty="0" smtClean="0">
                <a:latin typeface="Arial Narrow" pitchFamily="34" charset="0"/>
              </a:rPr>
              <a:t>- pulse input</a:t>
            </a:r>
          </a:p>
          <a:p>
            <a:pPr marL="1079500" lvl="0" indent="-568325" eaLnBrk="0" hangingPunct="0">
              <a:buClr>
                <a:srgbClr val="FF0000"/>
              </a:buClr>
              <a:buSzPct val="150000"/>
              <a:defRPr/>
            </a:pPr>
            <a:r>
              <a:rPr lang="fr-CH" sz="4400" dirty="0" smtClean="0">
                <a:latin typeface="Arial Narrow" pitchFamily="34" charset="0"/>
              </a:rPr>
              <a:t>          - constant input</a:t>
            </a:r>
          </a:p>
          <a:p>
            <a:pPr marL="1079500" lvl="0" indent="-568325" eaLnBrk="0" hangingPunct="0">
              <a:buClr>
                <a:srgbClr val="FF0000"/>
              </a:buClr>
              <a:buSzPct val="150000"/>
              <a:defRPr/>
            </a:pPr>
            <a:r>
              <a:rPr lang="fr-CH" sz="4400" dirty="0" smtClean="0">
                <a:latin typeface="Arial Narrow" pitchFamily="34" charset="0"/>
              </a:rPr>
              <a:t>          -</a:t>
            </a:r>
            <a:r>
              <a:rPr lang="fr-CH" sz="4400" dirty="0" err="1" smtClean="0">
                <a:latin typeface="Arial Narrow" pitchFamily="34" charset="0"/>
              </a:rPr>
              <a:t>MathDetour</a:t>
            </a:r>
            <a:r>
              <a:rPr lang="fr-CH" sz="4400" dirty="0" smtClean="0">
                <a:latin typeface="Arial Narrow" pitchFamily="34" charset="0"/>
              </a:rPr>
              <a:t> 3: </a:t>
            </a:r>
            <a:r>
              <a:rPr lang="fr-CH" sz="4400" dirty="0" err="1" smtClean="0">
                <a:latin typeface="Arial Narrow" pitchFamily="34" charset="0"/>
              </a:rPr>
              <a:t>Stability</a:t>
            </a:r>
            <a:r>
              <a:rPr lang="fr-CH" sz="4400" dirty="0" smtClean="0">
                <a:latin typeface="Arial Narrow" pitchFamily="34" charset="0"/>
              </a:rPr>
              <a:t> of </a:t>
            </a:r>
            <a:r>
              <a:rPr lang="fr-CH" sz="4400" dirty="0" err="1" smtClean="0">
                <a:latin typeface="Arial Narrow" pitchFamily="34" charset="0"/>
              </a:rPr>
              <a:t>fixed</a:t>
            </a:r>
            <a:r>
              <a:rPr lang="fr-CH" sz="4400" dirty="0" smtClean="0">
                <a:latin typeface="Arial Narrow" pitchFamily="34" charset="0"/>
              </a:rPr>
              <a:t> points</a:t>
            </a:r>
          </a:p>
          <a:p>
            <a:pPr marL="1079500" lvl="0" indent="-568325" eaLnBrk="0" hangingPunct="0">
              <a:buClr>
                <a:srgbClr val="FF0000"/>
              </a:buClr>
              <a:buSzPct val="150000"/>
              <a:defRPr/>
            </a:pPr>
            <a:r>
              <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solidFill>
                  <a:schemeClr val="bg1"/>
                </a:solidFill>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.4 </a:t>
            </a:r>
            <a:r>
              <a:rPr lang="fr-CH" sz="5400" b="1" dirty="0" smtClean="0">
                <a:solidFill>
                  <a:schemeClr val="bg1"/>
                </a:solidFill>
                <a:latin typeface="Arial Narrow" pitchFamily="34" charset="0"/>
                <a:cs typeface="ＭＳ Ｐゴシック" charset="0"/>
              </a:rPr>
              <a:t>Type I and II </a:t>
            </a:r>
            <a:r>
              <a:rPr lang="fr-CH" sz="5400" b="1" dirty="0" err="1" smtClean="0">
                <a:solidFill>
                  <a:schemeClr val="bg1"/>
                </a:solidFill>
                <a:latin typeface="Arial Narrow" pitchFamily="34" charset="0"/>
                <a:cs typeface="ＭＳ Ｐゴシック" charset="0"/>
              </a:rPr>
              <a:t>Neuron</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Models</a:t>
            </a:r>
            <a:endParaRPr lang="fr-CH" sz="5400" b="1" dirty="0" smtClean="0">
              <a:solidFill>
                <a:schemeClr val="bg1"/>
              </a:solidFill>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next</a:t>
            </a:r>
            <a:r>
              <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week</a:t>
            </a:r>
            <a:r>
              <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a:t>
            </a:r>
            <a:endParaRPr kumimoji="0" lang="fr-CH" sz="4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sp>
        <p:nvSpPr>
          <p:cNvPr id="8" name="Text Placeholder 2"/>
          <p:cNvSpPr txBox="1">
            <a:spLocks/>
          </p:cNvSpPr>
          <p:nvPr/>
        </p:nvSpPr>
        <p:spPr bwMode="auto">
          <a:xfrm>
            <a:off x="1925053" y="368884"/>
            <a:ext cx="19346777" cy="9064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685800" marR="0" lvl="0" indent="-685800" algn="l" defTabSz="1079500" rtl="0" eaLnBrk="0" fontAlgn="base" latinLnBrk="0" hangingPunct="0">
              <a:lnSpc>
                <a:spcPct val="100000"/>
              </a:lnSpc>
              <a:spcBef>
                <a:spcPts val="1413"/>
              </a:spcBef>
              <a:spcAft>
                <a:spcPct val="0"/>
              </a:spcAft>
              <a:buClr>
                <a:srgbClr val="FF0000"/>
              </a:buClr>
              <a:buSzPct val="150000"/>
              <a:buFontTx/>
              <a:buNone/>
              <a:tabLst/>
              <a:defRPr/>
            </a:pPr>
            <a:r>
              <a:rPr kumimoji="0" lang="en-US" sz="5400" b="1" i="0" u="none" strike="noStrike" kern="1200" cap="none" spc="0" normalizeH="0" baseline="0" noProof="0" dirty="0" smtClean="0">
                <a:ln>
                  <a:noFill/>
                </a:ln>
                <a:solidFill>
                  <a:srgbClr val="C30000"/>
                </a:solidFill>
                <a:effectLst/>
                <a:uLnTx/>
                <a:uFillTx/>
                <a:latin typeface="Arial Narrow" pitchFamily="34" charset="0"/>
                <a:ea typeface="ＭＳ Ｐゴシック" pitchFamily="34" charset="-128"/>
                <a:cs typeface="Arial Narrow" charset="0"/>
              </a:rPr>
              <a:t>  Week 3 – part</a:t>
            </a:r>
            <a:r>
              <a:rPr lang="en-US" sz="5400" b="1" dirty="0" smtClean="0">
                <a:solidFill>
                  <a:srgbClr val="C30000"/>
                </a:solidFill>
                <a:latin typeface="Arial Narrow" pitchFamily="34" charset="0"/>
                <a:cs typeface="Arial Narrow" charset="0"/>
              </a:rPr>
              <a:t> 3: Analysis of a 2D neuron model</a:t>
            </a:r>
            <a:r>
              <a:rPr kumimoji="0" lang="en-US" sz="5400" b="1" i="0" u="none" strike="noStrike" kern="1200" cap="none" spc="0" normalizeH="0" baseline="0" noProof="0" dirty="0" smtClean="0">
                <a:ln>
                  <a:noFill/>
                </a:ln>
                <a:solidFill>
                  <a:srgbClr val="C30000"/>
                </a:solidFill>
                <a:effectLst/>
                <a:uLnTx/>
                <a:uFillTx/>
                <a:latin typeface="Arial Narrow" pitchFamily="34" charset="0"/>
                <a:ea typeface="ＭＳ Ｐゴシック" pitchFamily="34" charset="-128"/>
                <a:cs typeface="Arial Narrow" charset="0"/>
              </a:rPr>
              <a:t> </a:t>
            </a:r>
          </a:p>
        </p:txBody>
      </p:sp>
      <p:grpSp>
        <p:nvGrpSpPr>
          <p:cNvPr id="2" name="Group 12"/>
          <p:cNvGrpSpPr/>
          <p:nvPr/>
        </p:nvGrpSpPr>
        <p:grpSpPr>
          <a:xfrm>
            <a:off x="11341768" y="3647325"/>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Rounded Rectangle 13"/>
          <p:cNvSpPr/>
          <p:nvPr/>
        </p:nvSpPr>
        <p:spPr>
          <a:xfrm>
            <a:off x="11498179" y="4729656"/>
            <a:ext cx="9773651" cy="85133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0"/>
          <p:cNvGrpSpPr/>
          <p:nvPr/>
        </p:nvGrpSpPr>
        <p:grpSpPr>
          <a:xfrm>
            <a:off x="11341768" y="2141622"/>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 name="Title 16"/>
          <p:cNvSpPr>
            <a:spLocks noGrp="1"/>
          </p:cNvSpPr>
          <p:nvPr>
            <p:ph type="title"/>
          </p:nvPr>
        </p:nvSpPr>
        <p:spPr/>
        <p:txBody>
          <a:bodyPr/>
          <a:lstStyle/>
          <a:p>
            <a:r>
              <a:rPr lang="en-US" dirty="0" smtClean="0"/>
              <a:t/>
            </a:r>
            <a:br>
              <a:rPr lang="en-US" dirty="0" smtClean="0"/>
            </a:br>
            <a:r>
              <a:rPr lang="en-US" dirty="0" smtClean="0"/>
              <a:t/>
            </a:r>
            <a:br>
              <a:rPr lang="en-US" dirty="0" smtClean="0"/>
            </a:br>
            <a:endParaRPr lang="en-US" dirty="0"/>
          </a:p>
        </p:txBody>
      </p:sp>
      <p:sp>
        <p:nvSpPr>
          <p:cNvPr id="18" name="Text Placeholder 17"/>
          <p:cNvSpPr>
            <a:spLocks noGrp="1"/>
          </p:cNvSpPr>
          <p:nvPr>
            <p:ph type="body" sz="quarter" idx="12"/>
          </p:nvPr>
        </p:nvSpPr>
        <p:spPr/>
        <p:txBody>
          <a:bodyPr/>
          <a:lstStyle/>
          <a:p>
            <a:endParaRPr lang="en-US" dirty="0"/>
          </a:p>
        </p:txBody>
      </p:sp>
      <p:sp>
        <p:nvSpPr>
          <p:cNvPr id="19" name="Text Placeholder 18"/>
          <p:cNvSpPr>
            <a:spLocks noGrp="1"/>
          </p:cNvSpPr>
          <p:nvPr>
            <p:ph type="body" sz="quarter" idx="13"/>
          </p:nvPr>
        </p:nvSpPr>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.3</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Analysis of a 2D neuron model</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992330" y="6830452"/>
            <a:ext cx="9049272" cy="969496"/>
          </a:xfrm>
          <a:prstGeom prst="rect">
            <a:avLst/>
          </a:prstGeom>
          <a:noFill/>
        </p:spPr>
        <p:txBody>
          <a:bodyPr wrap="none" rtlCol="0">
            <a:spAutoFit/>
          </a:bodyPr>
          <a:lstStyle/>
          <a:p>
            <a:r>
              <a:rPr lang="en-US" dirty="0" smtClean="0"/>
              <a:t>Enables graphical analysis!</a:t>
            </a:r>
            <a:endParaRPr lang="en-US" dirty="0"/>
          </a:p>
        </p:txBody>
      </p:sp>
      <p:sp>
        <p:nvSpPr>
          <p:cNvPr id="21" name="TextBox 20"/>
          <p:cNvSpPr txBox="1"/>
          <p:nvPr/>
        </p:nvSpPr>
        <p:spPr>
          <a:xfrm>
            <a:off x="3557779" y="6752817"/>
            <a:ext cx="5351145" cy="1846659"/>
          </a:xfrm>
          <a:prstGeom prst="rect">
            <a:avLst/>
          </a:prstGeom>
          <a:noFill/>
        </p:spPr>
        <p:txBody>
          <a:bodyPr wrap="none" rtlCol="0">
            <a:spAutoFit/>
          </a:bodyPr>
          <a:lstStyle/>
          <a:p>
            <a:r>
              <a:rPr lang="en-US" dirty="0" smtClean="0"/>
              <a:t>- Pulse input</a:t>
            </a:r>
          </a:p>
          <a:p>
            <a:r>
              <a:rPr lang="en-US" dirty="0" smtClean="0"/>
              <a:t>- Constant input</a:t>
            </a:r>
            <a:endParaRPr lang="en-US" dirty="0"/>
          </a:p>
        </p:txBody>
      </p:sp>
      <p:sp>
        <p:nvSpPr>
          <p:cNvPr id="22" name="TextBox 21"/>
          <p:cNvSpPr txBox="1"/>
          <p:nvPr/>
        </p:nvSpPr>
        <p:spPr>
          <a:xfrm>
            <a:off x="11992330" y="1652672"/>
            <a:ext cx="7750840" cy="969496"/>
          </a:xfrm>
          <a:prstGeom prst="rect">
            <a:avLst/>
          </a:prstGeom>
          <a:noFill/>
        </p:spPr>
        <p:txBody>
          <a:bodyPr wrap="none" rtlCol="0">
            <a:spAutoFit/>
          </a:bodyPr>
          <a:lstStyle/>
          <a:p>
            <a:r>
              <a:rPr lang="en-US" dirty="0" smtClean="0"/>
              <a:t>2-dimensional equation</a:t>
            </a:r>
            <a:endParaRPr lang="en-US" dirty="0"/>
          </a:p>
        </p:txBody>
      </p:sp>
      <p:grpSp>
        <p:nvGrpSpPr>
          <p:cNvPr id="2" name="Group 4"/>
          <p:cNvGrpSpPr>
            <a:grpSpLocks/>
          </p:cNvGrpSpPr>
          <p:nvPr/>
        </p:nvGrpSpPr>
        <p:grpSpPr bwMode="auto">
          <a:xfrm>
            <a:off x="13331776" y="2295437"/>
            <a:ext cx="6852143" cy="4320822"/>
            <a:chOff x="253" y="816"/>
            <a:chExt cx="2155" cy="1536"/>
          </a:xfrm>
        </p:grpSpPr>
        <p:graphicFrame>
          <p:nvGraphicFramePr>
            <p:cNvPr id="10" name="Object 5"/>
            <p:cNvGraphicFramePr>
              <a:graphicFrameLocks noChangeAspect="1"/>
            </p:cNvGraphicFramePr>
            <p:nvPr/>
          </p:nvGraphicFramePr>
          <p:xfrm>
            <a:off x="315" y="1104"/>
            <a:ext cx="2093" cy="592"/>
          </p:xfrm>
          <a:graphic>
            <a:graphicData uri="http://schemas.openxmlformats.org/presentationml/2006/ole">
              <mc:AlternateContent xmlns:mc="http://schemas.openxmlformats.org/markup-compatibility/2006">
                <mc:Choice xmlns:v="urn:schemas-microsoft-com:vml" Requires="v">
                  <p:oleObj spid="_x0000_s323652" name="Equation" r:id="rId4" imgW="1384200" imgH="393480" progId="Equation.DSMT4">
                    <p:embed/>
                  </p:oleObj>
                </mc:Choice>
                <mc:Fallback>
                  <p:oleObj name="Equation" r:id="rId4" imgW="138420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 y="1104"/>
                          <a:ext cx="2093"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1815" y="816"/>
              <a:ext cx="526" cy="480"/>
              <a:chOff x="4848" y="2112"/>
              <a:chExt cx="526" cy="480"/>
            </a:xfrm>
          </p:grpSpPr>
          <p:sp>
            <p:nvSpPr>
              <p:cNvPr id="13" name="Line 7"/>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14" name="Text Box 8"/>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12" name="Object 9"/>
            <p:cNvGraphicFramePr>
              <a:graphicFrameLocks noChangeAspect="1"/>
            </p:cNvGraphicFramePr>
            <p:nvPr/>
          </p:nvGraphicFramePr>
          <p:xfrm>
            <a:off x="253" y="1760"/>
            <a:ext cx="1479" cy="592"/>
          </p:xfrm>
          <a:graphic>
            <a:graphicData uri="http://schemas.openxmlformats.org/presentationml/2006/ole">
              <mc:AlternateContent xmlns:mc="http://schemas.openxmlformats.org/markup-compatibility/2006">
                <mc:Choice xmlns:v="urn:schemas-microsoft-com:vml" Requires="v">
                  <p:oleObj spid="_x0000_s323653" name="Equation" r:id="rId6" imgW="1015920" imgH="393480" progId="Equation.3">
                    <p:embed/>
                  </p:oleObj>
                </mc:Choice>
                <mc:Fallback>
                  <p:oleObj name="Equation" r:id="rId6" imgW="1015920" imgH="3934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 y="1760"/>
                          <a:ext cx="1479"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p:nvPr/>
        </p:nvSpPr>
        <p:spPr>
          <a:xfrm>
            <a:off x="1387366" y="5860956"/>
            <a:ext cx="8970726" cy="969496"/>
          </a:xfrm>
          <a:prstGeom prst="rect">
            <a:avLst/>
          </a:prstGeom>
          <a:solidFill>
            <a:srgbClr val="FFFF00"/>
          </a:solidFill>
        </p:spPr>
        <p:txBody>
          <a:bodyPr wrap="none" rtlCol="0">
            <a:spAutoFit/>
          </a:bodyPr>
          <a:lstStyle/>
          <a:p>
            <a:r>
              <a:rPr lang="en-US" dirty="0" smtClean="0">
                <a:solidFill>
                  <a:srgbClr val="FF0000"/>
                </a:solidFill>
              </a:rPr>
              <a:t>2 important input scenarios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0257" name="Text Box 35"/>
          <p:cNvSpPr txBox="1">
            <a:spLocks noChangeArrowheads="1"/>
          </p:cNvSpPr>
          <p:nvPr/>
        </p:nvSpPr>
        <p:spPr bwMode="auto">
          <a:xfrm>
            <a:off x="-91471" y="9195660"/>
            <a:ext cx="3553918" cy="979624"/>
          </a:xfrm>
          <a:prstGeom prst="rect">
            <a:avLst/>
          </a:prstGeom>
          <a:noFill/>
          <a:ln w="9525">
            <a:noFill/>
            <a:miter lim="800000"/>
            <a:headEnd/>
            <a:tailEnd/>
          </a:ln>
        </p:spPr>
        <p:txBody>
          <a:bodyPr wrap="none" lIns="192911" tIns="96455" rIns="192911" bIns="96455">
            <a:spAutoFit/>
          </a:bodyPr>
          <a:lstStyle/>
          <a:p>
            <a:r>
              <a:rPr lang="fr-CH" sz="5100" dirty="0">
                <a:solidFill>
                  <a:srgbClr val="FF0000"/>
                </a:solidFill>
              </a:rPr>
              <a:t>pulse input</a:t>
            </a:r>
            <a:endParaRPr lang="fr-FR" sz="5100" dirty="0">
              <a:solidFill>
                <a:srgbClr val="FF0000"/>
              </a:solidFill>
            </a:endParaRPr>
          </a:p>
        </p:txBody>
      </p:sp>
      <p:grpSp>
        <p:nvGrpSpPr>
          <p:cNvPr id="2" name="Group 37"/>
          <p:cNvGrpSpPr/>
          <p:nvPr/>
        </p:nvGrpSpPr>
        <p:grpSpPr>
          <a:xfrm>
            <a:off x="3972623" y="9558886"/>
            <a:ext cx="1020353" cy="767768"/>
            <a:chOff x="3462447" y="9558886"/>
            <a:chExt cx="1530529" cy="767768"/>
          </a:xfrm>
        </p:grpSpPr>
        <p:sp>
          <p:nvSpPr>
            <p:cNvPr id="10258" name="Line 36"/>
            <p:cNvSpPr>
              <a:spLocks noChangeShapeType="1"/>
            </p:cNvSpPr>
            <p:nvPr/>
          </p:nvSpPr>
          <p:spPr bwMode="auto">
            <a:xfrm>
              <a:off x="3462447" y="10324031"/>
              <a:ext cx="1530529" cy="2623"/>
            </a:xfrm>
            <a:prstGeom prst="line">
              <a:avLst/>
            </a:prstGeom>
            <a:noFill/>
            <a:ln w="9525">
              <a:solidFill>
                <a:schemeClr val="tx1"/>
              </a:solidFill>
              <a:round/>
              <a:headEnd/>
              <a:tailEnd/>
            </a:ln>
          </p:spPr>
          <p:txBody>
            <a:bodyPr lIns="192911" tIns="96455" rIns="192911" bIns="96455"/>
            <a:lstStyle/>
            <a:p>
              <a:endParaRPr lang="en-US"/>
            </a:p>
          </p:txBody>
        </p:sp>
        <p:sp>
          <p:nvSpPr>
            <p:cNvPr id="10259" name="Line 37"/>
            <p:cNvSpPr>
              <a:spLocks noChangeShapeType="1"/>
            </p:cNvSpPr>
            <p:nvPr/>
          </p:nvSpPr>
          <p:spPr bwMode="auto">
            <a:xfrm>
              <a:off x="3462447" y="10324032"/>
              <a:ext cx="510176" cy="0"/>
            </a:xfrm>
            <a:prstGeom prst="line">
              <a:avLst/>
            </a:prstGeom>
            <a:noFill/>
            <a:ln w="38100">
              <a:solidFill>
                <a:srgbClr val="FF0000"/>
              </a:solidFill>
              <a:round/>
              <a:headEnd/>
              <a:tailEnd/>
            </a:ln>
          </p:spPr>
          <p:txBody>
            <a:bodyPr lIns="192911" tIns="96455" rIns="192911" bIns="96455"/>
            <a:lstStyle/>
            <a:p>
              <a:endParaRPr lang="en-US"/>
            </a:p>
          </p:txBody>
        </p:sp>
        <p:sp>
          <p:nvSpPr>
            <p:cNvPr id="10260" name="Line 38"/>
            <p:cNvSpPr>
              <a:spLocks noChangeShapeType="1"/>
            </p:cNvSpPr>
            <p:nvPr/>
          </p:nvSpPr>
          <p:spPr bwMode="auto">
            <a:xfrm>
              <a:off x="4482800" y="10324032"/>
              <a:ext cx="510176" cy="0"/>
            </a:xfrm>
            <a:prstGeom prst="line">
              <a:avLst/>
            </a:prstGeom>
            <a:noFill/>
            <a:ln w="38100">
              <a:solidFill>
                <a:srgbClr val="FF0000"/>
              </a:solidFill>
              <a:round/>
              <a:headEnd/>
              <a:tailEnd/>
            </a:ln>
          </p:spPr>
          <p:txBody>
            <a:bodyPr lIns="192911" tIns="96455" rIns="192911" bIns="96455"/>
            <a:lstStyle/>
            <a:p>
              <a:endParaRPr lang="en-US"/>
            </a:p>
          </p:txBody>
        </p:sp>
        <p:sp>
          <p:nvSpPr>
            <p:cNvPr id="10261" name="Line 39"/>
            <p:cNvSpPr>
              <a:spLocks noChangeShapeType="1"/>
            </p:cNvSpPr>
            <p:nvPr/>
          </p:nvSpPr>
          <p:spPr bwMode="auto">
            <a:xfrm>
              <a:off x="3972623" y="9558886"/>
              <a:ext cx="510176" cy="0"/>
            </a:xfrm>
            <a:prstGeom prst="line">
              <a:avLst/>
            </a:prstGeom>
            <a:noFill/>
            <a:ln w="38100">
              <a:solidFill>
                <a:srgbClr val="FF0000"/>
              </a:solidFill>
              <a:round/>
              <a:headEnd/>
              <a:tailEnd/>
            </a:ln>
          </p:spPr>
          <p:txBody>
            <a:bodyPr lIns="192911" tIns="96455" rIns="192911" bIns="96455"/>
            <a:lstStyle/>
            <a:p>
              <a:endParaRPr lang="en-US"/>
            </a:p>
          </p:txBody>
        </p:sp>
        <p:sp>
          <p:nvSpPr>
            <p:cNvPr id="10262" name="Line 40"/>
            <p:cNvSpPr>
              <a:spLocks noChangeShapeType="1"/>
            </p:cNvSpPr>
            <p:nvPr/>
          </p:nvSpPr>
          <p:spPr bwMode="auto">
            <a:xfrm>
              <a:off x="3972623" y="9558886"/>
              <a:ext cx="0" cy="765146"/>
            </a:xfrm>
            <a:prstGeom prst="line">
              <a:avLst/>
            </a:prstGeom>
            <a:noFill/>
            <a:ln w="9525">
              <a:solidFill>
                <a:srgbClr val="FF0000"/>
              </a:solidFill>
              <a:round/>
              <a:headEnd/>
              <a:tailEnd/>
            </a:ln>
          </p:spPr>
          <p:txBody>
            <a:bodyPr lIns="192911" tIns="96455" rIns="192911" bIns="96455"/>
            <a:lstStyle/>
            <a:p>
              <a:endParaRPr lang="en-US"/>
            </a:p>
          </p:txBody>
        </p:sp>
        <p:sp>
          <p:nvSpPr>
            <p:cNvPr id="10263" name="Line 41"/>
            <p:cNvSpPr>
              <a:spLocks noChangeShapeType="1"/>
            </p:cNvSpPr>
            <p:nvPr/>
          </p:nvSpPr>
          <p:spPr bwMode="auto">
            <a:xfrm>
              <a:off x="4482799" y="9558886"/>
              <a:ext cx="0" cy="765146"/>
            </a:xfrm>
            <a:prstGeom prst="line">
              <a:avLst/>
            </a:prstGeom>
            <a:noFill/>
            <a:ln w="9525">
              <a:solidFill>
                <a:srgbClr val="FF0000"/>
              </a:solidFill>
              <a:round/>
              <a:headEnd/>
              <a:tailEnd/>
            </a:ln>
          </p:spPr>
          <p:txBody>
            <a:bodyPr lIns="192911" tIns="96455" rIns="192911" bIns="96455"/>
            <a:lstStyle/>
            <a:p>
              <a:endParaRPr lang="en-US"/>
            </a:p>
          </p:txBody>
        </p:sp>
      </p:grpSp>
      <p:sp>
        <p:nvSpPr>
          <p:cNvPr id="3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.3</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2D</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neuron </a:t>
            </a:r>
            <a:r>
              <a:rPr lang="en-US" sz="6000" dirty="0" smtClean="0">
                <a:solidFill>
                  <a:srgbClr val="FF0000"/>
                </a:solidFill>
                <a:latin typeface="Impact" charset="0"/>
                <a:ea typeface="ＭＳ Ｐゴシック" charset="0"/>
                <a:cs typeface="Impact" charset="0"/>
              </a:rPr>
              <a:t>m</a:t>
            </a:r>
            <a:r>
              <a:rPr kumimoji="0" lang="en-US" sz="6000" b="0" i="0" u="none" strike="noStrike" kern="1200" cap="none" spc="0" normalizeH="0" noProof="0" dirty="0" err="1" smtClean="0">
                <a:ln>
                  <a:noFill/>
                </a:ln>
                <a:solidFill>
                  <a:srgbClr val="FF0000"/>
                </a:solidFill>
                <a:effectLst/>
                <a:uLnTx/>
                <a:uFillTx/>
                <a:latin typeface="Impact" charset="0"/>
                <a:ea typeface="ＭＳ Ｐゴシック" charset="0"/>
                <a:cs typeface="Impact" charset="0"/>
              </a:rPr>
              <a:t>odel</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 Pulse input</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6" name="Line 46"/>
          <p:cNvSpPr>
            <a:spLocks noChangeShapeType="1"/>
          </p:cNvSpPr>
          <p:nvPr/>
        </p:nvSpPr>
        <p:spPr bwMode="auto">
          <a:xfrm>
            <a:off x="3462447" y="10326655"/>
            <a:ext cx="8782237"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grpSp>
        <p:nvGrpSpPr>
          <p:cNvPr id="3" name="Group 49"/>
          <p:cNvGrpSpPr/>
          <p:nvPr/>
        </p:nvGrpSpPr>
        <p:grpSpPr>
          <a:xfrm>
            <a:off x="6569211" y="1746894"/>
            <a:ext cx="10343695" cy="7448765"/>
            <a:chOff x="3208771" y="1539652"/>
            <a:chExt cx="20977936" cy="11252795"/>
          </a:xfrm>
        </p:grpSpPr>
        <p:grpSp>
          <p:nvGrpSpPr>
            <p:cNvPr id="4" name="Group 5"/>
            <p:cNvGrpSpPr>
              <a:grpSpLocks/>
            </p:cNvGrpSpPr>
            <p:nvPr/>
          </p:nvGrpSpPr>
          <p:grpSpPr bwMode="auto">
            <a:xfrm>
              <a:off x="9714723" y="1956875"/>
              <a:ext cx="5617956" cy="1485283"/>
              <a:chOff x="672" y="384"/>
              <a:chExt cx="2208" cy="528"/>
            </a:xfrm>
          </p:grpSpPr>
          <p:sp>
            <p:nvSpPr>
              <p:cNvPr id="75" name="Oval 6"/>
              <p:cNvSpPr>
                <a:spLocks noChangeArrowheads="1"/>
              </p:cNvSpPr>
              <p:nvPr/>
            </p:nvSpPr>
            <p:spPr bwMode="auto">
              <a:xfrm>
                <a:off x="1344" y="672"/>
                <a:ext cx="240" cy="192"/>
              </a:xfrm>
              <a:prstGeom prst="ellipse">
                <a:avLst/>
              </a:prstGeom>
              <a:solidFill>
                <a:srgbClr val="FF0000"/>
              </a:solidFill>
              <a:ln w="9525">
                <a:solidFill>
                  <a:srgbClr val="FF0000"/>
                </a:solidFill>
                <a:round/>
                <a:headEnd/>
                <a:tailEnd/>
              </a:ln>
            </p:spPr>
            <p:txBody>
              <a:bodyPr wrap="none" anchor="ctr"/>
              <a:lstStyle/>
              <a:p>
                <a:endParaRPr lang="en-US"/>
              </a:p>
            </p:txBody>
          </p:sp>
          <p:sp>
            <p:nvSpPr>
              <p:cNvPr id="76" name="Freeform 7"/>
              <p:cNvSpPr>
                <a:spLocks/>
              </p:cNvSpPr>
              <p:nvPr/>
            </p:nvSpPr>
            <p:spPr bwMode="auto">
              <a:xfrm flipV="1">
                <a:off x="1536" y="720"/>
                <a:ext cx="1344" cy="144"/>
              </a:xfrm>
              <a:custGeom>
                <a:avLst/>
                <a:gdLst>
                  <a:gd name="T0" fmla="*/ 0 w 1344"/>
                  <a:gd name="T1" fmla="*/ 1 h 472"/>
                  <a:gd name="T2" fmla="*/ 384 w 1344"/>
                  <a:gd name="T3" fmla="*/ 1 h 472"/>
                  <a:gd name="T4" fmla="*/ 672 w 1344"/>
                  <a:gd name="T5" fmla="*/ 1 h 472"/>
                  <a:gd name="T6" fmla="*/ 1152 w 1344"/>
                  <a:gd name="T7" fmla="*/ 0 h 472"/>
                  <a:gd name="T8" fmla="*/ 1344 w 1344"/>
                  <a:gd name="T9" fmla="*/ 0 h 472"/>
                  <a:gd name="T10" fmla="*/ 0 60000 65536"/>
                  <a:gd name="T11" fmla="*/ 0 60000 65536"/>
                  <a:gd name="T12" fmla="*/ 0 60000 65536"/>
                  <a:gd name="T13" fmla="*/ 0 60000 65536"/>
                  <a:gd name="T14" fmla="*/ 0 60000 65536"/>
                  <a:gd name="T15" fmla="*/ 0 w 1344"/>
                  <a:gd name="T16" fmla="*/ 0 h 472"/>
                  <a:gd name="T17" fmla="*/ 1344 w 1344"/>
                  <a:gd name="T18" fmla="*/ 472 h 472"/>
                </a:gdLst>
                <a:ahLst/>
                <a:cxnLst>
                  <a:cxn ang="T10">
                    <a:pos x="T0" y="T1"/>
                  </a:cxn>
                  <a:cxn ang="T11">
                    <a:pos x="T2" y="T3"/>
                  </a:cxn>
                  <a:cxn ang="T12">
                    <a:pos x="T4" y="T5"/>
                  </a:cxn>
                  <a:cxn ang="T13">
                    <a:pos x="T6" y="T7"/>
                  </a:cxn>
                  <a:cxn ang="T14">
                    <a:pos x="T8" y="T9"/>
                  </a:cxn>
                </a:cxnLst>
                <a:rect l="T15" t="T16" r="T17" b="T18"/>
                <a:pathLst>
                  <a:path w="1344" h="472">
                    <a:moveTo>
                      <a:pt x="0" y="288"/>
                    </a:moveTo>
                    <a:cubicBezTo>
                      <a:pt x="136" y="300"/>
                      <a:pt x="272" y="312"/>
                      <a:pt x="384" y="336"/>
                    </a:cubicBezTo>
                    <a:cubicBezTo>
                      <a:pt x="496" y="360"/>
                      <a:pt x="544" y="472"/>
                      <a:pt x="672" y="432"/>
                    </a:cubicBezTo>
                    <a:cubicBezTo>
                      <a:pt x="800" y="392"/>
                      <a:pt x="1040" y="168"/>
                      <a:pt x="1152" y="96"/>
                    </a:cubicBezTo>
                    <a:cubicBezTo>
                      <a:pt x="1264" y="24"/>
                      <a:pt x="1304" y="12"/>
                      <a:pt x="1344" y="0"/>
                    </a:cubicBezTo>
                  </a:path>
                </a:pathLst>
              </a:custGeom>
              <a:noFill/>
              <a:ln w="9525">
                <a:solidFill>
                  <a:srgbClr val="FF0000"/>
                </a:solidFill>
                <a:round/>
                <a:headEnd/>
                <a:tailEnd/>
              </a:ln>
            </p:spPr>
            <p:txBody>
              <a:bodyPr wrap="none" anchor="ctr"/>
              <a:lstStyle/>
              <a:p>
                <a:endParaRPr lang="en-US"/>
              </a:p>
            </p:txBody>
          </p:sp>
          <p:sp>
            <p:nvSpPr>
              <p:cNvPr id="77" name="Freeform 8"/>
              <p:cNvSpPr>
                <a:spLocks/>
              </p:cNvSpPr>
              <p:nvPr/>
            </p:nvSpPr>
            <p:spPr bwMode="auto">
              <a:xfrm>
                <a:off x="672" y="528"/>
                <a:ext cx="768" cy="240"/>
              </a:xfrm>
              <a:custGeom>
                <a:avLst/>
                <a:gdLst>
                  <a:gd name="T0" fmla="*/ 768 w 768"/>
                  <a:gd name="T1" fmla="*/ 240 h 240"/>
                  <a:gd name="T2" fmla="*/ 336 w 768"/>
                  <a:gd name="T3" fmla="*/ 192 h 240"/>
                  <a:gd name="T4" fmla="*/ 0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768" y="240"/>
                    </a:moveTo>
                    <a:cubicBezTo>
                      <a:pt x="616" y="236"/>
                      <a:pt x="464" y="232"/>
                      <a:pt x="336" y="192"/>
                    </a:cubicBezTo>
                    <a:cubicBezTo>
                      <a:pt x="208" y="152"/>
                      <a:pt x="56" y="32"/>
                      <a:pt x="0" y="0"/>
                    </a:cubicBezTo>
                  </a:path>
                </a:pathLst>
              </a:custGeom>
              <a:noFill/>
              <a:ln w="28575">
                <a:solidFill>
                  <a:srgbClr val="FF0000"/>
                </a:solidFill>
                <a:round/>
                <a:headEnd/>
                <a:tailEnd/>
              </a:ln>
            </p:spPr>
            <p:txBody>
              <a:bodyPr wrap="none" anchor="ctr"/>
              <a:lstStyle/>
              <a:p>
                <a:endParaRPr lang="en-US"/>
              </a:p>
            </p:txBody>
          </p:sp>
          <p:sp>
            <p:nvSpPr>
              <p:cNvPr id="78" name="Freeform 9"/>
              <p:cNvSpPr>
                <a:spLocks/>
              </p:cNvSpPr>
              <p:nvPr/>
            </p:nvSpPr>
            <p:spPr bwMode="auto">
              <a:xfrm>
                <a:off x="720" y="768"/>
                <a:ext cx="528" cy="144"/>
              </a:xfrm>
              <a:custGeom>
                <a:avLst/>
                <a:gdLst>
                  <a:gd name="T0" fmla="*/ 1177 w 432"/>
                  <a:gd name="T1" fmla="*/ 0 h 144"/>
                  <a:gd name="T2" fmla="*/ 786 w 432"/>
                  <a:gd name="T3" fmla="*/ 96 h 144"/>
                  <a:gd name="T4" fmla="*/ 0 w 432"/>
                  <a:gd name="T5" fmla="*/ 144 h 144"/>
                  <a:gd name="T6" fmla="*/ 0 60000 65536"/>
                  <a:gd name="T7" fmla="*/ 0 60000 65536"/>
                  <a:gd name="T8" fmla="*/ 0 60000 65536"/>
                  <a:gd name="T9" fmla="*/ 0 w 432"/>
                  <a:gd name="T10" fmla="*/ 0 h 144"/>
                  <a:gd name="T11" fmla="*/ 432 w 432"/>
                  <a:gd name="T12" fmla="*/ 144 h 144"/>
                </a:gdLst>
                <a:ahLst/>
                <a:cxnLst>
                  <a:cxn ang="T6">
                    <a:pos x="T0" y="T1"/>
                  </a:cxn>
                  <a:cxn ang="T7">
                    <a:pos x="T2" y="T3"/>
                  </a:cxn>
                  <a:cxn ang="T8">
                    <a:pos x="T4" y="T5"/>
                  </a:cxn>
                </a:cxnLst>
                <a:rect l="T9" t="T10" r="T11" b="T12"/>
                <a:pathLst>
                  <a:path w="432" h="144">
                    <a:moveTo>
                      <a:pt x="432" y="0"/>
                    </a:moveTo>
                    <a:cubicBezTo>
                      <a:pt x="396" y="36"/>
                      <a:pt x="360" y="72"/>
                      <a:pt x="288" y="96"/>
                    </a:cubicBezTo>
                    <a:cubicBezTo>
                      <a:pt x="216" y="120"/>
                      <a:pt x="108" y="132"/>
                      <a:pt x="0" y="144"/>
                    </a:cubicBezTo>
                  </a:path>
                </a:pathLst>
              </a:custGeom>
              <a:noFill/>
              <a:ln w="28575">
                <a:solidFill>
                  <a:srgbClr val="FF0000"/>
                </a:solidFill>
                <a:round/>
                <a:headEnd/>
                <a:tailEnd/>
              </a:ln>
            </p:spPr>
            <p:txBody>
              <a:bodyPr wrap="none" anchor="ctr"/>
              <a:lstStyle/>
              <a:p>
                <a:endParaRPr lang="en-US"/>
              </a:p>
            </p:txBody>
          </p:sp>
          <p:sp>
            <p:nvSpPr>
              <p:cNvPr id="79" name="Freeform 10"/>
              <p:cNvSpPr>
                <a:spLocks/>
              </p:cNvSpPr>
              <p:nvPr/>
            </p:nvSpPr>
            <p:spPr bwMode="auto">
              <a:xfrm>
                <a:off x="816" y="384"/>
                <a:ext cx="432" cy="384"/>
              </a:xfrm>
              <a:custGeom>
                <a:avLst/>
                <a:gdLst>
                  <a:gd name="T0" fmla="*/ 432 w 432"/>
                  <a:gd name="T1" fmla="*/ 384 h 384"/>
                  <a:gd name="T2" fmla="*/ 288 w 432"/>
                  <a:gd name="T3" fmla="*/ 144 h 384"/>
                  <a:gd name="T4" fmla="*/ 0 w 432"/>
                  <a:gd name="T5" fmla="*/ 0 h 384"/>
                  <a:gd name="T6" fmla="*/ 0 60000 65536"/>
                  <a:gd name="T7" fmla="*/ 0 60000 65536"/>
                  <a:gd name="T8" fmla="*/ 0 60000 65536"/>
                  <a:gd name="T9" fmla="*/ 0 w 432"/>
                  <a:gd name="T10" fmla="*/ 0 h 384"/>
                  <a:gd name="T11" fmla="*/ 432 w 432"/>
                  <a:gd name="T12" fmla="*/ 384 h 384"/>
                </a:gdLst>
                <a:ahLst/>
                <a:cxnLst>
                  <a:cxn ang="T6">
                    <a:pos x="T0" y="T1"/>
                  </a:cxn>
                  <a:cxn ang="T7">
                    <a:pos x="T2" y="T3"/>
                  </a:cxn>
                  <a:cxn ang="T8">
                    <a:pos x="T4" y="T5"/>
                  </a:cxn>
                </a:cxnLst>
                <a:rect l="T9" t="T10" r="T11" b="T12"/>
                <a:pathLst>
                  <a:path w="432" h="384">
                    <a:moveTo>
                      <a:pt x="432" y="384"/>
                    </a:moveTo>
                    <a:cubicBezTo>
                      <a:pt x="396" y="296"/>
                      <a:pt x="360" y="208"/>
                      <a:pt x="288" y="144"/>
                    </a:cubicBezTo>
                    <a:cubicBezTo>
                      <a:pt x="216" y="80"/>
                      <a:pt x="48" y="24"/>
                      <a:pt x="0" y="0"/>
                    </a:cubicBezTo>
                  </a:path>
                </a:pathLst>
              </a:custGeom>
              <a:noFill/>
              <a:ln w="28575">
                <a:solidFill>
                  <a:srgbClr val="FF0000"/>
                </a:solidFill>
                <a:round/>
                <a:headEnd/>
                <a:tailEnd/>
              </a:ln>
            </p:spPr>
            <p:txBody>
              <a:bodyPr wrap="none" anchor="ctr"/>
              <a:lstStyle/>
              <a:p>
                <a:endParaRPr lang="en-US"/>
              </a:p>
            </p:txBody>
          </p:sp>
        </p:grpSp>
        <p:sp>
          <p:nvSpPr>
            <p:cNvPr id="38" name="Text Box 11"/>
            <p:cNvSpPr txBox="1">
              <a:spLocks noChangeArrowheads="1"/>
            </p:cNvSpPr>
            <p:nvPr/>
          </p:nvSpPr>
          <p:spPr bwMode="auto">
            <a:xfrm>
              <a:off x="11263270" y="3307132"/>
              <a:ext cx="933161" cy="2071469"/>
            </a:xfrm>
            <a:prstGeom prst="rect">
              <a:avLst/>
            </a:prstGeom>
            <a:noFill/>
            <a:ln w="9525">
              <a:noFill/>
              <a:miter lim="800000"/>
              <a:headEnd/>
              <a:tailEnd/>
            </a:ln>
          </p:spPr>
          <p:txBody>
            <a:bodyPr wrap="none" lIns="192902" tIns="96451" rIns="192902" bIns="96451">
              <a:spAutoFit/>
            </a:bodyPr>
            <a:lstStyle/>
            <a:p>
              <a:endParaRPr lang="en-US" dirty="0">
                <a:solidFill>
                  <a:srgbClr val="FF0000"/>
                </a:solidFill>
              </a:endParaRPr>
            </a:p>
          </p:txBody>
        </p:sp>
        <p:graphicFrame>
          <p:nvGraphicFramePr>
            <p:cNvPr id="40" name="Object 3"/>
            <p:cNvGraphicFramePr>
              <a:graphicFrameLocks noChangeAspect="1"/>
            </p:cNvGraphicFramePr>
            <p:nvPr/>
          </p:nvGraphicFramePr>
          <p:xfrm>
            <a:off x="12012830" y="7500664"/>
            <a:ext cx="10588212" cy="5291783"/>
          </p:xfrm>
          <a:graphic>
            <a:graphicData uri="http://schemas.openxmlformats.org/presentationml/2006/ole">
              <mc:AlternateContent xmlns:mc="http://schemas.openxmlformats.org/markup-compatibility/2006">
                <mc:Choice xmlns:v="urn:schemas-microsoft-com:vml" Requires="v">
                  <p:oleObj spid="_x0000_s324643" name="Equation" r:id="rId4" imgW="1358640" imgH="812520" progId="Equation.DSMT4">
                    <p:embed/>
                  </p:oleObj>
                </mc:Choice>
                <mc:Fallback>
                  <p:oleObj name="Equation" r:id="rId4" imgW="1358640" imgH="8125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2830" y="7500664"/>
                          <a:ext cx="10588212" cy="529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5" name="Group 54"/>
            <p:cNvGrpSpPr/>
            <p:nvPr/>
          </p:nvGrpSpPr>
          <p:grpSpPr>
            <a:xfrm flipH="1">
              <a:off x="10096293" y="3088550"/>
              <a:ext cx="1701439" cy="1485284"/>
              <a:chOff x="3184807" y="1351085"/>
              <a:chExt cx="1066800" cy="838201"/>
            </a:xfrm>
          </p:grpSpPr>
          <p:sp>
            <p:nvSpPr>
              <p:cNvPr id="73" name="Line 12"/>
              <p:cNvSpPr>
                <a:spLocks noChangeShapeType="1"/>
              </p:cNvSpPr>
              <p:nvPr/>
            </p:nvSpPr>
            <p:spPr bwMode="auto">
              <a:xfrm flipH="1" flipV="1">
                <a:off x="3184807" y="1351086"/>
                <a:ext cx="1066800" cy="838200"/>
              </a:xfrm>
              <a:prstGeom prst="line">
                <a:avLst/>
              </a:prstGeom>
              <a:noFill/>
              <a:ln w="9525">
                <a:solidFill>
                  <a:schemeClr val="tx1"/>
                </a:solidFill>
                <a:round/>
                <a:headEnd/>
                <a:tailEnd/>
              </a:ln>
            </p:spPr>
            <p:txBody>
              <a:bodyPr wrap="none" anchor="ctr"/>
              <a:lstStyle/>
              <a:p>
                <a:endParaRPr lang="en-US"/>
              </a:p>
            </p:txBody>
          </p:sp>
          <p:sp>
            <p:nvSpPr>
              <p:cNvPr id="74" name="Line 13"/>
              <p:cNvSpPr>
                <a:spLocks noChangeShapeType="1"/>
              </p:cNvSpPr>
              <p:nvPr/>
            </p:nvSpPr>
            <p:spPr bwMode="auto">
              <a:xfrm flipH="1" flipV="1">
                <a:off x="3184814" y="1351085"/>
                <a:ext cx="990602" cy="685800"/>
              </a:xfrm>
              <a:prstGeom prst="line">
                <a:avLst/>
              </a:prstGeom>
              <a:noFill/>
              <a:ln w="9525">
                <a:solidFill>
                  <a:schemeClr val="tx1"/>
                </a:solidFill>
                <a:round/>
                <a:headEnd/>
                <a:tailEnd/>
              </a:ln>
            </p:spPr>
            <p:txBody>
              <a:bodyPr wrap="none" anchor="ctr"/>
              <a:lstStyle/>
              <a:p>
                <a:endParaRPr lang="en-US"/>
              </a:p>
            </p:txBody>
          </p:sp>
        </p:grpSp>
        <p:grpSp>
          <p:nvGrpSpPr>
            <p:cNvPr id="6" name="Group 84"/>
            <p:cNvGrpSpPr/>
            <p:nvPr/>
          </p:nvGrpSpPr>
          <p:grpSpPr>
            <a:xfrm>
              <a:off x="3208771" y="7282621"/>
              <a:ext cx="6939332" cy="4554174"/>
              <a:chOff x="-1176955" y="4402301"/>
              <a:chExt cx="6939332" cy="4554174"/>
            </a:xfrm>
          </p:grpSpPr>
          <p:sp>
            <p:nvSpPr>
              <p:cNvPr id="48" name="Line 22"/>
              <p:cNvSpPr>
                <a:spLocks noChangeShapeType="1"/>
              </p:cNvSpPr>
              <p:nvPr/>
            </p:nvSpPr>
            <p:spPr bwMode="auto">
              <a:xfrm flipH="1">
                <a:off x="2736304" y="4708004"/>
                <a:ext cx="1" cy="648071"/>
              </a:xfrm>
              <a:prstGeom prst="line">
                <a:avLst/>
              </a:prstGeom>
              <a:noFill/>
              <a:ln w="9525">
                <a:solidFill>
                  <a:schemeClr val="tx1"/>
                </a:solidFill>
                <a:round/>
                <a:headEnd/>
                <a:tailEnd type="triangle" w="med" len="med"/>
              </a:ln>
            </p:spPr>
            <p:txBody>
              <a:bodyPr lIns="192902" tIns="96451" rIns="192902" bIns="96451"/>
              <a:lstStyle/>
              <a:p>
                <a:endParaRPr lang="en-US"/>
              </a:p>
            </p:txBody>
          </p:sp>
          <p:sp>
            <p:nvSpPr>
              <p:cNvPr id="49" name="Text Box 23"/>
              <p:cNvSpPr txBox="1">
                <a:spLocks noChangeArrowheads="1"/>
              </p:cNvSpPr>
              <p:nvPr/>
            </p:nvSpPr>
            <p:spPr bwMode="auto">
              <a:xfrm>
                <a:off x="2880319" y="4402301"/>
                <a:ext cx="933161" cy="1982256"/>
              </a:xfrm>
              <a:prstGeom prst="rect">
                <a:avLst/>
              </a:prstGeom>
              <a:noFill/>
              <a:ln w="9525">
                <a:noFill/>
                <a:miter lim="800000"/>
                <a:headEnd/>
                <a:tailEnd/>
              </a:ln>
            </p:spPr>
            <p:txBody>
              <a:bodyPr wrap="none" lIns="192902" tIns="96451" rIns="192902" bIns="96451">
                <a:spAutoFit/>
              </a:bodyPr>
              <a:lstStyle/>
              <a:p>
                <a:endParaRPr lang="fr-FR" sz="5400" i="1" dirty="0"/>
              </a:p>
            </p:txBody>
          </p:sp>
          <p:sp>
            <p:nvSpPr>
              <p:cNvPr id="50" name="Line 24"/>
              <p:cNvSpPr>
                <a:spLocks noChangeShapeType="1"/>
              </p:cNvSpPr>
              <p:nvPr/>
            </p:nvSpPr>
            <p:spPr bwMode="auto">
              <a:xfrm>
                <a:off x="433785" y="6614747"/>
                <a:ext cx="1024027" cy="0"/>
              </a:xfrm>
              <a:prstGeom prst="line">
                <a:avLst/>
              </a:prstGeom>
              <a:noFill/>
              <a:ln w="57150">
                <a:solidFill>
                  <a:schemeClr val="tx1"/>
                </a:solidFill>
                <a:round/>
                <a:headEnd/>
                <a:tailEnd/>
              </a:ln>
            </p:spPr>
            <p:txBody>
              <a:bodyPr lIns="192902" tIns="96451" rIns="192902" bIns="96451"/>
              <a:lstStyle/>
              <a:p>
                <a:endParaRPr lang="en-US"/>
              </a:p>
            </p:txBody>
          </p:sp>
          <p:sp>
            <p:nvSpPr>
              <p:cNvPr id="51" name="Line 25"/>
              <p:cNvSpPr>
                <a:spLocks noChangeShapeType="1"/>
              </p:cNvSpPr>
              <p:nvPr/>
            </p:nvSpPr>
            <p:spPr bwMode="auto">
              <a:xfrm>
                <a:off x="433785" y="6997320"/>
                <a:ext cx="1024027" cy="0"/>
              </a:xfrm>
              <a:prstGeom prst="line">
                <a:avLst/>
              </a:prstGeom>
              <a:noFill/>
              <a:ln w="57150">
                <a:solidFill>
                  <a:schemeClr val="tx1"/>
                </a:solidFill>
                <a:round/>
                <a:headEnd/>
                <a:tailEnd/>
              </a:ln>
            </p:spPr>
            <p:txBody>
              <a:bodyPr lIns="192902" tIns="96451" rIns="192902" bIns="96451"/>
              <a:lstStyle/>
              <a:p>
                <a:endParaRPr lang="en-US"/>
              </a:p>
            </p:txBody>
          </p:sp>
          <p:sp>
            <p:nvSpPr>
              <p:cNvPr id="52" name="Line 26"/>
              <p:cNvSpPr>
                <a:spLocks noChangeShapeType="1"/>
              </p:cNvSpPr>
              <p:nvPr/>
            </p:nvSpPr>
            <p:spPr bwMode="auto">
              <a:xfrm>
                <a:off x="943922" y="5593616"/>
                <a:ext cx="0" cy="1021131"/>
              </a:xfrm>
              <a:prstGeom prst="line">
                <a:avLst/>
              </a:prstGeom>
              <a:noFill/>
              <a:ln w="9525">
                <a:solidFill>
                  <a:schemeClr val="tx1"/>
                </a:solidFill>
                <a:round/>
                <a:headEnd/>
                <a:tailEnd/>
              </a:ln>
            </p:spPr>
            <p:txBody>
              <a:bodyPr lIns="192902" tIns="96451" rIns="192902" bIns="96451"/>
              <a:lstStyle/>
              <a:p>
                <a:endParaRPr lang="en-US"/>
              </a:p>
            </p:txBody>
          </p:sp>
          <p:sp>
            <p:nvSpPr>
              <p:cNvPr id="53" name="Line 27"/>
              <p:cNvSpPr>
                <a:spLocks noChangeShapeType="1"/>
              </p:cNvSpPr>
              <p:nvPr/>
            </p:nvSpPr>
            <p:spPr bwMode="auto">
              <a:xfrm>
                <a:off x="2478088" y="4699072"/>
                <a:ext cx="0" cy="894545"/>
              </a:xfrm>
              <a:prstGeom prst="line">
                <a:avLst/>
              </a:prstGeom>
              <a:noFill/>
              <a:ln w="9525">
                <a:solidFill>
                  <a:schemeClr val="tx1"/>
                </a:solidFill>
                <a:round/>
                <a:headEnd/>
                <a:tailEnd/>
              </a:ln>
            </p:spPr>
            <p:txBody>
              <a:bodyPr lIns="192902" tIns="96451" rIns="192902" bIns="96451"/>
              <a:lstStyle/>
              <a:p>
                <a:endParaRPr lang="en-US"/>
              </a:p>
            </p:txBody>
          </p:sp>
          <p:sp>
            <p:nvSpPr>
              <p:cNvPr id="54" name="Line 28"/>
              <p:cNvSpPr>
                <a:spLocks noChangeShapeType="1"/>
              </p:cNvSpPr>
              <p:nvPr/>
            </p:nvSpPr>
            <p:spPr bwMode="auto">
              <a:xfrm>
                <a:off x="3498365" y="5593616"/>
                <a:ext cx="0" cy="1021131"/>
              </a:xfrm>
              <a:prstGeom prst="line">
                <a:avLst/>
              </a:prstGeom>
              <a:noFill/>
              <a:ln w="9525">
                <a:solidFill>
                  <a:schemeClr val="tx1"/>
                </a:solidFill>
                <a:round/>
                <a:headEnd/>
                <a:tailEnd/>
              </a:ln>
            </p:spPr>
            <p:txBody>
              <a:bodyPr lIns="192902" tIns="96451" rIns="192902" bIns="96451"/>
              <a:lstStyle/>
              <a:p>
                <a:endParaRPr lang="en-US"/>
              </a:p>
            </p:txBody>
          </p:sp>
          <p:sp>
            <p:nvSpPr>
              <p:cNvPr id="55" name="Line 29"/>
              <p:cNvSpPr>
                <a:spLocks noChangeShapeType="1"/>
              </p:cNvSpPr>
              <p:nvPr/>
            </p:nvSpPr>
            <p:spPr bwMode="auto">
              <a:xfrm>
                <a:off x="943922" y="6997321"/>
                <a:ext cx="0" cy="1021133"/>
              </a:xfrm>
              <a:prstGeom prst="line">
                <a:avLst/>
              </a:prstGeom>
              <a:noFill/>
              <a:ln w="9525">
                <a:solidFill>
                  <a:schemeClr val="tx1"/>
                </a:solidFill>
                <a:round/>
                <a:headEnd/>
                <a:tailEnd/>
              </a:ln>
            </p:spPr>
            <p:txBody>
              <a:bodyPr lIns="192902" tIns="96451" rIns="192902" bIns="96451"/>
              <a:lstStyle/>
              <a:p>
                <a:endParaRPr lang="en-US"/>
              </a:p>
            </p:txBody>
          </p:sp>
          <p:sp>
            <p:nvSpPr>
              <p:cNvPr id="56" name="Line 30"/>
              <p:cNvSpPr>
                <a:spLocks noChangeShapeType="1"/>
              </p:cNvSpPr>
              <p:nvPr/>
            </p:nvSpPr>
            <p:spPr bwMode="auto">
              <a:xfrm>
                <a:off x="3497840" y="7507446"/>
                <a:ext cx="527" cy="511007"/>
              </a:xfrm>
              <a:prstGeom prst="line">
                <a:avLst/>
              </a:prstGeom>
              <a:noFill/>
              <a:ln w="9525">
                <a:solidFill>
                  <a:schemeClr val="tx1"/>
                </a:solidFill>
                <a:round/>
                <a:headEnd/>
                <a:tailEnd/>
              </a:ln>
            </p:spPr>
            <p:txBody>
              <a:bodyPr lIns="192902" tIns="96451" rIns="192902" bIns="96451"/>
              <a:lstStyle/>
              <a:p>
                <a:endParaRPr lang="en-US"/>
              </a:p>
            </p:txBody>
          </p:sp>
          <p:sp>
            <p:nvSpPr>
              <p:cNvPr id="57" name="Rectangle 31"/>
              <p:cNvSpPr>
                <a:spLocks noChangeArrowheads="1"/>
              </p:cNvSpPr>
              <p:nvPr/>
            </p:nvSpPr>
            <p:spPr bwMode="auto">
              <a:xfrm>
                <a:off x="3329572" y="5976277"/>
                <a:ext cx="337592" cy="894545"/>
              </a:xfrm>
              <a:prstGeom prst="rect">
                <a:avLst/>
              </a:prstGeom>
              <a:solidFill>
                <a:schemeClr val="tx2"/>
              </a:solidFill>
              <a:ln w="9525">
                <a:solidFill>
                  <a:schemeClr val="tx1"/>
                </a:solidFill>
                <a:miter lim="800000"/>
                <a:headEnd/>
                <a:tailEnd/>
              </a:ln>
            </p:spPr>
            <p:txBody>
              <a:bodyPr wrap="none" lIns="192902" tIns="96451" rIns="192902" bIns="96451" anchor="ctr"/>
              <a:lstStyle/>
              <a:p>
                <a:endParaRPr lang="en-US"/>
              </a:p>
            </p:txBody>
          </p:sp>
          <p:sp>
            <p:nvSpPr>
              <p:cNvPr id="58" name="Line 32"/>
              <p:cNvSpPr>
                <a:spLocks noChangeShapeType="1"/>
              </p:cNvSpPr>
              <p:nvPr/>
            </p:nvSpPr>
            <p:spPr bwMode="auto">
              <a:xfrm>
                <a:off x="943923" y="5593616"/>
                <a:ext cx="2554443" cy="0"/>
              </a:xfrm>
              <a:prstGeom prst="line">
                <a:avLst/>
              </a:prstGeom>
              <a:noFill/>
              <a:ln w="9525">
                <a:solidFill>
                  <a:schemeClr val="tx1"/>
                </a:solidFill>
                <a:round/>
                <a:headEnd/>
                <a:tailEnd/>
              </a:ln>
            </p:spPr>
            <p:txBody>
              <a:bodyPr lIns="192902" tIns="96451" rIns="192902" bIns="96451"/>
              <a:lstStyle/>
              <a:p>
                <a:endParaRPr lang="en-US"/>
              </a:p>
            </p:txBody>
          </p:sp>
          <p:sp>
            <p:nvSpPr>
              <p:cNvPr id="59" name="Line 33"/>
              <p:cNvSpPr>
                <a:spLocks noChangeShapeType="1"/>
              </p:cNvSpPr>
              <p:nvPr/>
            </p:nvSpPr>
            <p:spPr bwMode="auto">
              <a:xfrm>
                <a:off x="943923" y="8018453"/>
                <a:ext cx="2554443" cy="0"/>
              </a:xfrm>
              <a:prstGeom prst="line">
                <a:avLst/>
              </a:prstGeom>
              <a:noFill/>
              <a:ln w="9525">
                <a:solidFill>
                  <a:schemeClr val="tx1"/>
                </a:solidFill>
                <a:round/>
                <a:headEnd/>
                <a:tailEnd/>
              </a:ln>
            </p:spPr>
            <p:txBody>
              <a:bodyPr lIns="192902" tIns="96451" rIns="192902" bIns="96451"/>
              <a:lstStyle/>
              <a:p>
                <a:endParaRPr lang="en-US"/>
              </a:p>
            </p:txBody>
          </p:sp>
          <p:sp>
            <p:nvSpPr>
              <p:cNvPr id="60" name="Line 34"/>
              <p:cNvSpPr>
                <a:spLocks noChangeShapeType="1"/>
              </p:cNvSpPr>
              <p:nvPr/>
            </p:nvSpPr>
            <p:spPr bwMode="auto">
              <a:xfrm>
                <a:off x="2136746" y="8018452"/>
                <a:ext cx="0" cy="382573"/>
              </a:xfrm>
              <a:prstGeom prst="line">
                <a:avLst/>
              </a:prstGeom>
              <a:noFill/>
              <a:ln w="9525">
                <a:solidFill>
                  <a:schemeClr val="tx1"/>
                </a:solidFill>
                <a:round/>
                <a:headEnd/>
                <a:tailEnd/>
              </a:ln>
            </p:spPr>
            <p:txBody>
              <a:bodyPr lIns="192902" tIns="96451" rIns="192902" bIns="96451"/>
              <a:lstStyle/>
              <a:p>
                <a:endParaRPr lang="en-US"/>
              </a:p>
            </p:txBody>
          </p:sp>
          <p:sp>
            <p:nvSpPr>
              <p:cNvPr id="61" name="Line 35"/>
              <p:cNvSpPr>
                <a:spLocks noChangeShapeType="1"/>
              </p:cNvSpPr>
              <p:nvPr/>
            </p:nvSpPr>
            <p:spPr bwMode="auto">
              <a:xfrm>
                <a:off x="1457810" y="8401025"/>
                <a:ext cx="1189075" cy="0"/>
              </a:xfrm>
              <a:prstGeom prst="line">
                <a:avLst/>
              </a:prstGeom>
              <a:noFill/>
              <a:ln w="9525">
                <a:solidFill>
                  <a:schemeClr val="tx1"/>
                </a:solidFill>
                <a:round/>
                <a:headEnd/>
                <a:tailEnd/>
              </a:ln>
            </p:spPr>
            <p:txBody>
              <a:bodyPr lIns="192902" tIns="96451" rIns="192902" bIns="96451"/>
              <a:lstStyle/>
              <a:p>
                <a:endParaRPr lang="en-US"/>
              </a:p>
            </p:txBody>
          </p:sp>
          <p:sp>
            <p:nvSpPr>
              <p:cNvPr id="62" name="Line 36"/>
              <p:cNvSpPr>
                <a:spLocks noChangeShapeType="1"/>
              </p:cNvSpPr>
              <p:nvPr/>
            </p:nvSpPr>
            <p:spPr bwMode="auto">
              <a:xfrm>
                <a:off x="1795403" y="8527611"/>
                <a:ext cx="682686" cy="0"/>
              </a:xfrm>
              <a:prstGeom prst="line">
                <a:avLst/>
              </a:prstGeom>
              <a:noFill/>
              <a:ln w="9525">
                <a:solidFill>
                  <a:schemeClr val="tx1"/>
                </a:solidFill>
                <a:round/>
                <a:headEnd/>
                <a:tailEnd/>
              </a:ln>
            </p:spPr>
            <p:txBody>
              <a:bodyPr lIns="192902" tIns="96451" rIns="192902" bIns="96451"/>
              <a:lstStyle/>
              <a:p>
                <a:endParaRPr lang="en-US"/>
              </a:p>
            </p:txBody>
          </p:sp>
          <p:sp>
            <p:nvSpPr>
              <p:cNvPr id="63" name="Line 41"/>
              <p:cNvSpPr>
                <a:spLocks noChangeShapeType="1"/>
              </p:cNvSpPr>
              <p:nvPr/>
            </p:nvSpPr>
            <p:spPr bwMode="auto">
              <a:xfrm>
                <a:off x="3498366" y="5593616"/>
                <a:ext cx="1699213" cy="0"/>
              </a:xfrm>
              <a:prstGeom prst="line">
                <a:avLst/>
              </a:prstGeom>
              <a:noFill/>
              <a:ln w="9525">
                <a:solidFill>
                  <a:schemeClr val="tx1"/>
                </a:solidFill>
                <a:prstDash val="dash"/>
                <a:round/>
                <a:headEnd/>
                <a:tailEnd/>
              </a:ln>
            </p:spPr>
            <p:txBody>
              <a:bodyPr lIns="192902" tIns="96451" rIns="192902" bIns="96451"/>
              <a:lstStyle/>
              <a:p>
                <a:endParaRPr lang="en-US"/>
              </a:p>
            </p:txBody>
          </p:sp>
          <p:sp>
            <p:nvSpPr>
              <p:cNvPr id="64" name="Line 42"/>
              <p:cNvSpPr>
                <a:spLocks noChangeShapeType="1"/>
              </p:cNvSpPr>
              <p:nvPr/>
            </p:nvSpPr>
            <p:spPr bwMode="auto">
              <a:xfrm>
                <a:off x="3498366" y="8018453"/>
                <a:ext cx="1699213" cy="0"/>
              </a:xfrm>
              <a:prstGeom prst="line">
                <a:avLst/>
              </a:prstGeom>
              <a:noFill/>
              <a:ln w="9525">
                <a:solidFill>
                  <a:schemeClr val="tx1"/>
                </a:solidFill>
                <a:prstDash val="dash"/>
                <a:round/>
                <a:headEnd/>
                <a:tailEnd/>
              </a:ln>
            </p:spPr>
            <p:txBody>
              <a:bodyPr lIns="192902" tIns="96451" rIns="192902" bIns="96451"/>
              <a:lstStyle/>
              <a:p>
                <a:endParaRPr lang="en-US"/>
              </a:p>
            </p:txBody>
          </p:sp>
          <p:sp>
            <p:nvSpPr>
              <p:cNvPr id="65" name="Line 49"/>
              <p:cNvSpPr>
                <a:spLocks noChangeShapeType="1"/>
              </p:cNvSpPr>
              <p:nvPr/>
            </p:nvSpPr>
            <p:spPr bwMode="auto">
              <a:xfrm>
                <a:off x="5028782" y="5593616"/>
                <a:ext cx="0" cy="765146"/>
              </a:xfrm>
              <a:prstGeom prst="line">
                <a:avLst/>
              </a:prstGeom>
              <a:noFill/>
              <a:ln w="9525">
                <a:solidFill>
                  <a:schemeClr val="tx1"/>
                </a:solidFill>
                <a:round/>
                <a:headEnd type="triangle" w="med" len="med"/>
                <a:tailEnd/>
              </a:ln>
            </p:spPr>
            <p:txBody>
              <a:bodyPr lIns="192902" tIns="96451" rIns="192902" bIns="96451"/>
              <a:lstStyle/>
              <a:p>
                <a:endParaRPr lang="en-US"/>
              </a:p>
            </p:txBody>
          </p:sp>
          <p:sp>
            <p:nvSpPr>
              <p:cNvPr id="66" name="Text Box 50"/>
              <p:cNvSpPr txBox="1">
                <a:spLocks noChangeArrowheads="1"/>
              </p:cNvSpPr>
              <p:nvPr/>
            </p:nvSpPr>
            <p:spPr bwMode="auto">
              <a:xfrm>
                <a:off x="4574910" y="6268745"/>
                <a:ext cx="933161" cy="2071469"/>
              </a:xfrm>
              <a:prstGeom prst="rect">
                <a:avLst/>
              </a:prstGeom>
              <a:noFill/>
              <a:ln w="9525">
                <a:noFill/>
                <a:miter lim="800000"/>
                <a:headEnd/>
                <a:tailEnd/>
              </a:ln>
            </p:spPr>
            <p:txBody>
              <a:bodyPr wrap="none" lIns="192902" tIns="96451" rIns="192902" bIns="96451">
                <a:spAutoFit/>
              </a:bodyPr>
              <a:lstStyle/>
              <a:p>
                <a:endParaRPr lang="fr-FR" dirty="0"/>
              </a:p>
            </p:txBody>
          </p:sp>
          <p:sp>
            <p:nvSpPr>
              <p:cNvPr id="67" name="Line 30"/>
              <p:cNvSpPr>
                <a:spLocks noChangeShapeType="1"/>
              </p:cNvSpPr>
              <p:nvPr/>
            </p:nvSpPr>
            <p:spPr bwMode="auto">
              <a:xfrm>
                <a:off x="3497841" y="6869458"/>
                <a:ext cx="0" cy="510390"/>
              </a:xfrm>
              <a:prstGeom prst="line">
                <a:avLst/>
              </a:prstGeom>
              <a:noFill/>
              <a:ln w="9525">
                <a:solidFill>
                  <a:schemeClr val="tx1"/>
                </a:solidFill>
                <a:round/>
                <a:headEnd/>
                <a:tailEnd/>
              </a:ln>
            </p:spPr>
            <p:txBody>
              <a:bodyPr lIns="192902" tIns="96451" rIns="192902" bIns="96451"/>
              <a:lstStyle/>
              <a:p>
                <a:endParaRPr lang="en-US"/>
              </a:p>
            </p:txBody>
          </p:sp>
          <p:sp>
            <p:nvSpPr>
              <p:cNvPr id="68" name="Line 35"/>
              <p:cNvSpPr>
                <a:spLocks noChangeShapeType="1"/>
              </p:cNvSpPr>
              <p:nvPr/>
            </p:nvSpPr>
            <p:spPr bwMode="auto">
              <a:xfrm>
                <a:off x="2819195" y="7380860"/>
                <a:ext cx="1189075" cy="0"/>
              </a:xfrm>
              <a:prstGeom prst="line">
                <a:avLst/>
              </a:prstGeom>
              <a:noFill/>
              <a:ln w="9525">
                <a:solidFill>
                  <a:schemeClr val="tx1"/>
                </a:solidFill>
                <a:round/>
                <a:headEnd/>
                <a:tailEnd/>
              </a:ln>
            </p:spPr>
            <p:txBody>
              <a:bodyPr lIns="192902" tIns="96451" rIns="192902" bIns="96451"/>
              <a:lstStyle/>
              <a:p>
                <a:endParaRPr lang="en-US"/>
              </a:p>
            </p:txBody>
          </p:sp>
          <p:sp>
            <p:nvSpPr>
              <p:cNvPr id="69" name="Line 36"/>
              <p:cNvSpPr>
                <a:spLocks noChangeShapeType="1"/>
              </p:cNvSpPr>
              <p:nvPr/>
            </p:nvSpPr>
            <p:spPr bwMode="auto">
              <a:xfrm>
                <a:off x="3156789" y="7507446"/>
                <a:ext cx="682686" cy="0"/>
              </a:xfrm>
              <a:prstGeom prst="line">
                <a:avLst/>
              </a:prstGeom>
              <a:noFill/>
              <a:ln w="9525">
                <a:solidFill>
                  <a:schemeClr val="tx1"/>
                </a:solidFill>
                <a:round/>
                <a:headEnd/>
                <a:tailEnd/>
              </a:ln>
            </p:spPr>
            <p:txBody>
              <a:bodyPr lIns="192902" tIns="96451" rIns="192902" bIns="96451"/>
              <a:lstStyle/>
              <a:p>
                <a:endParaRPr lang="en-US"/>
              </a:p>
            </p:txBody>
          </p:sp>
          <p:sp>
            <p:nvSpPr>
              <p:cNvPr id="70" name="Line 36"/>
              <p:cNvSpPr>
                <a:spLocks noChangeShapeType="1"/>
              </p:cNvSpPr>
              <p:nvPr/>
            </p:nvSpPr>
            <p:spPr bwMode="auto">
              <a:xfrm>
                <a:off x="1966543" y="8655824"/>
                <a:ext cx="321475" cy="0"/>
              </a:xfrm>
              <a:prstGeom prst="line">
                <a:avLst/>
              </a:prstGeom>
              <a:noFill/>
              <a:ln w="9525">
                <a:solidFill>
                  <a:schemeClr val="tx1"/>
                </a:solidFill>
                <a:round/>
                <a:headEnd/>
                <a:tailEnd/>
              </a:ln>
            </p:spPr>
            <p:txBody>
              <a:bodyPr lIns="192902" tIns="96451" rIns="192902" bIns="96451"/>
              <a:lstStyle/>
              <a:p>
                <a:endParaRPr lang="en-US"/>
              </a:p>
            </p:txBody>
          </p:sp>
          <p:sp>
            <p:nvSpPr>
              <p:cNvPr id="71" name="Rounded Rectangle 70"/>
              <p:cNvSpPr/>
              <p:nvPr/>
            </p:nvSpPr>
            <p:spPr bwMode="auto">
              <a:xfrm>
                <a:off x="-1176955" y="4563986"/>
                <a:ext cx="6939332" cy="439248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Line 49"/>
              <p:cNvSpPr>
                <a:spLocks noChangeShapeType="1"/>
              </p:cNvSpPr>
              <p:nvPr/>
            </p:nvSpPr>
            <p:spPr bwMode="auto">
              <a:xfrm flipV="1">
                <a:off x="5060965" y="7228284"/>
                <a:ext cx="0" cy="765146"/>
              </a:xfrm>
              <a:prstGeom prst="line">
                <a:avLst/>
              </a:prstGeom>
              <a:noFill/>
              <a:ln w="9525">
                <a:solidFill>
                  <a:schemeClr val="tx1"/>
                </a:solidFill>
                <a:round/>
                <a:headEnd type="triangle" w="med" len="med"/>
                <a:tailEnd/>
              </a:ln>
            </p:spPr>
            <p:txBody>
              <a:bodyPr lIns="192902" tIns="96451" rIns="192902" bIns="96451"/>
              <a:lstStyle/>
              <a:p>
                <a:endParaRPr lang="en-US"/>
              </a:p>
            </p:txBody>
          </p:sp>
        </p:grpSp>
        <p:sp>
          <p:nvSpPr>
            <p:cNvPr id="43" name="Rounded Rectangle 42"/>
            <p:cNvSpPr/>
            <p:nvPr/>
          </p:nvSpPr>
          <p:spPr bwMode="auto">
            <a:xfrm>
              <a:off x="7915855" y="1539652"/>
              <a:ext cx="7704857" cy="410445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Rounded Rectangle 43"/>
            <p:cNvSpPr/>
            <p:nvPr/>
          </p:nvSpPr>
          <p:spPr bwMode="auto">
            <a:xfrm>
              <a:off x="12164324" y="7660331"/>
              <a:ext cx="12022383" cy="513211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5" name="Straight Arrow Connector 44"/>
            <p:cNvCxnSpPr/>
            <p:nvPr/>
          </p:nvCxnSpPr>
          <p:spPr bwMode="auto">
            <a:xfrm flipV="1">
              <a:off x="9644047" y="5860132"/>
              <a:ext cx="1512168" cy="1296144"/>
            </a:xfrm>
            <a:prstGeom prst="straightConnector1">
              <a:avLst/>
            </a:prstGeom>
            <a:solidFill>
              <a:schemeClr val="accent1"/>
            </a:solidFill>
            <a:ln w="76200" cap="flat" cmpd="sng" algn="ctr">
              <a:solidFill>
                <a:schemeClr val="accent2"/>
              </a:solidFill>
              <a:prstDash val="solid"/>
              <a:round/>
              <a:headEnd type="arrow"/>
              <a:tailEnd type="arrow"/>
            </a:ln>
            <a:effectLst/>
          </p:spPr>
        </p:cxnSp>
        <p:cxnSp>
          <p:nvCxnSpPr>
            <p:cNvPr id="46" name="Straight Arrow Connector 45"/>
            <p:cNvCxnSpPr/>
            <p:nvPr/>
          </p:nvCxnSpPr>
          <p:spPr bwMode="auto">
            <a:xfrm flipH="1" flipV="1">
              <a:off x="11732279" y="5932140"/>
              <a:ext cx="936104" cy="1368152"/>
            </a:xfrm>
            <a:prstGeom prst="straightConnector1">
              <a:avLst/>
            </a:prstGeom>
            <a:solidFill>
              <a:schemeClr val="accent1"/>
            </a:solidFill>
            <a:ln w="76200" cap="flat" cmpd="sng" algn="ctr">
              <a:solidFill>
                <a:schemeClr val="accent2"/>
              </a:solidFill>
              <a:prstDash val="solid"/>
              <a:round/>
              <a:headEnd type="arrow"/>
              <a:tailEnd type="arrow"/>
            </a:ln>
            <a:effectLst/>
          </p:spPr>
        </p:cxnSp>
        <p:cxnSp>
          <p:nvCxnSpPr>
            <p:cNvPr id="47" name="Straight Arrow Connector 46"/>
            <p:cNvCxnSpPr/>
            <p:nvPr/>
          </p:nvCxnSpPr>
          <p:spPr bwMode="auto">
            <a:xfrm flipH="1">
              <a:off x="10292119" y="7804348"/>
              <a:ext cx="1872208" cy="0"/>
            </a:xfrm>
            <a:prstGeom prst="straightConnector1">
              <a:avLst/>
            </a:prstGeom>
            <a:solidFill>
              <a:schemeClr val="accent1"/>
            </a:solidFill>
            <a:ln w="76200" cap="flat" cmpd="sng" algn="ctr">
              <a:solidFill>
                <a:schemeClr val="accent2"/>
              </a:solidFill>
              <a:prstDash val="solid"/>
              <a:round/>
              <a:headEnd type="arrow"/>
              <a:tailEnd type="arrow"/>
            </a:ln>
            <a:effectLst/>
          </p:spPr>
        </p:cxnSp>
      </p:grpSp>
      <p:cxnSp>
        <p:nvCxnSpPr>
          <p:cNvPr id="84" name="Straight Arrow Connector 83"/>
          <p:cNvCxnSpPr/>
          <p:nvPr/>
        </p:nvCxnSpPr>
        <p:spPr>
          <a:xfrm flipV="1">
            <a:off x="8539613" y="6783930"/>
            <a:ext cx="586303" cy="229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0249" name="Line 10"/>
          <p:cNvSpPr>
            <a:spLocks noChangeShapeType="1"/>
          </p:cNvSpPr>
          <p:nvPr/>
        </p:nvSpPr>
        <p:spPr bwMode="auto">
          <a:xfrm>
            <a:off x="13144540" y="741443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0" name="Line 11"/>
          <p:cNvSpPr>
            <a:spLocks noChangeShapeType="1"/>
          </p:cNvSpPr>
          <p:nvPr/>
        </p:nvSpPr>
        <p:spPr bwMode="auto">
          <a:xfrm flipH="1" flipV="1">
            <a:off x="15657908" y="3510668"/>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1" name="Freeform 12"/>
          <p:cNvSpPr>
            <a:spLocks/>
          </p:cNvSpPr>
          <p:nvPr/>
        </p:nvSpPr>
        <p:spPr bwMode="auto">
          <a:xfrm>
            <a:off x="13324602" y="3973224"/>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10252" name="Line 13"/>
          <p:cNvSpPr>
            <a:spLocks noChangeShapeType="1"/>
          </p:cNvSpPr>
          <p:nvPr/>
        </p:nvSpPr>
        <p:spPr bwMode="auto">
          <a:xfrm flipH="1">
            <a:off x="13504665" y="2295437"/>
            <a:ext cx="2882346" cy="769646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10242" name="Object 15"/>
          <p:cNvGraphicFramePr>
            <a:graphicFrameLocks noChangeAspect="1"/>
          </p:cNvGraphicFramePr>
          <p:nvPr/>
        </p:nvGraphicFramePr>
        <p:xfrm>
          <a:off x="18850262" y="9012967"/>
          <a:ext cx="2010694" cy="1313688"/>
        </p:xfrm>
        <a:graphic>
          <a:graphicData uri="http://schemas.openxmlformats.org/presentationml/2006/ole">
            <mc:AlternateContent xmlns:mc="http://schemas.openxmlformats.org/markup-compatibility/2006">
              <mc:Choice xmlns:v="urn:schemas-microsoft-com:vml" Requires="v">
                <p:oleObj spid="_x0000_s325766" name="Equation" r:id="rId4" imgW="406080" imgH="355320" progId="Equation.3">
                  <p:embed/>
                </p:oleObj>
              </mc:Choice>
              <mc:Fallback>
                <p:oleObj name="Equation" r:id="rId4" imgW="406080" imgH="35532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0262" y="9012967"/>
                        <a:ext cx="2010694" cy="13136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6"/>
          <p:cNvGraphicFramePr>
            <a:graphicFrameLocks noChangeAspect="1"/>
          </p:cNvGraphicFramePr>
          <p:nvPr/>
        </p:nvGraphicFramePr>
        <p:xfrm>
          <a:off x="16674511" y="1746894"/>
          <a:ext cx="2175751" cy="1358697"/>
        </p:xfrm>
        <a:graphic>
          <a:graphicData uri="http://schemas.openxmlformats.org/presentationml/2006/ole">
            <mc:AlternateContent xmlns:mc="http://schemas.openxmlformats.org/markup-compatibility/2006">
              <mc:Choice xmlns:v="urn:schemas-microsoft-com:vml" Requires="v">
                <p:oleObj spid="_x0000_s325767" name="Equation" r:id="rId6" imgW="469800" imgH="393480" progId="Equation.3">
                  <p:embed/>
                </p:oleObj>
              </mc:Choice>
              <mc:Fallback>
                <p:oleObj name="Equation" r:id="rId6" imgW="469800" imgH="39348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4511" y="1746894"/>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Text Box 17"/>
          <p:cNvSpPr txBox="1">
            <a:spLocks noChangeArrowheads="1"/>
          </p:cNvSpPr>
          <p:nvPr/>
        </p:nvSpPr>
        <p:spPr bwMode="auto">
          <a:xfrm>
            <a:off x="14740930" y="2436566"/>
            <a:ext cx="916978" cy="1071957"/>
          </a:xfrm>
          <a:prstGeom prst="rect">
            <a:avLst/>
          </a:prstGeom>
          <a:noFill/>
          <a:ln w="9525">
            <a:noFill/>
            <a:miter lim="800000"/>
            <a:headEnd/>
            <a:tailEnd/>
          </a:ln>
        </p:spPr>
        <p:txBody>
          <a:bodyPr wrap="none" lIns="192911" tIns="96455" rIns="192911" bIns="96455">
            <a:spAutoFit/>
          </a:bodyPr>
          <a:lstStyle/>
          <a:p>
            <a:r>
              <a:rPr lang="en-US" dirty="0"/>
              <a:t>w</a:t>
            </a:r>
          </a:p>
        </p:txBody>
      </p:sp>
      <p:sp>
        <p:nvSpPr>
          <p:cNvPr id="10254" name="Text Box 18"/>
          <p:cNvSpPr txBox="1">
            <a:spLocks noChangeArrowheads="1"/>
          </p:cNvSpPr>
          <p:nvPr/>
        </p:nvSpPr>
        <p:spPr bwMode="auto">
          <a:xfrm>
            <a:off x="20129453" y="6342475"/>
            <a:ext cx="796753" cy="1071957"/>
          </a:xfrm>
          <a:prstGeom prst="rect">
            <a:avLst/>
          </a:prstGeom>
          <a:noFill/>
          <a:ln w="9525">
            <a:noFill/>
            <a:miter lim="800000"/>
            <a:headEnd/>
            <a:tailEnd/>
          </a:ln>
        </p:spPr>
        <p:txBody>
          <a:bodyPr wrap="none" lIns="192911" tIns="96455" rIns="192911" bIns="96455">
            <a:spAutoFit/>
          </a:bodyPr>
          <a:lstStyle/>
          <a:p>
            <a:r>
              <a:rPr lang="en-US" dirty="0"/>
              <a:t>u</a:t>
            </a:r>
          </a:p>
        </p:txBody>
      </p:sp>
      <p:sp>
        <p:nvSpPr>
          <p:cNvPr id="10255" name="Text Box 19"/>
          <p:cNvSpPr txBox="1">
            <a:spLocks noChangeArrowheads="1"/>
          </p:cNvSpPr>
          <p:nvPr/>
        </p:nvSpPr>
        <p:spPr bwMode="auto">
          <a:xfrm>
            <a:off x="12494216" y="3269210"/>
            <a:ext cx="1660772" cy="841125"/>
          </a:xfrm>
          <a:prstGeom prst="rect">
            <a:avLst/>
          </a:prstGeom>
          <a:noFill/>
          <a:ln w="9525">
            <a:noFill/>
            <a:miter lim="800000"/>
            <a:headEnd/>
            <a:tailEnd/>
          </a:ln>
        </p:spPr>
        <p:txBody>
          <a:bodyPr wrap="none" lIns="192911" tIns="96455" rIns="192911" bIns="96455">
            <a:spAutoFit/>
          </a:bodyPr>
          <a:lstStyle/>
          <a:p>
            <a:r>
              <a:rPr lang="en-US" sz="4200" i="1" dirty="0"/>
              <a:t>I(t)=0</a:t>
            </a:r>
            <a:endParaRPr lang="en-US" dirty="0"/>
          </a:p>
        </p:txBody>
      </p:sp>
      <p:sp>
        <p:nvSpPr>
          <p:cNvPr id="10257" name="Text Box 35"/>
          <p:cNvSpPr txBox="1">
            <a:spLocks noChangeArrowheads="1"/>
          </p:cNvSpPr>
          <p:nvPr/>
        </p:nvSpPr>
        <p:spPr bwMode="auto">
          <a:xfrm>
            <a:off x="-91471" y="9195660"/>
            <a:ext cx="3553918" cy="979624"/>
          </a:xfrm>
          <a:prstGeom prst="rect">
            <a:avLst/>
          </a:prstGeom>
          <a:noFill/>
          <a:ln w="9525">
            <a:noFill/>
            <a:miter lim="800000"/>
            <a:headEnd/>
            <a:tailEnd/>
          </a:ln>
        </p:spPr>
        <p:txBody>
          <a:bodyPr wrap="none" lIns="192911" tIns="96455" rIns="192911" bIns="96455">
            <a:spAutoFit/>
          </a:bodyPr>
          <a:lstStyle/>
          <a:p>
            <a:r>
              <a:rPr lang="fr-CH" sz="5100" dirty="0">
                <a:solidFill>
                  <a:srgbClr val="FF0000"/>
                </a:solidFill>
              </a:rPr>
              <a:t>pulse input</a:t>
            </a:r>
            <a:endParaRPr lang="fr-FR" sz="5100" dirty="0">
              <a:solidFill>
                <a:srgbClr val="FF0000"/>
              </a:solidFill>
            </a:endParaRPr>
          </a:p>
        </p:txBody>
      </p:sp>
      <p:grpSp>
        <p:nvGrpSpPr>
          <p:cNvPr id="2" name="Group 37"/>
          <p:cNvGrpSpPr/>
          <p:nvPr/>
        </p:nvGrpSpPr>
        <p:grpSpPr>
          <a:xfrm>
            <a:off x="3972623" y="9558886"/>
            <a:ext cx="1020353" cy="767768"/>
            <a:chOff x="3462447" y="9558886"/>
            <a:chExt cx="1530529" cy="767768"/>
          </a:xfrm>
        </p:grpSpPr>
        <p:sp>
          <p:nvSpPr>
            <p:cNvPr id="10258" name="Line 36"/>
            <p:cNvSpPr>
              <a:spLocks noChangeShapeType="1"/>
            </p:cNvSpPr>
            <p:nvPr/>
          </p:nvSpPr>
          <p:spPr bwMode="auto">
            <a:xfrm>
              <a:off x="3462447" y="10324031"/>
              <a:ext cx="1530529" cy="2623"/>
            </a:xfrm>
            <a:prstGeom prst="line">
              <a:avLst/>
            </a:prstGeom>
            <a:noFill/>
            <a:ln w="9525">
              <a:solidFill>
                <a:schemeClr val="tx1"/>
              </a:solidFill>
              <a:round/>
              <a:headEnd/>
              <a:tailEnd/>
            </a:ln>
          </p:spPr>
          <p:txBody>
            <a:bodyPr lIns="192911" tIns="96455" rIns="192911" bIns="96455"/>
            <a:lstStyle/>
            <a:p>
              <a:endParaRPr lang="en-US"/>
            </a:p>
          </p:txBody>
        </p:sp>
        <p:sp>
          <p:nvSpPr>
            <p:cNvPr id="10259" name="Line 37"/>
            <p:cNvSpPr>
              <a:spLocks noChangeShapeType="1"/>
            </p:cNvSpPr>
            <p:nvPr/>
          </p:nvSpPr>
          <p:spPr bwMode="auto">
            <a:xfrm>
              <a:off x="3462447" y="10324032"/>
              <a:ext cx="510176" cy="0"/>
            </a:xfrm>
            <a:prstGeom prst="line">
              <a:avLst/>
            </a:prstGeom>
            <a:noFill/>
            <a:ln w="38100">
              <a:solidFill>
                <a:srgbClr val="FF0000"/>
              </a:solidFill>
              <a:round/>
              <a:headEnd/>
              <a:tailEnd/>
            </a:ln>
          </p:spPr>
          <p:txBody>
            <a:bodyPr lIns="192911" tIns="96455" rIns="192911" bIns="96455"/>
            <a:lstStyle/>
            <a:p>
              <a:endParaRPr lang="en-US"/>
            </a:p>
          </p:txBody>
        </p:sp>
        <p:sp>
          <p:nvSpPr>
            <p:cNvPr id="10260" name="Line 38"/>
            <p:cNvSpPr>
              <a:spLocks noChangeShapeType="1"/>
            </p:cNvSpPr>
            <p:nvPr/>
          </p:nvSpPr>
          <p:spPr bwMode="auto">
            <a:xfrm>
              <a:off x="4482800" y="10324032"/>
              <a:ext cx="510176" cy="0"/>
            </a:xfrm>
            <a:prstGeom prst="line">
              <a:avLst/>
            </a:prstGeom>
            <a:noFill/>
            <a:ln w="38100">
              <a:solidFill>
                <a:srgbClr val="FF0000"/>
              </a:solidFill>
              <a:round/>
              <a:headEnd/>
              <a:tailEnd/>
            </a:ln>
          </p:spPr>
          <p:txBody>
            <a:bodyPr lIns="192911" tIns="96455" rIns="192911" bIns="96455"/>
            <a:lstStyle/>
            <a:p>
              <a:endParaRPr lang="en-US"/>
            </a:p>
          </p:txBody>
        </p:sp>
        <p:sp>
          <p:nvSpPr>
            <p:cNvPr id="10261" name="Line 39"/>
            <p:cNvSpPr>
              <a:spLocks noChangeShapeType="1"/>
            </p:cNvSpPr>
            <p:nvPr/>
          </p:nvSpPr>
          <p:spPr bwMode="auto">
            <a:xfrm>
              <a:off x="3972623" y="9558886"/>
              <a:ext cx="510176" cy="0"/>
            </a:xfrm>
            <a:prstGeom prst="line">
              <a:avLst/>
            </a:prstGeom>
            <a:noFill/>
            <a:ln w="38100">
              <a:solidFill>
                <a:srgbClr val="FF0000"/>
              </a:solidFill>
              <a:round/>
              <a:headEnd/>
              <a:tailEnd/>
            </a:ln>
          </p:spPr>
          <p:txBody>
            <a:bodyPr lIns="192911" tIns="96455" rIns="192911" bIns="96455"/>
            <a:lstStyle/>
            <a:p>
              <a:endParaRPr lang="en-US"/>
            </a:p>
          </p:txBody>
        </p:sp>
        <p:sp>
          <p:nvSpPr>
            <p:cNvPr id="10262" name="Line 40"/>
            <p:cNvSpPr>
              <a:spLocks noChangeShapeType="1"/>
            </p:cNvSpPr>
            <p:nvPr/>
          </p:nvSpPr>
          <p:spPr bwMode="auto">
            <a:xfrm>
              <a:off x="3972623" y="9558886"/>
              <a:ext cx="0" cy="765146"/>
            </a:xfrm>
            <a:prstGeom prst="line">
              <a:avLst/>
            </a:prstGeom>
            <a:noFill/>
            <a:ln w="9525">
              <a:solidFill>
                <a:srgbClr val="FF0000"/>
              </a:solidFill>
              <a:round/>
              <a:headEnd/>
              <a:tailEnd/>
            </a:ln>
          </p:spPr>
          <p:txBody>
            <a:bodyPr lIns="192911" tIns="96455" rIns="192911" bIns="96455"/>
            <a:lstStyle/>
            <a:p>
              <a:endParaRPr lang="en-US"/>
            </a:p>
          </p:txBody>
        </p:sp>
        <p:sp>
          <p:nvSpPr>
            <p:cNvPr id="10263" name="Line 41"/>
            <p:cNvSpPr>
              <a:spLocks noChangeShapeType="1"/>
            </p:cNvSpPr>
            <p:nvPr/>
          </p:nvSpPr>
          <p:spPr bwMode="auto">
            <a:xfrm>
              <a:off x="4482799" y="9558886"/>
              <a:ext cx="0" cy="765146"/>
            </a:xfrm>
            <a:prstGeom prst="line">
              <a:avLst/>
            </a:prstGeom>
            <a:noFill/>
            <a:ln w="9525">
              <a:solidFill>
                <a:srgbClr val="FF0000"/>
              </a:solidFill>
              <a:round/>
              <a:headEnd/>
              <a:tailEnd/>
            </a:ln>
          </p:spPr>
          <p:txBody>
            <a:bodyPr lIns="192911" tIns="96455" rIns="192911" bIns="96455"/>
            <a:lstStyle/>
            <a:p>
              <a:endParaRPr lang="en-US"/>
            </a:p>
          </p:txBody>
        </p:sp>
      </p:grpSp>
      <p:sp>
        <p:nvSpPr>
          <p:cNvPr id="10265" name="Text Box 43"/>
          <p:cNvSpPr txBox="1">
            <a:spLocks noChangeArrowheads="1"/>
          </p:cNvSpPr>
          <p:nvPr/>
        </p:nvSpPr>
        <p:spPr bwMode="auto">
          <a:xfrm>
            <a:off x="3357412" y="8751545"/>
            <a:ext cx="1046821"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I(t)</a:t>
            </a:r>
            <a:endParaRPr lang="fr-FR" sz="4200" i="1" dirty="0">
              <a:solidFill>
                <a:srgbClr val="FF0000"/>
              </a:solidFill>
            </a:endParaRPr>
          </a:p>
        </p:txBody>
      </p:sp>
      <p:sp>
        <p:nvSpPr>
          <p:cNvPr id="32" name="Title 3"/>
          <p:cNvSpPr txBox="1">
            <a:spLocks/>
          </p:cNvSpPr>
          <p:nvPr/>
        </p:nvSpPr>
        <p:spPr>
          <a:xfrm>
            <a:off x="837308" y="-15176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.3</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 Pulse input</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19142" name="Object 5"/>
          <p:cNvGraphicFramePr>
            <a:graphicFrameLocks noChangeAspect="1"/>
          </p:cNvGraphicFramePr>
          <p:nvPr/>
        </p:nvGraphicFramePr>
        <p:xfrm>
          <a:off x="720761" y="1603922"/>
          <a:ext cx="11418888" cy="1665288"/>
        </p:xfrm>
        <a:graphic>
          <a:graphicData uri="http://schemas.openxmlformats.org/presentationml/2006/ole">
            <mc:AlternateContent xmlns:mc="http://schemas.openxmlformats.org/markup-compatibility/2006">
              <mc:Choice xmlns:v="urn:schemas-microsoft-com:vml" Requires="v">
                <p:oleObj spid="_x0000_s325768" name="Equation" r:id="rId8" imgW="2692080" imgH="393480" progId="Equation.DSMT4">
                  <p:embed/>
                </p:oleObj>
              </mc:Choice>
              <mc:Fallback>
                <p:oleObj name="Equation" r:id="rId8" imgW="2692080" imgH="39348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761" y="1603922"/>
                        <a:ext cx="11418888"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43" name="Object 9"/>
          <p:cNvGraphicFramePr>
            <a:graphicFrameLocks noChangeAspect="1"/>
          </p:cNvGraphicFramePr>
          <p:nvPr/>
        </p:nvGraphicFramePr>
        <p:xfrm>
          <a:off x="582866" y="3685173"/>
          <a:ext cx="9582150" cy="1665288"/>
        </p:xfrm>
        <a:graphic>
          <a:graphicData uri="http://schemas.openxmlformats.org/presentationml/2006/ole">
            <mc:AlternateContent xmlns:mc="http://schemas.openxmlformats.org/markup-compatibility/2006">
              <mc:Choice xmlns:v="urn:schemas-microsoft-com:vml" Requires="v">
                <p:oleObj spid="_x0000_s325769" name="Equation" r:id="rId10" imgW="2260440" imgH="393480" progId="Equation.DSMT4">
                  <p:embed/>
                </p:oleObj>
              </mc:Choice>
              <mc:Fallback>
                <p:oleObj name="Equation" r:id="rId10" imgW="226044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866" y="3685173"/>
                        <a:ext cx="9582150"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3"/>
          <p:cNvSpPr/>
          <p:nvPr/>
        </p:nvSpPr>
        <p:spPr>
          <a:xfrm>
            <a:off x="16674511" y="1746894"/>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Line 46"/>
          <p:cNvSpPr>
            <a:spLocks noChangeShapeType="1"/>
          </p:cNvSpPr>
          <p:nvPr/>
        </p:nvSpPr>
        <p:spPr bwMode="auto">
          <a:xfrm>
            <a:off x="3357412" y="8641645"/>
            <a:ext cx="8782237"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36" name="Line 46"/>
          <p:cNvSpPr>
            <a:spLocks noChangeShapeType="1"/>
          </p:cNvSpPr>
          <p:nvPr/>
        </p:nvSpPr>
        <p:spPr bwMode="auto">
          <a:xfrm>
            <a:off x="3462447" y="10326655"/>
            <a:ext cx="8782237"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37" name="Line 46"/>
          <p:cNvSpPr>
            <a:spLocks noChangeShapeType="1"/>
          </p:cNvSpPr>
          <p:nvPr/>
        </p:nvSpPr>
        <p:spPr bwMode="auto">
          <a:xfrm flipV="1">
            <a:off x="3485750" y="5326398"/>
            <a:ext cx="0" cy="3443584"/>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39" name="TextBox 38"/>
          <p:cNvSpPr txBox="1"/>
          <p:nvPr/>
        </p:nvSpPr>
        <p:spPr>
          <a:xfrm>
            <a:off x="4992976" y="8813306"/>
            <a:ext cx="7757252" cy="830997"/>
          </a:xfrm>
          <a:prstGeom prst="rect">
            <a:avLst/>
          </a:prstGeom>
          <a:noFill/>
        </p:spPr>
        <p:txBody>
          <a:bodyPr wrap="none" rtlCol="0">
            <a:spAutoFit/>
          </a:bodyPr>
          <a:lstStyle/>
          <a:p>
            <a:r>
              <a:rPr lang="en-US" sz="4800" dirty="0" smtClean="0"/>
              <a:t>Pulse input: jump of voltage</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txBox="1">
            <a:spLocks/>
          </p:cNvSpPr>
          <p:nvPr/>
        </p:nvSpPr>
        <p:spPr>
          <a:xfrm>
            <a:off x="951629" y="-203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.3</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 Pulse input</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63174" name="Picture 6"/>
          <p:cNvPicPr>
            <a:picLocks noChangeAspect="1" noChangeArrowheads="1"/>
          </p:cNvPicPr>
          <p:nvPr/>
        </p:nvPicPr>
        <p:blipFill>
          <a:blip r:embed="rId4"/>
          <a:srcRect/>
          <a:stretch>
            <a:fillRect/>
          </a:stretch>
        </p:blipFill>
        <p:spPr bwMode="auto">
          <a:xfrm>
            <a:off x="733011" y="1473200"/>
            <a:ext cx="17926050" cy="6896100"/>
          </a:xfrm>
          <a:prstGeom prst="rect">
            <a:avLst/>
          </a:prstGeom>
          <a:noFill/>
          <a:ln w="9525">
            <a:noFill/>
            <a:miter lim="800000"/>
            <a:headEnd/>
            <a:tailEnd/>
          </a:ln>
        </p:spPr>
      </p:pic>
      <p:sp>
        <p:nvSpPr>
          <p:cNvPr id="30" name="TextBox 29"/>
          <p:cNvSpPr txBox="1"/>
          <p:nvPr/>
        </p:nvSpPr>
        <p:spPr>
          <a:xfrm>
            <a:off x="14530021" y="8369300"/>
            <a:ext cx="6485493" cy="1754326"/>
          </a:xfrm>
          <a:prstGeom prst="rect">
            <a:avLst/>
          </a:prstGeom>
          <a:noFill/>
        </p:spPr>
        <p:txBody>
          <a:bodyPr wrap="none" rtlCol="0">
            <a:spAutoFit/>
          </a:bodyPr>
          <a:lstStyle/>
          <a:p>
            <a:r>
              <a:rPr lang="en-US" sz="3600" i="1" dirty="0" smtClean="0"/>
              <a:t>Image: Neuronal Dynamics, </a:t>
            </a:r>
          </a:p>
          <a:p>
            <a:r>
              <a:rPr lang="en-US" sz="3600" i="1" dirty="0" smtClean="0"/>
              <a:t>Gerstner et al.,</a:t>
            </a:r>
          </a:p>
          <a:p>
            <a:r>
              <a:rPr lang="en-US" sz="3600" i="1" dirty="0" smtClean="0"/>
              <a:t> Cambridge Univ. Press (2014)</a:t>
            </a:r>
            <a:endParaRPr lang="en-US" sz="3600" i="1" dirty="0"/>
          </a:p>
        </p:txBody>
      </p:sp>
      <p:sp>
        <p:nvSpPr>
          <p:cNvPr id="31" name="TextBox 30"/>
          <p:cNvSpPr txBox="1"/>
          <p:nvPr/>
        </p:nvSpPr>
        <p:spPr>
          <a:xfrm>
            <a:off x="733011" y="9222069"/>
            <a:ext cx="12312986" cy="830997"/>
          </a:xfrm>
          <a:prstGeom prst="rect">
            <a:avLst/>
          </a:prstGeom>
          <a:noFill/>
        </p:spPr>
        <p:txBody>
          <a:bodyPr wrap="none" rtlCol="0">
            <a:spAutoFit/>
          </a:bodyPr>
          <a:lstStyle/>
          <a:p>
            <a:r>
              <a:rPr lang="en-US" sz="4800" dirty="0" smtClean="0"/>
              <a:t>Pulse input: jump of voltage/initial condition</a:t>
            </a:r>
            <a:endParaRPr lang="en-US" sz="4800" dirty="0"/>
          </a:p>
        </p:txBody>
      </p:sp>
      <p:sp>
        <p:nvSpPr>
          <p:cNvPr id="38" name="TextBox 37"/>
          <p:cNvSpPr txBox="1"/>
          <p:nvPr/>
        </p:nvSpPr>
        <p:spPr>
          <a:xfrm>
            <a:off x="733011" y="8119951"/>
            <a:ext cx="4293163" cy="830997"/>
          </a:xfrm>
          <a:prstGeom prst="rect">
            <a:avLst/>
          </a:prstGeom>
          <a:noFill/>
        </p:spPr>
        <p:txBody>
          <a:bodyPr wrap="none" rtlCol="0">
            <a:spAutoFit/>
          </a:bodyPr>
          <a:lstStyle/>
          <a:p>
            <a:r>
              <a:rPr lang="en-US" sz="4800" dirty="0" smtClean="0"/>
              <a:t>FN model with </a:t>
            </a:r>
            <a:endParaRPr lang="en-US" sz="4800" dirty="0"/>
          </a:p>
        </p:txBody>
      </p:sp>
      <p:graphicFrame>
        <p:nvGraphicFramePr>
          <p:cNvPr id="263175" name="Object 9"/>
          <p:cNvGraphicFramePr>
            <a:graphicFrameLocks noChangeAspect="1"/>
          </p:cNvGraphicFramePr>
          <p:nvPr/>
        </p:nvGraphicFramePr>
        <p:xfrm>
          <a:off x="4719972" y="8119951"/>
          <a:ext cx="4252912" cy="966787"/>
        </p:xfrm>
        <a:graphic>
          <a:graphicData uri="http://schemas.openxmlformats.org/presentationml/2006/ole">
            <mc:AlternateContent xmlns:mc="http://schemas.openxmlformats.org/markup-compatibility/2006">
              <mc:Choice xmlns:v="urn:schemas-microsoft-com:vml" Requires="v">
                <p:oleObj spid="_x0000_s326691" name="Equation" r:id="rId5" imgW="1002960" imgH="228600" progId="Equation.DSMT4">
                  <p:embed/>
                </p:oleObj>
              </mc:Choice>
              <mc:Fallback>
                <p:oleObj name="Equation" r:id="rId5" imgW="1002960" imgH="2286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972" y="8119951"/>
                        <a:ext cx="4252912"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p:nvSpPr>
        <p:spPr>
          <a:xfrm>
            <a:off x="12170979" y="2370083"/>
            <a:ext cx="6432331" cy="4325007"/>
          </a:xfrm>
          <a:custGeom>
            <a:avLst/>
            <a:gdLst>
              <a:gd name="connsiteX0" fmla="*/ 0 w 6432331"/>
              <a:gd name="connsiteY0" fmla="*/ 2391103 h 4325007"/>
              <a:gd name="connsiteX1" fmla="*/ 693683 w 6432331"/>
              <a:gd name="connsiteY1" fmla="*/ 1760483 h 4325007"/>
              <a:gd name="connsiteX2" fmla="*/ 1387366 w 6432331"/>
              <a:gd name="connsiteY2" fmla="*/ 246993 h 4325007"/>
              <a:gd name="connsiteX3" fmla="*/ 2238704 w 6432331"/>
              <a:gd name="connsiteY3" fmla="*/ 278524 h 4325007"/>
              <a:gd name="connsiteX4" fmla="*/ 2774731 w 6432331"/>
              <a:gd name="connsiteY4" fmla="*/ 1602827 h 4325007"/>
              <a:gd name="connsiteX5" fmla="*/ 3531476 w 6432331"/>
              <a:gd name="connsiteY5" fmla="*/ 3967655 h 4325007"/>
              <a:gd name="connsiteX6" fmla="*/ 6432331 w 6432331"/>
              <a:gd name="connsiteY6" fmla="*/ 3746938 h 43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331" h="4325007">
                <a:moveTo>
                  <a:pt x="0" y="2391103"/>
                </a:moveTo>
                <a:cubicBezTo>
                  <a:pt x="231227" y="2254469"/>
                  <a:pt x="462455" y="2117835"/>
                  <a:pt x="693683" y="1760483"/>
                </a:cubicBezTo>
                <a:cubicBezTo>
                  <a:pt x="924911" y="1403131"/>
                  <a:pt x="1129863" y="493986"/>
                  <a:pt x="1387366" y="246993"/>
                </a:cubicBezTo>
                <a:cubicBezTo>
                  <a:pt x="1644870" y="0"/>
                  <a:pt x="2007476" y="52552"/>
                  <a:pt x="2238704" y="278524"/>
                </a:cubicBezTo>
                <a:cubicBezTo>
                  <a:pt x="2469932" y="504496"/>
                  <a:pt x="2559269" y="987972"/>
                  <a:pt x="2774731" y="1602827"/>
                </a:cubicBezTo>
                <a:cubicBezTo>
                  <a:pt x="2990193" y="2217682"/>
                  <a:pt x="2921876" y="3610303"/>
                  <a:pt x="3531476" y="3967655"/>
                </a:cubicBezTo>
                <a:cubicBezTo>
                  <a:pt x="4141076" y="4325007"/>
                  <a:pt x="5286703" y="4035972"/>
                  <a:pt x="6432331" y="374693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5120767" y="4635062"/>
            <a:ext cx="460226" cy="441435"/>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0249" name="Line 10"/>
          <p:cNvSpPr>
            <a:spLocks noChangeShapeType="1"/>
          </p:cNvSpPr>
          <p:nvPr/>
        </p:nvSpPr>
        <p:spPr bwMode="auto">
          <a:xfrm>
            <a:off x="13144540" y="741443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0" name="Line 11"/>
          <p:cNvSpPr>
            <a:spLocks noChangeShapeType="1"/>
          </p:cNvSpPr>
          <p:nvPr/>
        </p:nvSpPr>
        <p:spPr bwMode="auto">
          <a:xfrm flipH="1" flipV="1">
            <a:off x="15657908" y="3510668"/>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0251" name="Freeform 12"/>
          <p:cNvSpPr>
            <a:spLocks/>
          </p:cNvSpPr>
          <p:nvPr/>
        </p:nvSpPr>
        <p:spPr bwMode="auto">
          <a:xfrm>
            <a:off x="13324602" y="3973224"/>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10252" name="Line 13"/>
          <p:cNvSpPr>
            <a:spLocks noChangeShapeType="1"/>
          </p:cNvSpPr>
          <p:nvPr/>
        </p:nvSpPr>
        <p:spPr bwMode="auto">
          <a:xfrm flipH="1">
            <a:off x="13504665" y="2295437"/>
            <a:ext cx="2882346" cy="769646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10242" name="Object 15"/>
          <p:cNvGraphicFramePr>
            <a:graphicFrameLocks noChangeAspect="1"/>
          </p:cNvGraphicFramePr>
          <p:nvPr/>
        </p:nvGraphicFramePr>
        <p:xfrm>
          <a:off x="18850262" y="9012967"/>
          <a:ext cx="2010694" cy="1313688"/>
        </p:xfrm>
        <a:graphic>
          <a:graphicData uri="http://schemas.openxmlformats.org/presentationml/2006/ole">
            <mc:AlternateContent xmlns:mc="http://schemas.openxmlformats.org/markup-compatibility/2006">
              <mc:Choice xmlns:v="urn:schemas-microsoft-com:vml" Requires="v">
                <p:oleObj spid="_x0000_s327750" name="Equation" r:id="rId4" imgW="406080" imgH="355320" progId="Equation.3">
                  <p:embed/>
                </p:oleObj>
              </mc:Choice>
              <mc:Fallback>
                <p:oleObj name="Equation" r:id="rId4" imgW="406080" imgH="35532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0262" y="9012967"/>
                        <a:ext cx="2010694" cy="13136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6"/>
          <p:cNvGraphicFramePr>
            <a:graphicFrameLocks noChangeAspect="1"/>
          </p:cNvGraphicFramePr>
          <p:nvPr/>
        </p:nvGraphicFramePr>
        <p:xfrm>
          <a:off x="16674511" y="1746894"/>
          <a:ext cx="2175751" cy="1358697"/>
        </p:xfrm>
        <a:graphic>
          <a:graphicData uri="http://schemas.openxmlformats.org/presentationml/2006/ole">
            <mc:AlternateContent xmlns:mc="http://schemas.openxmlformats.org/markup-compatibility/2006">
              <mc:Choice xmlns:v="urn:schemas-microsoft-com:vml" Requires="v">
                <p:oleObj spid="_x0000_s327751" name="Equation" r:id="rId6" imgW="469800" imgH="393480" progId="Equation.3">
                  <p:embed/>
                </p:oleObj>
              </mc:Choice>
              <mc:Fallback>
                <p:oleObj name="Equation" r:id="rId6" imgW="469800" imgH="39348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4511" y="1746894"/>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Text Box 17"/>
          <p:cNvSpPr txBox="1">
            <a:spLocks noChangeArrowheads="1"/>
          </p:cNvSpPr>
          <p:nvPr/>
        </p:nvSpPr>
        <p:spPr bwMode="auto">
          <a:xfrm>
            <a:off x="14740930" y="2436566"/>
            <a:ext cx="916978" cy="1071957"/>
          </a:xfrm>
          <a:prstGeom prst="rect">
            <a:avLst/>
          </a:prstGeom>
          <a:noFill/>
          <a:ln w="9525">
            <a:noFill/>
            <a:miter lim="800000"/>
            <a:headEnd/>
            <a:tailEnd/>
          </a:ln>
        </p:spPr>
        <p:txBody>
          <a:bodyPr wrap="none" lIns="192911" tIns="96455" rIns="192911" bIns="96455">
            <a:spAutoFit/>
          </a:bodyPr>
          <a:lstStyle/>
          <a:p>
            <a:r>
              <a:rPr lang="en-US" dirty="0"/>
              <a:t>w</a:t>
            </a:r>
          </a:p>
        </p:txBody>
      </p:sp>
      <p:sp>
        <p:nvSpPr>
          <p:cNvPr id="10254" name="Text Box 18"/>
          <p:cNvSpPr txBox="1">
            <a:spLocks noChangeArrowheads="1"/>
          </p:cNvSpPr>
          <p:nvPr/>
        </p:nvSpPr>
        <p:spPr bwMode="auto">
          <a:xfrm>
            <a:off x="20129453" y="6342475"/>
            <a:ext cx="796753" cy="1071957"/>
          </a:xfrm>
          <a:prstGeom prst="rect">
            <a:avLst/>
          </a:prstGeom>
          <a:noFill/>
          <a:ln w="9525">
            <a:noFill/>
            <a:miter lim="800000"/>
            <a:headEnd/>
            <a:tailEnd/>
          </a:ln>
        </p:spPr>
        <p:txBody>
          <a:bodyPr wrap="none" lIns="192911" tIns="96455" rIns="192911" bIns="96455">
            <a:spAutoFit/>
          </a:bodyPr>
          <a:lstStyle/>
          <a:p>
            <a:r>
              <a:rPr lang="en-US" dirty="0"/>
              <a:t>u</a:t>
            </a:r>
          </a:p>
        </p:txBody>
      </p:sp>
      <p:sp>
        <p:nvSpPr>
          <p:cNvPr id="10255" name="Text Box 19"/>
          <p:cNvSpPr txBox="1">
            <a:spLocks noChangeArrowheads="1"/>
          </p:cNvSpPr>
          <p:nvPr/>
        </p:nvSpPr>
        <p:spPr bwMode="auto">
          <a:xfrm>
            <a:off x="12494216" y="3269210"/>
            <a:ext cx="1660772" cy="841125"/>
          </a:xfrm>
          <a:prstGeom prst="rect">
            <a:avLst/>
          </a:prstGeom>
          <a:noFill/>
          <a:ln w="9525">
            <a:noFill/>
            <a:miter lim="800000"/>
            <a:headEnd/>
            <a:tailEnd/>
          </a:ln>
        </p:spPr>
        <p:txBody>
          <a:bodyPr wrap="none" lIns="192911" tIns="96455" rIns="192911" bIns="96455">
            <a:spAutoFit/>
          </a:bodyPr>
          <a:lstStyle/>
          <a:p>
            <a:r>
              <a:rPr lang="en-US" sz="4200" i="1" dirty="0"/>
              <a:t>I(t)=0</a:t>
            </a:r>
            <a:endParaRPr lang="en-US" dirty="0"/>
          </a:p>
        </p:txBody>
      </p:sp>
      <p:sp>
        <p:nvSpPr>
          <p:cNvPr id="3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noProof="0" dirty="0" smtClean="0">
                <a:solidFill>
                  <a:srgbClr val="FF0000"/>
                </a:solidFill>
                <a:latin typeface="Impact" charset="0"/>
                <a:ea typeface="ＭＳ Ｐゴシック" charset="0"/>
                <a:cs typeface="Impact" charset="0"/>
              </a:rPr>
              <a:t>3</a:t>
            </a:r>
            <a:r>
              <a:rPr lang="en-US" sz="6000" dirty="0" smtClean="0">
                <a:solidFill>
                  <a:srgbClr val="FF0000"/>
                </a:solidFill>
                <a:latin typeface="Impact" charset="0"/>
                <a:ea typeface="ＭＳ Ｐゴシック" charset="0"/>
                <a:cs typeface="Impact" charset="0"/>
              </a:rPr>
              <a:t>.3</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 2 different inputs </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6674511" y="1746894"/>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621503" y="6342475"/>
            <a:ext cx="6573381" cy="3046988"/>
          </a:xfrm>
          <a:prstGeom prst="rect">
            <a:avLst/>
          </a:prstGeom>
          <a:noFill/>
        </p:spPr>
        <p:txBody>
          <a:bodyPr wrap="square" rtlCol="0">
            <a:spAutoFit/>
          </a:bodyPr>
          <a:lstStyle/>
          <a:p>
            <a:r>
              <a:rPr lang="en-US" sz="4800" b="1" dirty="0" smtClean="0"/>
              <a:t>constant input: </a:t>
            </a:r>
          </a:p>
          <a:p>
            <a:r>
              <a:rPr lang="en-US" sz="4800" dirty="0" smtClean="0"/>
              <a:t>  -  graphics?</a:t>
            </a:r>
          </a:p>
          <a:p>
            <a:r>
              <a:rPr lang="en-US" sz="4800" dirty="0" smtClean="0"/>
              <a:t>  -  spikes?</a:t>
            </a:r>
          </a:p>
          <a:p>
            <a:r>
              <a:rPr lang="en-US" sz="4800" dirty="0" smtClean="0"/>
              <a:t>  -  repetitive firing? </a:t>
            </a:r>
            <a:endParaRPr lang="en-US" sz="4800" dirty="0"/>
          </a:p>
        </p:txBody>
      </p:sp>
      <p:sp>
        <p:nvSpPr>
          <p:cNvPr id="30" name="TextBox 29"/>
          <p:cNvSpPr txBox="1"/>
          <p:nvPr/>
        </p:nvSpPr>
        <p:spPr>
          <a:xfrm>
            <a:off x="621503" y="1985029"/>
            <a:ext cx="11872713" cy="3046988"/>
          </a:xfrm>
          <a:prstGeom prst="rect">
            <a:avLst/>
          </a:prstGeom>
          <a:noFill/>
        </p:spPr>
        <p:txBody>
          <a:bodyPr wrap="square" rtlCol="0">
            <a:spAutoFit/>
          </a:bodyPr>
          <a:lstStyle/>
          <a:p>
            <a:r>
              <a:rPr lang="en-US" sz="4800" b="1" dirty="0" smtClean="0"/>
              <a:t>Pulse input: </a:t>
            </a:r>
          </a:p>
          <a:p>
            <a:r>
              <a:rPr lang="en-US" sz="4800" dirty="0" smtClean="0"/>
              <a:t>  - jump of voltage</a:t>
            </a:r>
          </a:p>
          <a:p>
            <a:r>
              <a:rPr lang="en-US" sz="4800" dirty="0" smtClean="0"/>
              <a:t>  - ‘new initial condition’</a:t>
            </a:r>
          </a:p>
          <a:p>
            <a:r>
              <a:rPr lang="en-US" sz="4800" dirty="0" smtClean="0"/>
              <a:t>  - spike generation for large input pulses  </a:t>
            </a:r>
            <a:endParaRPr lang="en-US" sz="4800" dirty="0"/>
          </a:p>
        </p:txBody>
      </p:sp>
      <p:sp>
        <p:nvSpPr>
          <p:cNvPr id="18" name="Right Brace 17"/>
          <p:cNvSpPr/>
          <p:nvPr/>
        </p:nvSpPr>
        <p:spPr>
          <a:xfrm>
            <a:off x="6208294" y="6007722"/>
            <a:ext cx="986590" cy="398418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7617328" y="7405228"/>
            <a:ext cx="1646605" cy="969496"/>
          </a:xfrm>
          <a:prstGeom prst="rect">
            <a:avLst/>
          </a:prstGeom>
          <a:solidFill>
            <a:srgbClr val="FFFF00"/>
          </a:solidFill>
        </p:spPr>
        <p:txBody>
          <a:bodyPr wrap="none" rtlCol="0">
            <a:spAutoFit/>
          </a:bodyPr>
          <a:lstStyle/>
          <a:p>
            <a:r>
              <a:rPr lang="en-US" dirty="0" smtClean="0">
                <a:solidFill>
                  <a:srgbClr val="FF0000"/>
                </a:solidFill>
              </a:rPr>
              <a:t>Now</a:t>
            </a:r>
            <a:endParaRPr lang="en-US" dirty="0">
              <a:solidFill>
                <a:srgbClr val="FF0000"/>
              </a:solidFill>
            </a:endParaRPr>
          </a:p>
        </p:txBody>
      </p:sp>
      <p:sp>
        <p:nvSpPr>
          <p:cNvPr id="20" name="TextBox 19"/>
          <p:cNvSpPr txBox="1"/>
          <p:nvPr/>
        </p:nvSpPr>
        <p:spPr>
          <a:xfrm>
            <a:off x="5344698" y="1810689"/>
            <a:ext cx="2499402" cy="969496"/>
          </a:xfrm>
          <a:prstGeom prst="rect">
            <a:avLst/>
          </a:prstGeom>
          <a:solidFill>
            <a:srgbClr val="FFFF00"/>
          </a:solidFill>
        </p:spPr>
        <p:txBody>
          <a:bodyPr wrap="none" rtlCol="0">
            <a:spAutoFit/>
          </a:bodyPr>
          <a:lstStyle/>
          <a:p>
            <a:r>
              <a:rPr lang="en-US" dirty="0" smtClean="0">
                <a:solidFill>
                  <a:srgbClr val="FF0000"/>
                </a:solidFill>
              </a:rPr>
              <a:t>DONE!</a:t>
            </a:r>
            <a:endParaRPr lang="en-US" dirty="0">
              <a:solidFill>
                <a:srgbClr val="FF0000"/>
              </a:solidFill>
            </a:endParaRPr>
          </a:p>
        </p:txBody>
      </p:sp>
      <p:sp>
        <p:nvSpPr>
          <p:cNvPr id="21" name="TextBox 20"/>
          <p:cNvSpPr txBox="1"/>
          <p:nvPr/>
        </p:nvSpPr>
        <p:spPr>
          <a:xfrm>
            <a:off x="293207" y="5038226"/>
            <a:ext cx="8970726" cy="969496"/>
          </a:xfrm>
          <a:prstGeom prst="rect">
            <a:avLst/>
          </a:prstGeom>
          <a:solidFill>
            <a:srgbClr val="FFFF00"/>
          </a:solidFill>
        </p:spPr>
        <p:txBody>
          <a:bodyPr wrap="none" rtlCol="0">
            <a:spAutoFit/>
          </a:bodyPr>
          <a:lstStyle/>
          <a:p>
            <a:r>
              <a:rPr lang="en-US" dirty="0" smtClean="0">
                <a:solidFill>
                  <a:srgbClr val="FF0000"/>
                </a:solidFill>
              </a:rPr>
              <a:t>2 important input scenarios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3321" name="Line 46"/>
          <p:cNvSpPr>
            <a:spLocks noChangeShapeType="1"/>
          </p:cNvSpPr>
          <p:nvPr/>
        </p:nvSpPr>
        <p:spPr bwMode="auto">
          <a:xfrm>
            <a:off x="13144540" y="789569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3322" name="Line 47"/>
          <p:cNvSpPr>
            <a:spLocks noChangeShapeType="1"/>
          </p:cNvSpPr>
          <p:nvPr/>
        </p:nvSpPr>
        <p:spPr bwMode="auto">
          <a:xfrm flipH="1" flipV="1">
            <a:off x="13144540" y="2764715"/>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31505" name="Freeform 49"/>
          <p:cNvSpPr>
            <a:spLocks/>
          </p:cNvSpPr>
          <p:nvPr/>
        </p:nvSpPr>
        <p:spPr bwMode="auto">
          <a:xfrm>
            <a:off x="13324602" y="3034767"/>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06" name="Line 50"/>
          <p:cNvSpPr>
            <a:spLocks noChangeShapeType="1"/>
          </p:cNvSpPr>
          <p:nvPr/>
        </p:nvSpPr>
        <p:spPr bwMode="auto">
          <a:xfrm flipH="1">
            <a:off x="13504665" y="3439844"/>
            <a:ext cx="2160746" cy="580610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sp>
        <p:nvSpPr>
          <p:cNvPr id="531507" name="Freeform 51"/>
          <p:cNvSpPr>
            <a:spLocks/>
          </p:cNvSpPr>
          <p:nvPr/>
        </p:nvSpPr>
        <p:spPr bwMode="auto">
          <a:xfrm>
            <a:off x="13324602" y="2649382"/>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graphicFrame>
        <p:nvGraphicFramePr>
          <p:cNvPr id="531508" name="Object 52"/>
          <p:cNvGraphicFramePr>
            <a:graphicFrameLocks noChangeAspect="1"/>
          </p:cNvGraphicFramePr>
          <p:nvPr/>
        </p:nvGraphicFramePr>
        <p:xfrm>
          <a:off x="18726469" y="8196689"/>
          <a:ext cx="2262032" cy="1454338"/>
        </p:xfrm>
        <a:graphic>
          <a:graphicData uri="http://schemas.openxmlformats.org/presentationml/2006/ole">
            <mc:AlternateContent xmlns:mc="http://schemas.openxmlformats.org/markup-compatibility/2006">
              <mc:Choice xmlns:v="urn:schemas-microsoft-com:vml" Requires="v">
                <p:oleObj spid="_x0000_s329862" name="Equation" r:id="rId4" imgW="457200" imgH="393480" progId="Equation.3">
                  <p:embed/>
                </p:oleObj>
              </mc:Choice>
              <mc:Fallback>
                <p:oleObj name="Equation" r:id="rId4" imgW="457200" imgH="393480" progId="Equation.3">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96689"/>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510" name="Object 54"/>
          <p:cNvGraphicFramePr>
            <a:graphicFrameLocks noChangeAspect="1"/>
          </p:cNvGraphicFramePr>
          <p:nvPr/>
        </p:nvGraphicFramePr>
        <p:xfrm>
          <a:off x="15657908" y="2089588"/>
          <a:ext cx="2175751" cy="1358697"/>
        </p:xfrm>
        <a:graphic>
          <a:graphicData uri="http://schemas.openxmlformats.org/presentationml/2006/ole">
            <mc:AlternateContent xmlns:mc="http://schemas.openxmlformats.org/markup-compatibility/2006">
              <mc:Choice xmlns:v="urn:schemas-microsoft-com:vml" Requires="v">
                <p:oleObj spid="_x0000_s329863" name="Equation" r:id="rId6" imgW="469800" imgH="393480" progId="Equation.3">
                  <p:embed/>
                </p:oleObj>
              </mc:Choice>
              <mc:Fallback>
                <p:oleObj name="Equation" r:id="rId6" imgW="469800" imgH="393480"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2089588"/>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Text Box 55"/>
          <p:cNvSpPr txBox="1">
            <a:spLocks noChangeArrowheads="1"/>
          </p:cNvSpPr>
          <p:nvPr/>
        </p:nvSpPr>
        <p:spPr bwMode="auto">
          <a:xfrm>
            <a:off x="12026655" y="2207735"/>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3327" name="Text Box 56"/>
          <p:cNvSpPr txBox="1">
            <a:spLocks noChangeArrowheads="1"/>
          </p:cNvSpPr>
          <p:nvPr/>
        </p:nvSpPr>
        <p:spPr bwMode="auto">
          <a:xfrm>
            <a:off x="20129453" y="6933635"/>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3328" name="Text Box 57"/>
          <p:cNvSpPr txBox="1">
            <a:spLocks noChangeArrowheads="1"/>
          </p:cNvSpPr>
          <p:nvPr/>
        </p:nvSpPr>
        <p:spPr bwMode="auto">
          <a:xfrm>
            <a:off x="18531401" y="6247254"/>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sp>
        <p:nvSpPr>
          <p:cNvPr id="13329" name="Text Box 58"/>
          <p:cNvSpPr txBox="1">
            <a:spLocks noChangeArrowheads="1"/>
          </p:cNvSpPr>
          <p:nvPr/>
        </p:nvSpPr>
        <p:spPr bwMode="auto">
          <a:xfrm>
            <a:off x="17608583" y="9887321"/>
            <a:ext cx="3337513"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3300"/>
                </a:solidFill>
              </a:rPr>
              <a:t>u</a:t>
            </a:r>
            <a:r>
              <a:rPr lang="fr-CH" sz="5100" dirty="0">
                <a:solidFill>
                  <a:srgbClr val="FF3300"/>
                </a:solidFill>
              </a:rPr>
              <a:t>-</a:t>
            </a:r>
            <a:r>
              <a:rPr lang="fr-CH" sz="5100" dirty="0" err="1">
                <a:solidFill>
                  <a:srgbClr val="FF3300"/>
                </a:solidFill>
              </a:rPr>
              <a:t>nullcline</a:t>
            </a:r>
            <a:endParaRPr lang="fr-FR" sz="5100" dirty="0">
              <a:solidFill>
                <a:srgbClr val="FF3300"/>
              </a:solidFill>
            </a:endParaRPr>
          </a:p>
        </p:txBody>
      </p:sp>
      <p:sp>
        <p:nvSpPr>
          <p:cNvPr id="13330" name="Text Box 59"/>
          <p:cNvSpPr txBox="1">
            <a:spLocks noChangeArrowheads="1"/>
          </p:cNvSpPr>
          <p:nvPr/>
        </p:nvSpPr>
        <p:spPr bwMode="auto">
          <a:xfrm>
            <a:off x="17781143" y="2140221"/>
            <a:ext cx="3446517" cy="979624"/>
          </a:xfrm>
          <a:prstGeom prst="rect">
            <a:avLst/>
          </a:prstGeom>
          <a:noFill/>
          <a:ln w="9525">
            <a:noFill/>
            <a:miter lim="800000"/>
            <a:headEnd/>
            <a:tailEnd/>
          </a:ln>
        </p:spPr>
        <p:txBody>
          <a:bodyPr wrap="none" lIns="192911" tIns="96455" rIns="192911" bIns="96455">
            <a:spAutoFit/>
          </a:bodyPr>
          <a:lstStyle/>
          <a:p>
            <a:r>
              <a:rPr lang="fr-CH" sz="5100" i="1" dirty="0">
                <a:solidFill>
                  <a:srgbClr val="3550FE"/>
                </a:solidFill>
              </a:rPr>
              <a:t>w</a:t>
            </a:r>
            <a:r>
              <a:rPr lang="fr-CH" sz="5100" dirty="0">
                <a:solidFill>
                  <a:srgbClr val="3550FE"/>
                </a:solidFill>
              </a:rPr>
              <a:t>-</a:t>
            </a:r>
            <a:r>
              <a:rPr lang="fr-CH" sz="5100" dirty="0" err="1">
                <a:solidFill>
                  <a:srgbClr val="3550FE"/>
                </a:solidFill>
              </a:rPr>
              <a:t>nullcline</a:t>
            </a:r>
            <a:endParaRPr lang="fr-FR" sz="5100" dirty="0">
              <a:solidFill>
                <a:srgbClr val="3550FE"/>
              </a:solidFill>
            </a:endParaRPr>
          </a:p>
        </p:txBody>
      </p:sp>
      <p:sp>
        <p:nvSpPr>
          <p:cNvPr id="531516" name="Freeform 60"/>
          <p:cNvSpPr>
            <a:spLocks/>
          </p:cNvSpPr>
          <p:nvPr/>
        </p:nvSpPr>
        <p:spPr bwMode="auto">
          <a:xfrm>
            <a:off x="13354612" y="2210548"/>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17" name="Freeform 61"/>
          <p:cNvSpPr>
            <a:spLocks/>
          </p:cNvSpPr>
          <p:nvPr/>
        </p:nvSpPr>
        <p:spPr bwMode="auto">
          <a:xfrm>
            <a:off x="13354612" y="1884236"/>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18" name="Freeform 62"/>
          <p:cNvSpPr>
            <a:spLocks/>
          </p:cNvSpPr>
          <p:nvPr/>
        </p:nvSpPr>
        <p:spPr bwMode="auto">
          <a:xfrm>
            <a:off x="13354612" y="1501663"/>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24" name="TextBox 23"/>
          <p:cNvSpPr txBox="1">
            <a:spLocks noChangeArrowheads="1"/>
          </p:cNvSpPr>
          <p:nvPr/>
        </p:nvSpPr>
        <p:spPr bwMode="auto">
          <a:xfrm>
            <a:off x="1369225" y="7214438"/>
            <a:ext cx="9989975" cy="2826283"/>
          </a:xfrm>
          <a:prstGeom prst="rect">
            <a:avLst/>
          </a:prstGeom>
          <a:noFill/>
          <a:ln w="9525">
            <a:noFill/>
            <a:miter lim="800000"/>
            <a:headEnd/>
            <a:tailEnd/>
          </a:ln>
        </p:spPr>
        <p:txBody>
          <a:bodyPr wrap="none" lIns="192911" tIns="96455" rIns="192911" bIns="96455">
            <a:spAutoFit/>
          </a:bodyPr>
          <a:lstStyle/>
          <a:p>
            <a:r>
              <a:rPr lang="en-US" dirty="0"/>
              <a:t>Intersection point (fixed point)</a:t>
            </a:r>
          </a:p>
          <a:p>
            <a:pPr>
              <a:buFontTx/>
              <a:buChar char="-"/>
            </a:pPr>
            <a:r>
              <a:rPr lang="en-US" dirty="0" smtClean="0"/>
              <a:t>moves</a:t>
            </a:r>
            <a:endParaRPr lang="en-US" dirty="0"/>
          </a:p>
          <a:p>
            <a:pPr>
              <a:buFontTx/>
              <a:buChar char="-"/>
            </a:pPr>
            <a:r>
              <a:rPr lang="en-US" dirty="0" smtClean="0"/>
              <a:t>changes </a:t>
            </a:r>
            <a:r>
              <a:rPr lang="en-US" dirty="0"/>
              <a:t>Stability</a:t>
            </a:r>
          </a:p>
        </p:txBody>
      </p:sp>
      <p:sp>
        <p:nvSpPr>
          <p:cNvPr id="25" name="Title 3"/>
          <p:cNvSpPr txBox="1">
            <a:spLocks/>
          </p:cNvSpPr>
          <p:nvPr/>
        </p:nvSpPr>
        <p:spPr>
          <a:xfrm>
            <a:off x="-1" y="0"/>
            <a:ext cx="21607463"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5400" noProof="0" dirty="0" smtClean="0">
                <a:solidFill>
                  <a:srgbClr val="FF0000"/>
                </a:solidFill>
                <a:latin typeface="Impact" charset="0"/>
                <a:ea typeface="ＭＳ Ｐゴシック" charset="0"/>
                <a:cs typeface="Impact" charset="0"/>
              </a:rPr>
              <a:t>3</a:t>
            </a:r>
            <a:r>
              <a:rPr lang="en-US" sz="5400" dirty="0" smtClean="0">
                <a:solidFill>
                  <a:srgbClr val="FF0000"/>
                </a:solidFill>
                <a:latin typeface="Impact" charset="0"/>
                <a:ea typeface="ＭＳ Ｐゴシック" charset="0"/>
                <a:cs typeface="Impact" charset="0"/>
              </a:rPr>
              <a:t>.3</a:t>
            </a:r>
            <a:r>
              <a:rPr kumimoji="0" lang="en-US" sz="54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54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54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Constant input</a:t>
            </a:r>
            <a:endParaRPr kumimoji="0" lang="en-US" sz="54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6" name="Straight Connector 25"/>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665411" y="2081147"/>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1190" name="Object 5"/>
          <p:cNvGraphicFramePr>
            <a:graphicFrameLocks noChangeAspect="1"/>
          </p:cNvGraphicFramePr>
          <p:nvPr/>
        </p:nvGraphicFramePr>
        <p:xfrm>
          <a:off x="950913" y="1473200"/>
          <a:ext cx="6300787" cy="3436938"/>
        </p:xfrm>
        <a:graphic>
          <a:graphicData uri="http://schemas.openxmlformats.org/presentationml/2006/ole">
            <mc:AlternateContent xmlns:mc="http://schemas.openxmlformats.org/markup-compatibility/2006">
              <mc:Choice xmlns:v="urn:schemas-microsoft-com:vml" Requires="v">
                <p:oleObj spid="_x0000_s329864" name="Equation" r:id="rId8" imgW="1485720" imgH="812520" progId="Equation.DSMT4">
                  <p:embed/>
                </p:oleObj>
              </mc:Choice>
              <mc:Fallback>
                <p:oleObj name="Equation" r:id="rId8" imgW="1485720" imgH="8125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913" y="1473200"/>
                        <a:ext cx="6300787" cy="343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9"/>
          <p:cNvGraphicFramePr>
            <a:graphicFrameLocks noChangeAspect="1"/>
          </p:cNvGraphicFramePr>
          <p:nvPr/>
        </p:nvGraphicFramePr>
        <p:xfrm>
          <a:off x="946150" y="5318125"/>
          <a:ext cx="7805738" cy="1665288"/>
        </p:xfrm>
        <a:graphic>
          <a:graphicData uri="http://schemas.openxmlformats.org/presentationml/2006/ole">
            <mc:AlternateContent xmlns:mc="http://schemas.openxmlformats.org/markup-compatibility/2006">
              <mc:Choice xmlns:v="urn:schemas-microsoft-com:vml" Requires="v">
                <p:oleObj spid="_x0000_s329865" name="Equation" r:id="rId10" imgW="1841400" imgH="393480" progId="Equation.DSMT4">
                  <p:embed/>
                </p:oleObj>
              </mc:Choice>
              <mc:Fallback>
                <p:oleObj name="Equation" r:id="rId10" imgW="184140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150" y="5318125"/>
                        <a:ext cx="7805738"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3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15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531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3150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5315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3150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499"/>
                                          </p:stCondLst>
                                        </p:cTn>
                                        <p:tgtEl>
                                          <p:spTgt spid="5315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3151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499"/>
                                          </p:stCondLst>
                                        </p:cTn>
                                        <p:tgtEl>
                                          <p:spTgt spid="5315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3151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499"/>
                                          </p:stCondLst>
                                        </p:cTn>
                                        <p:tgtEl>
                                          <p:spTgt spid="5315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505" grpId="0" animBg="1"/>
      <p:bldP spid="531505" grpId="1" animBg="1"/>
      <p:bldP spid="531506" grpId="0" animBg="1"/>
      <p:bldP spid="531507" grpId="0" animBg="1"/>
      <p:bldP spid="531507" grpId="1" animBg="1"/>
      <p:bldP spid="531516" grpId="0" animBg="1"/>
      <p:bldP spid="531516" grpId="1" animBg="1"/>
      <p:bldP spid="531517" grpId="0" animBg="1"/>
      <p:bldP spid="531517" grpId="1" animBg="1"/>
      <p:bldP spid="531518"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grpSp>
        <p:nvGrpSpPr>
          <p:cNvPr id="2" name="Group 4"/>
          <p:cNvGrpSpPr>
            <a:grpSpLocks/>
          </p:cNvGrpSpPr>
          <p:nvPr/>
        </p:nvGrpSpPr>
        <p:grpSpPr bwMode="auto">
          <a:xfrm>
            <a:off x="2700933" y="1683145"/>
            <a:ext cx="6305928" cy="4320822"/>
            <a:chOff x="720" y="624"/>
            <a:chExt cx="1681" cy="1536"/>
          </a:xfrm>
        </p:grpSpPr>
        <p:graphicFrame>
          <p:nvGraphicFramePr>
            <p:cNvPr id="4106" name="Object 5"/>
            <p:cNvGraphicFramePr>
              <a:graphicFrameLocks noChangeAspect="1"/>
            </p:cNvGraphicFramePr>
            <p:nvPr/>
          </p:nvGraphicFramePr>
          <p:xfrm>
            <a:off x="864" y="672"/>
            <a:ext cx="1440" cy="1440"/>
          </p:xfrm>
          <a:graphic>
            <a:graphicData uri="http://schemas.openxmlformats.org/presentationml/2006/ole">
              <mc:AlternateContent xmlns:mc="http://schemas.openxmlformats.org/markup-compatibility/2006">
                <mc:Choice xmlns:v="urn:schemas-microsoft-com:vml" Requires="v">
                  <p:oleObj spid="_x0000_s345414" name="Photo Editor Photo" r:id="rId4" imgW="5304762" imgH="5304762" progId="">
                    <p:embed/>
                  </p:oleObj>
                </mc:Choice>
                <mc:Fallback>
                  <p:oleObj name="Photo Editor Photo" r:id="rId4" imgW="5304762" imgH="5304762"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672"/>
                          <a:ext cx="1440" cy="1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720" y="624"/>
              <a:ext cx="336" cy="1296"/>
              <a:chOff x="720" y="624"/>
              <a:chExt cx="336" cy="1296"/>
            </a:xfrm>
          </p:grpSpPr>
          <p:sp>
            <p:nvSpPr>
              <p:cNvPr id="4217" name="Rectangle 7"/>
              <p:cNvSpPr>
                <a:spLocks noChangeArrowheads="1"/>
              </p:cNvSpPr>
              <p:nvPr/>
            </p:nvSpPr>
            <p:spPr bwMode="auto">
              <a:xfrm>
                <a:off x="864" y="672"/>
                <a:ext cx="192" cy="12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218" name="Text Box 8"/>
              <p:cNvSpPr txBox="1">
                <a:spLocks noChangeArrowheads="1"/>
              </p:cNvSpPr>
              <p:nvPr/>
            </p:nvSpPr>
            <p:spPr bwMode="auto">
              <a:xfrm>
                <a:off x="720" y="624"/>
                <a:ext cx="266" cy="241"/>
              </a:xfrm>
              <a:prstGeom prst="rect">
                <a:avLst/>
              </a:prstGeom>
              <a:noFill/>
              <a:ln w="9525">
                <a:noFill/>
                <a:miter lim="800000"/>
                <a:headEnd/>
                <a:tailEnd/>
              </a:ln>
            </p:spPr>
            <p:txBody>
              <a:bodyPr wrap="none">
                <a:spAutoFit/>
              </a:bodyPr>
              <a:lstStyle/>
              <a:p>
                <a:r>
                  <a:rPr lang="en-US" sz="3800" dirty="0"/>
                  <a:t>100</a:t>
                </a:r>
                <a:endParaRPr lang="en-US" dirty="0"/>
              </a:p>
            </p:txBody>
          </p:sp>
          <p:sp>
            <p:nvSpPr>
              <p:cNvPr id="4219" name="Text Box 9"/>
              <p:cNvSpPr txBox="1">
                <a:spLocks noChangeArrowheads="1"/>
              </p:cNvSpPr>
              <p:nvPr/>
            </p:nvSpPr>
            <p:spPr bwMode="auto">
              <a:xfrm>
                <a:off x="768" y="1200"/>
                <a:ext cx="244" cy="241"/>
              </a:xfrm>
              <a:prstGeom prst="rect">
                <a:avLst/>
              </a:prstGeom>
              <a:noFill/>
              <a:ln w="9525">
                <a:noFill/>
                <a:miter lim="800000"/>
                <a:headEnd/>
                <a:tailEnd/>
              </a:ln>
            </p:spPr>
            <p:txBody>
              <a:bodyPr wrap="none">
                <a:spAutoFit/>
              </a:bodyPr>
              <a:lstStyle/>
              <a:p>
                <a:r>
                  <a:rPr lang="en-US" sz="3800" dirty="0"/>
                  <a:t>mV</a:t>
                </a:r>
                <a:endParaRPr lang="en-US" dirty="0"/>
              </a:p>
            </p:txBody>
          </p:sp>
          <p:sp>
            <p:nvSpPr>
              <p:cNvPr id="4220" name="Text Box 10"/>
              <p:cNvSpPr txBox="1">
                <a:spLocks noChangeArrowheads="1"/>
              </p:cNvSpPr>
              <p:nvPr/>
            </p:nvSpPr>
            <p:spPr bwMode="auto">
              <a:xfrm>
                <a:off x="912" y="1632"/>
                <a:ext cx="121" cy="241"/>
              </a:xfrm>
              <a:prstGeom prst="rect">
                <a:avLst/>
              </a:prstGeom>
              <a:noFill/>
              <a:ln w="9525">
                <a:noFill/>
                <a:miter lim="800000"/>
                <a:headEnd/>
                <a:tailEnd/>
              </a:ln>
            </p:spPr>
            <p:txBody>
              <a:bodyPr wrap="none">
                <a:spAutoFit/>
              </a:bodyPr>
              <a:lstStyle/>
              <a:p>
                <a:r>
                  <a:rPr lang="en-US" sz="3800" dirty="0"/>
                  <a:t>0</a:t>
                </a:r>
                <a:endParaRPr lang="en-US" dirty="0"/>
              </a:p>
            </p:txBody>
          </p:sp>
        </p:grpSp>
        <p:sp>
          <p:nvSpPr>
            <p:cNvPr id="4208" name="Rectangle 11"/>
            <p:cNvSpPr>
              <a:spLocks noChangeArrowheads="1"/>
            </p:cNvSpPr>
            <p:nvPr/>
          </p:nvSpPr>
          <p:spPr bwMode="auto">
            <a:xfrm>
              <a:off x="1056" y="1920"/>
              <a:ext cx="1248" cy="24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4" name="Group 12"/>
            <p:cNvGrpSpPr>
              <a:grpSpLocks/>
            </p:cNvGrpSpPr>
            <p:nvPr/>
          </p:nvGrpSpPr>
          <p:grpSpPr bwMode="auto">
            <a:xfrm>
              <a:off x="1344" y="1872"/>
              <a:ext cx="672" cy="192"/>
              <a:chOff x="1344" y="1872"/>
              <a:chExt cx="672" cy="192"/>
            </a:xfrm>
          </p:grpSpPr>
          <p:sp>
            <p:nvSpPr>
              <p:cNvPr id="4211" name="Line 13"/>
              <p:cNvSpPr>
                <a:spLocks noChangeShapeType="1"/>
              </p:cNvSpPr>
              <p:nvPr/>
            </p:nvSpPr>
            <p:spPr bwMode="auto">
              <a:xfrm flipV="1">
                <a:off x="1344"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4212" name="Line 14"/>
              <p:cNvSpPr>
                <a:spLocks noChangeShapeType="1"/>
              </p:cNvSpPr>
              <p:nvPr/>
            </p:nvSpPr>
            <p:spPr bwMode="auto">
              <a:xfrm flipV="1">
                <a:off x="1584"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4213" name="Line 15"/>
              <p:cNvSpPr>
                <a:spLocks noChangeShapeType="1"/>
              </p:cNvSpPr>
              <p:nvPr/>
            </p:nvSpPr>
            <p:spPr bwMode="auto">
              <a:xfrm flipV="1">
                <a:off x="1680"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4214" name="Line 16"/>
              <p:cNvSpPr>
                <a:spLocks noChangeShapeType="1"/>
              </p:cNvSpPr>
              <p:nvPr/>
            </p:nvSpPr>
            <p:spPr bwMode="auto">
              <a:xfrm flipV="1">
                <a:off x="1776"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4215" name="Line 17"/>
              <p:cNvSpPr>
                <a:spLocks noChangeShapeType="1"/>
              </p:cNvSpPr>
              <p:nvPr/>
            </p:nvSpPr>
            <p:spPr bwMode="auto">
              <a:xfrm flipV="1">
                <a:off x="1920" y="1872"/>
                <a:ext cx="0" cy="192"/>
              </a:xfrm>
              <a:prstGeom prst="line">
                <a:avLst/>
              </a:prstGeom>
              <a:noFill/>
              <a:ln w="28575">
                <a:solidFill>
                  <a:srgbClr val="FF0000"/>
                </a:solidFill>
                <a:round/>
                <a:headEnd/>
                <a:tailEnd type="triangle" w="med" len="med"/>
              </a:ln>
            </p:spPr>
            <p:txBody>
              <a:bodyPr wrap="none" anchor="ctr"/>
              <a:lstStyle/>
              <a:p>
                <a:endParaRPr lang="en-US"/>
              </a:p>
            </p:txBody>
          </p:sp>
          <p:sp>
            <p:nvSpPr>
              <p:cNvPr id="4216" name="Line 18"/>
              <p:cNvSpPr>
                <a:spLocks noChangeShapeType="1"/>
              </p:cNvSpPr>
              <p:nvPr/>
            </p:nvSpPr>
            <p:spPr bwMode="auto">
              <a:xfrm flipV="1">
                <a:off x="2016" y="1872"/>
                <a:ext cx="0" cy="192"/>
              </a:xfrm>
              <a:prstGeom prst="line">
                <a:avLst/>
              </a:prstGeom>
              <a:noFill/>
              <a:ln w="28575">
                <a:solidFill>
                  <a:srgbClr val="FF0000"/>
                </a:solidFill>
                <a:round/>
                <a:headEnd/>
                <a:tailEnd type="triangle" w="med" len="med"/>
              </a:ln>
            </p:spPr>
            <p:txBody>
              <a:bodyPr wrap="none" anchor="ctr"/>
              <a:lstStyle/>
              <a:p>
                <a:endParaRPr lang="en-US"/>
              </a:p>
            </p:txBody>
          </p:sp>
        </p:grpSp>
        <p:sp>
          <p:nvSpPr>
            <p:cNvPr id="4210" name="Text Box 19"/>
            <p:cNvSpPr txBox="1">
              <a:spLocks noChangeArrowheads="1"/>
            </p:cNvSpPr>
            <p:nvPr/>
          </p:nvSpPr>
          <p:spPr bwMode="auto">
            <a:xfrm>
              <a:off x="2352" y="720"/>
              <a:ext cx="49" cy="241"/>
            </a:xfrm>
            <a:prstGeom prst="rect">
              <a:avLst/>
            </a:prstGeom>
            <a:noFill/>
            <a:ln w="9525">
              <a:noFill/>
              <a:miter lim="800000"/>
              <a:headEnd/>
              <a:tailEnd/>
            </a:ln>
          </p:spPr>
          <p:txBody>
            <a:bodyPr wrap="none">
              <a:spAutoFit/>
            </a:bodyPr>
            <a:lstStyle/>
            <a:p>
              <a:endParaRPr lang="fr-FR" sz="3800" dirty="0"/>
            </a:p>
          </p:txBody>
        </p:sp>
      </p:grpSp>
      <p:graphicFrame>
        <p:nvGraphicFramePr>
          <p:cNvPr id="906260" name="Object 20"/>
          <p:cNvGraphicFramePr>
            <a:graphicFrameLocks noChangeAspect="1"/>
          </p:cNvGraphicFramePr>
          <p:nvPr>
            <p:extLst>
              <p:ext uri="{D42A27DB-BD31-4B8C-83A1-F6EECF244321}">
                <p14:modId xmlns:p14="http://schemas.microsoft.com/office/powerpoint/2010/main" val="339070185"/>
              </p:ext>
            </p:extLst>
          </p:nvPr>
        </p:nvGraphicFramePr>
        <p:xfrm>
          <a:off x="1275442" y="6561636"/>
          <a:ext cx="13849782" cy="1504975"/>
        </p:xfrm>
        <a:graphic>
          <a:graphicData uri="http://schemas.openxmlformats.org/presentationml/2006/ole">
            <mc:AlternateContent xmlns:mc="http://schemas.openxmlformats.org/markup-compatibility/2006">
              <mc:Choice xmlns:v="urn:schemas-microsoft-com:vml" Requires="v">
                <p:oleObj spid="_x0000_s345415" name="Equation" r:id="rId6" imgW="3187440" imgH="355320" progId="Equation.3">
                  <p:embed/>
                </p:oleObj>
              </mc:Choice>
              <mc:Fallback>
                <p:oleObj name="Equation" r:id="rId6" imgW="3187440" imgH="35532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5442" y="6561636"/>
                        <a:ext cx="13849782" cy="15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6261" name="Object 21"/>
          <p:cNvGraphicFramePr>
            <a:graphicFrameLocks noChangeAspect="1"/>
          </p:cNvGraphicFramePr>
          <p:nvPr>
            <p:extLst>
              <p:ext uri="{D42A27DB-BD31-4B8C-83A1-F6EECF244321}">
                <p14:modId xmlns:p14="http://schemas.microsoft.com/office/powerpoint/2010/main" val="1160826099"/>
              </p:ext>
            </p:extLst>
          </p:nvPr>
        </p:nvGraphicFramePr>
        <p:xfrm>
          <a:off x="1645642" y="8222933"/>
          <a:ext cx="5711825" cy="2435225"/>
        </p:xfrm>
        <a:graphic>
          <a:graphicData uri="http://schemas.openxmlformats.org/presentationml/2006/ole">
            <mc:AlternateContent xmlns:mc="http://schemas.openxmlformats.org/markup-compatibility/2006">
              <mc:Choice xmlns:v="urn:schemas-microsoft-com:vml" Requires="v">
                <p:oleObj spid="_x0000_s345416" name="Equation" r:id="rId8" imgW="1155600" imgH="660240" progId="Equation.3">
                  <p:embed/>
                </p:oleObj>
              </mc:Choice>
              <mc:Fallback>
                <p:oleObj name="Equation" r:id="rId8" imgW="1155600" imgH="660240" progId="Equation.3">
                  <p:embed/>
                  <p:pic>
                    <p:nvPicPr>
                      <p:cNvPr id="0" name="Object 21"/>
                      <p:cNvPicPr>
                        <a:picLocks noChangeAspect="1" noChangeArrowheads="1"/>
                      </p:cNvPicPr>
                      <p:nvPr/>
                    </p:nvPicPr>
                    <p:blipFill>
                      <a:blip r:embed="rId9"/>
                      <a:srcRect/>
                      <a:stretch>
                        <a:fillRect/>
                      </a:stretch>
                    </p:blipFill>
                    <p:spPr bwMode="auto">
                      <a:xfrm>
                        <a:off x="1645642" y="8222933"/>
                        <a:ext cx="5711825" cy="2435225"/>
                      </a:xfrm>
                      <a:prstGeom prst="rect">
                        <a:avLst/>
                      </a:prstGeom>
                      <a:noFill/>
                    </p:spPr>
                  </p:pic>
                </p:oleObj>
              </mc:Fallback>
            </mc:AlternateContent>
          </a:graphicData>
        </a:graphic>
      </p:graphicFrame>
      <p:graphicFrame>
        <p:nvGraphicFramePr>
          <p:cNvPr id="906262" name="Object 22"/>
          <p:cNvGraphicFramePr>
            <a:graphicFrameLocks noChangeAspect="1"/>
          </p:cNvGraphicFramePr>
          <p:nvPr>
            <p:extLst>
              <p:ext uri="{D42A27DB-BD31-4B8C-83A1-F6EECF244321}">
                <p14:modId xmlns:p14="http://schemas.microsoft.com/office/powerpoint/2010/main" val="422600838"/>
              </p:ext>
            </p:extLst>
          </p:nvPr>
        </p:nvGraphicFramePr>
        <p:xfrm>
          <a:off x="14287382" y="10489675"/>
          <a:ext cx="5216736" cy="1611970"/>
        </p:xfrm>
        <a:graphic>
          <a:graphicData uri="http://schemas.openxmlformats.org/presentationml/2006/ole">
            <mc:AlternateContent xmlns:mc="http://schemas.openxmlformats.org/markup-compatibility/2006">
              <mc:Choice xmlns:v="urn:schemas-microsoft-com:vml" Requires="v">
                <p:oleObj spid="_x0000_s345417" name="Equation" r:id="rId10" imgW="1041120" imgH="431640" progId="Equation.3">
                  <p:embed/>
                </p:oleObj>
              </mc:Choice>
              <mc:Fallback>
                <p:oleObj name="Equation" r:id="rId10" imgW="1041120" imgH="431640" progId="Equation.3">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87382" y="10489675"/>
                        <a:ext cx="5216736" cy="1611970"/>
                      </a:xfrm>
                      <a:prstGeom prst="rect">
                        <a:avLst/>
                      </a:prstGeom>
                      <a:noFill/>
                    </p:spPr>
                  </p:pic>
                </p:oleObj>
              </mc:Fallback>
            </mc:AlternateContent>
          </a:graphicData>
        </a:graphic>
      </p:graphicFrame>
      <p:graphicFrame>
        <p:nvGraphicFramePr>
          <p:cNvPr id="906263" name="Object 23"/>
          <p:cNvGraphicFramePr>
            <a:graphicFrameLocks noChangeAspect="1"/>
          </p:cNvGraphicFramePr>
          <p:nvPr>
            <p:extLst>
              <p:ext uri="{D42A27DB-BD31-4B8C-83A1-F6EECF244321}">
                <p14:modId xmlns:p14="http://schemas.microsoft.com/office/powerpoint/2010/main" val="2064143738"/>
              </p:ext>
            </p:extLst>
          </p:nvPr>
        </p:nvGraphicFramePr>
        <p:xfrm>
          <a:off x="1916913" y="10283804"/>
          <a:ext cx="5362410" cy="1637051"/>
        </p:xfrm>
        <a:graphic>
          <a:graphicData uri="http://schemas.openxmlformats.org/presentationml/2006/ole">
            <mc:AlternateContent xmlns:mc="http://schemas.openxmlformats.org/markup-compatibility/2006">
              <mc:Choice xmlns:v="urn:schemas-microsoft-com:vml" Requires="v">
                <p:oleObj spid="_x0000_s345418" name="Equation" r:id="rId12" imgW="1054080" imgH="431640" progId="Equation.3">
                  <p:embed/>
                </p:oleObj>
              </mc:Choice>
              <mc:Fallback>
                <p:oleObj name="Equation" r:id="rId12" imgW="1054080" imgH="431640" progId="Equation.3">
                  <p:embed/>
                  <p:pic>
                    <p:nvPicPr>
                      <p:cNvPr id="0" name="Object 23"/>
                      <p:cNvPicPr>
                        <a:picLocks noChangeAspect="1" noChangeArrowheads="1"/>
                      </p:cNvPicPr>
                      <p:nvPr/>
                    </p:nvPicPr>
                    <p:blipFill>
                      <a:blip r:embed="rId13"/>
                      <a:srcRect/>
                      <a:stretch>
                        <a:fillRect/>
                      </a:stretch>
                    </p:blipFill>
                    <p:spPr bwMode="auto">
                      <a:xfrm>
                        <a:off x="1916913" y="10283804"/>
                        <a:ext cx="5362410" cy="1637051"/>
                      </a:xfrm>
                      <a:prstGeom prst="rect">
                        <a:avLst/>
                      </a:prstGeom>
                      <a:noFill/>
                    </p:spPr>
                  </p:pic>
                </p:oleObj>
              </mc:Fallback>
            </mc:AlternateContent>
          </a:graphicData>
        </a:graphic>
      </p:graphicFrame>
      <p:grpSp>
        <p:nvGrpSpPr>
          <p:cNvPr id="5" name="Group 24"/>
          <p:cNvGrpSpPr>
            <a:grpSpLocks/>
          </p:cNvGrpSpPr>
          <p:nvPr/>
        </p:nvGrpSpPr>
        <p:grpSpPr bwMode="auto">
          <a:xfrm>
            <a:off x="13145051" y="5366094"/>
            <a:ext cx="1973182" cy="1350257"/>
            <a:chOff x="4848" y="2112"/>
            <a:chExt cx="526" cy="480"/>
          </a:xfrm>
        </p:grpSpPr>
        <p:sp>
          <p:nvSpPr>
            <p:cNvPr id="4205" name="Line 25"/>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4206" name="Text Box 26"/>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pSp>
        <p:nvGrpSpPr>
          <p:cNvPr id="6" name="Group 35"/>
          <p:cNvGrpSpPr>
            <a:grpSpLocks/>
          </p:cNvGrpSpPr>
          <p:nvPr/>
        </p:nvGrpSpPr>
        <p:grpSpPr bwMode="auto">
          <a:xfrm>
            <a:off x="11163857" y="5672714"/>
            <a:ext cx="2340807" cy="1350257"/>
            <a:chOff x="4032" y="2352"/>
            <a:chExt cx="912" cy="480"/>
          </a:xfrm>
        </p:grpSpPr>
        <p:graphicFrame>
          <p:nvGraphicFramePr>
            <p:cNvPr id="4103" name="Object 36"/>
            <p:cNvGraphicFramePr>
              <a:graphicFrameLocks noChangeAspect="1"/>
            </p:cNvGraphicFramePr>
            <p:nvPr/>
          </p:nvGraphicFramePr>
          <p:xfrm>
            <a:off x="4416" y="2352"/>
            <a:ext cx="401" cy="345"/>
          </p:xfrm>
          <a:graphic>
            <a:graphicData uri="http://schemas.openxmlformats.org/presentationml/2006/ole">
              <mc:AlternateContent xmlns:mc="http://schemas.openxmlformats.org/markup-compatibility/2006">
                <mc:Choice xmlns:v="urn:schemas-microsoft-com:vml" Requires="v">
                  <p:oleObj spid="_x0000_s345419" name="Equation" r:id="rId14" imgW="266400" imgH="228600" progId="Equation.3">
                    <p:embed/>
                  </p:oleObj>
                </mc:Choice>
                <mc:Fallback>
                  <p:oleObj name="Equation" r:id="rId14" imgW="266400" imgH="228600" progId="Equation.3">
                    <p:embed/>
                    <p:pic>
                      <p:nvPicPr>
                        <p:cNvPr id="0"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6" y="2352"/>
                          <a:ext cx="401"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 name="Freeform 37"/>
            <p:cNvSpPr>
              <a:spLocks/>
            </p:cNvSpPr>
            <p:nvPr/>
          </p:nvSpPr>
          <p:spPr bwMode="auto">
            <a:xfrm>
              <a:off x="4032" y="2640"/>
              <a:ext cx="432" cy="192"/>
            </a:xfrm>
            <a:custGeom>
              <a:avLst/>
              <a:gdLst>
                <a:gd name="T0" fmla="*/ 0 w 576"/>
                <a:gd name="T1" fmla="*/ 192 h 192"/>
                <a:gd name="T2" fmla="*/ 2 w 576"/>
                <a:gd name="T3" fmla="*/ 96 h 192"/>
                <a:gd name="T4" fmla="*/ 14 w 576"/>
                <a:gd name="T5" fmla="*/ 96 h 192"/>
                <a:gd name="T6" fmla="*/ 27 w 576"/>
                <a:gd name="T7" fmla="*/ 96 h 192"/>
                <a:gd name="T8" fmla="*/ 32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200" name="Freeform 38"/>
            <p:cNvSpPr>
              <a:spLocks/>
            </p:cNvSpPr>
            <p:nvPr/>
          </p:nvSpPr>
          <p:spPr bwMode="auto">
            <a:xfrm>
              <a:off x="4464" y="2592"/>
              <a:ext cx="480" cy="192"/>
            </a:xfrm>
            <a:custGeom>
              <a:avLst/>
              <a:gdLst>
                <a:gd name="T0" fmla="*/ 0 w 864"/>
                <a:gd name="T1" fmla="*/ 0 h 144"/>
                <a:gd name="T2" fmla="*/ 1 w 864"/>
                <a:gd name="T3" fmla="*/ 1707 h 144"/>
                <a:gd name="T4" fmla="*/ 1 w 864"/>
                <a:gd name="T5" fmla="*/ 1707 h 144"/>
                <a:gd name="T6" fmla="*/ 2 w 864"/>
                <a:gd name="T7" fmla="*/ 1707 h 144"/>
                <a:gd name="T8" fmla="*/ 2 w 864"/>
                <a:gd name="T9" fmla="*/ 2559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sp>
        <p:nvSpPr>
          <p:cNvPr id="4114" name="Line 39"/>
          <p:cNvSpPr>
            <a:spLocks noChangeShapeType="1"/>
          </p:cNvSpPr>
          <p:nvPr/>
        </p:nvSpPr>
        <p:spPr bwMode="auto">
          <a:xfrm>
            <a:off x="11884105" y="3282886"/>
            <a:ext cx="1800622"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4115" name="Line 40"/>
          <p:cNvSpPr>
            <a:spLocks noChangeShapeType="1"/>
          </p:cNvSpPr>
          <p:nvPr/>
        </p:nvSpPr>
        <p:spPr bwMode="auto">
          <a:xfrm>
            <a:off x="17285970" y="3282886"/>
            <a:ext cx="1800622"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4116" name="Line 41"/>
          <p:cNvSpPr>
            <a:spLocks noChangeShapeType="1"/>
          </p:cNvSpPr>
          <p:nvPr/>
        </p:nvSpPr>
        <p:spPr bwMode="auto">
          <a:xfrm>
            <a:off x="14044851" y="3282886"/>
            <a:ext cx="1080373"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4117" name="Line 42"/>
          <p:cNvSpPr>
            <a:spLocks noChangeShapeType="1"/>
          </p:cNvSpPr>
          <p:nvPr/>
        </p:nvSpPr>
        <p:spPr bwMode="auto">
          <a:xfrm>
            <a:off x="15485349" y="3282886"/>
            <a:ext cx="1080373" cy="0"/>
          </a:xfrm>
          <a:prstGeom prst="line">
            <a:avLst/>
          </a:prstGeom>
          <a:noFill/>
          <a:ln w="57150">
            <a:solidFill>
              <a:schemeClr val="tx1"/>
            </a:solidFill>
            <a:round/>
            <a:headEnd/>
            <a:tailEnd/>
          </a:ln>
        </p:spPr>
        <p:txBody>
          <a:bodyPr wrap="none" lIns="192911" tIns="96455" rIns="192911" bIns="96455" anchor="ctr"/>
          <a:lstStyle/>
          <a:p>
            <a:endParaRPr lang="en-US"/>
          </a:p>
        </p:txBody>
      </p:sp>
      <p:sp>
        <p:nvSpPr>
          <p:cNvPr id="4118" name="Oval 43"/>
          <p:cNvSpPr>
            <a:spLocks noChangeArrowheads="1"/>
          </p:cNvSpPr>
          <p:nvPr/>
        </p:nvSpPr>
        <p:spPr bwMode="auto">
          <a:xfrm>
            <a:off x="16565722" y="3012835"/>
            <a:ext cx="720249" cy="540103"/>
          </a:xfrm>
          <a:prstGeom prst="ellipse">
            <a:avLst/>
          </a:prstGeom>
          <a:solidFill>
            <a:schemeClr val="bg1"/>
          </a:solidFill>
          <a:ln w="9525">
            <a:solidFill>
              <a:schemeClr val="tx1"/>
            </a:solidFill>
            <a:round/>
            <a:headEnd/>
            <a:tailEnd/>
          </a:ln>
        </p:spPr>
        <p:txBody>
          <a:bodyPr wrap="none" lIns="192911" tIns="96455" rIns="192911" bIns="96455" anchor="ctr"/>
          <a:lstStyle/>
          <a:p>
            <a:endParaRPr lang="en-US"/>
          </a:p>
        </p:txBody>
      </p:sp>
      <p:sp>
        <p:nvSpPr>
          <p:cNvPr id="4119" name="Oval 44"/>
          <p:cNvSpPr>
            <a:spLocks noChangeArrowheads="1"/>
          </p:cNvSpPr>
          <p:nvPr/>
        </p:nvSpPr>
        <p:spPr bwMode="auto">
          <a:xfrm>
            <a:off x="13684727" y="3417912"/>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0" name="Oval 45"/>
          <p:cNvSpPr>
            <a:spLocks noChangeArrowheads="1"/>
          </p:cNvSpPr>
          <p:nvPr/>
        </p:nvSpPr>
        <p:spPr bwMode="auto">
          <a:xfrm>
            <a:off x="14765100" y="2202681"/>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1" name="Oval 46"/>
          <p:cNvSpPr>
            <a:spLocks noChangeArrowheads="1"/>
          </p:cNvSpPr>
          <p:nvPr/>
        </p:nvSpPr>
        <p:spPr bwMode="auto">
          <a:xfrm>
            <a:off x="15125224" y="2877809"/>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2" name="Oval 47"/>
          <p:cNvSpPr>
            <a:spLocks noChangeArrowheads="1"/>
          </p:cNvSpPr>
          <p:nvPr/>
        </p:nvSpPr>
        <p:spPr bwMode="auto">
          <a:xfrm>
            <a:off x="12784416" y="2742783"/>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3" name="Oval 48"/>
          <p:cNvSpPr>
            <a:spLocks noChangeArrowheads="1"/>
          </p:cNvSpPr>
          <p:nvPr/>
        </p:nvSpPr>
        <p:spPr bwMode="auto">
          <a:xfrm>
            <a:off x="15665411" y="2607758"/>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4" name="Oval 49"/>
          <p:cNvSpPr>
            <a:spLocks noChangeArrowheads="1"/>
          </p:cNvSpPr>
          <p:nvPr/>
        </p:nvSpPr>
        <p:spPr bwMode="auto">
          <a:xfrm>
            <a:off x="16205597" y="2742783"/>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5" name="Oval 50"/>
          <p:cNvSpPr>
            <a:spLocks noChangeArrowheads="1"/>
          </p:cNvSpPr>
          <p:nvPr/>
        </p:nvSpPr>
        <p:spPr bwMode="auto">
          <a:xfrm>
            <a:off x="13504664" y="3958015"/>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6" name="Oval 51"/>
          <p:cNvSpPr>
            <a:spLocks noChangeArrowheads="1"/>
          </p:cNvSpPr>
          <p:nvPr/>
        </p:nvSpPr>
        <p:spPr bwMode="auto">
          <a:xfrm>
            <a:off x="16565722" y="4093040"/>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7" name="Oval 52"/>
          <p:cNvSpPr>
            <a:spLocks noChangeArrowheads="1"/>
          </p:cNvSpPr>
          <p:nvPr/>
        </p:nvSpPr>
        <p:spPr bwMode="auto">
          <a:xfrm>
            <a:off x="19086592" y="2337706"/>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8" name="Oval 53"/>
          <p:cNvSpPr>
            <a:spLocks noChangeArrowheads="1"/>
          </p:cNvSpPr>
          <p:nvPr/>
        </p:nvSpPr>
        <p:spPr bwMode="auto">
          <a:xfrm>
            <a:off x="17466033" y="1932629"/>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129" name="Oval 54"/>
          <p:cNvSpPr>
            <a:spLocks noChangeArrowheads="1"/>
          </p:cNvSpPr>
          <p:nvPr/>
        </p:nvSpPr>
        <p:spPr bwMode="auto">
          <a:xfrm>
            <a:off x="14224913" y="3552938"/>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0" name="Oval 55"/>
          <p:cNvSpPr>
            <a:spLocks noChangeArrowheads="1"/>
          </p:cNvSpPr>
          <p:nvPr/>
        </p:nvSpPr>
        <p:spPr bwMode="auto">
          <a:xfrm>
            <a:off x="12784416" y="3687963"/>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1" name="Oval 56"/>
          <p:cNvSpPr>
            <a:spLocks noChangeArrowheads="1"/>
          </p:cNvSpPr>
          <p:nvPr/>
        </p:nvSpPr>
        <p:spPr bwMode="auto">
          <a:xfrm>
            <a:off x="15485349" y="4228066"/>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2" name="Oval 57"/>
          <p:cNvSpPr>
            <a:spLocks noChangeArrowheads="1"/>
          </p:cNvSpPr>
          <p:nvPr/>
        </p:nvSpPr>
        <p:spPr bwMode="auto">
          <a:xfrm>
            <a:off x="14585038" y="3417912"/>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3" name="Oval 58"/>
          <p:cNvSpPr>
            <a:spLocks noChangeArrowheads="1"/>
          </p:cNvSpPr>
          <p:nvPr/>
        </p:nvSpPr>
        <p:spPr bwMode="auto">
          <a:xfrm>
            <a:off x="16565722" y="3552938"/>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4" name="Oval 59"/>
          <p:cNvSpPr>
            <a:spLocks noChangeArrowheads="1"/>
          </p:cNvSpPr>
          <p:nvPr/>
        </p:nvSpPr>
        <p:spPr bwMode="auto">
          <a:xfrm>
            <a:off x="16025535" y="2067655"/>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5" name="Oval 60"/>
          <p:cNvSpPr>
            <a:spLocks noChangeArrowheads="1"/>
          </p:cNvSpPr>
          <p:nvPr/>
        </p:nvSpPr>
        <p:spPr bwMode="auto">
          <a:xfrm>
            <a:off x="18006219" y="3687963"/>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6" name="Oval 61"/>
          <p:cNvSpPr>
            <a:spLocks noChangeArrowheads="1"/>
          </p:cNvSpPr>
          <p:nvPr/>
        </p:nvSpPr>
        <p:spPr bwMode="auto">
          <a:xfrm>
            <a:off x="19266655" y="3958015"/>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7" name="Oval 62"/>
          <p:cNvSpPr>
            <a:spLocks noChangeArrowheads="1"/>
          </p:cNvSpPr>
          <p:nvPr/>
        </p:nvSpPr>
        <p:spPr bwMode="auto">
          <a:xfrm>
            <a:off x="14404975" y="4228066"/>
            <a:ext cx="180062" cy="135026"/>
          </a:xfrm>
          <a:prstGeom prst="ellipse">
            <a:avLst/>
          </a:prstGeom>
          <a:solidFill>
            <a:srgbClr val="FF0000"/>
          </a:solidFill>
          <a:ln w="9525">
            <a:solidFill>
              <a:schemeClr val="tx1"/>
            </a:solidFill>
            <a:round/>
            <a:headEnd/>
            <a:tailEnd/>
          </a:ln>
        </p:spPr>
        <p:txBody>
          <a:bodyPr wrap="none" lIns="192911" tIns="96455" rIns="192911" bIns="96455" anchor="ctr"/>
          <a:lstStyle/>
          <a:p>
            <a:endParaRPr lang="en-US"/>
          </a:p>
        </p:txBody>
      </p:sp>
      <p:sp>
        <p:nvSpPr>
          <p:cNvPr id="4138" name="Text Box 63"/>
          <p:cNvSpPr txBox="1">
            <a:spLocks noChangeArrowheads="1"/>
          </p:cNvSpPr>
          <p:nvPr/>
        </p:nvSpPr>
        <p:spPr bwMode="auto">
          <a:xfrm>
            <a:off x="18546406" y="1257502"/>
            <a:ext cx="1663978" cy="779569"/>
          </a:xfrm>
          <a:prstGeom prst="rect">
            <a:avLst/>
          </a:prstGeom>
          <a:noFill/>
          <a:ln w="9525">
            <a:noFill/>
            <a:miter lim="800000"/>
            <a:headEnd/>
            <a:tailEnd/>
          </a:ln>
        </p:spPr>
        <p:txBody>
          <a:bodyPr wrap="none" lIns="192911" tIns="96455" rIns="192911" bIns="96455">
            <a:spAutoFit/>
          </a:bodyPr>
          <a:lstStyle/>
          <a:p>
            <a:r>
              <a:rPr lang="en-US" sz="3800" dirty="0"/>
              <a:t>inside</a:t>
            </a:r>
          </a:p>
        </p:txBody>
      </p:sp>
      <p:sp>
        <p:nvSpPr>
          <p:cNvPr id="4139" name="Text Box 64"/>
          <p:cNvSpPr txBox="1">
            <a:spLocks noChangeArrowheads="1"/>
          </p:cNvSpPr>
          <p:nvPr/>
        </p:nvSpPr>
        <p:spPr bwMode="auto">
          <a:xfrm>
            <a:off x="18726468" y="4228067"/>
            <a:ext cx="1960533" cy="779569"/>
          </a:xfrm>
          <a:prstGeom prst="rect">
            <a:avLst/>
          </a:prstGeom>
          <a:noFill/>
          <a:ln w="9525">
            <a:noFill/>
            <a:miter lim="800000"/>
            <a:headEnd/>
            <a:tailEnd/>
          </a:ln>
        </p:spPr>
        <p:txBody>
          <a:bodyPr wrap="none" lIns="192911" tIns="96455" rIns="192911" bIns="96455">
            <a:spAutoFit/>
          </a:bodyPr>
          <a:lstStyle/>
          <a:p>
            <a:r>
              <a:rPr lang="en-US" sz="3800" dirty="0"/>
              <a:t>outside</a:t>
            </a:r>
          </a:p>
        </p:txBody>
      </p:sp>
      <p:sp>
        <p:nvSpPr>
          <p:cNvPr id="4140" name="Text Box 65"/>
          <p:cNvSpPr txBox="1">
            <a:spLocks noChangeArrowheads="1"/>
          </p:cNvSpPr>
          <p:nvPr/>
        </p:nvSpPr>
        <p:spPr bwMode="auto">
          <a:xfrm>
            <a:off x="19409204" y="2135169"/>
            <a:ext cx="985907" cy="779569"/>
          </a:xfrm>
          <a:prstGeom prst="rect">
            <a:avLst/>
          </a:prstGeom>
          <a:noFill/>
          <a:ln w="9525">
            <a:noFill/>
            <a:miter lim="800000"/>
            <a:headEnd/>
            <a:tailEnd/>
          </a:ln>
        </p:spPr>
        <p:txBody>
          <a:bodyPr wrap="none" lIns="192911" tIns="96455" rIns="192911" bIns="96455">
            <a:spAutoFit/>
          </a:bodyPr>
          <a:lstStyle/>
          <a:p>
            <a:r>
              <a:rPr lang="en-US" sz="3800" dirty="0"/>
              <a:t>Ka</a:t>
            </a:r>
          </a:p>
        </p:txBody>
      </p:sp>
      <p:sp>
        <p:nvSpPr>
          <p:cNvPr id="4141" name="Text Box 66"/>
          <p:cNvSpPr txBox="1">
            <a:spLocks noChangeArrowheads="1"/>
          </p:cNvSpPr>
          <p:nvPr/>
        </p:nvSpPr>
        <p:spPr bwMode="auto">
          <a:xfrm>
            <a:off x="19446717" y="3687964"/>
            <a:ext cx="1013158" cy="779569"/>
          </a:xfrm>
          <a:prstGeom prst="rect">
            <a:avLst/>
          </a:prstGeom>
          <a:noFill/>
          <a:ln w="9525">
            <a:noFill/>
            <a:miter lim="800000"/>
            <a:headEnd/>
            <a:tailEnd/>
          </a:ln>
        </p:spPr>
        <p:txBody>
          <a:bodyPr wrap="none" lIns="192911" tIns="96455" rIns="192911" bIns="96455">
            <a:spAutoFit/>
          </a:bodyPr>
          <a:lstStyle/>
          <a:p>
            <a:r>
              <a:rPr lang="en-US" sz="3800" dirty="0"/>
              <a:t>Na</a:t>
            </a:r>
          </a:p>
        </p:txBody>
      </p:sp>
      <p:sp>
        <p:nvSpPr>
          <p:cNvPr id="4142" name="Text Box 67"/>
          <p:cNvSpPr txBox="1">
            <a:spLocks noChangeArrowheads="1"/>
          </p:cNvSpPr>
          <p:nvPr/>
        </p:nvSpPr>
        <p:spPr bwMode="auto">
          <a:xfrm>
            <a:off x="12064167" y="4498119"/>
            <a:ext cx="3151564" cy="779569"/>
          </a:xfrm>
          <a:prstGeom prst="rect">
            <a:avLst/>
          </a:prstGeom>
          <a:noFill/>
          <a:ln w="9525">
            <a:noFill/>
            <a:miter lim="800000"/>
            <a:headEnd/>
            <a:tailEnd/>
          </a:ln>
        </p:spPr>
        <p:txBody>
          <a:bodyPr wrap="none" lIns="192911" tIns="96455" rIns="192911" bIns="96455">
            <a:spAutoFit/>
          </a:bodyPr>
          <a:lstStyle/>
          <a:p>
            <a:r>
              <a:rPr lang="en-US" sz="3800" dirty="0"/>
              <a:t>Ion channels</a:t>
            </a:r>
          </a:p>
        </p:txBody>
      </p:sp>
      <p:sp>
        <p:nvSpPr>
          <p:cNvPr id="4143" name="Text Box 68"/>
          <p:cNvSpPr txBox="1">
            <a:spLocks noChangeArrowheads="1"/>
          </p:cNvSpPr>
          <p:nvPr/>
        </p:nvSpPr>
        <p:spPr bwMode="auto">
          <a:xfrm>
            <a:off x="15988022" y="4565631"/>
            <a:ext cx="2418992" cy="779569"/>
          </a:xfrm>
          <a:prstGeom prst="rect">
            <a:avLst/>
          </a:prstGeom>
          <a:noFill/>
          <a:ln w="9525">
            <a:noFill/>
            <a:miter lim="800000"/>
            <a:headEnd/>
            <a:tailEnd/>
          </a:ln>
        </p:spPr>
        <p:txBody>
          <a:bodyPr wrap="none" lIns="192911" tIns="96455" rIns="192911" bIns="96455">
            <a:spAutoFit/>
          </a:bodyPr>
          <a:lstStyle/>
          <a:p>
            <a:r>
              <a:rPr lang="en-US" sz="3800" dirty="0"/>
              <a:t>Ion pump</a:t>
            </a:r>
          </a:p>
        </p:txBody>
      </p:sp>
      <p:sp>
        <p:nvSpPr>
          <p:cNvPr id="4144" name="Line 69"/>
          <p:cNvSpPr>
            <a:spLocks noChangeShapeType="1"/>
          </p:cNvSpPr>
          <p:nvPr/>
        </p:nvSpPr>
        <p:spPr bwMode="auto">
          <a:xfrm flipH="1" flipV="1">
            <a:off x="13864789" y="3282886"/>
            <a:ext cx="180062" cy="1215231"/>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4145" name="Line 70"/>
          <p:cNvSpPr>
            <a:spLocks noChangeShapeType="1"/>
          </p:cNvSpPr>
          <p:nvPr/>
        </p:nvSpPr>
        <p:spPr bwMode="auto">
          <a:xfrm flipV="1">
            <a:off x="14585037" y="3282886"/>
            <a:ext cx="720249" cy="1215231"/>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4146" name="Line 71"/>
          <p:cNvSpPr>
            <a:spLocks noChangeShapeType="1"/>
          </p:cNvSpPr>
          <p:nvPr/>
        </p:nvSpPr>
        <p:spPr bwMode="auto">
          <a:xfrm flipH="1" flipV="1">
            <a:off x="16925846" y="3417912"/>
            <a:ext cx="720249" cy="1080206"/>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4147" name="Rectangle 72"/>
          <p:cNvSpPr>
            <a:spLocks noChangeArrowheads="1"/>
          </p:cNvSpPr>
          <p:nvPr/>
        </p:nvSpPr>
        <p:spPr bwMode="auto">
          <a:xfrm>
            <a:off x="1080372" y="1755333"/>
            <a:ext cx="7922737" cy="4725899"/>
          </a:xfrm>
          <a:prstGeom prst="rect">
            <a:avLst/>
          </a:prstGeom>
          <a:solidFill>
            <a:schemeClr val="bg1"/>
          </a:solidFill>
          <a:ln w="9525">
            <a:noFill/>
            <a:miter lim="800000"/>
            <a:headEnd/>
            <a:tailEnd/>
          </a:ln>
        </p:spPr>
        <p:txBody>
          <a:bodyPr wrap="none" lIns="192911" tIns="96455" rIns="192911" bIns="96455" anchor="ctr"/>
          <a:lstStyle/>
          <a:p>
            <a:pPr algn="ctr"/>
            <a:endParaRPr lang="fr-FR" b="1"/>
          </a:p>
        </p:txBody>
      </p:sp>
      <p:grpSp>
        <p:nvGrpSpPr>
          <p:cNvPr id="7" name="Group 73"/>
          <p:cNvGrpSpPr>
            <a:grpSpLocks/>
          </p:cNvGrpSpPr>
          <p:nvPr/>
        </p:nvGrpSpPr>
        <p:grpSpPr bwMode="auto">
          <a:xfrm>
            <a:off x="1204167" y="1712566"/>
            <a:ext cx="7453823" cy="3645694"/>
            <a:chOff x="321" y="720"/>
            <a:chExt cx="1987" cy="1296"/>
          </a:xfrm>
        </p:grpSpPr>
        <p:sp>
          <p:nvSpPr>
            <p:cNvPr id="4165" name="Line 74"/>
            <p:cNvSpPr>
              <a:spLocks noChangeShapeType="1"/>
            </p:cNvSpPr>
            <p:nvPr/>
          </p:nvSpPr>
          <p:spPr bwMode="auto">
            <a:xfrm>
              <a:off x="576" y="1440"/>
              <a:ext cx="240" cy="0"/>
            </a:xfrm>
            <a:prstGeom prst="line">
              <a:avLst/>
            </a:prstGeom>
            <a:noFill/>
            <a:ln w="9525">
              <a:solidFill>
                <a:schemeClr val="tx1"/>
              </a:solidFill>
              <a:round/>
              <a:headEnd/>
              <a:tailEnd/>
            </a:ln>
          </p:spPr>
          <p:txBody>
            <a:bodyPr wrap="none" anchor="ctr"/>
            <a:lstStyle/>
            <a:p>
              <a:endParaRPr lang="en-US"/>
            </a:p>
          </p:txBody>
        </p:sp>
        <p:sp>
          <p:nvSpPr>
            <p:cNvPr id="4166" name="Line 75"/>
            <p:cNvSpPr>
              <a:spLocks noChangeShapeType="1"/>
            </p:cNvSpPr>
            <p:nvPr/>
          </p:nvSpPr>
          <p:spPr bwMode="auto">
            <a:xfrm>
              <a:off x="576" y="1536"/>
              <a:ext cx="240" cy="0"/>
            </a:xfrm>
            <a:prstGeom prst="line">
              <a:avLst/>
            </a:prstGeom>
            <a:noFill/>
            <a:ln w="9525">
              <a:solidFill>
                <a:schemeClr val="tx1"/>
              </a:solidFill>
              <a:round/>
              <a:headEnd/>
              <a:tailEnd/>
            </a:ln>
          </p:spPr>
          <p:txBody>
            <a:bodyPr wrap="none" anchor="ctr"/>
            <a:lstStyle/>
            <a:p>
              <a:endParaRPr lang="en-US"/>
            </a:p>
          </p:txBody>
        </p:sp>
        <p:sp>
          <p:nvSpPr>
            <p:cNvPr id="4167" name="Rectangle 76"/>
            <p:cNvSpPr>
              <a:spLocks noChangeArrowheads="1"/>
            </p:cNvSpPr>
            <p:nvPr/>
          </p:nvSpPr>
          <p:spPr bwMode="auto">
            <a:xfrm>
              <a:off x="1248" y="1392"/>
              <a:ext cx="96" cy="24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4168" name="Rectangle 77"/>
            <p:cNvSpPr>
              <a:spLocks noChangeArrowheads="1"/>
            </p:cNvSpPr>
            <p:nvPr/>
          </p:nvSpPr>
          <p:spPr bwMode="auto">
            <a:xfrm>
              <a:off x="1584" y="1392"/>
              <a:ext cx="96" cy="24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4169" name="Rectangle 78"/>
            <p:cNvSpPr>
              <a:spLocks noChangeArrowheads="1"/>
            </p:cNvSpPr>
            <p:nvPr/>
          </p:nvSpPr>
          <p:spPr bwMode="auto">
            <a:xfrm>
              <a:off x="2016" y="1392"/>
              <a:ext cx="96" cy="24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4170" name="Line 79"/>
            <p:cNvSpPr>
              <a:spLocks noChangeShapeType="1"/>
            </p:cNvSpPr>
            <p:nvPr/>
          </p:nvSpPr>
          <p:spPr bwMode="auto">
            <a:xfrm>
              <a:off x="672" y="1104"/>
              <a:ext cx="1392" cy="0"/>
            </a:xfrm>
            <a:prstGeom prst="line">
              <a:avLst/>
            </a:prstGeom>
            <a:noFill/>
            <a:ln w="9525">
              <a:solidFill>
                <a:schemeClr val="tx1"/>
              </a:solidFill>
              <a:round/>
              <a:headEnd/>
              <a:tailEnd/>
            </a:ln>
          </p:spPr>
          <p:txBody>
            <a:bodyPr wrap="none" anchor="ctr"/>
            <a:lstStyle/>
            <a:p>
              <a:endParaRPr lang="en-US"/>
            </a:p>
          </p:txBody>
        </p:sp>
        <p:sp>
          <p:nvSpPr>
            <p:cNvPr id="4171" name="Line 80"/>
            <p:cNvSpPr>
              <a:spLocks noChangeShapeType="1"/>
            </p:cNvSpPr>
            <p:nvPr/>
          </p:nvSpPr>
          <p:spPr bwMode="auto">
            <a:xfrm>
              <a:off x="672" y="2016"/>
              <a:ext cx="1392" cy="0"/>
            </a:xfrm>
            <a:prstGeom prst="line">
              <a:avLst/>
            </a:prstGeom>
            <a:noFill/>
            <a:ln w="9525">
              <a:solidFill>
                <a:schemeClr val="tx1"/>
              </a:solidFill>
              <a:round/>
              <a:headEnd/>
              <a:tailEnd/>
            </a:ln>
          </p:spPr>
          <p:txBody>
            <a:bodyPr wrap="none" anchor="ctr"/>
            <a:lstStyle/>
            <a:p>
              <a:endParaRPr lang="en-US"/>
            </a:p>
          </p:txBody>
        </p:sp>
        <p:sp>
          <p:nvSpPr>
            <p:cNvPr id="4172" name="Line 81"/>
            <p:cNvSpPr>
              <a:spLocks noChangeShapeType="1"/>
            </p:cNvSpPr>
            <p:nvPr/>
          </p:nvSpPr>
          <p:spPr bwMode="auto">
            <a:xfrm>
              <a:off x="672" y="1104"/>
              <a:ext cx="0" cy="336"/>
            </a:xfrm>
            <a:prstGeom prst="line">
              <a:avLst/>
            </a:prstGeom>
            <a:noFill/>
            <a:ln w="9525">
              <a:solidFill>
                <a:schemeClr val="tx1"/>
              </a:solidFill>
              <a:round/>
              <a:headEnd/>
              <a:tailEnd/>
            </a:ln>
          </p:spPr>
          <p:txBody>
            <a:bodyPr wrap="none" anchor="ctr"/>
            <a:lstStyle/>
            <a:p>
              <a:endParaRPr lang="en-US"/>
            </a:p>
          </p:txBody>
        </p:sp>
        <p:sp>
          <p:nvSpPr>
            <p:cNvPr id="4173" name="Line 82"/>
            <p:cNvSpPr>
              <a:spLocks noChangeShapeType="1"/>
            </p:cNvSpPr>
            <p:nvPr/>
          </p:nvSpPr>
          <p:spPr bwMode="auto">
            <a:xfrm>
              <a:off x="672" y="1536"/>
              <a:ext cx="0" cy="480"/>
            </a:xfrm>
            <a:prstGeom prst="line">
              <a:avLst/>
            </a:prstGeom>
            <a:noFill/>
            <a:ln w="9525">
              <a:solidFill>
                <a:schemeClr val="tx1"/>
              </a:solidFill>
              <a:round/>
              <a:headEnd/>
              <a:tailEnd/>
            </a:ln>
          </p:spPr>
          <p:txBody>
            <a:bodyPr wrap="none" anchor="ctr"/>
            <a:lstStyle/>
            <a:p>
              <a:endParaRPr lang="en-US"/>
            </a:p>
          </p:txBody>
        </p:sp>
        <p:sp>
          <p:nvSpPr>
            <p:cNvPr id="4174" name="Line 83"/>
            <p:cNvSpPr>
              <a:spLocks noChangeShapeType="1"/>
            </p:cNvSpPr>
            <p:nvPr/>
          </p:nvSpPr>
          <p:spPr bwMode="auto">
            <a:xfrm>
              <a:off x="1200" y="1824"/>
              <a:ext cx="192" cy="0"/>
            </a:xfrm>
            <a:prstGeom prst="line">
              <a:avLst/>
            </a:prstGeom>
            <a:noFill/>
            <a:ln w="9525">
              <a:solidFill>
                <a:schemeClr val="tx1"/>
              </a:solidFill>
              <a:round/>
              <a:headEnd/>
              <a:tailEnd/>
            </a:ln>
          </p:spPr>
          <p:txBody>
            <a:bodyPr wrap="none" anchor="ctr"/>
            <a:lstStyle/>
            <a:p>
              <a:endParaRPr lang="en-US"/>
            </a:p>
          </p:txBody>
        </p:sp>
        <p:sp>
          <p:nvSpPr>
            <p:cNvPr id="4175" name="Line 84"/>
            <p:cNvSpPr>
              <a:spLocks noChangeShapeType="1"/>
            </p:cNvSpPr>
            <p:nvPr/>
          </p:nvSpPr>
          <p:spPr bwMode="auto">
            <a:xfrm>
              <a:off x="1248" y="1872"/>
              <a:ext cx="96" cy="0"/>
            </a:xfrm>
            <a:prstGeom prst="line">
              <a:avLst/>
            </a:prstGeom>
            <a:noFill/>
            <a:ln w="9525">
              <a:solidFill>
                <a:schemeClr val="tx1"/>
              </a:solidFill>
              <a:round/>
              <a:headEnd/>
              <a:tailEnd/>
            </a:ln>
          </p:spPr>
          <p:txBody>
            <a:bodyPr wrap="none" anchor="ctr"/>
            <a:lstStyle/>
            <a:p>
              <a:endParaRPr lang="en-US"/>
            </a:p>
          </p:txBody>
        </p:sp>
        <p:sp>
          <p:nvSpPr>
            <p:cNvPr id="4176" name="Line 85"/>
            <p:cNvSpPr>
              <a:spLocks noChangeShapeType="1"/>
            </p:cNvSpPr>
            <p:nvPr/>
          </p:nvSpPr>
          <p:spPr bwMode="auto">
            <a:xfrm>
              <a:off x="1968" y="1824"/>
              <a:ext cx="192" cy="0"/>
            </a:xfrm>
            <a:prstGeom prst="line">
              <a:avLst/>
            </a:prstGeom>
            <a:noFill/>
            <a:ln w="9525">
              <a:solidFill>
                <a:schemeClr val="tx1"/>
              </a:solidFill>
              <a:round/>
              <a:headEnd/>
              <a:tailEnd/>
            </a:ln>
          </p:spPr>
          <p:txBody>
            <a:bodyPr wrap="none" anchor="ctr"/>
            <a:lstStyle/>
            <a:p>
              <a:endParaRPr lang="en-US"/>
            </a:p>
          </p:txBody>
        </p:sp>
        <p:sp>
          <p:nvSpPr>
            <p:cNvPr id="4177" name="Line 86"/>
            <p:cNvSpPr>
              <a:spLocks noChangeShapeType="1"/>
            </p:cNvSpPr>
            <p:nvPr/>
          </p:nvSpPr>
          <p:spPr bwMode="auto">
            <a:xfrm>
              <a:off x="2016" y="1872"/>
              <a:ext cx="96" cy="0"/>
            </a:xfrm>
            <a:prstGeom prst="line">
              <a:avLst/>
            </a:prstGeom>
            <a:noFill/>
            <a:ln w="9525">
              <a:solidFill>
                <a:schemeClr val="tx1"/>
              </a:solidFill>
              <a:round/>
              <a:headEnd/>
              <a:tailEnd/>
            </a:ln>
          </p:spPr>
          <p:txBody>
            <a:bodyPr wrap="none" anchor="ctr"/>
            <a:lstStyle/>
            <a:p>
              <a:endParaRPr lang="en-US"/>
            </a:p>
          </p:txBody>
        </p:sp>
        <p:grpSp>
          <p:nvGrpSpPr>
            <p:cNvPr id="8" name="Group 87"/>
            <p:cNvGrpSpPr>
              <a:grpSpLocks/>
            </p:cNvGrpSpPr>
            <p:nvPr/>
          </p:nvGrpSpPr>
          <p:grpSpPr bwMode="auto">
            <a:xfrm flipV="1">
              <a:off x="1536" y="1824"/>
              <a:ext cx="192" cy="48"/>
              <a:chOff x="2064" y="1920"/>
              <a:chExt cx="192" cy="48"/>
            </a:xfrm>
          </p:grpSpPr>
          <p:sp>
            <p:nvSpPr>
              <p:cNvPr id="4197" name="Line 88"/>
              <p:cNvSpPr>
                <a:spLocks noChangeShapeType="1"/>
              </p:cNvSpPr>
              <p:nvPr/>
            </p:nvSpPr>
            <p:spPr bwMode="auto">
              <a:xfrm flipV="1">
                <a:off x="2064" y="1920"/>
                <a:ext cx="192" cy="0"/>
              </a:xfrm>
              <a:prstGeom prst="line">
                <a:avLst/>
              </a:prstGeom>
              <a:noFill/>
              <a:ln w="9525">
                <a:solidFill>
                  <a:schemeClr val="tx1"/>
                </a:solidFill>
                <a:round/>
                <a:headEnd/>
                <a:tailEnd/>
              </a:ln>
            </p:spPr>
            <p:txBody>
              <a:bodyPr wrap="none" anchor="ctr"/>
              <a:lstStyle/>
              <a:p>
                <a:endParaRPr lang="en-US"/>
              </a:p>
            </p:txBody>
          </p:sp>
          <p:sp>
            <p:nvSpPr>
              <p:cNvPr id="4198" name="Line 89"/>
              <p:cNvSpPr>
                <a:spLocks noChangeShapeType="1"/>
              </p:cNvSpPr>
              <p:nvPr/>
            </p:nvSpPr>
            <p:spPr bwMode="auto">
              <a:xfrm flipV="1">
                <a:off x="2112" y="1968"/>
                <a:ext cx="96" cy="0"/>
              </a:xfrm>
              <a:prstGeom prst="line">
                <a:avLst/>
              </a:prstGeom>
              <a:noFill/>
              <a:ln w="9525">
                <a:solidFill>
                  <a:schemeClr val="tx1"/>
                </a:solidFill>
                <a:round/>
                <a:headEnd/>
                <a:tailEnd/>
              </a:ln>
            </p:spPr>
            <p:txBody>
              <a:bodyPr wrap="none" anchor="ctr"/>
              <a:lstStyle/>
              <a:p>
                <a:endParaRPr lang="en-US"/>
              </a:p>
            </p:txBody>
          </p:sp>
        </p:grpSp>
        <p:sp>
          <p:nvSpPr>
            <p:cNvPr id="4179" name="Line 90"/>
            <p:cNvSpPr>
              <a:spLocks noChangeShapeType="1"/>
            </p:cNvSpPr>
            <p:nvPr/>
          </p:nvSpPr>
          <p:spPr bwMode="auto">
            <a:xfrm flipV="1">
              <a:off x="1296" y="1104"/>
              <a:ext cx="0" cy="288"/>
            </a:xfrm>
            <a:prstGeom prst="line">
              <a:avLst/>
            </a:prstGeom>
            <a:noFill/>
            <a:ln w="9525">
              <a:solidFill>
                <a:schemeClr val="tx1"/>
              </a:solidFill>
              <a:round/>
              <a:headEnd/>
              <a:tailEnd/>
            </a:ln>
          </p:spPr>
          <p:txBody>
            <a:bodyPr wrap="none" anchor="ctr"/>
            <a:lstStyle/>
            <a:p>
              <a:endParaRPr lang="en-US"/>
            </a:p>
          </p:txBody>
        </p:sp>
        <p:sp>
          <p:nvSpPr>
            <p:cNvPr id="4180" name="Line 91"/>
            <p:cNvSpPr>
              <a:spLocks noChangeShapeType="1"/>
            </p:cNvSpPr>
            <p:nvPr/>
          </p:nvSpPr>
          <p:spPr bwMode="auto">
            <a:xfrm flipV="1">
              <a:off x="1632" y="1104"/>
              <a:ext cx="0" cy="288"/>
            </a:xfrm>
            <a:prstGeom prst="line">
              <a:avLst/>
            </a:prstGeom>
            <a:noFill/>
            <a:ln w="9525">
              <a:solidFill>
                <a:schemeClr val="tx1"/>
              </a:solidFill>
              <a:round/>
              <a:headEnd/>
              <a:tailEnd/>
            </a:ln>
          </p:spPr>
          <p:txBody>
            <a:bodyPr wrap="none" anchor="ctr"/>
            <a:lstStyle/>
            <a:p>
              <a:endParaRPr lang="en-US"/>
            </a:p>
          </p:txBody>
        </p:sp>
        <p:sp>
          <p:nvSpPr>
            <p:cNvPr id="4181" name="Line 92"/>
            <p:cNvSpPr>
              <a:spLocks noChangeShapeType="1"/>
            </p:cNvSpPr>
            <p:nvPr/>
          </p:nvSpPr>
          <p:spPr bwMode="auto">
            <a:xfrm flipV="1">
              <a:off x="2064" y="1104"/>
              <a:ext cx="0" cy="288"/>
            </a:xfrm>
            <a:prstGeom prst="line">
              <a:avLst/>
            </a:prstGeom>
            <a:noFill/>
            <a:ln w="9525">
              <a:solidFill>
                <a:schemeClr val="tx1"/>
              </a:solidFill>
              <a:round/>
              <a:headEnd/>
              <a:tailEnd/>
            </a:ln>
          </p:spPr>
          <p:txBody>
            <a:bodyPr wrap="none" anchor="ctr"/>
            <a:lstStyle/>
            <a:p>
              <a:endParaRPr lang="en-US"/>
            </a:p>
          </p:txBody>
        </p:sp>
        <p:sp>
          <p:nvSpPr>
            <p:cNvPr id="4182" name="Line 93"/>
            <p:cNvSpPr>
              <a:spLocks noChangeShapeType="1"/>
            </p:cNvSpPr>
            <p:nvPr/>
          </p:nvSpPr>
          <p:spPr bwMode="auto">
            <a:xfrm>
              <a:off x="1296" y="1632"/>
              <a:ext cx="0" cy="192"/>
            </a:xfrm>
            <a:prstGeom prst="line">
              <a:avLst/>
            </a:prstGeom>
            <a:noFill/>
            <a:ln w="9525">
              <a:solidFill>
                <a:schemeClr val="tx1"/>
              </a:solidFill>
              <a:round/>
              <a:headEnd/>
              <a:tailEnd/>
            </a:ln>
          </p:spPr>
          <p:txBody>
            <a:bodyPr wrap="none" anchor="ctr"/>
            <a:lstStyle/>
            <a:p>
              <a:endParaRPr lang="en-US"/>
            </a:p>
          </p:txBody>
        </p:sp>
        <p:sp>
          <p:nvSpPr>
            <p:cNvPr id="4183" name="Line 94"/>
            <p:cNvSpPr>
              <a:spLocks noChangeShapeType="1"/>
            </p:cNvSpPr>
            <p:nvPr/>
          </p:nvSpPr>
          <p:spPr bwMode="auto">
            <a:xfrm>
              <a:off x="1632" y="1632"/>
              <a:ext cx="0" cy="192"/>
            </a:xfrm>
            <a:prstGeom prst="line">
              <a:avLst/>
            </a:prstGeom>
            <a:noFill/>
            <a:ln w="9525">
              <a:solidFill>
                <a:schemeClr val="tx1"/>
              </a:solidFill>
              <a:round/>
              <a:headEnd/>
              <a:tailEnd/>
            </a:ln>
          </p:spPr>
          <p:txBody>
            <a:bodyPr wrap="none" anchor="ctr"/>
            <a:lstStyle/>
            <a:p>
              <a:endParaRPr lang="en-US"/>
            </a:p>
          </p:txBody>
        </p:sp>
        <p:sp>
          <p:nvSpPr>
            <p:cNvPr id="4184" name="Line 95"/>
            <p:cNvSpPr>
              <a:spLocks noChangeShapeType="1"/>
            </p:cNvSpPr>
            <p:nvPr/>
          </p:nvSpPr>
          <p:spPr bwMode="auto">
            <a:xfrm>
              <a:off x="2064" y="1632"/>
              <a:ext cx="0" cy="192"/>
            </a:xfrm>
            <a:prstGeom prst="line">
              <a:avLst/>
            </a:prstGeom>
            <a:noFill/>
            <a:ln w="9525">
              <a:solidFill>
                <a:schemeClr val="tx1"/>
              </a:solidFill>
              <a:round/>
              <a:headEnd/>
              <a:tailEnd/>
            </a:ln>
          </p:spPr>
          <p:txBody>
            <a:bodyPr wrap="none" anchor="ctr"/>
            <a:lstStyle/>
            <a:p>
              <a:endParaRPr lang="en-US"/>
            </a:p>
          </p:txBody>
        </p:sp>
        <p:sp>
          <p:nvSpPr>
            <p:cNvPr id="4185" name="Line 96"/>
            <p:cNvSpPr>
              <a:spLocks noChangeShapeType="1"/>
            </p:cNvSpPr>
            <p:nvPr/>
          </p:nvSpPr>
          <p:spPr bwMode="auto">
            <a:xfrm>
              <a:off x="2064" y="1872"/>
              <a:ext cx="0" cy="144"/>
            </a:xfrm>
            <a:prstGeom prst="line">
              <a:avLst/>
            </a:prstGeom>
            <a:noFill/>
            <a:ln w="9525">
              <a:solidFill>
                <a:schemeClr val="tx1"/>
              </a:solidFill>
              <a:round/>
              <a:headEnd/>
              <a:tailEnd/>
            </a:ln>
          </p:spPr>
          <p:txBody>
            <a:bodyPr wrap="none" anchor="ctr"/>
            <a:lstStyle/>
            <a:p>
              <a:endParaRPr lang="en-US"/>
            </a:p>
          </p:txBody>
        </p:sp>
        <p:sp>
          <p:nvSpPr>
            <p:cNvPr id="4186" name="Line 97"/>
            <p:cNvSpPr>
              <a:spLocks noChangeShapeType="1"/>
            </p:cNvSpPr>
            <p:nvPr/>
          </p:nvSpPr>
          <p:spPr bwMode="auto">
            <a:xfrm>
              <a:off x="1632" y="1872"/>
              <a:ext cx="0" cy="144"/>
            </a:xfrm>
            <a:prstGeom prst="line">
              <a:avLst/>
            </a:prstGeom>
            <a:noFill/>
            <a:ln w="9525">
              <a:solidFill>
                <a:schemeClr val="tx1"/>
              </a:solidFill>
              <a:round/>
              <a:headEnd/>
              <a:tailEnd/>
            </a:ln>
          </p:spPr>
          <p:txBody>
            <a:bodyPr wrap="none" anchor="ctr"/>
            <a:lstStyle/>
            <a:p>
              <a:endParaRPr lang="en-US"/>
            </a:p>
          </p:txBody>
        </p:sp>
        <p:sp>
          <p:nvSpPr>
            <p:cNvPr id="4187" name="Line 98"/>
            <p:cNvSpPr>
              <a:spLocks noChangeShapeType="1"/>
            </p:cNvSpPr>
            <p:nvPr/>
          </p:nvSpPr>
          <p:spPr bwMode="auto">
            <a:xfrm>
              <a:off x="1296" y="1872"/>
              <a:ext cx="0" cy="144"/>
            </a:xfrm>
            <a:prstGeom prst="line">
              <a:avLst/>
            </a:prstGeom>
            <a:noFill/>
            <a:ln w="9525">
              <a:solidFill>
                <a:schemeClr val="tx1"/>
              </a:solidFill>
              <a:round/>
              <a:headEnd/>
              <a:tailEnd/>
            </a:ln>
          </p:spPr>
          <p:txBody>
            <a:bodyPr wrap="none" anchor="ctr"/>
            <a:lstStyle/>
            <a:p>
              <a:endParaRPr lang="en-US"/>
            </a:p>
          </p:txBody>
        </p:sp>
        <p:sp>
          <p:nvSpPr>
            <p:cNvPr id="4188" name="Line 99"/>
            <p:cNvSpPr>
              <a:spLocks noChangeShapeType="1"/>
            </p:cNvSpPr>
            <p:nvPr/>
          </p:nvSpPr>
          <p:spPr bwMode="auto">
            <a:xfrm flipV="1">
              <a:off x="1200" y="1440"/>
              <a:ext cx="192" cy="96"/>
            </a:xfrm>
            <a:prstGeom prst="line">
              <a:avLst/>
            </a:prstGeom>
            <a:noFill/>
            <a:ln w="9525">
              <a:solidFill>
                <a:schemeClr val="tx1"/>
              </a:solidFill>
              <a:round/>
              <a:headEnd/>
              <a:tailEnd type="triangle" w="med" len="med"/>
            </a:ln>
          </p:spPr>
          <p:txBody>
            <a:bodyPr wrap="none" anchor="ctr"/>
            <a:lstStyle/>
            <a:p>
              <a:endParaRPr lang="en-US"/>
            </a:p>
          </p:txBody>
        </p:sp>
        <p:sp>
          <p:nvSpPr>
            <p:cNvPr id="4189" name="Line 100"/>
            <p:cNvSpPr>
              <a:spLocks noChangeShapeType="1"/>
            </p:cNvSpPr>
            <p:nvPr/>
          </p:nvSpPr>
          <p:spPr bwMode="auto">
            <a:xfrm flipV="1">
              <a:off x="1584" y="1440"/>
              <a:ext cx="192" cy="96"/>
            </a:xfrm>
            <a:prstGeom prst="line">
              <a:avLst/>
            </a:prstGeom>
            <a:noFill/>
            <a:ln w="9525">
              <a:solidFill>
                <a:schemeClr val="tx1"/>
              </a:solidFill>
              <a:round/>
              <a:headEnd/>
              <a:tailEnd type="triangle" w="med" len="med"/>
            </a:ln>
          </p:spPr>
          <p:txBody>
            <a:bodyPr wrap="none" anchor="ctr"/>
            <a:lstStyle/>
            <a:p>
              <a:endParaRPr lang="en-US"/>
            </a:p>
          </p:txBody>
        </p:sp>
        <p:sp>
          <p:nvSpPr>
            <p:cNvPr id="4190" name="Text Box 101"/>
            <p:cNvSpPr txBox="1">
              <a:spLocks noChangeArrowheads="1"/>
            </p:cNvSpPr>
            <p:nvPr/>
          </p:nvSpPr>
          <p:spPr bwMode="auto">
            <a:xfrm>
              <a:off x="321" y="1344"/>
              <a:ext cx="190" cy="345"/>
            </a:xfrm>
            <a:prstGeom prst="rect">
              <a:avLst/>
            </a:prstGeom>
            <a:noFill/>
            <a:ln w="9525">
              <a:noFill/>
              <a:miter lim="800000"/>
              <a:headEnd/>
              <a:tailEnd/>
            </a:ln>
          </p:spPr>
          <p:txBody>
            <a:bodyPr wrap="none">
              <a:spAutoFit/>
            </a:bodyPr>
            <a:lstStyle/>
            <a:p>
              <a:r>
                <a:rPr lang="en-US" b="1" i="1"/>
                <a:t>C</a:t>
              </a:r>
            </a:p>
          </p:txBody>
        </p:sp>
        <p:sp>
          <p:nvSpPr>
            <p:cNvPr id="4191" name="Text Box 102"/>
            <p:cNvSpPr txBox="1">
              <a:spLocks noChangeArrowheads="1"/>
            </p:cNvSpPr>
            <p:nvPr/>
          </p:nvSpPr>
          <p:spPr bwMode="auto">
            <a:xfrm>
              <a:off x="2104" y="1344"/>
              <a:ext cx="204" cy="345"/>
            </a:xfrm>
            <a:prstGeom prst="rect">
              <a:avLst/>
            </a:prstGeom>
            <a:noFill/>
            <a:ln w="9525">
              <a:noFill/>
              <a:miter lim="800000"/>
              <a:headEnd/>
              <a:tailEnd/>
            </a:ln>
          </p:spPr>
          <p:txBody>
            <a:bodyPr wrap="none">
              <a:spAutoFit/>
            </a:bodyPr>
            <a:lstStyle/>
            <a:p>
              <a:r>
                <a:rPr lang="en-US" b="1" i="1" dirty="0" err="1" smtClean="0"/>
                <a:t>g</a:t>
              </a:r>
              <a:r>
                <a:rPr lang="en-US" b="1" i="1" baseline="-25000" dirty="0" err="1" smtClean="0"/>
                <a:t>l</a:t>
              </a:r>
              <a:endParaRPr lang="en-US" b="1" i="1" dirty="0"/>
            </a:p>
          </p:txBody>
        </p:sp>
        <p:sp>
          <p:nvSpPr>
            <p:cNvPr id="4192" name="Text Box 103"/>
            <p:cNvSpPr txBox="1">
              <a:spLocks noChangeArrowheads="1"/>
            </p:cNvSpPr>
            <p:nvPr/>
          </p:nvSpPr>
          <p:spPr bwMode="auto">
            <a:xfrm>
              <a:off x="960" y="1344"/>
              <a:ext cx="262" cy="345"/>
            </a:xfrm>
            <a:prstGeom prst="rect">
              <a:avLst/>
            </a:prstGeom>
            <a:noFill/>
            <a:ln w="9525">
              <a:noFill/>
              <a:miter lim="800000"/>
              <a:headEnd/>
              <a:tailEnd/>
            </a:ln>
          </p:spPr>
          <p:txBody>
            <a:bodyPr wrap="none">
              <a:spAutoFit/>
            </a:bodyPr>
            <a:lstStyle/>
            <a:p>
              <a:r>
                <a:rPr lang="en-US" b="1" i="1" dirty="0" err="1" smtClean="0"/>
                <a:t>g</a:t>
              </a:r>
              <a:r>
                <a:rPr lang="en-US" b="1" i="1" baseline="-25000" dirty="0" err="1" smtClean="0"/>
                <a:t>K</a:t>
              </a:r>
              <a:endParaRPr lang="en-US" b="1" i="1" dirty="0"/>
            </a:p>
          </p:txBody>
        </p:sp>
        <p:sp>
          <p:nvSpPr>
            <p:cNvPr id="4193" name="Text Box 104"/>
            <p:cNvSpPr txBox="1">
              <a:spLocks noChangeArrowheads="1"/>
            </p:cNvSpPr>
            <p:nvPr/>
          </p:nvSpPr>
          <p:spPr bwMode="auto">
            <a:xfrm>
              <a:off x="1680" y="1392"/>
              <a:ext cx="335" cy="345"/>
            </a:xfrm>
            <a:prstGeom prst="rect">
              <a:avLst/>
            </a:prstGeom>
            <a:noFill/>
            <a:ln w="9525">
              <a:noFill/>
              <a:miter lim="800000"/>
              <a:headEnd/>
              <a:tailEnd/>
            </a:ln>
          </p:spPr>
          <p:txBody>
            <a:bodyPr wrap="none">
              <a:spAutoFit/>
            </a:bodyPr>
            <a:lstStyle/>
            <a:p>
              <a:r>
                <a:rPr lang="en-US" b="1" i="1" dirty="0" err="1" smtClean="0"/>
                <a:t>g</a:t>
              </a:r>
              <a:r>
                <a:rPr lang="en-US" b="1" i="1" baseline="-25000" dirty="0" err="1" smtClean="0"/>
                <a:t>Na</a:t>
              </a:r>
              <a:endParaRPr lang="en-US" b="1" i="1" dirty="0"/>
            </a:p>
          </p:txBody>
        </p:sp>
        <p:sp>
          <p:nvSpPr>
            <p:cNvPr id="4194" name="Line 105"/>
            <p:cNvSpPr>
              <a:spLocks noChangeShapeType="1"/>
            </p:cNvSpPr>
            <p:nvPr/>
          </p:nvSpPr>
          <p:spPr bwMode="auto">
            <a:xfrm>
              <a:off x="1536" y="768"/>
              <a:ext cx="0" cy="240"/>
            </a:xfrm>
            <a:prstGeom prst="line">
              <a:avLst/>
            </a:prstGeom>
            <a:noFill/>
            <a:ln w="9525">
              <a:solidFill>
                <a:srgbClr val="FF0000"/>
              </a:solidFill>
              <a:round/>
              <a:headEnd/>
              <a:tailEnd type="triangle" w="med" len="med"/>
            </a:ln>
          </p:spPr>
          <p:txBody>
            <a:bodyPr wrap="none" anchor="ctr"/>
            <a:lstStyle/>
            <a:p>
              <a:endParaRPr lang="en-US"/>
            </a:p>
          </p:txBody>
        </p:sp>
        <p:sp>
          <p:nvSpPr>
            <p:cNvPr id="4195" name="Line 106"/>
            <p:cNvSpPr>
              <a:spLocks noChangeShapeType="1"/>
            </p:cNvSpPr>
            <p:nvPr/>
          </p:nvSpPr>
          <p:spPr bwMode="auto">
            <a:xfrm>
              <a:off x="1440" y="720"/>
              <a:ext cx="0" cy="384"/>
            </a:xfrm>
            <a:prstGeom prst="line">
              <a:avLst/>
            </a:prstGeom>
            <a:noFill/>
            <a:ln w="9525">
              <a:solidFill>
                <a:schemeClr val="tx1"/>
              </a:solidFill>
              <a:round/>
              <a:headEnd/>
              <a:tailEnd/>
            </a:ln>
          </p:spPr>
          <p:txBody>
            <a:bodyPr wrap="none" anchor="ctr"/>
            <a:lstStyle/>
            <a:p>
              <a:endParaRPr lang="en-US"/>
            </a:p>
          </p:txBody>
        </p:sp>
        <p:sp>
          <p:nvSpPr>
            <p:cNvPr id="4196" name="Text Box 107"/>
            <p:cNvSpPr txBox="1">
              <a:spLocks noChangeArrowheads="1"/>
            </p:cNvSpPr>
            <p:nvPr/>
          </p:nvSpPr>
          <p:spPr bwMode="auto">
            <a:xfrm>
              <a:off x="1532" y="768"/>
              <a:ext cx="103" cy="345"/>
            </a:xfrm>
            <a:prstGeom prst="rect">
              <a:avLst/>
            </a:prstGeom>
            <a:noFill/>
            <a:ln w="9525">
              <a:noFill/>
              <a:miter lim="800000"/>
              <a:headEnd/>
              <a:tailEnd/>
            </a:ln>
          </p:spPr>
          <p:txBody>
            <a:bodyPr wrap="none">
              <a:spAutoFit/>
            </a:bodyPr>
            <a:lstStyle/>
            <a:p>
              <a:r>
                <a:rPr lang="en-US" b="1" i="1">
                  <a:solidFill>
                    <a:srgbClr val="FF0000"/>
                  </a:solidFill>
                </a:rPr>
                <a:t>I</a:t>
              </a:r>
              <a:endParaRPr lang="en-US" b="1" i="1"/>
            </a:p>
          </p:txBody>
        </p:sp>
      </p:grpSp>
      <p:sp>
        <p:nvSpPr>
          <p:cNvPr id="4149" name="Oval 108"/>
          <p:cNvSpPr>
            <a:spLocks noChangeArrowheads="1"/>
          </p:cNvSpPr>
          <p:nvPr/>
        </p:nvSpPr>
        <p:spPr bwMode="auto">
          <a:xfrm>
            <a:off x="13504664" y="3012835"/>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150" name="Oval 109"/>
          <p:cNvSpPr>
            <a:spLocks noChangeArrowheads="1"/>
          </p:cNvSpPr>
          <p:nvPr/>
        </p:nvSpPr>
        <p:spPr bwMode="auto">
          <a:xfrm>
            <a:off x="13864789" y="3012835"/>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151" name="Oval 110"/>
          <p:cNvSpPr>
            <a:spLocks noChangeArrowheads="1"/>
          </p:cNvSpPr>
          <p:nvPr/>
        </p:nvSpPr>
        <p:spPr bwMode="auto">
          <a:xfrm>
            <a:off x="15125224" y="3012835"/>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152" name="Oval 111"/>
          <p:cNvSpPr>
            <a:spLocks noChangeArrowheads="1"/>
          </p:cNvSpPr>
          <p:nvPr/>
        </p:nvSpPr>
        <p:spPr bwMode="auto">
          <a:xfrm>
            <a:off x="15305286" y="3012835"/>
            <a:ext cx="180062" cy="4050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grpSp>
        <p:nvGrpSpPr>
          <p:cNvPr id="9" name="Group 112"/>
          <p:cNvGrpSpPr>
            <a:grpSpLocks/>
          </p:cNvGrpSpPr>
          <p:nvPr/>
        </p:nvGrpSpPr>
        <p:grpSpPr bwMode="auto">
          <a:xfrm>
            <a:off x="9723359" y="8045700"/>
            <a:ext cx="10372332" cy="3147786"/>
            <a:chOff x="2592" y="3216"/>
            <a:chExt cx="2765" cy="1119"/>
          </a:xfrm>
        </p:grpSpPr>
        <p:sp>
          <p:nvSpPr>
            <p:cNvPr id="4156" name="Rectangle 113"/>
            <p:cNvSpPr>
              <a:spLocks noChangeArrowheads="1"/>
            </p:cNvSpPr>
            <p:nvPr/>
          </p:nvSpPr>
          <p:spPr bwMode="auto">
            <a:xfrm>
              <a:off x="2592" y="3216"/>
              <a:ext cx="1200" cy="816"/>
            </a:xfrm>
            <a:prstGeom prst="rect">
              <a:avLst/>
            </a:prstGeom>
            <a:noFill/>
            <a:ln w="9525">
              <a:solidFill>
                <a:schemeClr val="tx1"/>
              </a:solidFill>
              <a:miter lim="800000"/>
              <a:headEnd/>
              <a:tailEnd/>
            </a:ln>
          </p:spPr>
          <p:txBody>
            <a:bodyPr wrap="none" anchor="ctr"/>
            <a:lstStyle/>
            <a:p>
              <a:endParaRPr lang="en-US"/>
            </a:p>
          </p:txBody>
        </p:sp>
        <p:sp>
          <p:nvSpPr>
            <p:cNvPr id="4157" name="Rectangle 114"/>
            <p:cNvSpPr>
              <a:spLocks noChangeArrowheads="1"/>
            </p:cNvSpPr>
            <p:nvPr/>
          </p:nvSpPr>
          <p:spPr bwMode="auto">
            <a:xfrm>
              <a:off x="4080" y="3216"/>
              <a:ext cx="1200" cy="816"/>
            </a:xfrm>
            <a:prstGeom prst="rect">
              <a:avLst/>
            </a:prstGeom>
            <a:noFill/>
            <a:ln w="9525">
              <a:solidFill>
                <a:schemeClr val="tx1"/>
              </a:solidFill>
              <a:miter lim="800000"/>
              <a:headEnd/>
              <a:tailEnd/>
            </a:ln>
          </p:spPr>
          <p:txBody>
            <a:bodyPr wrap="none" anchor="ctr"/>
            <a:lstStyle/>
            <a:p>
              <a:endParaRPr lang="en-US"/>
            </a:p>
          </p:txBody>
        </p:sp>
        <p:sp>
          <p:nvSpPr>
            <p:cNvPr id="4158" name="Line 115"/>
            <p:cNvSpPr>
              <a:spLocks noChangeShapeType="1"/>
            </p:cNvSpPr>
            <p:nvPr/>
          </p:nvSpPr>
          <p:spPr bwMode="auto">
            <a:xfrm>
              <a:off x="3264"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4159" name="Line 116"/>
            <p:cNvSpPr>
              <a:spLocks noChangeShapeType="1"/>
            </p:cNvSpPr>
            <p:nvPr/>
          </p:nvSpPr>
          <p:spPr bwMode="auto">
            <a:xfrm>
              <a:off x="4848" y="4128"/>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4160" name="Text Box 117"/>
            <p:cNvSpPr txBox="1">
              <a:spLocks noChangeArrowheads="1"/>
            </p:cNvSpPr>
            <p:nvPr/>
          </p:nvSpPr>
          <p:spPr bwMode="auto">
            <a:xfrm>
              <a:off x="3638" y="4032"/>
              <a:ext cx="129" cy="263"/>
            </a:xfrm>
            <a:prstGeom prst="rect">
              <a:avLst/>
            </a:prstGeom>
            <a:noFill/>
            <a:ln w="9525">
              <a:noFill/>
              <a:miter lim="800000"/>
              <a:headEnd/>
              <a:tailEnd/>
            </a:ln>
          </p:spPr>
          <p:txBody>
            <a:bodyPr wrap="none">
              <a:spAutoFit/>
            </a:bodyPr>
            <a:lstStyle/>
            <a:p>
              <a:r>
                <a:rPr lang="en-US" sz="4200" dirty="0"/>
                <a:t>u</a:t>
              </a:r>
            </a:p>
          </p:txBody>
        </p:sp>
        <p:sp>
          <p:nvSpPr>
            <p:cNvPr id="4161" name="Text Box 118"/>
            <p:cNvSpPr txBox="1">
              <a:spLocks noChangeArrowheads="1"/>
            </p:cNvSpPr>
            <p:nvPr/>
          </p:nvSpPr>
          <p:spPr bwMode="auto">
            <a:xfrm>
              <a:off x="5228" y="4072"/>
              <a:ext cx="129" cy="263"/>
            </a:xfrm>
            <a:prstGeom prst="rect">
              <a:avLst/>
            </a:prstGeom>
            <a:noFill/>
            <a:ln w="9525">
              <a:noFill/>
              <a:miter lim="800000"/>
              <a:headEnd/>
              <a:tailEnd/>
            </a:ln>
          </p:spPr>
          <p:txBody>
            <a:bodyPr wrap="none">
              <a:spAutoFit/>
            </a:bodyPr>
            <a:lstStyle/>
            <a:p>
              <a:r>
                <a:rPr lang="en-US" sz="4200" dirty="0"/>
                <a:t>u</a:t>
              </a:r>
            </a:p>
          </p:txBody>
        </p:sp>
        <p:sp>
          <p:nvSpPr>
            <p:cNvPr id="4162" name="Freeform 119"/>
            <p:cNvSpPr>
              <a:spLocks/>
            </p:cNvSpPr>
            <p:nvPr/>
          </p:nvSpPr>
          <p:spPr bwMode="auto">
            <a:xfrm>
              <a:off x="2592" y="3216"/>
              <a:ext cx="1200" cy="832"/>
            </a:xfrm>
            <a:custGeom>
              <a:avLst/>
              <a:gdLst>
                <a:gd name="T0" fmla="*/ 0 w 1200"/>
                <a:gd name="T1" fmla="*/ 816 h 832"/>
                <a:gd name="T2" fmla="*/ 336 w 1200"/>
                <a:gd name="T3" fmla="*/ 768 h 832"/>
                <a:gd name="T4" fmla="*/ 576 w 1200"/>
                <a:gd name="T5" fmla="*/ 432 h 832"/>
                <a:gd name="T6" fmla="*/ 768 w 1200"/>
                <a:gd name="T7" fmla="*/ 96 h 832"/>
                <a:gd name="T8" fmla="*/ 1200 w 1200"/>
                <a:gd name="T9" fmla="*/ 0 h 832"/>
                <a:gd name="T10" fmla="*/ 0 60000 65536"/>
                <a:gd name="T11" fmla="*/ 0 60000 65536"/>
                <a:gd name="T12" fmla="*/ 0 60000 65536"/>
                <a:gd name="T13" fmla="*/ 0 60000 65536"/>
                <a:gd name="T14" fmla="*/ 0 60000 65536"/>
                <a:gd name="T15" fmla="*/ 0 w 1200"/>
                <a:gd name="T16" fmla="*/ 0 h 832"/>
                <a:gd name="T17" fmla="*/ 1200 w 1200"/>
                <a:gd name="T18" fmla="*/ 832 h 832"/>
              </a:gdLst>
              <a:ahLst/>
              <a:cxnLst>
                <a:cxn ang="T10">
                  <a:pos x="T0" y="T1"/>
                </a:cxn>
                <a:cxn ang="T11">
                  <a:pos x="T2" y="T3"/>
                </a:cxn>
                <a:cxn ang="T12">
                  <a:pos x="T4" y="T5"/>
                </a:cxn>
                <a:cxn ang="T13">
                  <a:pos x="T6" y="T7"/>
                </a:cxn>
                <a:cxn ang="T14">
                  <a:pos x="T8" y="T9"/>
                </a:cxn>
              </a:cxnLst>
              <a:rect l="T15" t="T16" r="T17" b="T18"/>
              <a:pathLst>
                <a:path w="1200" h="832">
                  <a:moveTo>
                    <a:pt x="0" y="816"/>
                  </a:moveTo>
                  <a:cubicBezTo>
                    <a:pt x="120" y="824"/>
                    <a:pt x="240" y="832"/>
                    <a:pt x="336" y="768"/>
                  </a:cubicBezTo>
                  <a:cubicBezTo>
                    <a:pt x="432" y="704"/>
                    <a:pt x="504" y="544"/>
                    <a:pt x="576" y="432"/>
                  </a:cubicBezTo>
                  <a:cubicBezTo>
                    <a:pt x="648" y="320"/>
                    <a:pt x="664" y="168"/>
                    <a:pt x="768" y="96"/>
                  </a:cubicBezTo>
                  <a:cubicBezTo>
                    <a:pt x="872" y="24"/>
                    <a:pt x="1036" y="12"/>
                    <a:pt x="1200" y="0"/>
                  </a:cubicBezTo>
                </a:path>
              </a:pathLst>
            </a:custGeom>
            <a:noFill/>
            <a:ln w="9525">
              <a:solidFill>
                <a:schemeClr val="accent2"/>
              </a:solidFill>
              <a:round/>
              <a:headEnd/>
              <a:tailEnd/>
            </a:ln>
          </p:spPr>
          <p:txBody>
            <a:bodyPr wrap="none" anchor="ctr"/>
            <a:lstStyle/>
            <a:p>
              <a:endParaRPr lang="en-US"/>
            </a:p>
          </p:txBody>
        </p:sp>
        <p:sp>
          <p:nvSpPr>
            <p:cNvPr id="4163" name="Text Box 120"/>
            <p:cNvSpPr txBox="1">
              <a:spLocks noChangeArrowheads="1"/>
            </p:cNvSpPr>
            <p:nvPr/>
          </p:nvSpPr>
          <p:spPr bwMode="auto">
            <a:xfrm>
              <a:off x="3312" y="3264"/>
              <a:ext cx="358" cy="263"/>
            </a:xfrm>
            <a:prstGeom prst="rect">
              <a:avLst/>
            </a:prstGeom>
            <a:noFill/>
            <a:ln w="9525">
              <a:noFill/>
              <a:miter lim="800000"/>
              <a:headEnd/>
              <a:tailEnd/>
            </a:ln>
          </p:spPr>
          <p:txBody>
            <a:bodyPr wrap="none">
              <a:spAutoFit/>
            </a:bodyPr>
            <a:lstStyle/>
            <a:p>
              <a:r>
                <a:rPr lang="en-US" sz="4200" dirty="0">
                  <a:solidFill>
                    <a:schemeClr val="accent2"/>
                  </a:solidFill>
                </a:rPr>
                <a:t>n</a:t>
              </a:r>
              <a:r>
                <a:rPr lang="en-US" sz="4200" baseline="-25000" dirty="0">
                  <a:solidFill>
                    <a:schemeClr val="accent2"/>
                  </a:solidFill>
                </a:rPr>
                <a:t>0</a:t>
              </a:r>
              <a:r>
                <a:rPr lang="en-US" sz="4200" dirty="0">
                  <a:solidFill>
                    <a:schemeClr val="accent2"/>
                  </a:solidFill>
                </a:rPr>
                <a:t>(u)</a:t>
              </a:r>
              <a:endParaRPr lang="en-US" sz="5900" dirty="0">
                <a:solidFill>
                  <a:schemeClr val="accent2"/>
                </a:solidFill>
              </a:endParaRPr>
            </a:p>
          </p:txBody>
        </p:sp>
        <p:sp>
          <p:nvSpPr>
            <p:cNvPr id="4164" name="Freeform 121"/>
            <p:cNvSpPr>
              <a:spLocks/>
            </p:cNvSpPr>
            <p:nvPr/>
          </p:nvSpPr>
          <p:spPr bwMode="auto">
            <a:xfrm>
              <a:off x="4080" y="3657"/>
              <a:ext cx="1200" cy="144"/>
            </a:xfrm>
            <a:custGeom>
              <a:avLst/>
              <a:gdLst>
                <a:gd name="T0" fmla="*/ 0 w 1200"/>
                <a:gd name="T1" fmla="*/ 144 h 144"/>
                <a:gd name="T2" fmla="*/ 432 w 1200"/>
                <a:gd name="T3" fmla="*/ 96 h 144"/>
                <a:gd name="T4" fmla="*/ 576 w 1200"/>
                <a:gd name="T5" fmla="*/ 0 h 144"/>
                <a:gd name="T6" fmla="*/ 720 w 1200"/>
                <a:gd name="T7" fmla="*/ 96 h 144"/>
                <a:gd name="T8" fmla="*/ 1200 w 1200"/>
                <a:gd name="T9" fmla="*/ 144 h 144"/>
                <a:gd name="T10" fmla="*/ 0 60000 65536"/>
                <a:gd name="T11" fmla="*/ 0 60000 65536"/>
                <a:gd name="T12" fmla="*/ 0 60000 65536"/>
                <a:gd name="T13" fmla="*/ 0 60000 65536"/>
                <a:gd name="T14" fmla="*/ 0 60000 65536"/>
                <a:gd name="T15" fmla="*/ 0 w 1200"/>
                <a:gd name="T16" fmla="*/ 0 h 144"/>
                <a:gd name="T17" fmla="*/ 1200 w 1200"/>
                <a:gd name="T18" fmla="*/ 144 h 144"/>
              </a:gdLst>
              <a:ahLst/>
              <a:cxnLst>
                <a:cxn ang="T10">
                  <a:pos x="T0" y="T1"/>
                </a:cxn>
                <a:cxn ang="T11">
                  <a:pos x="T2" y="T3"/>
                </a:cxn>
                <a:cxn ang="T12">
                  <a:pos x="T4" y="T5"/>
                </a:cxn>
                <a:cxn ang="T13">
                  <a:pos x="T6" y="T7"/>
                </a:cxn>
                <a:cxn ang="T14">
                  <a:pos x="T8" y="T9"/>
                </a:cxn>
              </a:cxnLst>
              <a:rect l="T15" t="T16" r="T17" b="T18"/>
              <a:pathLst>
                <a:path w="1200" h="144">
                  <a:moveTo>
                    <a:pt x="0" y="144"/>
                  </a:moveTo>
                  <a:cubicBezTo>
                    <a:pt x="168" y="132"/>
                    <a:pt x="336" y="120"/>
                    <a:pt x="432" y="96"/>
                  </a:cubicBezTo>
                  <a:cubicBezTo>
                    <a:pt x="528" y="72"/>
                    <a:pt x="528" y="0"/>
                    <a:pt x="576" y="0"/>
                  </a:cubicBezTo>
                  <a:cubicBezTo>
                    <a:pt x="624" y="0"/>
                    <a:pt x="616" y="72"/>
                    <a:pt x="720" y="96"/>
                  </a:cubicBezTo>
                  <a:cubicBezTo>
                    <a:pt x="824" y="120"/>
                    <a:pt x="1012" y="132"/>
                    <a:pt x="1200" y="144"/>
                  </a:cubicBezTo>
                </a:path>
              </a:pathLst>
            </a:custGeom>
            <a:noFill/>
            <a:ln w="9525">
              <a:solidFill>
                <a:schemeClr val="accent2"/>
              </a:solidFill>
              <a:round/>
              <a:headEnd/>
              <a:tailEnd/>
            </a:ln>
          </p:spPr>
          <p:txBody>
            <a:bodyPr wrap="none" anchor="ctr"/>
            <a:lstStyle/>
            <a:p>
              <a:endParaRPr lang="en-US"/>
            </a:p>
          </p:txBody>
        </p:sp>
        <p:graphicFrame>
          <p:nvGraphicFramePr>
            <p:cNvPr id="4102" name="Object 122"/>
            <p:cNvGraphicFramePr>
              <a:graphicFrameLocks noChangeAspect="1"/>
            </p:cNvGraphicFramePr>
            <p:nvPr/>
          </p:nvGraphicFramePr>
          <p:xfrm>
            <a:off x="4725" y="3542"/>
            <a:ext cx="370" cy="213"/>
          </p:xfrm>
          <a:graphic>
            <a:graphicData uri="http://schemas.openxmlformats.org/presentationml/2006/ole">
              <mc:AlternateContent xmlns:mc="http://schemas.openxmlformats.org/markup-compatibility/2006">
                <mc:Choice xmlns:v="urn:schemas-microsoft-com:vml" Requires="v">
                  <p:oleObj spid="_x0000_s345420" name="Equation" r:id="rId16" imgW="330120" imgH="190440" progId="Equation.3">
                    <p:embed/>
                  </p:oleObj>
                </mc:Choice>
                <mc:Fallback>
                  <p:oleObj name="Equation" r:id="rId16" imgW="330120" imgH="190440" progId="Equation.3">
                    <p:embed/>
                    <p:pic>
                      <p:nvPicPr>
                        <p:cNvPr id="0" name="Object 1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5" y="3542"/>
                          <a:ext cx="370" cy="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55" name="Text Box 109"/>
          <p:cNvSpPr txBox="1">
            <a:spLocks noChangeArrowheads="1"/>
          </p:cNvSpPr>
          <p:nvPr/>
        </p:nvSpPr>
        <p:spPr bwMode="auto">
          <a:xfrm>
            <a:off x="7922736" y="1278498"/>
            <a:ext cx="6670284" cy="841125"/>
          </a:xfrm>
          <a:prstGeom prst="rect">
            <a:avLst/>
          </a:prstGeom>
          <a:noFill/>
          <a:ln w="9525">
            <a:noFill/>
            <a:miter lim="800000"/>
            <a:headEnd/>
            <a:tailEnd/>
          </a:ln>
        </p:spPr>
        <p:txBody>
          <a:bodyPr wrap="none" lIns="192911" tIns="96455" rIns="192911" bIns="96455">
            <a:spAutoFit/>
          </a:bodyPr>
          <a:lstStyle/>
          <a:p>
            <a:r>
              <a:rPr lang="en-US" sz="4200" i="1" dirty="0"/>
              <a:t>Hodgkin and Huxley, 1952</a:t>
            </a:r>
          </a:p>
        </p:txBody>
      </p:sp>
      <p:sp>
        <p:nvSpPr>
          <p:cNvPr id="125" name="Title 3"/>
          <p:cNvSpPr txBox="1">
            <a:spLocks/>
          </p:cNvSpPr>
          <p:nvPr/>
        </p:nvSpPr>
        <p:spPr>
          <a:xfrm>
            <a:off x="697827" y="32385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Review of week</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2</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Hodgkin-Huxley Model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6" name="Straight Connector 125"/>
          <p:cNvCxnSpPr/>
          <p:nvPr/>
        </p:nvCxnSpPr>
        <p:spPr>
          <a:xfrm>
            <a:off x="-215313" y="131579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0" name="Group 27"/>
          <p:cNvGrpSpPr>
            <a:grpSpLocks/>
          </p:cNvGrpSpPr>
          <p:nvPr/>
        </p:nvGrpSpPr>
        <p:grpSpPr bwMode="auto">
          <a:xfrm>
            <a:off x="3192173" y="5807741"/>
            <a:ext cx="3976555" cy="1350257"/>
            <a:chOff x="960" y="2352"/>
            <a:chExt cx="1440" cy="480"/>
          </a:xfrm>
        </p:grpSpPr>
        <p:graphicFrame>
          <p:nvGraphicFramePr>
            <p:cNvPr id="4105" name="Object 28"/>
            <p:cNvGraphicFramePr>
              <a:graphicFrameLocks noChangeAspect="1"/>
            </p:cNvGraphicFramePr>
            <p:nvPr/>
          </p:nvGraphicFramePr>
          <p:xfrm>
            <a:off x="1536" y="2352"/>
            <a:ext cx="346" cy="345"/>
          </p:xfrm>
          <a:graphic>
            <a:graphicData uri="http://schemas.openxmlformats.org/presentationml/2006/ole">
              <mc:AlternateContent xmlns:mc="http://schemas.openxmlformats.org/markup-compatibility/2006">
                <mc:Choice xmlns:v="urn:schemas-microsoft-com:vml" Requires="v">
                  <p:oleObj spid="_x0000_s345421" name="Equation" r:id="rId18" imgW="228600" imgH="228600" progId="Equation.3">
                    <p:embed/>
                  </p:oleObj>
                </mc:Choice>
                <mc:Fallback>
                  <p:oleObj name="Equation" r:id="rId18" imgW="228600" imgH="228600"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36" y="2352"/>
                          <a:ext cx="346" cy="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3" name="Freeform 29"/>
            <p:cNvSpPr>
              <a:spLocks/>
            </p:cNvSpPr>
            <p:nvPr/>
          </p:nvSpPr>
          <p:spPr bwMode="auto">
            <a:xfrm>
              <a:off x="960" y="2640"/>
              <a:ext cx="672" cy="192"/>
            </a:xfrm>
            <a:custGeom>
              <a:avLst/>
              <a:gdLst>
                <a:gd name="T0" fmla="*/ 0 w 576"/>
                <a:gd name="T1" fmla="*/ 192 h 192"/>
                <a:gd name="T2" fmla="*/ 224 w 576"/>
                <a:gd name="T3" fmla="*/ 96 h 192"/>
                <a:gd name="T4" fmla="*/ 1119 w 576"/>
                <a:gd name="T5" fmla="*/ 96 h 192"/>
                <a:gd name="T6" fmla="*/ 2241 w 576"/>
                <a:gd name="T7" fmla="*/ 96 h 192"/>
                <a:gd name="T8" fmla="*/ 2689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204" name="Freeform 30"/>
            <p:cNvSpPr>
              <a:spLocks/>
            </p:cNvSpPr>
            <p:nvPr/>
          </p:nvSpPr>
          <p:spPr bwMode="auto">
            <a:xfrm>
              <a:off x="1632" y="2640"/>
              <a:ext cx="768" cy="144"/>
            </a:xfrm>
            <a:custGeom>
              <a:avLst/>
              <a:gdLst>
                <a:gd name="T0" fmla="*/ 0 w 864"/>
                <a:gd name="T1" fmla="*/ 0 h 144"/>
                <a:gd name="T2" fmla="*/ 15 w 864"/>
                <a:gd name="T3" fmla="*/ 96 h 144"/>
                <a:gd name="T4" fmla="*/ 60 w 864"/>
                <a:gd name="T5" fmla="*/ 96 h 144"/>
                <a:gd name="T6" fmla="*/ 222 w 864"/>
                <a:gd name="T7" fmla="*/ 96 h 144"/>
                <a:gd name="T8" fmla="*/ 267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grpSp>
        <p:nvGrpSpPr>
          <p:cNvPr id="11" name="Group 31"/>
          <p:cNvGrpSpPr>
            <a:grpSpLocks/>
          </p:cNvGrpSpPr>
          <p:nvPr/>
        </p:nvGrpSpPr>
        <p:grpSpPr bwMode="auto">
          <a:xfrm>
            <a:off x="7605815" y="5807741"/>
            <a:ext cx="3294796" cy="1350257"/>
            <a:chOff x="2592" y="2352"/>
            <a:chExt cx="1296" cy="480"/>
          </a:xfrm>
        </p:grpSpPr>
        <p:graphicFrame>
          <p:nvGraphicFramePr>
            <p:cNvPr id="4104" name="Object 32"/>
            <p:cNvGraphicFramePr>
              <a:graphicFrameLocks noChangeAspect="1"/>
            </p:cNvGraphicFramePr>
            <p:nvPr/>
          </p:nvGraphicFramePr>
          <p:xfrm>
            <a:off x="2976" y="2352"/>
            <a:ext cx="288" cy="323"/>
          </p:xfrm>
          <a:graphic>
            <a:graphicData uri="http://schemas.openxmlformats.org/presentationml/2006/ole">
              <mc:AlternateContent xmlns:mc="http://schemas.openxmlformats.org/markup-compatibility/2006">
                <mc:Choice xmlns:v="urn:schemas-microsoft-com:vml" Requires="v">
                  <p:oleObj spid="_x0000_s345422" name="Equation" r:id="rId20" imgW="190440" imgH="215640" progId="Equation.3">
                    <p:embed/>
                  </p:oleObj>
                </mc:Choice>
                <mc:Fallback>
                  <p:oleObj name="Equation" r:id="rId20" imgW="190440" imgH="215640"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6" y="2352"/>
                          <a:ext cx="288" cy="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1" name="Freeform 33"/>
            <p:cNvSpPr>
              <a:spLocks/>
            </p:cNvSpPr>
            <p:nvPr/>
          </p:nvSpPr>
          <p:spPr bwMode="auto">
            <a:xfrm>
              <a:off x="2592" y="2640"/>
              <a:ext cx="576" cy="192"/>
            </a:xfrm>
            <a:custGeom>
              <a:avLst/>
              <a:gdLst>
                <a:gd name="T0" fmla="*/ 0 w 576"/>
                <a:gd name="T1" fmla="*/ 192 h 192"/>
                <a:gd name="T2" fmla="*/ 48 w 576"/>
                <a:gd name="T3" fmla="*/ 96 h 192"/>
                <a:gd name="T4" fmla="*/ 240 w 576"/>
                <a:gd name="T5" fmla="*/ 96 h 192"/>
                <a:gd name="T6" fmla="*/ 480 w 576"/>
                <a:gd name="T7" fmla="*/ 96 h 192"/>
                <a:gd name="T8" fmla="*/ 576 w 576"/>
                <a:gd name="T9" fmla="*/ 0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cubicBezTo>
                    <a:pt x="4" y="152"/>
                    <a:pt x="8" y="112"/>
                    <a:pt x="48" y="96"/>
                  </a:cubicBezTo>
                  <a:cubicBezTo>
                    <a:pt x="88" y="80"/>
                    <a:pt x="168" y="96"/>
                    <a:pt x="240" y="96"/>
                  </a:cubicBezTo>
                  <a:cubicBezTo>
                    <a:pt x="312" y="96"/>
                    <a:pt x="424" y="112"/>
                    <a:pt x="480" y="96"/>
                  </a:cubicBezTo>
                  <a:cubicBezTo>
                    <a:pt x="536" y="80"/>
                    <a:pt x="560" y="16"/>
                    <a:pt x="576" y="0"/>
                  </a:cubicBezTo>
                </a:path>
              </a:pathLst>
            </a:custGeom>
            <a:noFill/>
            <a:ln w="28575">
              <a:solidFill>
                <a:srgbClr val="FF0000"/>
              </a:solidFill>
              <a:round/>
              <a:headEnd/>
              <a:tailEnd/>
            </a:ln>
          </p:spPr>
          <p:txBody>
            <a:bodyPr wrap="none" anchor="ctr"/>
            <a:lstStyle/>
            <a:p>
              <a:endParaRPr lang="en-US"/>
            </a:p>
          </p:txBody>
        </p:sp>
        <p:sp>
          <p:nvSpPr>
            <p:cNvPr id="4202" name="Freeform 34"/>
            <p:cNvSpPr>
              <a:spLocks/>
            </p:cNvSpPr>
            <p:nvPr/>
          </p:nvSpPr>
          <p:spPr bwMode="auto">
            <a:xfrm>
              <a:off x="3168" y="2640"/>
              <a:ext cx="720" cy="144"/>
            </a:xfrm>
            <a:custGeom>
              <a:avLst/>
              <a:gdLst>
                <a:gd name="T0" fmla="*/ 0 w 864"/>
                <a:gd name="T1" fmla="*/ 0 h 144"/>
                <a:gd name="T2" fmla="*/ 8 w 864"/>
                <a:gd name="T3" fmla="*/ 96 h 144"/>
                <a:gd name="T4" fmla="*/ 31 w 864"/>
                <a:gd name="T5" fmla="*/ 96 h 144"/>
                <a:gd name="T6" fmla="*/ 117 w 864"/>
                <a:gd name="T7" fmla="*/ 96 h 144"/>
                <a:gd name="T8" fmla="*/ 140 w 864"/>
                <a:gd name="T9" fmla="*/ 144 h 144"/>
                <a:gd name="T10" fmla="*/ 0 60000 65536"/>
                <a:gd name="T11" fmla="*/ 0 60000 65536"/>
                <a:gd name="T12" fmla="*/ 0 60000 65536"/>
                <a:gd name="T13" fmla="*/ 0 60000 65536"/>
                <a:gd name="T14" fmla="*/ 0 60000 65536"/>
                <a:gd name="T15" fmla="*/ 0 w 864"/>
                <a:gd name="T16" fmla="*/ 0 h 144"/>
                <a:gd name="T17" fmla="*/ 864 w 864"/>
                <a:gd name="T18" fmla="*/ 144 h 144"/>
              </a:gdLst>
              <a:ahLst/>
              <a:cxnLst>
                <a:cxn ang="T10">
                  <a:pos x="T0" y="T1"/>
                </a:cxn>
                <a:cxn ang="T11">
                  <a:pos x="T2" y="T3"/>
                </a:cxn>
                <a:cxn ang="T12">
                  <a:pos x="T4" y="T5"/>
                </a:cxn>
                <a:cxn ang="T13">
                  <a:pos x="T6" y="T7"/>
                </a:cxn>
                <a:cxn ang="T14">
                  <a:pos x="T8" y="T9"/>
                </a:cxn>
              </a:cxnLst>
              <a:rect l="T15" t="T16" r="T17" b="T18"/>
              <a:pathLst>
                <a:path w="864" h="144">
                  <a:moveTo>
                    <a:pt x="0" y="0"/>
                  </a:moveTo>
                  <a:cubicBezTo>
                    <a:pt x="8" y="40"/>
                    <a:pt x="16" y="80"/>
                    <a:pt x="48" y="96"/>
                  </a:cubicBezTo>
                  <a:cubicBezTo>
                    <a:pt x="80" y="112"/>
                    <a:pt x="80" y="96"/>
                    <a:pt x="192" y="96"/>
                  </a:cubicBezTo>
                  <a:cubicBezTo>
                    <a:pt x="304" y="96"/>
                    <a:pt x="608" y="88"/>
                    <a:pt x="720" y="96"/>
                  </a:cubicBezTo>
                  <a:cubicBezTo>
                    <a:pt x="832" y="104"/>
                    <a:pt x="848" y="124"/>
                    <a:pt x="864" y="144"/>
                  </a:cubicBezTo>
                </a:path>
              </a:pathLst>
            </a:custGeom>
            <a:noFill/>
            <a:ln w="28575">
              <a:solidFill>
                <a:srgbClr val="FF0000"/>
              </a:solidFill>
              <a:round/>
              <a:headEnd/>
              <a:tailEnd/>
            </a:ln>
          </p:spPr>
          <p:txBody>
            <a:bodyPr wrap="none" anchor="ctr"/>
            <a:lstStyle/>
            <a:p>
              <a:endParaRPr lang="en-US"/>
            </a:p>
          </p:txBody>
        </p:sp>
      </p:grpSp>
      <p:sp>
        <p:nvSpPr>
          <p:cNvPr id="127" name="TextBox 126"/>
          <p:cNvSpPr txBox="1"/>
          <p:nvPr/>
        </p:nvSpPr>
        <p:spPr>
          <a:xfrm>
            <a:off x="16385659" y="5746855"/>
            <a:ext cx="4472699" cy="1846659"/>
          </a:xfrm>
          <a:prstGeom prst="rect">
            <a:avLst/>
          </a:prstGeom>
          <a:solidFill>
            <a:srgbClr val="FFFF00"/>
          </a:solidFill>
          <a:ln>
            <a:solidFill>
              <a:srgbClr val="FF0000"/>
            </a:solidFill>
          </a:ln>
        </p:spPr>
        <p:txBody>
          <a:bodyPr wrap="none" rtlCol="0">
            <a:spAutoFit/>
          </a:bodyPr>
          <a:lstStyle/>
          <a:p>
            <a:r>
              <a:rPr lang="en-US" dirty="0" smtClean="0">
                <a:solidFill>
                  <a:srgbClr val="FF0000"/>
                </a:solidFill>
              </a:rPr>
              <a:t>4 equations</a:t>
            </a:r>
          </a:p>
          <a:p>
            <a:r>
              <a:rPr lang="en-US" dirty="0" smtClean="0">
                <a:solidFill>
                  <a:srgbClr val="FF0000"/>
                </a:solidFill>
              </a:rPr>
              <a:t>= 4D system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6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0626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0626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0626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a:spLocks/>
          </p:cNvSpPr>
          <p:nvPr/>
        </p:nvSpPr>
        <p:spPr bwMode="auto">
          <a:xfrm>
            <a:off x="11185359" y="1299413"/>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noProof="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 </a:t>
            </a:r>
            <a:r>
              <a:rPr lang="fr-CH" sz="5400" b="1" dirty="0" err="1" smtClean="0">
                <a:latin typeface="Arial Narrow" pitchFamily="34" charset="0"/>
                <a:cs typeface="ＭＳ Ｐゴシック" charset="0"/>
              </a:rPr>
              <a:t>From</a:t>
            </a:r>
            <a:r>
              <a:rPr lang="fr-CH" sz="5400" b="1" dirty="0" smtClean="0">
                <a:latin typeface="Arial Narrow" pitchFamily="34" charset="0"/>
                <a:cs typeface="ＭＳ Ｐゴシック" charset="0"/>
              </a:rPr>
              <a:t> Hodgkin-Huxley to 2D</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lang="fr-CH" sz="5400" noProof="0" dirty="0" smtClean="0">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a:t>
            </a:r>
            <a:r>
              <a:rPr lang="fr-CH" sz="5400" b="1" dirty="0" smtClean="0">
                <a:latin typeface="Arial Narrow" pitchFamily="34" charset="0"/>
                <a:cs typeface="ＭＳ Ｐゴシック" charset="0"/>
              </a:rPr>
              <a:t> Phase Plane </a:t>
            </a:r>
            <a:r>
              <a:rPr lang="fr-CH" sz="5400" b="1" dirty="0" err="1" smtClean="0">
                <a:latin typeface="Arial Narrow" pitchFamily="34" charset="0"/>
                <a:cs typeface="ＭＳ Ｐゴシック" charset="0"/>
              </a:rPr>
              <a:t>Analysis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R</a:t>
            </a:r>
            <a:r>
              <a:rPr lang="fr-CH" sz="4400" dirty="0" err="1" smtClean="0">
                <a:latin typeface="Arial Narrow" pitchFamily="34" charset="0"/>
              </a:rPr>
              <a:t>ole</a:t>
            </a:r>
            <a:r>
              <a:rPr lang="fr-CH" sz="4400" dirty="0" smtClean="0">
                <a:latin typeface="Arial Narrow" pitchFamily="34" charset="0"/>
              </a:rPr>
              <a:t> of </a:t>
            </a:r>
            <a:r>
              <a:rPr lang="fr-CH" sz="4400" dirty="0" err="1" smtClean="0">
                <a:latin typeface="Arial Narrow" pitchFamily="34" charset="0"/>
              </a:rPr>
              <a:t>nullcline</a:t>
            </a:r>
            <a:endPar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a:t>
            </a:r>
            <a:r>
              <a:rPr lang="fr-CH" sz="5400" b="1" dirty="0" err="1" smtClean="0">
                <a:latin typeface="Arial Narrow" pitchFamily="34" charset="0"/>
                <a:cs typeface="ＭＳ Ｐゴシック" charset="0"/>
              </a:rPr>
              <a:t>Analysis</a:t>
            </a:r>
            <a:r>
              <a:rPr lang="fr-CH" sz="5400" b="1" dirty="0" smtClean="0">
                <a:latin typeface="Arial Narrow" pitchFamily="34" charset="0"/>
                <a:cs typeface="ＭＳ Ｐゴシック" charset="0"/>
              </a:rPr>
              <a:t> of  a 2D </a:t>
            </a:r>
            <a:r>
              <a:rPr lang="fr-CH" sz="5400" b="1" dirty="0" err="1" smtClean="0">
                <a:latin typeface="Arial Narrow" pitchFamily="34" charset="0"/>
                <a:cs typeface="ＭＳ Ｐゴシック" charset="0"/>
              </a:rPr>
              <a:t>Neuron</a:t>
            </a:r>
            <a:r>
              <a:rPr lang="fr-CH" sz="5400" b="1" dirty="0" smtClean="0">
                <a:latin typeface="Arial Narrow" pitchFamily="34" charset="0"/>
                <a:cs typeface="ＭＳ Ｐゴシック" charset="0"/>
              </a:rPr>
              <a:t> </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Model</a:t>
            </a:r>
          </a:p>
          <a:p>
            <a:pPr marL="1079500" lvl="0" indent="-568325" eaLnBrk="0" hangingPunct="0">
              <a:buClr>
                <a:srgbClr val="FF0000"/>
              </a:buClr>
              <a:buSzPct val="150000"/>
              <a:defRPr/>
            </a:pPr>
            <a:r>
              <a:rPr lang="fr-CH" sz="5400" b="1" dirty="0" smtClean="0">
                <a:latin typeface="Arial Narrow" pitchFamily="34" charset="0"/>
                <a:cs typeface="ＭＳ Ｐゴシック" charset="0"/>
              </a:rPr>
              <a:t>        </a:t>
            </a:r>
            <a:r>
              <a:rPr lang="fr-CH" sz="4400" dirty="0" smtClean="0">
                <a:latin typeface="Arial Narrow" pitchFamily="34" charset="0"/>
              </a:rPr>
              <a:t>- pulse input</a:t>
            </a:r>
          </a:p>
          <a:p>
            <a:pPr marL="1079500" lvl="0" indent="-568325" eaLnBrk="0" hangingPunct="0">
              <a:buClr>
                <a:srgbClr val="FF0000"/>
              </a:buClr>
              <a:buSzPct val="150000"/>
              <a:defRPr/>
            </a:pPr>
            <a:r>
              <a:rPr lang="fr-CH" sz="4400" dirty="0" smtClean="0">
                <a:latin typeface="Arial Narrow" pitchFamily="34" charset="0"/>
              </a:rPr>
              <a:t>          - constant input</a:t>
            </a:r>
          </a:p>
          <a:p>
            <a:pPr marL="1079500" lvl="0" indent="-568325" eaLnBrk="0" hangingPunct="0">
              <a:buClr>
                <a:srgbClr val="FF0000"/>
              </a:buClr>
              <a:buSzPct val="150000"/>
              <a:defRPr/>
            </a:pPr>
            <a:r>
              <a:rPr lang="fr-CH" sz="4400" dirty="0" smtClean="0">
                <a:latin typeface="Arial Narrow" pitchFamily="34" charset="0"/>
              </a:rPr>
              <a:t>          -</a:t>
            </a:r>
            <a:r>
              <a:rPr lang="fr-CH" sz="4400" dirty="0" err="1" smtClean="0">
                <a:latin typeface="Arial Narrow" pitchFamily="34" charset="0"/>
              </a:rPr>
              <a:t>MathDetour</a:t>
            </a:r>
            <a:r>
              <a:rPr lang="fr-CH" sz="4400" dirty="0" smtClean="0">
                <a:latin typeface="Arial Narrow" pitchFamily="34" charset="0"/>
              </a:rPr>
              <a:t> 3: </a:t>
            </a:r>
            <a:r>
              <a:rPr lang="fr-CH" sz="4400" dirty="0" err="1" smtClean="0">
                <a:latin typeface="Arial Narrow" pitchFamily="34" charset="0"/>
              </a:rPr>
              <a:t>Stability</a:t>
            </a:r>
            <a:r>
              <a:rPr lang="fr-CH" sz="4400" dirty="0" smtClean="0">
                <a:latin typeface="Arial Narrow" pitchFamily="34" charset="0"/>
              </a:rPr>
              <a:t> of </a:t>
            </a:r>
            <a:r>
              <a:rPr lang="fr-CH" sz="4400" dirty="0" err="1" smtClean="0">
                <a:latin typeface="Arial Narrow" pitchFamily="34" charset="0"/>
              </a:rPr>
              <a:t>fixed</a:t>
            </a:r>
            <a:r>
              <a:rPr lang="fr-CH" sz="4400" dirty="0" smtClean="0">
                <a:latin typeface="Arial Narrow" pitchFamily="34" charset="0"/>
              </a:rPr>
              <a:t> points</a:t>
            </a:r>
          </a:p>
          <a:p>
            <a:pPr marL="1079500" lvl="0" indent="-568325" eaLnBrk="0" hangingPunct="0">
              <a:buClr>
                <a:srgbClr val="FF0000"/>
              </a:buClr>
              <a:buSzPct val="150000"/>
              <a:defRPr/>
            </a:pPr>
            <a:r>
              <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dirty="0" smtClean="0">
                <a:solidFill>
                  <a:schemeClr val="bg1"/>
                </a:solidFill>
                <a:latin typeface="Arial Narrow" pitchFamily="34" charset="0"/>
                <a:cs typeface="ＭＳ Ｐゴシック" charset="0"/>
              </a:rPr>
              <a:t>3</a:t>
            </a:r>
            <a:r>
              <a:rPr kumimoji="0" lang="fr-CH" sz="5400" b="0"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.4 </a:t>
            </a:r>
            <a:r>
              <a:rPr lang="fr-CH" sz="5400" b="1" dirty="0" smtClean="0">
                <a:solidFill>
                  <a:schemeClr val="bg1"/>
                </a:solidFill>
                <a:latin typeface="Arial Narrow" pitchFamily="34" charset="0"/>
                <a:cs typeface="ＭＳ Ｐゴシック" charset="0"/>
              </a:rPr>
              <a:t>Type I and II </a:t>
            </a:r>
            <a:r>
              <a:rPr lang="fr-CH" sz="5400" b="1" dirty="0" err="1" smtClean="0">
                <a:solidFill>
                  <a:schemeClr val="bg1"/>
                </a:solidFill>
                <a:latin typeface="Arial Narrow" pitchFamily="34" charset="0"/>
                <a:cs typeface="ＭＳ Ｐゴシック" charset="0"/>
              </a:rPr>
              <a:t>Neuron</a:t>
            </a:r>
            <a:r>
              <a:rPr lang="fr-CH" sz="5400" b="1" dirty="0" smtClean="0">
                <a:solidFill>
                  <a:schemeClr val="bg1"/>
                </a:solidFill>
                <a:latin typeface="Arial Narrow" pitchFamily="34" charset="0"/>
                <a:cs typeface="ＭＳ Ｐゴシック" charset="0"/>
              </a:rPr>
              <a:t> </a:t>
            </a:r>
            <a:r>
              <a:rPr lang="fr-CH" sz="5400" b="1" dirty="0" err="1" smtClean="0">
                <a:solidFill>
                  <a:schemeClr val="bg1"/>
                </a:solidFill>
                <a:latin typeface="Arial Narrow" pitchFamily="34" charset="0"/>
                <a:cs typeface="ＭＳ Ｐゴシック" charset="0"/>
              </a:rPr>
              <a:t>Models</a:t>
            </a:r>
            <a:endParaRPr lang="fr-CH" sz="5400" b="1" dirty="0" smtClean="0">
              <a:solidFill>
                <a:schemeClr val="bg1"/>
              </a:solidFill>
              <a:latin typeface="Arial Narrow" pitchFamily="34" charset="0"/>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next</a:t>
            </a:r>
            <a:r>
              <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baseline="0" noProof="0" dirty="0" err="1" smtClean="0">
                <a:ln>
                  <a:noFill/>
                </a:ln>
                <a:solidFill>
                  <a:schemeClr val="bg1"/>
                </a:solidFill>
                <a:effectLst/>
                <a:uLnTx/>
                <a:uFillTx/>
                <a:latin typeface="Arial Narrow" pitchFamily="34" charset="0"/>
                <a:ea typeface="ＭＳ Ｐゴシック" pitchFamily="34" charset="-128"/>
                <a:cs typeface="ＭＳ Ｐゴシック" charset="0"/>
              </a:rPr>
              <a:t>week</a:t>
            </a:r>
            <a:r>
              <a:rPr kumimoji="0" lang="fr-CH" sz="5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rPr>
              <a:t>)</a:t>
            </a:r>
            <a:endParaRPr kumimoji="0" lang="fr-CH" sz="4400" b="1" i="0" u="none" strike="noStrike" kern="1200" cap="none" spc="0" normalizeH="0" baseline="0" noProof="0" dirty="0" smtClean="0">
              <a:ln>
                <a:noFill/>
              </a:ln>
              <a:solidFill>
                <a:schemeClr val="bg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sp>
        <p:nvSpPr>
          <p:cNvPr id="8" name="Text Placeholder 2"/>
          <p:cNvSpPr txBox="1">
            <a:spLocks/>
          </p:cNvSpPr>
          <p:nvPr/>
        </p:nvSpPr>
        <p:spPr bwMode="auto">
          <a:xfrm>
            <a:off x="1925053" y="368884"/>
            <a:ext cx="19346777" cy="9064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685800" marR="0" lvl="0" indent="-685800" algn="l" defTabSz="1079500" rtl="0" eaLnBrk="0" fontAlgn="base" latinLnBrk="0" hangingPunct="0">
              <a:lnSpc>
                <a:spcPct val="100000"/>
              </a:lnSpc>
              <a:spcBef>
                <a:spcPts val="1413"/>
              </a:spcBef>
              <a:spcAft>
                <a:spcPct val="0"/>
              </a:spcAft>
              <a:buClr>
                <a:srgbClr val="FF0000"/>
              </a:buClr>
              <a:buSzPct val="150000"/>
              <a:buFontTx/>
              <a:buNone/>
              <a:tabLst/>
              <a:defRPr/>
            </a:pPr>
            <a:r>
              <a:rPr kumimoji="0" lang="en-US" sz="5400" b="1" i="0" u="none" strike="noStrike" kern="1200" cap="none" spc="0" normalizeH="0" baseline="0" noProof="0" dirty="0" smtClean="0">
                <a:ln>
                  <a:noFill/>
                </a:ln>
                <a:solidFill>
                  <a:srgbClr val="C30000"/>
                </a:solidFill>
                <a:effectLst/>
                <a:uLnTx/>
                <a:uFillTx/>
                <a:latin typeface="Arial Narrow" pitchFamily="34" charset="0"/>
                <a:ea typeface="ＭＳ Ｐゴシック" pitchFamily="34" charset="-128"/>
                <a:cs typeface="Arial Narrow" charset="0"/>
              </a:rPr>
              <a:t>  Week 3 – part</a:t>
            </a:r>
            <a:r>
              <a:rPr lang="en-US" sz="5400" b="1" dirty="0" smtClean="0">
                <a:solidFill>
                  <a:srgbClr val="C30000"/>
                </a:solidFill>
                <a:latin typeface="Arial Narrow" pitchFamily="34" charset="0"/>
                <a:cs typeface="Arial Narrow" charset="0"/>
              </a:rPr>
              <a:t> 3: Analysis of a 2D neuron model</a:t>
            </a:r>
            <a:r>
              <a:rPr kumimoji="0" lang="en-US" sz="5400" b="1" i="0" u="none" strike="noStrike" kern="1200" cap="none" spc="0" normalizeH="0" baseline="0" noProof="0" dirty="0" smtClean="0">
                <a:ln>
                  <a:noFill/>
                </a:ln>
                <a:solidFill>
                  <a:srgbClr val="C30000"/>
                </a:solidFill>
                <a:effectLst/>
                <a:uLnTx/>
                <a:uFillTx/>
                <a:latin typeface="Arial Narrow" pitchFamily="34" charset="0"/>
                <a:ea typeface="ＭＳ Ｐゴシック" pitchFamily="34" charset="-128"/>
                <a:cs typeface="Arial Narrow" charset="0"/>
              </a:rPr>
              <a:t> </a:t>
            </a:r>
          </a:p>
        </p:txBody>
      </p:sp>
      <p:grpSp>
        <p:nvGrpSpPr>
          <p:cNvPr id="2" name="Group 12"/>
          <p:cNvGrpSpPr/>
          <p:nvPr/>
        </p:nvGrpSpPr>
        <p:grpSpPr>
          <a:xfrm>
            <a:off x="11341768" y="3079767"/>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Rounded Rectangle 13"/>
          <p:cNvSpPr/>
          <p:nvPr/>
        </p:nvSpPr>
        <p:spPr>
          <a:xfrm>
            <a:off x="11498179" y="6945768"/>
            <a:ext cx="9773651" cy="85133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0"/>
          <p:cNvGrpSpPr/>
          <p:nvPr/>
        </p:nvGrpSpPr>
        <p:grpSpPr>
          <a:xfrm>
            <a:off x="11341768" y="1574064"/>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 name="Title 16"/>
          <p:cNvSpPr>
            <a:spLocks noGrp="1"/>
          </p:cNvSpPr>
          <p:nvPr>
            <p:ph type="title"/>
          </p:nvPr>
        </p:nvSpPr>
        <p:spPr/>
        <p:txBody>
          <a:bodyPr/>
          <a:lstStyle/>
          <a:p>
            <a:r>
              <a:rPr lang="en-US" dirty="0" smtClean="0"/>
              <a:t/>
            </a:r>
            <a:br>
              <a:rPr lang="en-US" dirty="0" smtClean="0"/>
            </a:br>
            <a:r>
              <a:rPr lang="en-US" dirty="0" smtClean="0"/>
              <a:t/>
            </a:r>
            <a:br>
              <a:rPr lang="en-US" dirty="0" smtClean="0"/>
            </a:br>
            <a:endParaRPr lang="en-US" dirty="0"/>
          </a:p>
        </p:txBody>
      </p:sp>
      <p:sp>
        <p:nvSpPr>
          <p:cNvPr id="18" name="Text Placeholder 17"/>
          <p:cNvSpPr>
            <a:spLocks noGrp="1"/>
          </p:cNvSpPr>
          <p:nvPr>
            <p:ph type="body" sz="quarter" idx="12"/>
          </p:nvPr>
        </p:nvSpPr>
        <p:spPr/>
        <p:txBody>
          <a:bodyPr/>
          <a:lstStyle/>
          <a:p>
            <a:endParaRPr lang="en-US" dirty="0"/>
          </a:p>
        </p:txBody>
      </p:sp>
      <p:sp>
        <p:nvSpPr>
          <p:cNvPr id="19" name="Text Placeholder 18"/>
          <p:cNvSpPr>
            <a:spLocks noGrp="1"/>
          </p:cNvSpPr>
          <p:nvPr>
            <p:ph type="body" sz="quarter" idx="13"/>
          </p:nvPr>
        </p:nvSpPr>
        <p:spPr/>
        <p:txBody>
          <a:bodyPr/>
          <a:lstStyle/>
          <a:p>
            <a:endParaRPr lang="en-US" dirty="0"/>
          </a:p>
        </p:txBody>
      </p:sp>
      <p:grpSp>
        <p:nvGrpSpPr>
          <p:cNvPr id="20" name="Group 12"/>
          <p:cNvGrpSpPr/>
          <p:nvPr/>
        </p:nvGrpSpPr>
        <p:grpSpPr>
          <a:xfrm>
            <a:off x="12361410" y="5466876"/>
            <a:ext cx="312822" cy="659981"/>
            <a:chOff x="11381873" y="2275724"/>
            <a:chExt cx="312822" cy="659981"/>
          </a:xfrm>
        </p:grpSpPr>
        <p:cxnSp>
          <p:nvCxnSpPr>
            <p:cNvPr id="21" name="Straight Connector 20"/>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 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1992330" y="1652672"/>
            <a:ext cx="7750840" cy="969496"/>
          </a:xfrm>
          <a:prstGeom prst="rect">
            <a:avLst/>
          </a:prstGeom>
          <a:noFill/>
        </p:spPr>
        <p:txBody>
          <a:bodyPr wrap="none" rtlCol="0">
            <a:spAutoFit/>
          </a:bodyPr>
          <a:lstStyle/>
          <a:p>
            <a:r>
              <a:rPr lang="en-US" dirty="0" smtClean="0"/>
              <a:t>2-dimensional equation</a:t>
            </a:r>
            <a:endParaRPr lang="en-US" dirty="0"/>
          </a:p>
        </p:txBody>
      </p:sp>
      <p:grpSp>
        <p:nvGrpSpPr>
          <p:cNvPr id="2" name="Group 4"/>
          <p:cNvGrpSpPr>
            <a:grpSpLocks/>
          </p:cNvGrpSpPr>
          <p:nvPr/>
        </p:nvGrpSpPr>
        <p:grpSpPr bwMode="auto">
          <a:xfrm>
            <a:off x="13331776" y="2295437"/>
            <a:ext cx="6639107" cy="4320822"/>
            <a:chOff x="253" y="816"/>
            <a:chExt cx="2088" cy="1536"/>
          </a:xfrm>
        </p:grpSpPr>
        <p:graphicFrame>
          <p:nvGraphicFramePr>
            <p:cNvPr id="10" name="Object 5"/>
            <p:cNvGraphicFramePr>
              <a:graphicFrameLocks noChangeAspect="1"/>
            </p:cNvGraphicFramePr>
            <p:nvPr/>
          </p:nvGraphicFramePr>
          <p:xfrm>
            <a:off x="401" y="1104"/>
            <a:ext cx="1921" cy="592"/>
          </p:xfrm>
          <a:graphic>
            <a:graphicData uri="http://schemas.openxmlformats.org/presentationml/2006/ole">
              <mc:AlternateContent xmlns:mc="http://schemas.openxmlformats.org/markup-compatibility/2006">
                <mc:Choice xmlns:v="urn:schemas-microsoft-com:vml" Requires="v">
                  <p:oleObj spid="_x0000_s396356" name="Equation" r:id="rId4" imgW="1269720" imgH="393480" progId="Equation.DSMT4">
                    <p:embed/>
                  </p:oleObj>
                </mc:Choice>
                <mc:Fallback>
                  <p:oleObj name="Equation" r:id="rId4" imgW="126972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104"/>
                          <a:ext cx="1921"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1815" y="816"/>
              <a:ext cx="526" cy="480"/>
              <a:chOff x="4848" y="2112"/>
              <a:chExt cx="526" cy="480"/>
            </a:xfrm>
          </p:grpSpPr>
          <p:sp>
            <p:nvSpPr>
              <p:cNvPr id="13" name="Line 7"/>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14" name="Text Box 8"/>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12" name="Object 9"/>
            <p:cNvGraphicFramePr>
              <a:graphicFrameLocks noChangeAspect="1"/>
            </p:cNvGraphicFramePr>
            <p:nvPr/>
          </p:nvGraphicFramePr>
          <p:xfrm>
            <a:off x="253" y="1760"/>
            <a:ext cx="1479" cy="592"/>
          </p:xfrm>
          <a:graphic>
            <a:graphicData uri="http://schemas.openxmlformats.org/presentationml/2006/ole">
              <mc:AlternateContent xmlns:mc="http://schemas.openxmlformats.org/markup-compatibility/2006">
                <mc:Choice xmlns:v="urn:schemas-microsoft-com:vml" Requires="v">
                  <p:oleObj spid="_x0000_s396357" name="Equation" r:id="rId6" imgW="1015920" imgH="393480" progId="Equation.3">
                    <p:embed/>
                  </p:oleObj>
                </mc:Choice>
                <mc:Fallback>
                  <p:oleObj name="Equation" r:id="rId6" imgW="1015920" imgH="3934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 y="1760"/>
                          <a:ext cx="1479"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p:nvPr/>
        </p:nvSpPr>
        <p:spPr>
          <a:xfrm>
            <a:off x="12416589" y="8109284"/>
            <a:ext cx="8560357" cy="1846659"/>
          </a:xfrm>
          <a:prstGeom prst="rect">
            <a:avLst/>
          </a:prstGeom>
          <a:noFill/>
        </p:spPr>
        <p:txBody>
          <a:bodyPr wrap="none" rtlCol="0">
            <a:spAutoFit/>
          </a:bodyPr>
          <a:lstStyle/>
          <a:p>
            <a:r>
              <a:rPr lang="en-US" dirty="0" smtClean="0"/>
              <a:t>How to determine stability</a:t>
            </a:r>
          </a:p>
          <a:p>
            <a:r>
              <a:rPr lang="en-US" dirty="0" smtClean="0"/>
              <a:t>   of fixed point?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3321" name="Line 46"/>
          <p:cNvSpPr>
            <a:spLocks noChangeShapeType="1"/>
          </p:cNvSpPr>
          <p:nvPr/>
        </p:nvSpPr>
        <p:spPr bwMode="auto">
          <a:xfrm>
            <a:off x="13144540" y="789569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3322" name="Line 47"/>
          <p:cNvSpPr>
            <a:spLocks noChangeShapeType="1"/>
          </p:cNvSpPr>
          <p:nvPr/>
        </p:nvSpPr>
        <p:spPr bwMode="auto">
          <a:xfrm flipH="1" flipV="1">
            <a:off x="13144540" y="2764715"/>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31505" name="Freeform 49"/>
          <p:cNvSpPr>
            <a:spLocks/>
          </p:cNvSpPr>
          <p:nvPr/>
        </p:nvSpPr>
        <p:spPr bwMode="auto">
          <a:xfrm>
            <a:off x="13324602" y="3034767"/>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06" name="Line 50"/>
          <p:cNvSpPr>
            <a:spLocks noChangeShapeType="1"/>
          </p:cNvSpPr>
          <p:nvPr/>
        </p:nvSpPr>
        <p:spPr bwMode="auto">
          <a:xfrm flipH="1">
            <a:off x="14004757" y="3439845"/>
            <a:ext cx="1660653" cy="4455848"/>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531508" name="Object 52"/>
          <p:cNvGraphicFramePr>
            <a:graphicFrameLocks noChangeAspect="1"/>
          </p:cNvGraphicFramePr>
          <p:nvPr/>
        </p:nvGraphicFramePr>
        <p:xfrm>
          <a:off x="18726469" y="8196689"/>
          <a:ext cx="2262032" cy="1454338"/>
        </p:xfrm>
        <a:graphic>
          <a:graphicData uri="http://schemas.openxmlformats.org/presentationml/2006/ole">
            <mc:AlternateContent xmlns:mc="http://schemas.openxmlformats.org/markup-compatibility/2006">
              <mc:Choice xmlns:v="urn:schemas-microsoft-com:vml" Requires="v">
                <p:oleObj spid="_x0000_s395398" name="Equation" r:id="rId4" imgW="457200" imgH="393480" progId="Equation.3">
                  <p:embed/>
                </p:oleObj>
              </mc:Choice>
              <mc:Fallback>
                <p:oleObj name="Equation" r:id="rId4" imgW="457200" imgH="393480" progId="Equation.3">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96689"/>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510" name="Object 54"/>
          <p:cNvGraphicFramePr>
            <a:graphicFrameLocks noChangeAspect="1"/>
          </p:cNvGraphicFramePr>
          <p:nvPr/>
        </p:nvGraphicFramePr>
        <p:xfrm>
          <a:off x="15657908" y="2570848"/>
          <a:ext cx="2175751" cy="1358697"/>
        </p:xfrm>
        <a:graphic>
          <a:graphicData uri="http://schemas.openxmlformats.org/presentationml/2006/ole">
            <mc:AlternateContent xmlns:mc="http://schemas.openxmlformats.org/markup-compatibility/2006">
              <mc:Choice xmlns:v="urn:schemas-microsoft-com:vml" Requires="v">
                <p:oleObj spid="_x0000_s395399" name="Equation" r:id="rId6" imgW="469800" imgH="393480" progId="Equation.3">
                  <p:embed/>
                </p:oleObj>
              </mc:Choice>
              <mc:Fallback>
                <p:oleObj name="Equation" r:id="rId6" imgW="469800" imgH="393480"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2570848"/>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Text Box 55"/>
          <p:cNvSpPr txBox="1">
            <a:spLocks noChangeArrowheads="1"/>
          </p:cNvSpPr>
          <p:nvPr/>
        </p:nvSpPr>
        <p:spPr bwMode="auto">
          <a:xfrm>
            <a:off x="12026655" y="2207735"/>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3327" name="Text Box 56"/>
          <p:cNvSpPr txBox="1">
            <a:spLocks noChangeArrowheads="1"/>
          </p:cNvSpPr>
          <p:nvPr/>
        </p:nvSpPr>
        <p:spPr bwMode="auto">
          <a:xfrm>
            <a:off x="20129453" y="6933635"/>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3328" name="Text Box 57"/>
          <p:cNvSpPr txBox="1">
            <a:spLocks noChangeArrowheads="1"/>
          </p:cNvSpPr>
          <p:nvPr/>
        </p:nvSpPr>
        <p:spPr bwMode="auto">
          <a:xfrm>
            <a:off x="18531401" y="6247254"/>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sp>
        <p:nvSpPr>
          <p:cNvPr id="13329" name="Text Box 58"/>
          <p:cNvSpPr txBox="1">
            <a:spLocks noChangeArrowheads="1"/>
          </p:cNvSpPr>
          <p:nvPr/>
        </p:nvSpPr>
        <p:spPr bwMode="auto">
          <a:xfrm>
            <a:off x="17608583" y="9887321"/>
            <a:ext cx="3337513"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3300"/>
                </a:solidFill>
              </a:rPr>
              <a:t>u</a:t>
            </a:r>
            <a:r>
              <a:rPr lang="fr-CH" sz="5100" dirty="0">
                <a:solidFill>
                  <a:srgbClr val="FF3300"/>
                </a:solidFill>
              </a:rPr>
              <a:t>-</a:t>
            </a:r>
            <a:r>
              <a:rPr lang="fr-CH" sz="5100" dirty="0" err="1">
                <a:solidFill>
                  <a:srgbClr val="FF3300"/>
                </a:solidFill>
              </a:rPr>
              <a:t>nullcline</a:t>
            </a:r>
            <a:endParaRPr lang="fr-FR" sz="5100" dirty="0">
              <a:solidFill>
                <a:srgbClr val="FF3300"/>
              </a:solidFill>
            </a:endParaRPr>
          </a:p>
        </p:txBody>
      </p:sp>
      <p:sp>
        <p:nvSpPr>
          <p:cNvPr id="13330" name="Text Box 59"/>
          <p:cNvSpPr txBox="1">
            <a:spLocks noChangeArrowheads="1"/>
          </p:cNvSpPr>
          <p:nvPr/>
        </p:nvSpPr>
        <p:spPr bwMode="auto">
          <a:xfrm>
            <a:off x="17781143" y="2621481"/>
            <a:ext cx="3446517" cy="979624"/>
          </a:xfrm>
          <a:prstGeom prst="rect">
            <a:avLst/>
          </a:prstGeom>
          <a:noFill/>
          <a:ln w="9525">
            <a:noFill/>
            <a:miter lim="800000"/>
            <a:headEnd/>
            <a:tailEnd/>
          </a:ln>
        </p:spPr>
        <p:txBody>
          <a:bodyPr wrap="none" lIns="192911" tIns="96455" rIns="192911" bIns="96455">
            <a:spAutoFit/>
          </a:bodyPr>
          <a:lstStyle/>
          <a:p>
            <a:r>
              <a:rPr lang="fr-CH" sz="5100" i="1" dirty="0">
                <a:solidFill>
                  <a:srgbClr val="3550FE"/>
                </a:solidFill>
              </a:rPr>
              <a:t>w</a:t>
            </a:r>
            <a:r>
              <a:rPr lang="fr-CH" sz="5100" dirty="0">
                <a:solidFill>
                  <a:srgbClr val="3550FE"/>
                </a:solidFill>
              </a:rPr>
              <a:t>-</a:t>
            </a:r>
            <a:r>
              <a:rPr lang="fr-CH" sz="5100" dirty="0" err="1">
                <a:solidFill>
                  <a:srgbClr val="3550FE"/>
                </a:solidFill>
              </a:rPr>
              <a:t>nullcline</a:t>
            </a:r>
            <a:endParaRPr lang="fr-FR" sz="5100" dirty="0">
              <a:solidFill>
                <a:srgbClr val="3550FE"/>
              </a:solidFill>
            </a:endParaRPr>
          </a:p>
        </p:txBody>
      </p:sp>
      <p:sp>
        <p:nvSpPr>
          <p:cNvPr id="531518" name="Freeform 62"/>
          <p:cNvSpPr>
            <a:spLocks/>
          </p:cNvSpPr>
          <p:nvPr/>
        </p:nvSpPr>
        <p:spPr bwMode="auto">
          <a:xfrm>
            <a:off x="13354612" y="1501663"/>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25" name="Title 3"/>
          <p:cNvSpPr txBox="1">
            <a:spLocks/>
          </p:cNvSpPr>
          <p:nvPr/>
        </p:nvSpPr>
        <p:spPr>
          <a:xfrm>
            <a:off x="0" y="0"/>
            <a:ext cx="21607463"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smtClean="0">
                <a:latin typeface="Impact" charset="0"/>
                <a:ea typeface="ＭＳ Ｐゴシック" charset="0"/>
                <a:cs typeface="Impact" charset="0"/>
              </a:rPr>
              <a:t>Discussion of exercise 2 - </a:t>
            </a:r>
            <a:r>
              <a:rPr lang="en-US" sz="5400" noProof="0" dirty="0" smtClean="0">
                <a:solidFill>
                  <a:srgbClr val="FF0000"/>
                </a:solidFill>
                <a:latin typeface="Impact" charset="0"/>
                <a:ea typeface="ＭＳ Ｐゴシック" charset="0"/>
                <a:cs typeface="Impact" charset="0"/>
              </a:rPr>
              <a:t> Detour: Stability of fixed points</a:t>
            </a:r>
            <a:r>
              <a:rPr kumimoji="0" lang="en-US" sz="54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endParaRPr kumimoji="0" lang="en-US" sz="54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6" name="Straight Connector 25"/>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665411" y="2586470"/>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1190" name="Object 5"/>
          <p:cNvGraphicFramePr>
            <a:graphicFrameLocks noChangeAspect="1"/>
          </p:cNvGraphicFramePr>
          <p:nvPr/>
        </p:nvGraphicFramePr>
        <p:xfrm>
          <a:off x="13144540" y="8223621"/>
          <a:ext cx="5384800" cy="1663700"/>
        </p:xfrm>
        <a:graphic>
          <a:graphicData uri="http://schemas.openxmlformats.org/presentationml/2006/ole">
            <mc:AlternateContent xmlns:mc="http://schemas.openxmlformats.org/markup-compatibility/2006">
              <mc:Choice xmlns:v="urn:schemas-microsoft-com:vml" Requires="v">
                <p:oleObj spid="_x0000_s395400" name="Equation" r:id="rId8" imgW="1269720" imgH="393480" progId="Equation.DSMT4">
                  <p:embed/>
                </p:oleObj>
              </mc:Choice>
              <mc:Fallback>
                <p:oleObj name="Equation" r:id="rId8" imgW="1269720" imgH="39348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40" y="8223621"/>
                        <a:ext cx="53848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9"/>
          <p:cNvGraphicFramePr>
            <a:graphicFrameLocks noChangeAspect="1"/>
          </p:cNvGraphicFramePr>
          <p:nvPr/>
        </p:nvGraphicFramePr>
        <p:xfrm>
          <a:off x="15724808" y="1005901"/>
          <a:ext cx="5221288" cy="1665288"/>
        </p:xfrm>
        <a:graphic>
          <a:graphicData uri="http://schemas.openxmlformats.org/presentationml/2006/ole">
            <mc:AlternateContent xmlns:mc="http://schemas.openxmlformats.org/markup-compatibility/2006">
              <mc:Choice xmlns:v="urn:schemas-microsoft-com:vml" Requires="v">
                <p:oleObj spid="_x0000_s395401" name="Equation" r:id="rId10" imgW="1231560" imgH="393480" progId="Equation.DSMT4">
                  <p:embed/>
                </p:oleObj>
              </mc:Choice>
              <mc:Fallback>
                <p:oleObj name="Equation" r:id="rId10" imgW="123156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24808" y="1005901"/>
                        <a:ext cx="5221288"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a:off x="14774779" y="5462337"/>
            <a:ext cx="216568" cy="21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4255821" y="6905316"/>
            <a:ext cx="216568" cy="21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15304168" y="4331368"/>
            <a:ext cx="3227233" cy="11309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14991347" y="4483768"/>
            <a:ext cx="3540054" cy="21095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8561546" y="3999020"/>
            <a:ext cx="2544286" cy="969496"/>
          </a:xfrm>
          <a:prstGeom prst="rect">
            <a:avLst/>
          </a:prstGeom>
          <a:solidFill>
            <a:srgbClr val="FFFF00"/>
          </a:solidFill>
          <a:ln>
            <a:solidFill>
              <a:schemeClr val="tx1"/>
            </a:solidFill>
          </a:ln>
        </p:spPr>
        <p:txBody>
          <a:bodyPr wrap="none" rtlCol="0">
            <a:spAutoFit/>
          </a:bodyPr>
          <a:lstStyle/>
          <a:p>
            <a:r>
              <a:rPr lang="en-US" dirty="0" smtClean="0"/>
              <a:t>stable?</a:t>
            </a:r>
            <a:endParaRPr lang="en-US" dirty="0"/>
          </a:p>
        </p:txBody>
      </p:sp>
      <p:sp>
        <p:nvSpPr>
          <p:cNvPr id="2" name="Rectangle 1"/>
          <p:cNvSpPr/>
          <p:nvPr/>
        </p:nvSpPr>
        <p:spPr>
          <a:xfrm>
            <a:off x="14180419" y="6797040"/>
            <a:ext cx="367107" cy="390942"/>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8" name="Rectangle 27"/>
          <p:cNvSpPr/>
          <p:nvPr/>
        </p:nvSpPr>
        <p:spPr>
          <a:xfrm>
            <a:off x="4145281" y="4645391"/>
            <a:ext cx="3108960" cy="3250301"/>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cxnSp>
        <p:nvCxnSpPr>
          <p:cNvPr id="4" name="Straight Connector 3"/>
          <p:cNvCxnSpPr>
            <a:stCxn id="2" idx="0"/>
          </p:cNvCxnSpPr>
          <p:nvPr/>
        </p:nvCxnSpPr>
        <p:spPr>
          <a:xfrm flipH="1" flipV="1">
            <a:off x="7254240" y="4645392"/>
            <a:ext cx="7109733" cy="215164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254241" y="7260960"/>
            <a:ext cx="7262133" cy="634731"/>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145281" y="5678905"/>
            <a:ext cx="2697479" cy="22167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Line 50"/>
          <p:cNvSpPr>
            <a:spLocks noChangeShapeType="1"/>
          </p:cNvSpPr>
          <p:nvPr/>
        </p:nvSpPr>
        <p:spPr bwMode="auto">
          <a:xfrm flipH="1">
            <a:off x="4650403" y="4645392"/>
            <a:ext cx="1238237" cy="3250300"/>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2"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2297" name="Line 9"/>
          <p:cNvSpPr>
            <a:spLocks noChangeShapeType="1"/>
          </p:cNvSpPr>
          <p:nvPr/>
        </p:nvSpPr>
        <p:spPr bwMode="auto">
          <a:xfrm>
            <a:off x="13144540" y="7871629"/>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2298" name="Line 10"/>
          <p:cNvSpPr>
            <a:spLocks noChangeShapeType="1"/>
          </p:cNvSpPr>
          <p:nvPr/>
        </p:nvSpPr>
        <p:spPr bwMode="auto">
          <a:xfrm flipH="1" flipV="1">
            <a:off x="13144540" y="2740652"/>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2299" name="Line 11"/>
          <p:cNvSpPr>
            <a:spLocks noChangeShapeType="1"/>
          </p:cNvSpPr>
          <p:nvPr/>
        </p:nvSpPr>
        <p:spPr bwMode="auto">
          <a:xfrm flipH="1">
            <a:off x="13504666" y="2498732"/>
            <a:ext cx="2232022" cy="672315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12292" name="Object 13"/>
          <p:cNvGraphicFramePr>
            <a:graphicFrameLocks noChangeAspect="1"/>
          </p:cNvGraphicFramePr>
          <p:nvPr/>
        </p:nvGraphicFramePr>
        <p:xfrm>
          <a:off x="18726469" y="8172626"/>
          <a:ext cx="2262032" cy="1454338"/>
        </p:xfrm>
        <a:graphic>
          <a:graphicData uri="http://schemas.openxmlformats.org/presentationml/2006/ole">
            <mc:AlternateContent xmlns:mc="http://schemas.openxmlformats.org/markup-compatibility/2006">
              <mc:Choice xmlns:v="urn:schemas-microsoft-com:vml" Requires="v">
                <p:oleObj spid="_x0000_s397446" name="Equation" r:id="rId4" imgW="457200" imgH="393480" progId="Equation.3">
                  <p:embed/>
                </p:oleObj>
              </mc:Choice>
              <mc:Fallback>
                <p:oleObj name="Equation" r:id="rId4" imgW="457200" imgH="39348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72626"/>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4"/>
          <p:cNvGraphicFramePr>
            <a:graphicFrameLocks noChangeAspect="1"/>
          </p:cNvGraphicFramePr>
          <p:nvPr/>
        </p:nvGraphicFramePr>
        <p:xfrm>
          <a:off x="15657908" y="1224427"/>
          <a:ext cx="2175751" cy="1358695"/>
        </p:xfrm>
        <a:graphic>
          <a:graphicData uri="http://schemas.openxmlformats.org/presentationml/2006/ole">
            <mc:AlternateContent xmlns:mc="http://schemas.openxmlformats.org/markup-compatibility/2006">
              <mc:Choice xmlns:v="urn:schemas-microsoft-com:vml" Requires="v">
                <p:oleObj spid="_x0000_s397447" name="Equation" r:id="rId6" imgW="469800" imgH="393480" progId="Equation.3">
                  <p:embed/>
                </p:oleObj>
              </mc:Choice>
              <mc:Fallback>
                <p:oleObj name="Equation" r:id="rId6" imgW="469800" imgH="39348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1224427"/>
                        <a:ext cx="2175751" cy="135869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5"/>
          <p:cNvSpPr txBox="1">
            <a:spLocks noChangeArrowheads="1"/>
          </p:cNvSpPr>
          <p:nvPr/>
        </p:nvSpPr>
        <p:spPr bwMode="auto">
          <a:xfrm>
            <a:off x="12026655" y="2183672"/>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2301" name="Text Box 16"/>
          <p:cNvSpPr txBox="1">
            <a:spLocks noChangeArrowheads="1"/>
          </p:cNvSpPr>
          <p:nvPr/>
        </p:nvSpPr>
        <p:spPr bwMode="auto">
          <a:xfrm>
            <a:off x="20129453" y="6909572"/>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2302" name="Text Box 17"/>
          <p:cNvSpPr txBox="1">
            <a:spLocks noChangeArrowheads="1"/>
          </p:cNvSpPr>
          <p:nvPr/>
        </p:nvSpPr>
        <p:spPr bwMode="auto">
          <a:xfrm>
            <a:off x="18531401" y="6223191"/>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grpSp>
        <p:nvGrpSpPr>
          <p:cNvPr id="2" name="Group 39"/>
          <p:cNvGrpSpPr>
            <a:grpSpLocks/>
          </p:cNvGrpSpPr>
          <p:nvPr/>
        </p:nvGrpSpPr>
        <p:grpSpPr bwMode="auto">
          <a:xfrm>
            <a:off x="13527172" y="2014889"/>
            <a:ext cx="5615691" cy="5232246"/>
            <a:chOff x="3606" y="1298"/>
            <a:chExt cx="1497" cy="1860"/>
          </a:xfrm>
        </p:grpSpPr>
        <p:sp>
          <p:nvSpPr>
            <p:cNvPr id="12336" name="Line 20"/>
            <p:cNvSpPr>
              <a:spLocks noChangeShapeType="1"/>
            </p:cNvSpPr>
            <p:nvPr/>
          </p:nvSpPr>
          <p:spPr bwMode="auto">
            <a:xfrm flipV="1">
              <a:off x="3696" y="2840"/>
              <a:ext cx="384" cy="0"/>
            </a:xfrm>
            <a:prstGeom prst="line">
              <a:avLst/>
            </a:prstGeom>
            <a:noFill/>
            <a:ln w="9525">
              <a:noFill/>
              <a:round/>
              <a:headEnd/>
              <a:tailEnd type="triangle" w="med" len="med"/>
            </a:ln>
          </p:spPr>
          <p:txBody>
            <a:bodyPr wrap="none" anchor="ctr"/>
            <a:lstStyle/>
            <a:p>
              <a:endParaRPr lang="en-US"/>
            </a:p>
          </p:txBody>
        </p:sp>
        <p:sp>
          <p:nvSpPr>
            <p:cNvPr id="12337" name="Line 32"/>
            <p:cNvSpPr>
              <a:spLocks noChangeShapeType="1"/>
            </p:cNvSpPr>
            <p:nvPr/>
          </p:nvSpPr>
          <p:spPr bwMode="auto">
            <a:xfrm>
              <a:off x="3606" y="1298"/>
              <a:ext cx="227" cy="1180"/>
            </a:xfrm>
            <a:prstGeom prst="line">
              <a:avLst/>
            </a:prstGeom>
            <a:noFill/>
            <a:ln w="9525">
              <a:solidFill>
                <a:srgbClr val="FF0000"/>
              </a:solidFill>
              <a:round/>
              <a:headEnd/>
              <a:tailEnd/>
            </a:ln>
          </p:spPr>
          <p:txBody>
            <a:bodyPr/>
            <a:lstStyle/>
            <a:p>
              <a:endParaRPr lang="en-US"/>
            </a:p>
          </p:txBody>
        </p:sp>
        <p:sp>
          <p:nvSpPr>
            <p:cNvPr id="12338" name="Line 33"/>
            <p:cNvSpPr>
              <a:spLocks noChangeShapeType="1"/>
            </p:cNvSpPr>
            <p:nvPr/>
          </p:nvSpPr>
          <p:spPr bwMode="auto">
            <a:xfrm>
              <a:off x="4514" y="1616"/>
              <a:ext cx="589" cy="1542"/>
            </a:xfrm>
            <a:prstGeom prst="line">
              <a:avLst/>
            </a:prstGeom>
            <a:noFill/>
            <a:ln w="9525">
              <a:solidFill>
                <a:srgbClr val="FF0000"/>
              </a:solidFill>
              <a:round/>
              <a:headEnd/>
              <a:tailEnd/>
            </a:ln>
          </p:spPr>
          <p:txBody>
            <a:bodyPr/>
            <a:lstStyle/>
            <a:p>
              <a:endParaRPr lang="en-US"/>
            </a:p>
          </p:txBody>
        </p:sp>
        <p:sp>
          <p:nvSpPr>
            <p:cNvPr id="12339" name="Line 34"/>
            <p:cNvSpPr>
              <a:spLocks noChangeShapeType="1"/>
            </p:cNvSpPr>
            <p:nvPr/>
          </p:nvSpPr>
          <p:spPr bwMode="auto">
            <a:xfrm flipH="1">
              <a:off x="3833" y="1616"/>
              <a:ext cx="680" cy="862"/>
            </a:xfrm>
            <a:prstGeom prst="line">
              <a:avLst/>
            </a:prstGeom>
            <a:noFill/>
            <a:ln w="9525">
              <a:solidFill>
                <a:srgbClr val="FF0000"/>
              </a:solidFill>
              <a:round/>
              <a:headEnd/>
              <a:tailEnd/>
            </a:ln>
          </p:spPr>
          <p:txBody>
            <a:bodyPr/>
            <a:lstStyle/>
            <a:p>
              <a:endParaRPr lang="en-US"/>
            </a:p>
          </p:txBody>
        </p:sp>
      </p:grpSp>
      <p:grpSp>
        <p:nvGrpSpPr>
          <p:cNvPr id="3" name="Group 40"/>
          <p:cNvGrpSpPr>
            <a:grpSpLocks/>
          </p:cNvGrpSpPr>
          <p:nvPr/>
        </p:nvGrpSpPr>
        <p:grpSpPr bwMode="auto">
          <a:xfrm>
            <a:off x="13527172" y="3775849"/>
            <a:ext cx="5615691" cy="5232246"/>
            <a:chOff x="3606" y="1298"/>
            <a:chExt cx="1497" cy="1860"/>
          </a:xfrm>
        </p:grpSpPr>
        <p:sp>
          <p:nvSpPr>
            <p:cNvPr id="12332" name="Line 41"/>
            <p:cNvSpPr>
              <a:spLocks noChangeShapeType="1"/>
            </p:cNvSpPr>
            <p:nvPr/>
          </p:nvSpPr>
          <p:spPr bwMode="auto">
            <a:xfrm flipV="1">
              <a:off x="3696" y="2840"/>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12333" name="Line 42"/>
            <p:cNvSpPr>
              <a:spLocks noChangeShapeType="1"/>
            </p:cNvSpPr>
            <p:nvPr/>
          </p:nvSpPr>
          <p:spPr bwMode="auto">
            <a:xfrm>
              <a:off x="3606" y="1298"/>
              <a:ext cx="227" cy="1180"/>
            </a:xfrm>
            <a:prstGeom prst="line">
              <a:avLst/>
            </a:prstGeom>
            <a:noFill/>
            <a:ln w="9525">
              <a:solidFill>
                <a:srgbClr val="FF0000"/>
              </a:solidFill>
              <a:round/>
              <a:headEnd/>
              <a:tailEnd/>
            </a:ln>
          </p:spPr>
          <p:txBody>
            <a:bodyPr/>
            <a:lstStyle/>
            <a:p>
              <a:endParaRPr lang="en-US"/>
            </a:p>
          </p:txBody>
        </p:sp>
        <p:sp>
          <p:nvSpPr>
            <p:cNvPr id="12334" name="Line 43"/>
            <p:cNvSpPr>
              <a:spLocks noChangeShapeType="1"/>
            </p:cNvSpPr>
            <p:nvPr/>
          </p:nvSpPr>
          <p:spPr bwMode="auto">
            <a:xfrm>
              <a:off x="4514" y="1616"/>
              <a:ext cx="589" cy="1542"/>
            </a:xfrm>
            <a:prstGeom prst="line">
              <a:avLst/>
            </a:prstGeom>
            <a:noFill/>
            <a:ln w="9525">
              <a:solidFill>
                <a:srgbClr val="FF0000"/>
              </a:solidFill>
              <a:round/>
              <a:headEnd/>
              <a:tailEnd/>
            </a:ln>
          </p:spPr>
          <p:txBody>
            <a:bodyPr/>
            <a:lstStyle/>
            <a:p>
              <a:endParaRPr lang="en-US"/>
            </a:p>
          </p:txBody>
        </p:sp>
        <p:sp>
          <p:nvSpPr>
            <p:cNvPr id="12335" name="Line 44"/>
            <p:cNvSpPr>
              <a:spLocks noChangeShapeType="1"/>
            </p:cNvSpPr>
            <p:nvPr/>
          </p:nvSpPr>
          <p:spPr bwMode="auto">
            <a:xfrm flipH="1">
              <a:off x="3833" y="1616"/>
              <a:ext cx="680" cy="862"/>
            </a:xfrm>
            <a:prstGeom prst="line">
              <a:avLst/>
            </a:prstGeom>
            <a:noFill/>
            <a:ln w="9525">
              <a:solidFill>
                <a:srgbClr val="FF0000"/>
              </a:solidFill>
              <a:round/>
              <a:headEnd/>
              <a:tailEnd/>
            </a:ln>
          </p:spPr>
          <p:txBody>
            <a:bodyPr/>
            <a:lstStyle/>
            <a:p>
              <a:endParaRPr lang="en-US"/>
            </a:p>
          </p:txBody>
        </p:sp>
      </p:grpSp>
      <p:sp>
        <p:nvSpPr>
          <p:cNvPr id="12305" name="Line 11"/>
          <p:cNvSpPr>
            <a:spLocks noChangeShapeType="1"/>
          </p:cNvSpPr>
          <p:nvPr/>
        </p:nvSpPr>
        <p:spPr bwMode="auto">
          <a:xfrm flipH="1">
            <a:off x="2363317" y="6754015"/>
            <a:ext cx="1072871" cy="2278559"/>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cxnSp>
        <p:nvCxnSpPr>
          <p:cNvPr id="12306" name="Straight Connector 33"/>
          <p:cNvCxnSpPr>
            <a:cxnSpLocks noChangeShapeType="1"/>
          </p:cNvCxnSpPr>
          <p:nvPr/>
        </p:nvCxnSpPr>
        <p:spPr bwMode="auto">
          <a:xfrm rot="16200000" flipH="1">
            <a:off x="1814868" y="7133657"/>
            <a:ext cx="2278559" cy="1519274"/>
          </a:xfrm>
          <a:prstGeom prst="line">
            <a:avLst/>
          </a:prstGeom>
          <a:noFill/>
          <a:ln w="9525" algn="ctr">
            <a:solidFill>
              <a:srgbClr val="FF0000"/>
            </a:solidFill>
            <a:round/>
            <a:headEnd/>
            <a:tailEnd/>
          </a:ln>
        </p:spPr>
      </p:cxnSp>
      <p:cxnSp>
        <p:nvCxnSpPr>
          <p:cNvPr id="12307" name="Straight Arrow Connector 37"/>
          <p:cNvCxnSpPr>
            <a:cxnSpLocks noChangeShapeType="1"/>
          </p:cNvCxnSpPr>
          <p:nvPr/>
        </p:nvCxnSpPr>
        <p:spPr bwMode="auto">
          <a:xfrm rot="5400000">
            <a:off x="2213783" y="7451178"/>
            <a:ext cx="632934" cy="3752"/>
          </a:xfrm>
          <a:prstGeom prst="straightConnector1">
            <a:avLst/>
          </a:prstGeom>
          <a:noFill/>
          <a:ln w="9525" algn="ctr">
            <a:solidFill>
              <a:schemeClr val="tx1"/>
            </a:solidFill>
            <a:round/>
            <a:headEnd/>
            <a:tailEnd type="triangle" w="med" len="med"/>
          </a:ln>
        </p:spPr>
      </p:cxnSp>
      <p:cxnSp>
        <p:nvCxnSpPr>
          <p:cNvPr id="12308" name="Straight Arrow Connector 40"/>
          <p:cNvCxnSpPr>
            <a:cxnSpLocks noChangeShapeType="1"/>
          </p:cNvCxnSpPr>
          <p:nvPr/>
        </p:nvCxnSpPr>
        <p:spPr bwMode="auto">
          <a:xfrm rot="16200000" flipV="1">
            <a:off x="3057826" y="8207886"/>
            <a:ext cx="632932" cy="3750"/>
          </a:xfrm>
          <a:prstGeom prst="straightConnector1">
            <a:avLst/>
          </a:prstGeom>
          <a:noFill/>
          <a:ln w="9525" algn="ctr">
            <a:solidFill>
              <a:schemeClr val="tx1"/>
            </a:solidFill>
            <a:round/>
            <a:headEnd/>
            <a:tailEnd type="triangle" w="med" len="med"/>
          </a:ln>
        </p:spPr>
      </p:cxnSp>
      <p:cxnSp>
        <p:nvCxnSpPr>
          <p:cNvPr id="12309" name="Straight Arrow Connector 41"/>
          <p:cNvCxnSpPr>
            <a:cxnSpLocks noChangeShapeType="1"/>
          </p:cNvCxnSpPr>
          <p:nvPr/>
        </p:nvCxnSpPr>
        <p:spPr bwMode="auto">
          <a:xfrm rot="10800000" flipV="1">
            <a:off x="2700933" y="6880602"/>
            <a:ext cx="844043" cy="2812"/>
          </a:xfrm>
          <a:prstGeom prst="straightConnector1">
            <a:avLst/>
          </a:prstGeom>
          <a:noFill/>
          <a:ln w="9525" algn="ctr">
            <a:solidFill>
              <a:schemeClr val="tx1"/>
            </a:solidFill>
            <a:round/>
            <a:headEnd/>
            <a:tailEnd type="triangle" w="med" len="med"/>
          </a:ln>
        </p:spPr>
      </p:cxnSp>
      <p:cxnSp>
        <p:nvCxnSpPr>
          <p:cNvPr id="12310" name="Straight Arrow Connector 42"/>
          <p:cNvCxnSpPr>
            <a:cxnSpLocks noChangeShapeType="1"/>
          </p:cNvCxnSpPr>
          <p:nvPr/>
        </p:nvCxnSpPr>
        <p:spPr bwMode="auto">
          <a:xfrm flipV="1">
            <a:off x="2363316" y="8903173"/>
            <a:ext cx="844043" cy="2814"/>
          </a:xfrm>
          <a:prstGeom prst="straightConnector1">
            <a:avLst/>
          </a:prstGeom>
          <a:noFill/>
          <a:ln w="9525" algn="ctr">
            <a:solidFill>
              <a:schemeClr val="tx1"/>
            </a:solidFill>
            <a:round/>
            <a:headEnd/>
            <a:tailEnd type="triangle" w="med" len="med"/>
          </a:ln>
        </p:spPr>
      </p:cxnSp>
      <p:grpSp>
        <p:nvGrpSpPr>
          <p:cNvPr id="4" name="Group 67"/>
          <p:cNvGrpSpPr>
            <a:grpSpLocks/>
          </p:cNvGrpSpPr>
          <p:nvPr/>
        </p:nvGrpSpPr>
        <p:grpSpPr bwMode="auto">
          <a:xfrm>
            <a:off x="4895443" y="6880602"/>
            <a:ext cx="2363316" cy="2151971"/>
            <a:chOff x="2071669" y="4643446"/>
            <a:chExt cx="1000133" cy="1214446"/>
          </a:xfrm>
        </p:grpSpPr>
        <p:sp>
          <p:nvSpPr>
            <p:cNvPr id="12326" name="Line 11"/>
            <p:cNvSpPr>
              <a:spLocks noChangeShapeType="1"/>
            </p:cNvSpPr>
            <p:nvPr/>
          </p:nvSpPr>
          <p:spPr bwMode="auto">
            <a:xfrm flipH="1">
              <a:off x="2071669" y="4643446"/>
              <a:ext cx="857256" cy="1214446"/>
            </a:xfrm>
            <a:prstGeom prst="line">
              <a:avLst/>
            </a:prstGeom>
            <a:noFill/>
            <a:ln w="9525">
              <a:solidFill>
                <a:srgbClr val="3550FE"/>
              </a:solidFill>
              <a:prstDash val="lgDashDot"/>
              <a:round/>
              <a:headEnd/>
              <a:tailEnd/>
            </a:ln>
          </p:spPr>
          <p:txBody>
            <a:bodyPr wrap="none" anchor="ctr"/>
            <a:lstStyle/>
            <a:p>
              <a:endParaRPr lang="en-US"/>
            </a:p>
          </p:txBody>
        </p:sp>
        <p:cxnSp>
          <p:nvCxnSpPr>
            <p:cNvPr id="12327" name="Straight Connector 44"/>
            <p:cNvCxnSpPr>
              <a:cxnSpLocks noChangeShapeType="1"/>
            </p:cNvCxnSpPr>
            <p:nvPr/>
          </p:nvCxnSpPr>
          <p:spPr bwMode="auto">
            <a:xfrm rot="5400000">
              <a:off x="1857356" y="5143512"/>
              <a:ext cx="1214446" cy="214314"/>
            </a:xfrm>
            <a:prstGeom prst="line">
              <a:avLst/>
            </a:prstGeom>
            <a:noFill/>
            <a:ln w="9525" algn="ctr">
              <a:solidFill>
                <a:srgbClr val="FF0000"/>
              </a:solidFill>
              <a:round/>
              <a:headEnd/>
              <a:tailEnd/>
            </a:ln>
          </p:spPr>
        </p:cxnSp>
        <p:cxnSp>
          <p:nvCxnSpPr>
            <p:cNvPr id="12328" name="Straight Arrow Connector 45"/>
            <p:cNvCxnSpPr>
              <a:cxnSpLocks noChangeShapeType="1"/>
            </p:cNvCxnSpPr>
            <p:nvPr/>
          </p:nvCxnSpPr>
          <p:spPr bwMode="auto">
            <a:xfrm rot="5400000">
              <a:off x="2249471" y="5678503"/>
              <a:ext cx="357190" cy="1588"/>
            </a:xfrm>
            <a:prstGeom prst="straightConnector1">
              <a:avLst/>
            </a:prstGeom>
            <a:noFill/>
            <a:ln w="9525" algn="ctr">
              <a:solidFill>
                <a:schemeClr val="tx1"/>
              </a:solidFill>
              <a:round/>
              <a:headEnd/>
              <a:tailEnd type="triangle" w="med" len="med"/>
            </a:ln>
          </p:spPr>
        </p:cxnSp>
        <p:cxnSp>
          <p:nvCxnSpPr>
            <p:cNvPr id="12329" name="Straight Arrow Connector 46"/>
            <p:cNvCxnSpPr>
              <a:cxnSpLocks noChangeShapeType="1"/>
            </p:cNvCxnSpPr>
            <p:nvPr/>
          </p:nvCxnSpPr>
          <p:spPr bwMode="auto">
            <a:xfrm rot="16200000" flipV="1">
              <a:off x="2320909" y="4821247"/>
              <a:ext cx="357190" cy="1588"/>
            </a:xfrm>
            <a:prstGeom prst="straightConnector1">
              <a:avLst/>
            </a:prstGeom>
            <a:noFill/>
            <a:ln w="9525" algn="ctr">
              <a:solidFill>
                <a:schemeClr val="tx1"/>
              </a:solidFill>
              <a:round/>
              <a:headEnd/>
              <a:tailEnd type="triangle" w="med" len="med"/>
            </a:ln>
          </p:spPr>
        </p:cxnSp>
        <p:cxnSp>
          <p:nvCxnSpPr>
            <p:cNvPr id="12330" name="Straight Arrow Connector 47"/>
            <p:cNvCxnSpPr>
              <a:cxnSpLocks noChangeShapeType="1"/>
            </p:cNvCxnSpPr>
            <p:nvPr/>
          </p:nvCxnSpPr>
          <p:spPr bwMode="auto">
            <a:xfrm rot="10800000" flipV="1">
              <a:off x="2714612" y="4643446"/>
              <a:ext cx="357190" cy="1588"/>
            </a:xfrm>
            <a:prstGeom prst="straightConnector1">
              <a:avLst/>
            </a:prstGeom>
            <a:noFill/>
            <a:ln w="9525" algn="ctr">
              <a:solidFill>
                <a:schemeClr val="tx1"/>
              </a:solidFill>
              <a:round/>
              <a:headEnd/>
              <a:tailEnd type="triangle" w="med" len="med"/>
            </a:ln>
          </p:spPr>
        </p:cxnSp>
        <p:cxnSp>
          <p:nvCxnSpPr>
            <p:cNvPr id="12331" name="Straight Arrow Connector 48"/>
            <p:cNvCxnSpPr>
              <a:cxnSpLocks noChangeShapeType="1"/>
            </p:cNvCxnSpPr>
            <p:nvPr/>
          </p:nvCxnSpPr>
          <p:spPr bwMode="auto">
            <a:xfrm>
              <a:off x="2071670" y="5786453"/>
              <a:ext cx="214314" cy="1"/>
            </a:xfrm>
            <a:prstGeom prst="straightConnector1">
              <a:avLst/>
            </a:prstGeom>
            <a:noFill/>
            <a:ln w="9525" algn="ctr">
              <a:solidFill>
                <a:schemeClr val="tx1"/>
              </a:solidFill>
              <a:round/>
              <a:headEnd/>
              <a:tailEnd type="triangle" w="med" len="med"/>
            </a:ln>
          </p:spPr>
        </p:cxnSp>
      </p:grpSp>
      <p:grpSp>
        <p:nvGrpSpPr>
          <p:cNvPr id="5" name="Group 63"/>
          <p:cNvGrpSpPr>
            <a:grpSpLocks/>
          </p:cNvGrpSpPr>
          <p:nvPr/>
        </p:nvGrpSpPr>
        <p:grpSpPr bwMode="auto">
          <a:xfrm>
            <a:off x="7596375" y="6754015"/>
            <a:ext cx="1856890" cy="2278559"/>
            <a:chOff x="3214678" y="4572008"/>
            <a:chExt cx="785818" cy="1285885"/>
          </a:xfrm>
        </p:grpSpPr>
        <p:sp>
          <p:nvSpPr>
            <p:cNvPr id="12320" name="Line 11"/>
            <p:cNvSpPr>
              <a:spLocks noChangeShapeType="1"/>
            </p:cNvSpPr>
            <p:nvPr/>
          </p:nvSpPr>
          <p:spPr bwMode="auto">
            <a:xfrm flipH="1">
              <a:off x="3357554" y="4572008"/>
              <a:ext cx="357190" cy="1285885"/>
            </a:xfrm>
            <a:prstGeom prst="line">
              <a:avLst/>
            </a:prstGeom>
            <a:noFill/>
            <a:ln w="9525">
              <a:solidFill>
                <a:srgbClr val="3550FE"/>
              </a:solidFill>
              <a:prstDash val="lgDashDot"/>
              <a:round/>
              <a:headEnd/>
              <a:tailEnd/>
            </a:ln>
          </p:spPr>
          <p:txBody>
            <a:bodyPr wrap="none" anchor="ctr"/>
            <a:lstStyle/>
            <a:p>
              <a:endParaRPr lang="en-US"/>
            </a:p>
          </p:txBody>
        </p:sp>
        <p:cxnSp>
          <p:nvCxnSpPr>
            <p:cNvPr id="12321" name="Straight Connector 50"/>
            <p:cNvCxnSpPr>
              <a:cxnSpLocks noChangeShapeType="1"/>
            </p:cNvCxnSpPr>
            <p:nvPr/>
          </p:nvCxnSpPr>
          <p:spPr bwMode="auto">
            <a:xfrm rot="5400000">
              <a:off x="3214678" y="4786322"/>
              <a:ext cx="785818" cy="785818"/>
            </a:xfrm>
            <a:prstGeom prst="line">
              <a:avLst/>
            </a:prstGeom>
            <a:noFill/>
            <a:ln w="9525" algn="ctr">
              <a:solidFill>
                <a:srgbClr val="FF0000"/>
              </a:solidFill>
              <a:round/>
              <a:headEnd/>
              <a:tailEnd/>
            </a:ln>
          </p:spPr>
        </p:cxnSp>
        <p:cxnSp>
          <p:nvCxnSpPr>
            <p:cNvPr id="12322" name="Straight Arrow Connector 51"/>
            <p:cNvCxnSpPr>
              <a:cxnSpLocks noChangeShapeType="1"/>
            </p:cNvCxnSpPr>
            <p:nvPr/>
          </p:nvCxnSpPr>
          <p:spPr bwMode="auto">
            <a:xfrm rot="5400000">
              <a:off x="3179753" y="5464189"/>
              <a:ext cx="357190" cy="1588"/>
            </a:xfrm>
            <a:prstGeom prst="straightConnector1">
              <a:avLst/>
            </a:prstGeom>
            <a:noFill/>
            <a:ln w="9525" algn="ctr">
              <a:solidFill>
                <a:schemeClr val="tx1"/>
              </a:solidFill>
              <a:round/>
              <a:headEnd/>
              <a:tailEnd type="triangle" w="med" len="med"/>
            </a:ln>
          </p:spPr>
        </p:cxnSp>
        <p:cxnSp>
          <p:nvCxnSpPr>
            <p:cNvPr id="12323" name="Straight Arrow Connector 52"/>
            <p:cNvCxnSpPr>
              <a:cxnSpLocks noChangeShapeType="1"/>
            </p:cNvCxnSpPr>
            <p:nvPr/>
          </p:nvCxnSpPr>
          <p:spPr bwMode="auto">
            <a:xfrm rot="16200000" flipV="1">
              <a:off x="3679819" y="4892685"/>
              <a:ext cx="357190" cy="1588"/>
            </a:xfrm>
            <a:prstGeom prst="straightConnector1">
              <a:avLst/>
            </a:prstGeom>
            <a:noFill/>
            <a:ln w="9525" algn="ctr">
              <a:solidFill>
                <a:schemeClr val="tx1"/>
              </a:solidFill>
              <a:round/>
              <a:headEnd/>
              <a:tailEnd type="triangle" w="med" len="med"/>
            </a:ln>
          </p:spPr>
        </p:cxnSp>
        <p:cxnSp>
          <p:nvCxnSpPr>
            <p:cNvPr id="12324" name="Straight Arrow Connector 53"/>
            <p:cNvCxnSpPr>
              <a:cxnSpLocks noChangeShapeType="1"/>
            </p:cNvCxnSpPr>
            <p:nvPr/>
          </p:nvCxnSpPr>
          <p:spPr bwMode="auto">
            <a:xfrm rot="10800000" flipV="1">
              <a:off x="3500430" y="4643446"/>
              <a:ext cx="357190" cy="1588"/>
            </a:xfrm>
            <a:prstGeom prst="straightConnector1">
              <a:avLst/>
            </a:prstGeom>
            <a:noFill/>
            <a:ln w="9525" algn="ctr">
              <a:solidFill>
                <a:schemeClr val="tx1"/>
              </a:solidFill>
              <a:round/>
              <a:headEnd/>
              <a:tailEnd type="triangle" w="med" len="med"/>
            </a:ln>
          </p:spPr>
        </p:cxnSp>
        <p:cxnSp>
          <p:nvCxnSpPr>
            <p:cNvPr id="12325" name="Straight Arrow Connector 54"/>
            <p:cNvCxnSpPr>
              <a:cxnSpLocks noChangeShapeType="1"/>
            </p:cNvCxnSpPr>
            <p:nvPr/>
          </p:nvCxnSpPr>
          <p:spPr bwMode="auto">
            <a:xfrm flipV="1">
              <a:off x="3357554" y="5784866"/>
              <a:ext cx="357190" cy="1588"/>
            </a:xfrm>
            <a:prstGeom prst="straightConnector1">
              <a:avLst/>
            </a:prstGeom>
            <a:noFill/>
            <a:ln w="9525" algn="ctr">
              <a:solidFill>
                <a:schemeClr val="tx1"/>
              </a:solidFill>
              <a:round/>
              <a:headEnd/>
              <a:tailEnd type="triangle" w="med" len="med"/>
            </a:ln>
          </p:spPr>
        </p:cxnSp>
      </p:grpSp>
      <p:sp>
        <p:nvSpPr>
          <p:cNvPr id="56" name="Freeform 55"/>
          <p:cNvSpPr>
            <a:spLocks noChangeArrowheads="1"/>
          </p:cNvSpPr>
          <p:nvPr/>
        </p:nvSpPr>
        <p:spPr bwMode="auto">
          <a:xfrm>
            <a:off x="2438342" y="7007188"/>
            <a:ext cx="769017" cy="1344631"/>
          </a:xfrm>
          <a:custGeom>
            <a:avLst/>
            <a:gdLst>
              <a:gd name="T0" fmla="*/ 454 w 481781"/>
              <a:gd name="T1" fmla="*/ 0 h 758723"/>
              <a:gd name="T2" fmla="*/ 648 w 481781"/>
              <a:gd name="T3" fmla="*/ 570964 h 758723"/>
              <a:gd name="T4" fmla="*/ 4345 w 481781"/>
              <a:gd name="T5" fmla="*/ 748158 h 758723"/>
              <a:gd name="T6" fmla="*/ 8236 w 481781"/>
              <a:gd name="T7" fmla="*/ 639871 h 758723"/>
              <a:gd name="T8" fmla="*/ 8819 w 481781"/>
              <a:gd name="T9" fmla="*/ 364235 h 758723"/>
              <a:gd name="T10" fmla="*/ 3956 w 481781"/>
              <a:gd name="T11" fmla="*/ 324861 h 758723"/>
              <a:gd name="T12" fmla="*/ 4150 w 481781"/>
              <a:gd name="T13" fmla="*/ 492207 h 758723"/>
              <a:gd name="T14" fmla="*/ 0 60000 65536"/>
              <a:gd name="T15" fmla="*/ 0 60000 65536"/>
              <a:gd name="T16" fmla="*/ 0 60000 65536"/>
              <a:gd name="T17" fmla="*/ 0 60000 65536"/>
              <a:gd name="T18" fmla="*/ 0 60000 65536"/>
              <a:gd name="T19" fmla="*/ 0 60000 65536"/>
              <a:gd name="T20" fmla="*/ 0 60000 65536"/>
              <a:gd name="T21" fmla="*/ 0 w 481781"/>
              <a:gd name="T22" fmla="*/ 0 h 758723"/>
              <a:gd name="T23" fmla="*/ 481781 w 481781"/>
              <a:gd name="T24" fmla="*/ 758723 h 758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781" h="758723">
                <a:moveTo>
                  <a:pt x="22942" y="0"/>
                </a:moveTo>
                <a:cubicBezTo>
                  <a:pt x="11471" y="222864"/>
                  <a:pt x="0" y="445729"/>
                  <a:pt x="32774" y="570271"/>
                </a:cubicBezTo>
                <a:cubicBezTo>
                  <a:pt x="65548" y="694813"/>
                  <a:pt x="155677" y="735781"/>
                  <a:pt x="219587" y="747252"/>
                </a:cubicBezTo>
                <a:cubicBezTo>
                  <a:pt x="283497" y="758723"/>
                  <a:pt x="378542" y="703006"/>
                  <a:pt x="416232" y="639097"/>
                </a:cubicBezTo>
                <a:cubicBezTo>
                  <a:pt x="453922" y="575188"/>
                  <a:pt x="481781" y="416233"/>
                  <a:pt x="445729" y="363794"/>
                </a:cubicBezTo>
                <a:cubicBezTo>
                  <a:pt x="409677" y="311355"/>
                  <a:pt x="239251" y="303162"/>
                  <a:pt x="199922" y="324465"/>
                </a:cubicBezTo>
                <a:cubicBezTo>
                  <a:pt x="160593" y="345768"/>
                  <a:pt x="185174" y="418690"/>
                  <a:pt x="209755" y="491613"/>
                </a:cubicBezTo>
              </a:path>
            </a:pathLst>
          </a:custGeom>
          <a:noFill/>
          <a:ln w="9525" algn="ctr">
            <a:solidFill>
              <a:schemeClr val="tx1"/>
            </a:solidFill>
            <a:round/>
            <a:headEnd/>
            <a:tailEnd type="triangle" w="med" len="med"/>
          </a:ln>
        </p:spPr>
        <p:txBody>
          <a:bodyPr lIns="192911" tIns="96455" rIns="192911" bIns="96455"/>
          <a:lstStyle/>
          <a:p>
            <a:endParaRPr lang="en-US"/>
          </a:p>
        </p:txBody>
      </p:sp>
      <p:sp>
        <p:nvSpPr>
          <p:cNvPr id="63" name="Freeform 62"/>
          <p:cNvSpPr>
            <a:spLocks noChangeArrowheads="1"/>
          </p:cNvSpPr>
          <p:nvPr/>
        </p:nvSpPr>
        <p:spPr bwMode="auto">
          <a:xfrm>
            <a:off x="7682653" y="7133775"/>
            <a:ext cx="3166094" cy="1960685"/>
          </a:xfrm>
          <a:custGeom>
            <a:avLst/>
            <a:gdLst>
              <a:gd name="T0" fmla="*/ 532018 w 1340465"/>
              <a:gd name="T1" fmla="*/ 425663 h 1106129"/>
              <a:gd name="T2" fmla="*/ 532018 w 1340465"/>
              <a:gd name="T3" fmla="*/ 119977 h 1106129"/>
              <a:gd name="T4" fmla="*/ 483059 w 1340465"/>
              <a:gd name="T5" fmla="*/ 50944 h 1106129"/>
              <a:gd name="T6" fmla="*/ 326392 w 1340465"/>
              <a:gd name="T7" fmla="*/ 50944 h 1106129"/>
              <a:gd name="T8" fmla="*/ 52223 w 1340465"/>
              <a:gd name="T9" fmla="*/ 356635 h 1106129"/>
              <a:gd name="T10" fmla="*/ 13056 w 1340465"/>
              <a:gd name="T11" fmla="*/ 889126 h 1106129"/>
              <a:gd name="T12" fmla="*/ 91390 w 1340465"/>
              <a:gd name="T13" fmla="*/ 1076486 h 1106129"/>
              <a:gd name="T14" fmla="*/ 336182 w 1340465"/>
              <a:gd name="T15" fmla="*/ 1086346 h 1106129"/>
              <a:gd name="T16" fmla="*/ 933477 w 1340465"/>
              <a:gd name="T17" fmla="*/ 977874 h 1106129"/>
              <a:gd name="T18" fmla="*/ 1334940 w 1340465"/>
              <a:gd name="T19" fmla="*/ 603161 h 1106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0465"/>
              <a:gd name="T31" fmla="*/ 0 h 1106129"/>
              <a:gd name="T32" fmla="*/ 1340465 w 1340465"/>
              <a:gd name="T33" fmla="*/ 1106129 h 1106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0465" h="1106129">
                <a:moveTo>
                  <a:pt x="534219" y="424426"/>
                </a:moveTo>
                <a:cubicBezTo>
                  <a:pt x="538315" y="303161"/>
                  <a:pt x="542412" y="181897"/>
                  <a:pt x="534219" y="119626"/>
                </a:cubicBezTo>
                <a:cubicBezTo>
                  <a:pt x="526026" y="57355"/>
                  <a:pt x="519471" y="62271"/>
                  <a:pt x="485058" y="50800"/>
                </a:cubicBezTo>
                <a:cubicBezTo>
                  <a:pt x="450645" y="39329"/>
                  <a:pt x="399845" y="0"/>
                  <a:pt x="327742" y="50800"/>
                </a:cubicBezTo>
                <a:cubicBezTo>
                  <a:pt x="255639" y="101600"/>
                  <a:pt x="104878" y="216310"/>
                  <a:pt x="52439" y="355600"/>
                </a:cubicBezTo>
                <a:cubicBezTo>
                  <a:pt x="0" y="494890"/>
                  <a:pt x="6555" y="766916"/>
                  <a:pt x="13110" y="886542"/>
                </a:cubicBezTo>
                <a:cubicBezTo>
                  <a:pt x="19665" y="1006168"/>
                  <a:pt x="37691" y="1040581"/>
                  <a:pt x="91768" y="1073355"/>
                </a:cubicBezTo>
                <a:cubicBezTo>
                  <a:pt x="145845" y="1106129"/>
                  <a:pt x="196645" y="1099574"/>
                  <a:pt x="337574" y="1083187"/>
                </a:cubicBezTo>
                <a:cubicBezTo>
                  <a:pt x="478503" y="1066800"/>
                  <a:pt x="770194" y="1055329"/>
                  <a:pt x="937342" y="975032"/>
                </a:cubicBezTo>
                <a:cubicBezTo>
                  <a:pt x="1104490" y="894735"/>
                  <a:pt x="1222477" y="748070"/>
                  <a:pt x="1340465" y="601406"/>
                </a:cubicBezTo>
              </a:path>
            </a:pathLst>
          </a:custGeom>
          <a:noFill/>
          <a:ln w="9525" algn="ctr">
            <a:solidFill>
              <a:schemeClr val="tx1"/>
            </a:solidFill>
            <a:round/>
            <a:headEnd/>
            <a:tailEnd type="triangle" w="med" len="med"/>
          </a:ln>
        </p:spPr>
        <p:txBody>
          <a:bodyPr lIns="192911" tIns="96455" rIns="192911" bIns="96455"/>
          <a:lstStyle/>
          <a:p>
            <a:endParaRPr lang="en-US"/>
          </a:p>
        </p:txBody>
      </p:sp>
      <p:sp>
        <p:nvSpPr>
          <p:cNvPr id="12315" name="TextBox 35"/>
          <p:cNvSpPr txBox="1">
            <a:spLocks noChangeArrowheads="1"/>
          </p:cNvSpPr>
          <p:nvPr/>
        </p:nvSpPr>
        <p:spPr bwMode="auto">
          <a:xfrm>
            <a:off x="7427566" y="9285747"/>
            <a:ext cx="3458695" cy="979624"/>
          </a:xfrm>
          <a:prstGeom prst="rect">
            <a:avLst/>
          </a:prstGeom>
          <a:noFill/>
          <a:ln w="9525">
            <a:noFill/>
            <a:miter lim="800000"/>
            <a:headEnd/>
            <a:tailEnd/>
          </a:ln>
        </p:spPr>
        <p:txBody>
          <a:bodyPr lIns="192911" tIns="96455" rIns="192911" bIns="96455">
            <a:spAutoFit/>
          </a:bodyPr>
          <a:lstStyle/>
          <a:p>
            <a:r>
              <a:rPr lang="en-US" sz="5100" dirty="0"/>
              <a:t>unstable</a:t>
            </a:r>
          </a:p>
        </p:txBody>
      </p:sp>
      <p:sp>
        <p:nvSpPr>
          <p:cNvPr id="12316" name="TextBox 37"/>
          <p:cNvSpPr txBox="1">
            <a:spLocks noChangeArrowheads="1"/>
          </p:cNvSpPr>
          <p:nvPr/>
        </p:nvSpPr>
        <p:spPr bwMode="auto">
          <a:xfrm>
            <a:off x="4051399" y="9606433"/>
            <a:ext cx="2775959" cy="979624"/>
          </a:xfrm>
          <a:prstGeom prst="rect">
            <a:avLst/>
          </a:prstGeom>
          <a:noFill/>
          <a:ln w="9525">
            <a:noFill/>
            <a:miter lim="800000"/>
            <a:headEnd/>
            <a:tailEnd/>
          </a:ln>
        </p:spPr>
        <p:txBody>
          <a:bodyPr lIns="192911" tIns="96455" rIns="192911" bIns="96455">
            <a:spAutoFit/>
          </a:bodyPr>
          <a:lstStyle/>
          <a:p>
            <a:r>
              <a:rPr lang="en-US" sz="5100" dirty="0"/>
              <a:t>saddle</a:t>
            </a:r>
          </a:p>
        </p:txBody>
      </p:sp>
      <p:sp>
        <p:nvSpPr>
          <p:cNvPr id="12317" name="TextBox 38"/>
          <p:cNvSpPr txBox="1">
            <a:spLocks noChangeArrowheads="1"/>
          </p:cNvSpPr>
          <p:nvPr/>
        </p:nvSpPr>
        <p:spPr bwMode="auto">
          <a:xfrm>
            <a:off x="2025700" y="9986193"/>
            <a:ext cx="2580891" cy="979624"/>
          </a:xfrm>
          <a:prstGeom prst="rect">
            <a:avLst/>
          </a:prstGeom>
          <a:noFill/>
          <a:ln w="9525">
            <a:noFill/>
            <a:miter lim="800000"/>
            <a:headEnd/>
            <a:tailEnd/>
          </a:ln>
        </p:spPr>
        <p:txBody>
          <a:bodyPr lIns="192911" tIns="96455" rIns="192911" bIns="96455">
            <a:spAutoFit/>
          </a:bodyPr>
          <a:lstStyle/>
          <a:p>
            <a:r>
              <a:rPr lang="en-US" sz="5100" dirty="0"/>
              <a:t>stable</a:t>
            </a:r>
          </a:p>
        </p:txBody>
      </p:sp>
      <p:sp>
        <p:nvSpPr>
          <p:cNvPr id="73" name="Rectangle 72"/>
          <p:cNvSpPr>
            <a:spLocks noChangeArrowheads="1"/>
          </p:cNvSpPr>
          <p:nvPr/>
        </p:nvSpPr>
        <p:spPr bwMode="auto">
          <a:xfrm>
            <a:off x="2025701" y="9159160"/>
            <a:ext cx="8440415" cy="1620308"/>
          </a:xfrm>
          <a:prstGeom prst="rect">
            <a:avLst/>
          </a:prstGeom>
          <a:solidFill>
            <a:srgbClr val="FFFFCC"/>
          </a:solidFill>
          <a:ln w="9525" algn="ctr">
            <a:solidFill>
              <a:schemeClr val="bg1"/>
            </a:solidFill>
            <a:round/>
            <a:headEnd/>
            <a:tailEnd/>
          </a:ln>
        </p:spPr>
        <p:txBody>
          <a:bodyPr lIns="192911" tIns="96455" rIns="192911" bIns="96455"/>
          <a:lstStyle/>
          <a:p>
            <a:endParaRPr lang="en-US"/>
          </a:p>
        </p:txBody>
      </p:sp>
      <p:sp>
        <p:nvSpPr>
          <p:cNvPr id="74" name="Rectangle 73"/>
          <p:cNvSpPr>
            <a:spLocks noChangeArrowheads="1"/>
          </p:cNvSpPr>
          <p:nvPr/>
        </p:nvSpPr>
        <p:spPr bwMode="auto">
          <a:xfrm>
            <a:off x="1997566" y="6658980"/>
            <a:ext cx="9622075" cy="2531732"/>
          </a:xfrm>
          <a:prstGeom prst="rect">
            <a:avLst/>
          </a:prstGeom>
          <a:solidFill>
            <a:srgbClr val="FFFFCC"/>
          </a:solidFill>
          <a:ln w="9525" algn="ctr">
            <a:solidFill>
              <a:schemeClr val="bg1"/>
            </a:solidFill>
            <a:round/>
            <a:headEnd/>
            <a:tailEnd/>
          </a:ln>
        </p:spPr>
        <p:txBody>
          <a:bodyPr lIns="192911" tIns="96455" rIns="192911" bIns="96455"/>
          <a:lstStyle/>
          <a:p>
            <a:endParaRPr lang="en-US"/>
          </a:p>
        </p:txBody>
      </p:sp>
      <p:sp>
        <p:nvSpPr>
          <p:cNvPr id="5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Detour -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55" name="Straight Connector 5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57" name="Object 4"/>
          <p:cNvGraphicFramePr>
            <a:graphicFrameLocks noChangeAspect="1"/>
          </p:cNvGraphicFramePr>
          <p:nvPr/>
        </p:nvGraphicFramePr>
        <p:xfrm>
          <a:off x="3436187" y="2504358"/>
          <a:ext cx="5154279" cy="1504975"/>
        </p:xfrm>
        <a:graphic>
          <a:graphicData uri="http://schemas.openxmlformats.org/presentationml/2006/ole">
            <mc:AlternateContent xmlns:mc="http://schemas.openxmlformats.org/markup-compatibility/2006">
              <mc:Choice xmlns:v="urn:schemas-microsoft-com:vml" Requires="v">
                <p:oleObj spid="_x0000_s397448" name="Equation" r:id="rId8" imgW="965160" imgH="355320" progId="Equation.3">
                  <p:embed/>
                </p:oleObj>
              </mc:Choice>
              <mc:Fallback>
                <p:oleObj name="Equation" r:id="rId8" imgW="965160" imgH="35532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6187" y="2504358"/>
                        <a:ext cx="5154279" cy="15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a:grpSpLocks/>
          </p:cNvGrpSpPr>
          <p:nvPr/>
        </p:nvGrpSpPr>
        <p:grpSpPr bwMode="auto">
          <a:xfrm>
            <a:off x="6808604" y="1525421"/>
            <a:ext cx="1973182" cy="1350257"/>
            <a:chOff x="4848" y="2112"/>
            <a:chExt cx="526" cy="480"/>
          </a:xfrm>
        </p:grpSpPr>
        <p:sp>
          <p:nvSpPr>
            <p:cNvPr id="59" name="Line 6"/>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60" name="Text Box 7"/>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61" name="Object 8"/>
          <p:cNvGraphicFramePr>
            <a:graphicFrameLocks noChangeAspect="1"/>
          </p:cNvGraphicFramePr>
          <p:nvPr/>
        </p:nvGraphicFramePr>
        <p:xfrm>
          <a:off x="3195558" y="4262506"/>
          <a:ext cx="4133927" cy="1502161"/>
        </p:xfrm>
        <a:graphic>
          <a:graphicData uri="http://schemas.openxmlformats.org/presentationml/2006/ole">
            <mc:AlternateContent xmlns:mc="http://schemas.openxmlformats.org/markup-compatibility/2006">
              <mc:Choice xmlns:v="urn:schemas-microsoft-com:vml" Requires="v">
                <p:oleObj spid="_x0000_s397449" name="Equation" r:id="rId10" imgW="838080" imgH="355320" progId="Equation.3">
                  <p:embed/>
                </p:oleObj>
              </mc:Choice>
              <mc:Fallback>
                <p:oleObj name="Equation" r:id="rId10" imgW="838080" imgH="35532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5558" y="4262506"/>
                        <a:ext cx="4133927" cy="1502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Rectangle 61"/>
          <p:cNvSpPr/>
          <p:nvPr/>
        </p:nvSpPr>
        <p:spPr>
          <a:xfrm>
            <a:off x="15657908" y="1171412"/>
            <a:ext cx="2175751" cy="1411710"/>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3" grpId="0" animBg="1"/>
      <p:bldP spid="73" grpId="0" animBg="1"/>
      <p:bldP spid="7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2305" name="Line 11"/>
          <p:cNvSpPr>
            <a:spLocks noChangeShapeType="1"/>
          </p:cNvSpPr>
          <p:nvPr/>
        </p:nvSpPr>
        <p:spPr bwMode="auto">
          <a:xfrm flipH="1">
            <a:off x="2363317" y="6754015"/>
            <a:ext cx="1072871" cy="2278559"/>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cxnSp>
        <p:nvCxnSpPr>
          <p:cNvPr id="12306" name="Straight Connector 33"/>
          <p:cNvCxnSpPr>
            <a:cxnSpLocks noChangeShapeType="1"/>
          </p:cNvCxnSpPr>
          <p:nvPr/>
        </p:nvCxnSpPr>
        <p:spPr bwMode="auto">
          <a:xfrm rot="16200000" flipH="1">
            <a:off x="1814868" y="7133657"/>
            <a:ext cx="2278559" cy="1519274"/>
          </a:xfrm>
          <a:prstGeom prst="line">
            <a:avLst/>
          </a:prstGeom>
          <a:noFill/>
          <a:ln w="9525" algn="ctr">
            <a:solidFill>
              <a:srgbClr val="FF0000"/>
            </a:solidFill>
            <a:round/>
            <a:headEnd/>
            <a:tailEnd/>
          </a:ln>
        </p:spPr>
      </p:cxnSp>
      <p:cxnSp>
        <p:nvCxnSpPr>
          <p:cNvPr id="12307" name="Straight Arrow Connector 37"/>
          <p:cNvCxnSpPr>
            <a:cxnSpLocks noChangeShapeType="1"/>
          </p:cNvCxnSpPr>
          <p:nvPr/>
        </p:nvCxnSpPr>
        <p:spPr bwMode="auto">
          <a:xfrm rot="5400000">
            <a:off x="2213783" y="7451178"/>
            <a:ext cx="632934" cy="3752"/>
          </a:xfrm>
          <a:prstGeom prst="straightConnector1">
            <a:avLst/>
          </a:prstGeom>
          <a:noFill/>
          <a:ln w="9525" algn="ctr">
            <a:solidFill>
              <a:schemeClr val="tx1"/>
            </a:solidFill>
            <a:round/>
            <a:headEnd/>
            <a:tailEnd type="triangle" w="med" len="med"/>
          </a:ln>
        </p:spPr>
      </p:cxnSp>
      <p:cxnSp>
        <p:nvCxnSpPr>
          <p:cNvPr id="12308" name="Straight Arrow Connector 40"/>
          <p:cNvCxnSpPr>
            <a:cxnSpLocks noChangeShapeType="1"/>
          </p:cNvCxnSpPr>
          <p:nvPr/>
        </p:nvCxnSpPr>
        <p:spPr bwMode="auto">
          <a:xfrm rot="16200000" flipV="1">
            <a:off x="3057826" y="8207886"/>
            <a:ext cx="632932" cy="3750"/>
          </a:xfrm>
          <a:prstGeom prst="straightConnector1">
            <a:avLst/>
          </a:prstGeom>
          <a:noFill/>
          <a:ln w="9525" algn="ctr">
            <a:solidFill>
              <a:schemeClr val="tx1"/>
            </a:solidFill>
            <a:round/>
            <a:headEnd/>
            <a:tailEnd type="triangle" w="med" len="med"/>
          </a:ln>
        </p:spPr>
      </p:cxnSp>
      <p:cxnSp>
        <p:nvCxnSpPr>
          <p:cNvPr id="12309" name="Straight Arrow Connector 41"/>
          <p:cNvCxnSpPr>
            <a:cxnSpLocks noChangeShapeType="1"/>
          </p:cNvCxnSpPr>
          <p:nvPr/>
        </p:nvCxnSpPr>
        <p:spPr bwMode="auto">
          <a:xfrm rot="10800000" flipV="1">
            <a:off x="2700933" y="6880602"/>
            <a:ext cx="844043" cy="2812"/>
          </a:xfrm>
          <a:prstGeom prst="straightConnector1">
            <a:avLst/>
          </a:prstGeom>
          <a:noFill/>
          <a:ln w="9525" algn="ctr">
            <a:solidFill>
              <a:schemeClr val="tx1"/>
            </a:solidFill>
            <a:round/>
            <a:headEnd/>
            <a:tailEnd type="triangle" w="med" len="med"/>
          </a:ln>
        </p:spPr>
      </p:cxnSp>
      <p:cxnSp>
        <p:nvCxnSpPr>
          <p:cNvPr id="12310" name="Straight Arrow Connector 42"/>
          <p:cNvCxnSpPr>
            <a:cxnSpLocks noChangeShapeType="1"/>
          </p:cNvCxnSpPr>
          <p:nvPr/>
        </p:nvCxnSpPr>
        <p:spPr bwMode="auto">
          <a:xfrm flipV="1">
            <a:off x="2363316" y="8903173"/>
            <a:ext cx="844043" cy="2814"/>
          </a:xfrm>
          <a:prstGeom prst="straightConnector1">
            <a:avLst/>
          </a:prstGeom>
          <a:noFill/>
          <a:ln w="9525" algn="ctr">
            <a:solidFill>
              <a:schemeClr val="tx1"/>
            </a:solidFill>
            <a:round/>
            <a:headEnd/>
            <a:tailEnd type="triangle" w="med" len="med"/>
          </a:ln>
        </p:spPr>
      </p:cxnSp>
      <p:grpSp>
        <p:nvGrpSpPr>
          <p:cNvPr id="2" name="Group 67"/>
          <p:cNvGrpSpPr>
            <a:grpSpLocks/>
          </p:cNvGrpSpPr>
          <p:nvPr/>
        </p:nvGrpSpPr>
        <p:grpSpPr bwMode="auto">
          <a:xfrm>
            <a:off x="4895443" y="6880602"/>
            <a:ext cx="2363316" cy="2151971"/>
            <a:chOff x="2071669" y="4643446"/>
            <a:chExt cx="1000133" cy="1214446"/>
          </a:xfrm>
        </p:grpSpPr>
        <p:sp>
          <p:nvSpPr>
            <p:cNvPr id="12326" name="Line 11"/>
            <p:cNvSpPr>
              <a:spLocks noChangeShapeType="1"/>
            </p:cNvSpPr>
            <p:nvPr/>
          </p:nvSpPr>
          <p:spPr bwMode="auto">
            <a:xfrm flipH="1">
              <a:off x="2071669" y="4643446"/>
              <a:ext cx="857256" cy="1214446"/>
            </a:xfrm>
            <a:prstGeom prst="line">
              <a:avLst/>
            </a:prstGeom>
            <a:noFill/>
            <a:ln w="9525">
              <a:solidFill>
                <a:srgbClr val="3550FE"/>
              </a:solidFill>
              <a:prstDash val="lgDashDot"/>
              <a:round/>
              <a:headEnd/>
              <a:tailEnd/>
            </a:ln>
          </p:spPr>
          <p:txBody>
            <a:bodyPr wrap="none" anchor="ctr"/>
            <a:lstStyle/>
            <a:p>
              <a:endParaRPr lang="en-US"/>
            </a:p>
          </p:txBody>
        </p:sp>
        <p:cxnSp>
          <p:nvCxnSpPr>
            <p:cNvPr id="12327" name="Straight Connector 44"/>
            <p:cNvCxnSpPr>
              <a:cxnSpLocks noChangeShapeType="1"/>
            </p:cNvCxnSpPr>
            <p:nvPr/>
          </p:nvCxnSpPr>
          <p:spPr bwMode="auto">
            <a:xfrm rot="5400000">
              <a:off x="1857356" y="5143512"/>
              <a:ext cx="1214446" cy="214314"/>
            </a:xfrm>
            <a:prstGeom prst="line">
              <a:avLst/>
            </a:prstGeom>
            <a:noFill/>
            <a:ln w="9525" algn="ctr">
              <a:solidFill>
                <a:srgbClr val="FF0000"/>
              </a:solidFill>
              <a:round/>
              <a:headEnd/>
              <a:tailEnd/>
            </a:ln>
          </p:spPr>
        </p:cxnSp>
        <p:cxnSp>
          <p:nvCxnSpPr>
            <p:cNvPr id="12328" name="Straight Arrow Connector 45"/>
            <p:cNvCxnSpPr>
              <a:cxnSpLocks noChangeShapeType="1"/>
            </p:cNvCxnSpPr>
            <p:nvPr/>
          </p:nvCxnSpPr>
          <p:spPr bwMode="auto">
            <a:xfrm rot="5400000">
              <a:off x="2249471" y="5678503"/>
              <a:ext cx="357190" cy="1588"/>
            </a:xfrm>
            <a:prstGeom prst="straightConnector1">
              <a:avLst/>
            </a:prstGeom>
            <a:noFill/>
            <a:ln w="9525" algn="ctr">
              <a:solidFill>
                <a:schemeClr val="tx1"/>
              </a:solidFill>
              <a:round/>
              <a:headEnd/>
              <a:tailEnd type="triangle" w="med" len="med"/>
            </a:ln>
          </p:spPr>
        </p:cxnSp>
        <p:cxnSp>
          <p:nvCxnSpPr>
            <p:cNvPr id="12329" name="Straight Arrow Connector 46"/>
            <p:cNvCxnSpPr>
              <a:cxnSpLocks noChangeShapeType="1"/>
            </p:cNvCxnSpPr>
            <p:nvPr/>
          </p:nvCxnSpPr>
          <p:spPr bwMode="auto">
            <a:xfrm rot="16200000" flipV="1">
              <a:off x="2320909" y="4821247"/>
              <a:ext cx="357190" cy="1588"/>
            </a:xfrm>
            <a:prstGeom prst="straightConnector1">
              <a:avLst/>
            </a:prstGeom>
            <a:noFill/>
            <a:ln w="9525" algn="ctr">
              <a:solidFill>
                <a:schemeClr val="tx1"/>
              </a:solidFill>
              <a:round/>
              <a:headEnd/>
              <a:tailEnd type="triangle" w="med" len="med"/>
            </a:ln>
          </p:spPr>
        </p:cxnSp>
        <p:cxnSp>
          <p:nvCxnSpPr>
            <p:cNvPr id="12330" name="Straight Arrow Connector 47"/>
            <p:cNvCxnSpPr>
              <a:cxnSpLocks noChangeShapeType="1"/>
            </p:cNvCxnSpPr>
            <p:nvPr/>
          </p:nvCxnSpPr>
          <p:spPr bwMode="auto">
            <a:xfrm rot="10800000" flipV="1">
              <a:off x="2714612" y="4643446"/>
              <a:ext cx="357190" cy="1588"/>
            </a:xfrm>
            <a:prstGeom prst="straightConnector1">
              <a:avLst/>
            </a:prstGeom>
            <a:noFill/>
            <a:ln w="9525" algn="ctr">
              <a:solidFill>
                <a:schemeClr val="tx1"/>
              </a:solidFill>
              <a:round/>
              <a:headEnd/>
              <a:tailEnd type="triangle" w="med" len="med"/>
            </a:ln>
          </p:spPr>
        </p:cxnSp>
        <p:cxnSp>
          <p:nvCxnSpPr>
            <p:cNvPr id="12331" name="Straight Arrow Connector 48"/>
            <p:cNvCxnSpPr>
              <a:cxnSpLocks noChangeShapeType="1"/>
            </p:cNvCxnSpPr>
            <p:nvPr/>
          </p:nvCxnSpPr>
          <p:spPr bwMode="auto">
            <a:xfrm>
              <a:off x="2071670" y="5786453"/>
              <a:ext cx="214314" cy="1"/>
            </a:xfrm>
            <a:prstGeom prst="straightConnector1">
              <a:avLst/>
            </a:prstGeom>
            <a:noFill/>
            <a:ln w="9525" algn="ctr">
              <a:solidFill>
                <a:schemeClr val="tx1"/>
              </a:solidFill>
              <a:round/>
              <a:headEnd/>
              <a:tailEnd type="triangle" w="med" len="med"/>
            </a:ln>
          </p:spPr>
        </p:cxnSp>
      </p:grpSp>
      <p:grpSp>
        <p:nvGrpSpPr>
          <p:cNvPr id="3" name="Group 63"/>
          <p:cNvGrpSpPr>
            <a:grpSpLocks/>
          </p:cNvGrpSpPr>
          <p:nvPr/>
        </p:nvGrpSpPr>
        <p:grpSpPr bwMode="auto">
          <a:xfrm>
            <a:off x="7596375" y="6754015"/>
            <a:ext cx="1856890" cy="2278559"/>
            <a:chOff x="3214678" y="4572008"/>
            <a:chExt cx="785818" cy="1285885"/>
          </a:xfrm>
        </p:grpSpPr>
        <p:sp>
          <p:nvSpPr>
            <p:cNvPr id="12320" name="Line 11"/>
            <p:cNvSpPr>
              <a:spLocks noChangeShapeType="1"/>
            </p:cNvSpPr>
            <p:nvPr/>
          </p:nvSpPr>
          <p:spPr bwMode="auto">
            <a:xfrm flipH="1">
              <a:off x="3357554" y="4572008"/>
              <a:ext cx="357190" cy="1285885"/>
            </a:xfrm>
            <a:prstGeom prst="line">
              <a:avLst/>
            </a:prstGeom>
            <a:noFill/>
            <a:ln w="9525">
              <a:solidFill>
                <a:srgbClr val="3550FE"/>
              </a:solidFill>
              <a:prstDash val="lgDashDot"/>
              <a:round/>
              <a:headEnd/>
              <a:tailEnd/>
            </a:ln>
          </p:spPr>
          <p:txBody>
            <a:bodyPr wrap="none" anchor="ctr"/>
            <a:lstStyle/>
            <a:p>
              <a:endParaRPr lang="en-US"/>
            </a:p>
          </p:txBody>
        </p:sp>
        <p:cxnSp>
          <p:nvCxnSpPr>
            <p:cNvPr id="12321" name="Straight Connector 50"/>
            <p:cNvCxnSpPr>
              <a:cxnSpLocks noChangeShapeType="1"/>
            </p:cNvCxnSpPr>
            <p:nvPr/>
          </p:nvCxnSpPr>
          <p:spPr bwMode="auto">
            <a:xfrm rot="5400000">
              <a:off x="3214678" y="4786322"/>
              <a:ext cx="785818" cy="785818"/>
            </a:xfrm>
            <a:prstGeom prst="line">
              <a:avLst/>
            </a:prstGeom>
            <a:noFill/>
            <a:ln w="9525" algn="ctr">
              <a:solidFill>
                <a:srgbClr val="FF0000"/>
              </a:solidFill>
              <a:round/>
              <a:headEnd/>
              <a:tailEnd/>
            </a:ln>
          </p:spPr>
        </p:cxnSp>
        <p:cxnSp>
          <p:nvCxnSpPr>
            <p:cNvPr id="12322" name="Straight Arrow Connector 51"/>
            <p:cNvCxnSpPr>
              <a:cxnSpLocks noChangeShapeType="1"/>
            </p:cNvCxnSpPr>
            <p:nvPr/>
          </p:nvCxnSpPr>
          <p:spPr bwMode="auto">
            <a:xfrm rot="5400000">
              <a:off x="3179753" y="5464189"/>
              <a:ext cx="357190" cy="1588"/>
            </a:xfrm>
            <a:prstGeom prst="straightConnector1">
              <a:avLst/>
            </a:prstGeom>
            <a:noFill/>
            <a:ln w="9525" algn="ctr">
              <a:solidFill>
                <a:schemeClr val="tx1"/>
              </a:solidFill>
              <a:round/>
              <a:headEnd/>
              <a:tailEnd type="triangle" w="med" len="med"/>
            </a:ln>
          </p:spPr>
        </p:cxnSp>
        <p:cxnSp>
          <p:nvCxnSpPr>
            <p:cNvPr id="12323" name="Straight Arrow Connector 52"/>
            <p:cNvCxnSpPr>
              <a:cxnSpLocks noChangeShapeType="1"/>
            </p:cNvCxnSpPr>
            <p:nvPr/>
          </p:nvCxnSpPr>
          <p:spPr bwMode="auto">
            <a:xfrm rot="16200000" flipV="1">
              <a:off x="3679819" y="4892685"/>
              <a:ext cx="357190" cy="1588"/>
            </a:xfrm>
            <a:prstGeom prst="straightConnector1">
              <a:avLst/>
            </a:prstGeom>
            <a:noFill/>
            <a:ln w="9525" algn="ctr">
              <a:solidFill>
                <a:schemeClr val="tx1"/>
              </a:solidFill>
              <a:round/>
              <a:headEnd/>
              <a:tailEnd type="triangle" w="med" len="med"/>
            </a:ln>
          </p:spPr>
        </p:cxnSp>
        <p:cxnSp>
          <p:nvCxnSpPr>
            <p:cNvPr id="12324" name="Straight Arrow Connector 53"/>
            <p:cNvCxnSpPr>
              <a:cxnSpLocks noChangeShapeType="1"/>
            </p:cNvCxnSpPr>
            <p:nvPr/>
          </p:nvCxnSpPr>
          <p:spPr bwMode="auto">
            <a:xfrm rot="10800000" flipV="1">
              <a:off x="3500430" y="4643446"/>
              <a:ext cx="357190" cy="1588"/>
            </a:xfrm>
            <a:prstGeom prst="straightConnector1">
              <a:avLst/>
            </a:prstGeom>
            <a:noFill/>
            <a:ln w="9525" algn="ctr">
              <a:solidFill>
                <a:schemeClr val="tx1"/>
              </a:solidFill>
              <a:round/>
              <a:headEnd/>
              <a:tailEnd type="triangle" w="med" len="med"/>
            </a:ln>
          </p:spPr>
        </p:cxnSp>
        <p:cxnSp>
          <p:nvCxnSpPr>
            <p:cNvPr id="12325" name="Straight Arrow Connector 54"/>
            <p:cNvCxnSpPr>
              <a:cxnSpLocks noChangeShapeType="1"/>
            </p:cNvCxnSpPr>
            <p:nvPr/>
          </p:nvCxnSpPr>
          <p:spPr bwMode="auto">
            <a:xfrm flipV="1">
              <a:off x="3357554" y="5784866"/>
              <a:ext cx="357190" cy="1588"/>
            </a:xfrm>
            <a:prstGeom prst="straightConnector1">
              <a:avLst/>
            </a:prstGeom>
            <a:noFill/>
            <a:ln w="9525" algn="ctr">
              <a:solidFill>
                <a:schemeClr val="tx1"/>
              </a:solidFill>
              <a:round/>
              <a:headEnd/>
              <a:tailEnd type="triangle" w="med" len="med"/>
            </a:ln>
          </p:spPr>
        </p:cxnSp>
      </p:grpSp>
      <p:sp>
        <p:nvSpPr>
          <p:cNvPr id="56" name="Freeform 55"/>
          <p:cNvSpPr>
            <a:spLocks noChangeArrowheads="1"/>
          </p:cNvSpPr>
          <p:nvPr/>
        </p:nvSpPr>
        <p:spPr bwMode="auto">
          <a:xfrm>
            <a:off x="2438342" y="7007188"/>
            <a:ext cx="769017" cy="1344631"/>
          </a:xfrm>
          <a:custGeom>
            <a:avLst/>
            <a:gdLst>
              <a:gd name="T0" fmla="*/ 454 w 481781"/>
              <a:gd name="T1" fmla="*/ 0 h 758723"/>
              <a:gd name="T2" fmla="*/ 648 w 481781"/>
              <a:gd name="T3" fmla="*/ 570964 h 758723"/>
              <a:gd name="T4" fmla="*/ 4345 w 481781"/>
              <a:gd name="T5" fmla="*/ 748158 h 758723"/>
              <a:gd name="T6" fmla="*/ 8236 w 481781"/>
              <a:gd name="T7" fmla="*/ 639871 h 758723"/>
              <a:gd name="T8" fmla="*/ 8819 w 481781"/>
              <a:gd name="T9" fmla="*/ 364235 h 758723"/>
              <a:gd name="T10" fmla="*/ 3956 w 481781"/>
              <a:gd name="T11" fmla="*/ 324861 h 758723"/>
              <a:gd name="T12" fmla="*/ 4150 w 481781"/>
              <a:gd name="T13" fmla="*/ 492207 h 758723"/>
              <a:gd name="T14" fmla="*/ 0 60000 65536"/>
              <a:gd name="T15" fmla="*/ 0 60000 65536"/>
              <a:gd name="T16" fmla="*/ 0 60000 65536"/>
              <a:gd name="T17" fmla="*/ 0 60000 65536"/>
              <a:gd name="T18" fmla="*/ 0 60000 65536"/>
              <a:gd name="T19" fmla="*/ 0 60000 65536"/>
              <a:gd name="T20" fmla="*/ 0 60000 65536"/>
              <a:gd name="T21" fmla="*/ 0 w 481781"/>
              <a:gd name="T22" fmla="*/ 0 h 758723"/>
              <a:gd name="T23" fmla="*/ 481781 w 481781"/>
              <a:gd name="T24" fmla="*/ 758723 h 758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781" h="758723">
                <a:moveTo>
                  <a:pt x="22942" y="0"/>
                </a:moveTo>
                <a:cubicBezTo>
                  <a:pt x="11471" y="222864"/>
                  <a:pt x="0" y="445729"/>
                  <a:pt x="32774" y="570271"/>
                </a:cubicBezTo>
                <a:cubicBezTo>
                  <a:pt x="65548" y="694813"/>
                  <a:pt x="155677" y="735781"/>
                  <a:pt x="219587" y="747252"/>
                </a:cubicBezTo>
                <a:cubicBezTo>
                  <a:pt x="283497" y="758723"/>
                  <a:pt x="378542" y="703006"/>
                  <a:pt x="416232" y="639097"/>
                </a:cubicBezTo>
                <a:cubicBezTo>
                  <a:pt x="453922" y="575188"/>
                  <a:pt x="481781" y="416233"/>
                  <a:pt x="445729" y="363794"/>
                </a:cubicBezTo>
                <a:cubicBezTo>
                  <a:pt x="409677" y="311355"/>
                  <a:pt x="239251" y="303162"/>
                  <a:pt x="199922" y="324465"/>
                </a:cubicBezTo>
                <a:cubicBezTo>
                  <a:pt x="160593" y="345768"/>
                  <a:pt x="185174" y="418690"/>
                  <a:pt x="209755" y="491613"/>
                </a:cubicBezTo>
              </a:path>
            </a:pathLst>
          </a:custGeom>
          <a:noFill/>
          <a:ln w="9525" algn="ctr">
            <a:solidFill>
              <a:schemeClr val="tx1"/>
            </a:solidFill>
            <a:round/>
            <a:headEnd/>
            <a:tailEnd type="triangle" w="med" len="med"/>
          </a:ln>
        </p:spPr>
        <p:txBody>
          <a:bodyPr lIns="192911" tIns="96455" rIns="192911" bIns="96455"/>
          <a:lstStyle/>
          <a:p>
            <a:endParaRPr lang="en-US"/>
          </a:p>
        </p:txBody>
      </p:sp>
      <p:sp>
        <p:nvSpPr>
          <p:cNvPr id="63" name="Freeform 62"/>
          <p:cNvSpPr>
            <a:spLocks noChangeArrowheads="1"/>
          </p:cNvSpPr>
          <p:nvPr/>
        </p:nvSpPr>
        <p:spPr bwMode="auto">
          <a:xfrm>
            <a:off x="7682653" y="7133775"/>
            <a:ext cx="3166094" cy="1960685"/>
          </a:xfrm>
          <a:custGeom>
            <a:avLst/>
            <a:gdLst>
              <a:gd name="T0" fmla="*/ 532018 w 1340465"/>
              <a:gd name="T1" fmla="*/ 425663 h 1106129"/>
              <a:gd name="T2" fmla="*/ 532018 w 1340465"/>
              <a:gd name="T3" fmla="*/ 119977 h 1106129"/>
              <a:gd name="T4" fmla="*/ 483059 w 1340465"/>
              <a:gd name="T5" fmla="*/ 50944 h 1106129"/>
              <a:gd name="T6" fmla="*/ 326392 w 1340465"/>
              <a:gd name="T7" fmla="*/ 50944 h 1106129"/>
              <a:gd name="T8" fmla="*/ 52223 w 1340465"/>
              <a:gd name="T9" fmla="*/ 356635 h 1106129"/>
              <a:gd name="T10" fmla="*/ 13056 w 1340465"/>
              <a:gd name="T11" fmla="*/ 889126 h 1106129"/>
              <a:gd name="T12" fmla="*/ 91390 w 1340465"/>
              <a:gd name="T13" fmla="*/ 1076486 h 1106129"/>
              <a:gd name="T14" fmla="*/ 336182 w 1340465"/>
              <a:gd name="T15" fmla="*/ 1086346 h 1106129"/>
              <a:gd name="T16" fmla="*/ 933477 w 1340465"/>
              <a:gd name="T17" fmla="*/ 977874 h 1106129"/>
              <a:gd name="T18" fmla="*/ 1334940 w 1340465"/>
              <a:gd name="T19" fmla="*/ 603161 h 1106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0465"/>
              <a:gd name="T31" fmla="*/ 0 h 1106129"/>
              <a:gd name="T32" fmla="*/ 1340465 w 1340465"/>
              <a:gd name="T33" fmla="*/ 1106129 h 1106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0465" h="1106129">
                <a:moveTo>
                  <a:pt x="534219" y="424426"/>
                </a:moveTo>
                <a:cubicBezTo>
                  <a:pt x="538315" y="303161"/>
                  <a:pt x="542412" y="181897"/>
                  <a:pt x="534219" y="119626"/>
                </a:cubicBezTo>
                <a:cubicBezTo>
                  <a:pt x="526026" y="57355"/>
                  <a:pt x="519471" y="62271"/>
                  <a:pt x="485058" y="50800"/>
                </a:cubicBezTo>
                <a:cubicBezTo>
                  <a:pt x="450645" y="39329"/>
                  <a:pt x="399845" y="0"/>
                  <a:pt x="327742" y="50800"/>
                </a:cubicBezTo>
                <a:cubicBezTo>
                  <a:pt x="255639" y="101600"/>
                  <a:pt x="104878" y="216310"/>
                  <a:pt x="52439" y="355600"/>
                </a:cubicBezTo>
                <a:cubicBezTo>
                  <a:pt x="0" y="494890"/>
                  <a:pt x="6555" y="766916"/>
                  <a:pt x="13110" y="886542"/>
                </a:cubicBezTo>
                <a:cubicBezTo>
                  <a:pt x="19665" y="1006168"/>
                  <a:pt x="37691" y="1040581"/>
                  <a:pt x="91768" y="1073355"/>
                </a:cubicBezTo>
                <a:cubicBezTo>
                  <a:pt x="145845" y="1106129"/>
                  <a:pt x="196645" y="1099574"/>
                  <a:pt x="337574" y="1083187"/>
                </a:cubicBezTo>
                <a:cubicBezTo>
                  <a:pt x="478503" y="1066800"/>
                  <a:pt x="770194" y="1055329"/>
                  <a:pt x="937342" y="975032"/>
                </a:cubicBezTo>
                <a:cubicBezTo>
                  <a:pt x="1104490" y="894735"/>
                  <a:pt x="1222477" y="748070"/>
                  <a:pt x="1340465" y="601406"/>
                </a:cubicBezTo>
              </a:path>
            </a:pathLst>
          </a:custGeom>
          <a:noFill/>
          <a:ln w="9525" algn="ctr">
            <a:solidFill>
              <a:schemeClr val="tx1"/>
            </a:solidFill>
            <a:round/>
            <a:headEnd/>
            <a:tailEnd type="triangle" w="med" len="med"/>
          </a:ln>
        </p:spPr>
        <p:txBody>
          <a:bodyPr lIns="192911" tIns="96455" rIns="192911" bIns="96455"/>
          <a:lstStyle/>
          <a:p>
            <a:endParaRPr lang="en-US"/>
          </a:p>
        </p:txBody>
      </p:sp>
      <p:sp>
        <p:nvSpPr>
          <p:cNvPr id="12315" name="TextBox 35"/>
          <p:cNvSpPr txBox="1">
            <a:spLocks noChangeArrowheads="1"/>
          </p:cNvSpPr>
          <p:nvPr/>
        </p:nvSpPr>
        <p:spPr bwMode="auto">
          <a:xfrm>
            <a:off x="7427566" y="9285747"/>
            <a:ext cx="3458695" cy="979624"/>
          </a:xfrm>
          <a:prstGeom prst="rect">
            <a:avLst/>
          </a:prstGeom>
          <a:noFill/>
          <a:ln w="9525">
            <a:noFill/>
            <a:miter lim="800000"/>
            <a:headEnd/>
            <a:tailEnd/>
          </a:ln>
        </p:spPr>
        <p:txBody>
          <a:bodyPr lIns="192911" tIns="96455" rIns="192911" bIns="96455">
            <a:spAutoFit/>
          </a:bodyPr>
          <a:lstStyle/>
          <a:p>
            <a:r>
              <a:rPr lang="en-US" sz="5100" dirty="0"/>
              <a:t>unstable</a:t>
            </a:r>
          </a:p>
        </p:txBody>
      </p:sp>
      <p:sp>
        <p:nvSpPr>
          <p:cNvPr id="12316" name="TextBox 37"/>
          <p:cNvSpPr txBox="1">
            <a:spLocks noChangeArrowheads="1"/>
          </p:cNvSpPr>
          <p:nvPr/>
        </p:nvSpPr>
        <p:spPr bwMode="auto">
          <a:xfrm>
            <a:off x="4051399" y="9606433"/>
            <a:ext cx="2775959" cy="979624"/>
          </a:xfrm>
          <a:prstGeom prst="rect">
            <a:avLst/>
          </a:prstGeom>
          <a:noFill/>
          <a:ln w="9525">
            <a:noFill/>
            <a:miter lim="800000"/>
            <a:headEnd/>
            <a:tailEnd/>
          </a:ln>
        </p:spPr>
        <p:txBody>
          <a:bodyPr lIns="192911" tIns="96455" rIns="192911" bIns="96455">
            <a:spAutoFit/>
          </a:bodyPr>
          <a:lstStyle/>
          <a:p>
            <a:r>
              <a:rPr lang="en-US" sz="5100" dirty="0"/>
              <a:t>saddle</a:t>
            </a:r>
          </a:p>
        </p:txBody>
      </p:sp>
      <p:sp>
        <p:nvSpPr>
          <p:cNvPr id="12317" name="TextBox 38"/>
          <p:cNvSpPr txBox="1">
            <a:spLocks noChangeArrowheads="1"/>
          </p:cNvSpPr>
          <p:nvPr/>
        </p:nvSpPr>
        <p:spPr bwMode="auto">
          <a:xfrm>
            <a:off x="2025700" y="9986193"/>
            <a:ext cx="2580891" cy="979624"/>
          </a:xfrm>
          <a:prstGeom prst="rect">
            <a:avLst/>
          </a:prstGeom>
          <a:noFill/>
          <a:ln w="9525">
            <a:noFill/>
            <a:miter lim="800000"/>
            <a:headEnd/>
            <a:tailEnd/>
          </a:ln>
        </p:spPr>
        <p:txBody>
          <a:bodyPr lIns="192911" tIns="96455" rIns="192911" bIns="96455">
            <a:spAutoFit/>
          </a:bodyPr>
          <a:lstStyle/>
          <a:p>
            <a:r>
              <a:rPr lang="en-US" sz="5100" dirty="0"/>
              <a:t>stable</a:t>
            </a:r>
          </a:p>
        </p:txBody>
      </p:sp>
      <p:sp>
        <p:nvSpPr>
          <p:cNvPr id="5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a:t>
            </a:r>
            <a:r>
              <a:rPr lang="en-US" sz="6000" dirty="0" smtClean="0">
                <a:solidFill>
                  <a:srgbClr val="FF0000"/>
                </a:solidFill>
                <a:latin typeface="Impact" charset="0"/>
                <a:ea typeface="ＭＳ Ｐゴシック" charset="0"/>
                <a:cs typeface="Impact" charset="0"/>
              </a:rPr>
              <a:t> 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55" name="Straight Connector 5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7" name="Line 46"/>
          <p:cNvSpPr>
            <a:spLocks noChangeShapeType="1"/>
          </p:cNvSpPr>
          <p:nvPr/>
        </p:nvSpPr>
        <p:spPr bwMode="auto">
          <a:xfrm>
            <a:off x="13144540" y="789569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8" name="Line 47"/>
          <p:cNvSpPr>
            <a:spLocks noChangeShapeType="1"/>
          </p:cNvSpPr>
          <p:nvPr/>
        </p:nvSpPr>
        <p:spPr bwMode="auto">
          <a:xfrm flipH="1" flipV="1">
            <a:off x="13144540" y="2764715"/>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9" name="Freeform 49"/>
          <p:cNvSpPr>
            <a:spLocks/>
          </p:cNvSpPr>
          <p:nvPr/>
        </p:nvSpPr>
        <p:spPr bwMode="auto">
          <a:xfrm>
            <a:off x="13324602" y="3034767"/>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60" name="Line 50"/>
          <p:cNvSpPr>
            <a:spLocks noChangeShapeType="1"/>
          </p:cNvSpPr>
          <p:nvPr/>
        </p:nvSpPr>
        <p:spPr bwMode="auto">
          <a:xfrm flipH="1">
            <a:off x="14004757" y="3439845"/>
            <a:ext cx="1660653" cy="4455848"/>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61" name="Object 52"/>
          <p:cNvGraphicFramePr>
            <a:graphicFrameLocks noChangeAspect="1"/>
          </p:cNvGraphicFramePr>
          <p:nvPr/>
        </p:nvGraphicFramePr>
        <p:xfrm>
          <a:off x="18726469" y="8196689"/>
          <a:ext cx="2262032" cy="1454338"/>
        </p:xfrm>
        <a:graphic>
          <a:graphicData uri="http://schemas.openxmlformats.org/presentationml/2006/ole">
            <mc:AlternateContent xmlns:mc="http://schemas.openxmlformats.org/markup-compatibility/2006">
              <mc:Choice xmlns:v="urn:schemas-microsoft-com:vml" Requires="v">
                <p:oleObj spid="_x0000_s398470" name="Equation" r:id="rId4" imgW="457200" imgH="393480" progId="Equation.3">
                  <p:embed/>
                </p:oleObj>
              </mc:Choice>
              <mc:Fallback>
                <p:oleObj name="Equation" r:id="rId4" imgW="457200" imgH="393480" progId="Equation.3">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96689"/>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54"/>
          <p:cNvGraphicFramePr>
            <a:graphicFrameLocks noChangeAspect="1"/>
          </p:cNvGraphicFramePr>
          <p:nvPr/>
        </p:nvGraphicFramePr>
        <p:xfrm>
          <a:off x="15657908" y="2570848"/>
          <a:ext cx="2175751" cy="1358697"/>
        </p:xfrm>
        <a:graphic>
          <a:graphicData uri="http://schemas.openxmlformats.org/presentationml/2006/ole">
            <mc:AlternateContent xmlns:mc="http://schemas.openxmlformats.org/markup-compatibility/2006">
              <mc:Choice xmlns:v="urn:schemas-microsoft-com:vml" Requires="v">
                <p:oleObj spid="_x0000_s398471" name="Equation" r:id="rId6" imgW="469800" imgH="393480" progId="Equation.3">
                  <p:embed/>
                </p:oleObj>
              </mc:Choice>
              <mc:Fallback>
                <p:oleObj name="Equation" r:id="rId6" imgW="469800" imgH="393480"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2570848"/>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 Box 55"/>
          <p:cNvSpPr txBox="1">
            <a:spLocks noChangeArrowheads="1"/>
          </p:cNvSpPr>
          <p:nvPr/>
        </p:nvSpPr>
        <p:spPr bwMode="auto">
          <a:xfrm>
            <a:off x="12026655" y="2207735"/>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65" name="Text Box 56"/>
          <p:cNvSpPr txBox="1">
            <a:spLocks noChangeArrowheads="1"/>
          </p:cNvSpPr>
          <p:nvPr/>
        </p:nvSpPr>
        <p:spPr bwMode="auto">
          <a:xfrm>
            <a:off x="20129453" y="6933635"/>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66" name="Text Box 57"/>
          <p:cNvSpPr txBox="1">
            <a:spLocks noChangeArrowheads="1"/>
          </p:cNvSpPr>
          <p:nvPr/>
        </p:nvSpPr>
        <p:spPr bwMode="auto">
          <a:xfrm>
            <a:off x="18531401" y="6247254"/>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sp>
        <p:nvSpPr>
          <p:cNvPr id="67" name="Text Box 58"/>
          <p:cNvSpPr txBox="1">
            <a:spLocks noChangeArrowheads="1"/>
          </p:cNvSpPr>
          <p:nvPr/>
        </p:nvSpPr>
        <p:spPr bwMode="auto">
          <a:xfrm>
            <a:off x="17608583" y="9887321"/>
            <a:ext cx="3337513"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3300"/>
                </a:solidFill>
              </a:rPr>
              <a:t>u</a:t>
            </a:r>
            <a:r>
              <a:rPr lang="fr-CH" sz="5100" dirty="0">
                <a:solidFill>
                  <a:srgbClr val="FF3300"/>
                </a:solidFill>
              </a:rPr>
              <a:t>-</a:t>
            </a:r>
            <a:r>
              <a:rPr lang="fr-CH" sz="5100" dirty="0" err="1">
                <a:solidFill>
                  <a:srgbClr val="FF3300"/>
                </a:solidFill>
              </a:rPr>
              <a:t>nullcline</a:t>
            </a:r>
            <a:endParaRPr lang="fr-FR" sz="5100" dirty="0">
              <a:solidFill>
                <a:srgbClr val="FF3300"/>
              </a:solidFill>
            </a:endParaRPr>
          </a:p>
        </p:txBody>
      </p:sp>
      <p:sp>
        <p:nvSpPr>
          <p:cNvPr id="68" name="Text Box 59"/>
          <p:cNvSpPr txBox="1">
            <a:spLocks noChangeArrowheads="1"/>
          </p:cNvSpPr>
          <p:nvPr/>
        </p:nvSpPr>
        <p:spPr bwMode="auto">
          <a:xfrm>
            <a:off x="17781143" y="2621481"/>
            <a:ext cx="3446517" cy="979624"/>
          </a:xfrm>
          <a:prstGeom prst="rect">
            <a:avLst/>
          </a:prstGeom>
          <a:noFill/>
          <a:ln w="9525">
            <a:noFill/>
            <a:miter lim="800000"/>
            <a:headEnd/>
            <a:tailEnd/>
          </a:ln>
        </p:spPr>
        <p:txBody>
          <a:bodyPr wrap="none" lIns="192911" tIns="96455" rIns="192911" bIns="96455">
            <a:spAutoFit/>
          </a:bodyPr>
          <a:lstStyle/>
          <a:p>
            <a:r>
              <a:rPr lang="fr-CH" sz="5100" i="1" dirty="0">
                <a:solidFill>
                  <a:srgbClr val="3550FE"/>
                </a:solidFill>
              </a:rPr>
              <a:t>w</a:t>
            </a:r>
            <a:r>
              <a:rPr lang="fr-CH" sz="5100" dirty="0">
                <a:solidFill>
                  <a:srgbClr val="3550FE"/>
                </a:solidFill>
              </a:rPr>
              <a:t>-</a:t>
            </a:r>
            <a:r>
              <a:rPr lang="fr-CH" sz="5100" dirty="0" err="1">
                <a:solidFill>
                  <a:srgbClr val="3550FE"/>
                </a:solidFill>
              </a:rPr>
              <a:t>nullcline</a:t>
            </a:r>
            <a:endParaRPr lang="fr-FR" sz="5100" dirty="0">
              <a:solidFill>
                <a:srgbClr val="3550FE"/>
              </a:solidFill>
            </a:endParaRPr>
          </a:p>
        </p:txBody>
      </p:sp>
      <p:sp>
        <p:nvSpPr>
          <p:cNvPr id="69" name="Freeform 62"/>
          <p:cNvSpPr>
            <a:spLocks/>
          </p:cNvSpPr>
          <p:nvPr/>
        </p:nvSpPr>
        <p:spPr bwMode="auto">
          <a:xfrm>
            <a:off x="13354612" y="1501663"/>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70" name="Rectangle 69"/>
          <p:cNvSpPr/>
          <p:nvPr/>
        </p:nvSpPr>
        <p:spPr>
          <a:xfrm>
            <a:off x="15665411" y="2586470"/>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1" name="Object 5"/>
          <p:cNvGraphicFramePr>
            <a:graphicFrameLocks noChangeAspect="1"/>
          </p:cNvGraphicFramePr>
          <p:nvPr/>
        </p:nvGraphicFramePr>
        <p:xfrm>
          <a:off x="2871476" y="1552397"/>
          <a:ext cx="5384800" cy="1663700"/>
        </p:xfrm>
        <a:graphic>
          <a:graphicData uri="http://schemas.openxmlformats.org/presentationml/2006/ole">
            <mc:AlternateContent xmlns:mc="http://schemas.openxmlformats.org/markup-compatibility/2006">
              <mc:Choice xmlns:v="urn:schemas-microsoft-com:vml" Requires="v">
                <p:oleObj spid="_x0000_s398472" name="Equation" r:id="rId8" imgW="1269720" imgH="393480" progId="Equation.DSMT4">
                  <p:embed/>
                </p:oleObj>
              </mc:Choice>
              <mc:Fallback>
                <p:oleObj name="Equation" r:id="rId8" imgW="1269720" imgH="39348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1476" y="1552397"/>
                        <a:ext cx="53848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9"/>
          <p:cNvGraphicFramePr>
            <a:graphicFrameLocks noChangeAspect="1"/>
          </p:cNvGraphicFramePr>
          <p:nvPr/>
        </p:nvGraphicFramePr>
        <p:xfrm>
          <a:off x="2532126" y="3412041"/>
          <a:ext cx="4305300" cy="1665288"/>
        </p:xfrm>
        <a:graphic>
          <a:graphicData uri="http://schemas.openxmlformats.org/presentationml/2006/ole">
            <mc:AlternateContent xmlns:mc="http://schemas.openxmlformats.org/markup-compatibility/2006">
              <mc:Choice xmlns:v="urn:schemas-microsoft-com:vml" Requires="v">
                <p:oleObj spid="_x0000_s398473" name="Equation" r:id="rId10" imgW="1015920" imgH="393480" progId="Equation.DSMT4">
                  <p:embed/>
                </p:oleObj>
              </mc:Choice>
              <mc:Fallback>
                <p:oleObj name="Equation" r:id="rId10" imgW="101592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2126" y="3412041"/>
                        <a:ext cx="4305300"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Oval 74"/>
          <p:cNvSpPr/>
          <p:nvPr/>
        </p:nvSpPr>
        <p:spPr>
          <a:xfrm>
            <a:off x="14774779" y="5462337"/>
            <a:ext cx="216568" cy="21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4301541" y="6890076"/>
            <a:ext cx="216568" cy="2165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15304168" y="4331368"/>
            <a:ext cx="3227233" cy="11309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14991347" y="4483768"/>
            <a:ext cx="3540054" cy="21095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8561546" y="3999020"/>
            <a:ext cx="2544286" cy="969496"/>
          </a:xfrm>
          <a:prstGeom prst="rect">
            <a:avLst/>
          </a:prstGeom>
          <a:solidFill>
            <a:srgbClr val="FFFF00"/>
          </a:solidFill>
          <a:ln>
            <a:solidFill>
              <a:schemeClr val="tx1"/>
            </a:solidFill>
          </a:ln>
        </p:spPr>
        <p:txBody>
          <a:bodyPr wrap="none" rtlCol="0">
            <a:spAutoFit/>
          </a:bodyPr>
          <a:lstStyle/>
          <a:p>
            <a:r>
              <a:rPr lang="en-US" dirty="0" smtClean="0"/>
              <a:t>stable?</a:t>
            </a:r>
            <a:endParaRPr lang="en-US" dirty="0"/>
          </a:p>
        </p:txBody>
      </p:sp>
      <p:sp>
        <p:nvSpPr>
          <p:cNvPr id="80" name="TextBox 79"/>
          <p:cNvSpPr txBox="1"/>
          <p:nvPr/>
        </p:nvSpPr>
        <p:spPr>
          <a:xfrm>
            <a:off x="486342" y="5277758"/>
            <a:ext cx="2949846" cy="969496"/>
          </a:xfrm>
          <a:prstGeom prst="rect">
            <a:avLst/>
          </a:prstGeom>
          <a:noFill/>
        </p:spPr>
        <p:txBody>
          <a:bodyPr wrap="none" rtlCol="0">
            <a:spAutoFit/>
          </a:bodyPr>
          <a:lstStyle/>
          <a:p>
            <a:r>
              <a:rPr lang="en-US" dirty="0" smtClean="0"/>
              <a:t>zoom in:</a:t>
            </a:r>
            <a:endParaRPr lang="en-US" dirty="0"/>
          </a:p>
        </p:txBody>
      </p:sp>
      <p:sp>
        <p:nvSpPr>
          <p:cNvPr id="81" name="TextBox 80"/>
          <p:cNvSpPr txBox="1"/>
          <p:nvPr/>
        </p:nvSpPr>
        <p:spPr>
          <a:xfrm>
            <a:off x="12026655" y="9651027"/>
            <a:ext cx="5187639" cy="1846659"/>
          </a:xfrm>
          <a:prstGeom prst="rect">
            <a:avLst/>
          </a:prstGeom>
          <a:solidFill>
            <a:schemeClr val="tx2">
              <a:lumMod val="40000"/>
              <a:lumOff val="60000"/>
            </a:schemeClr>
          </a:solidFill>
        </p:spPr>
        <p:txBody>
          <a:bodyPr wrap="none" rtlCol="0">
            <a:spAutoFit/>
          </a:bodyPr>
          <a:lstStyle/>
          <a:p>
            <a:r>
              <a:rPr lang="en-US" dirty="0" smtClean="0"/>
              <a:t>Math derivation</a:t>
            </a:r>
          </a:p>
          <a:p>
            <a:r>
              <a:rPr lang="en-US" dirty="0" smtClean="0"/>
              <a:t>   now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3" grpId="0" animBg="1"/>
      <p:bldP spid="8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smtClean="0">
                <a:solidFill>
                  <a:srgbClr val="FF0000"/>
                </a:solidFill>
                <a:latin typeface="Impact" charset="0"/>
                <a:ea typeface="ＭＳ Ｐゴシック" charset="0"/>
                <a:cs typeface="Impact" charset="0"/>
              </a:rPr>
              <a:t> 3.3. Neuron models and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1992330" y="1460168"/>
            <a:ext cx="7750840" cy="969496"/>
          </a:xfrm>
          <a:prstGeom prst="rect">
            <a:avLst/>
          </a:prstGeom>
          <a:noFill/>
        </p:spPr>
        <p:txBody>
          <a:bodyPr wrap="none" rtlCol="0">
            <a:spAutoFit/>
          </a:bodyPr>
          <a:lstStyle/>
          <a:p>
            <a:r>
              <a:rPr lang="en-US" dirty="0" smtClean="0"/>
              <a:t>2-dimensional equation</a:t>
            </a:r>
            <a:endParaRPr lang="en-US" dirty="0"/>
          </a:p>
        </p:txBody>
      </p:sp>
      <p:grpSp>
        <p:nvGrpSpPr>
          <p:cNvPr id="2" name="Group 4"/>
          <p:cNvGrpSpPr>
            <a:grpSpLocks/>
          </p:cNvGrpSpPr>
          <p:nvPr/>
        </p:nvGrpSpPr>
        <p:grpSpPr bwMode="auto">
          <a:xfrm>
            <a:off x="13069089" y="2429664"/>
            <a:ext cx="6384734" cy="3341888"/>
            <a:chOff x="223" y="1104"/>
            <a:chExt cx="2008" cy="1188"/>
          </a:xfrm>
        </p:grpSpPr>
        <p:graphicFrame>
          <p:nvGraphicFramePr>
            <p:cNvPr id="10" name="Object 5"/>
            <p:cNvGraphicFramePr>
              <a:graphicFrameLocks noChangeAspect="1"/>
            </p:cNvGraphicFramePr>
            <p:nvPr/>
          </p:nvGraphicFramePr>
          <p:xfrm>
            <a:off x="310" y="1104"/>
            <a:ext cx="1921" cy="592"/>
          </p:xfrm>
          <a:graphic>
            <a:graphicData uri="http://schemas.openxmlformats.org/presentationml/2006/ole">
              <mc:AlternateContent xmlns:mc="http://schemas.openxmlformats.org/markup-compatibility/2006">
                <mc:Choice xmlns:v="urn:schemas-microsoft-com:vml" Requires="v">
                  <p:oleObj spid="_x0000_s404548" name="Equation" r:id="rId4" imgW="1269720" imgH="393480" progId="Equation.DSMT4">
                    <p:embed/>
                  </p:oleObj>
                </mc:Choice>
                <mc:Fallback>
                  <p:oleObj name="Equation" r:id="rId4" imgW="126972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 y="1104"/>
                          <a:ext cx="1921"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223" y="1700"/>
            <a:ext cx="1479" cy="592"/>
          </p:xfrm>
          <a:graphic>
            <a:graphicData uri="http://schemas.openxmlformats.org/presentationml/2006/ole">
              <mc:AlternateContent xmlns:mc="http://schemas.openxmlformats.org/markup-compatibility/2006">
                <mc:Choice xmlns:v="urn:schemas-microsoft-com:vml" Requires="v">
                  <p:oleObj spid="_x0000_s404549" name="Equation" r:id="rId6" imgW="1015920" imgH="393480" progId="Equation.3">
                    <p:embed/>
                  </p:oleObj>
                </mc:Choice>
                <mc:Fallback>
                  <p:oleObj name="Equation" r:id="rId6" imgW="1015920" imgH="3934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 y="1700"/>
                          <a:ext cx="1479" cy="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p:nvPr/>
        </p:nvSpPr>
        <p:spPr>
          <a:xfrm>
            <a:off x="11992330" y="5771891"/>
            <a:ext cx="8114354" cy="2723823"/>
          </a:xfrm>
          <a:prstGeom prst="rect">
            <a:avLst/>
          </a:prstGeom>
          <a:noFill/>
        </p:spPr>
        <p:txBody>
          <a:bodyPr wrap="square" rtlCol="0">
            <a:spAutoFit/>
          </a:bodyPr>
          <a:lstStyle/>
          <a:p>
            <a:r>
              <a:rPr lang="en-US" dirty="0" smtClean="0"/>
              <a:t>Stability characterized by </a:t>
            </a:r>
            <a:r>
              <a:rPr lang="en-US" dirty="0" err="1" smtClean="0"/>
              <a:t>Eigenvalues</a:t>
            </a:r>
            <a:r>
              <a:rPr lang="en-US" dirty="0" smtClean="0"/>
              <a:t> of </a:t>
            </a:r>
            <a:r>
              <a:rPr lang="en-US" dirty="0" err="1" smtClean="0"/>
              <a:t>linearized</a:t>
            </a:r>
            <a:r>
              <a:rPr lang="en-US" dirty="0" smtClean="0"/>
              <a:t> equations</a:t>
            </a:r>
          </a:p>
        </p:txBody>
      </p:sp>
      <p:pic>
        <p:nvPicPr>
          <p:cNvPr id="16" name="Picture 8"/>
          <p:cNvPicPr>
            <a:picLocks noChangeAspect="1" noChangeArrowheads="1"/>
          </p:cNvPicPr>
          <p:nvPr/>
        </p:nvPicPr>
        <p:blipFill>
          <a:blip r:embed="rId8"/>
          <a:srcRect/>
          <a:stretch>
            <a:fillRect/>
          </a:stretch>
        </p:blipFill>
        <p:spPr bwMode="auto">
          <a:xfrm>
            <a:off x="11992330" y="8495714"/>
            <a:ext cx="8671500" cy="2510171"/>
          </a:xfrm>
          <a:prstGeom prst="rect">
            <a:avLst/>
          </a:prstGeom>
          <a:noFill/>
          <a:ln w="9525">
            <a:noFill/>
            <a:miter lim="800000"/>
            <a:headEnd/>
            <a:tailEnd/>
          </a:ln>
        </p:spPr>
      </p:pic>
      <p:sp>
        <p:nvSpPr>
          <p:cNvPr id="11" name="TextBox 10"/>
          <p:cNvSpPr txBox="1"/>
          <p:nvPr/>
        </p:nvSpPr>
        <p:spPr>
          <a:xfrm>
            <a:off x="2017986" y="4094982"/>
            <a:ext cx="5838458" cy="3600986"/>
          </a:xfrm>
          <a:prstGeom prst="rect">
            <a:avLst/>
          </a:prstGeom>
          <a:solidFill>
            <a:srgbClr val="FFFF00"/>
          </a:solidFill>
        </p:spPr>
        <p:txBody>
          <a:bodyPr wrap="none" rtlCol="0">
            <a:spAutoFit/>
          </a:bodyPr>
          <a:lstStyle/>
          <a:p>
            <a:r>
              <a:rPr lang="en-US" dirty="0" smtClean="0">
                <a:solidFill>
                  <a:srgbClr val="FF0000"/>
                </a:solidFill>
              </a:rPr>
              <a:t>Now Back:</a:t>
            </a:r>
          </a:p>
          <a:p>
            <a:endParaRPr lang="en-US" dirty="0" smtClean="0">
              <a:solidFill>
                <a:srgbClr val="FF0000"/>
              </a:solidFill>
            </a:endParaRPr>
          </a:p>
          <a:p>
            <a:r>
              <a:rPr lang="en-US" dirty="0" smtClean="0">
                <a:solidFill>
                  <a:srgbClr val="FF0000"/>
                </a:solidFill>
              </a:rPr>
              <a:t>Application to our</a:t>
            </a:r>
          </a:p>
          <a:p>
            <a:r>
              <a:rPr lang="en-US" dirty="0" smtClean="0">
                <a:solidFill>
                  <a:srgbClr val="FF0000"/>
                </a:solidFill>
              </a:rPr>
              <a:t> neuron model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3321" name="Line 46"/>
          <p:cNvSpPr>
            <a:spLocks noChangeShapeType="1"/>
          </p:cNvSpPr>
          <p:nvPr/>
        </p:nvSpPr>
        <p:spPr bwMode="auto">
          <a:xfrm>
            <a:off x="13144540" y="789569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3322" name="Line 47"/>
          <p:cNvSpPr>
            <a:spLocks noChangeShapeType="1"/>
          </p:cNvSpPr>
          <p:nvPr/>
        </p:nvSpPr>
        <p:spPr bwMode="auto">
          <a:xfrm flipH="1" flipV="1">
            <a:off x="13144540" y="2764715"/>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31505" name="Freeform 49"/>
          <p:cNvSpPr>
            <a:spLocks/>
          </p:cNvSpPr>
          <p:nvPr/>
        </p:nvSpPr>
        <p:spPr bwMode="auto">
          <a:xfrm>
            <a:off x="13324602" y="3034767"/>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06" name="Line 50"/>
          <p:cNvSpPr>
            <a:spLocks noChangeShapeType="1"/>
          </p:cNvSpPr>
          <p:nvPr/>
        </p:nvSpPr>
        <p:spPr bwMode="auto">
          <a:xfrm flipH="1">
            <a:off x="13504665" y="3439844"/>
            <a:ext cx="2160746" cy="580610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sp>
        <p:nvSpPr>
          <p:cNvPr id="531507" name="Freeform 51"/>
          <p:cNvSpPr>
            <a:spLocks/>
          </p:cNvSpPr>
          <p:nvPr/>
        </p:nvSpPr>
        <p:spPr bwMode="auto">
          <a:xfrm>
            <a:off x="13324602" y="2649382"/>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graphicFrame>
        <p:nvGraphicFramePr>
          <p:cNvPr id="531508" name="Object 52"/>
          <p:cNvGraphicFramePr>
            <a:graphicFrameLocks noChangeAspect="1"/>
          </p:cNvGraphicFramePr>
          <p:nvPr/>
        </p:nvGraphicFramePr>
        <p:xfrm>
          <a:off x="18726469" y="8196689"/>
          <a:ext cx="2262032" cy="1454338"/>
        </p:xfrm>
        <a:graphic>
          <a:graphicData uri="http://schemas.openxmlformats.org/presentationml/2006/ole">
            <mc:AlternateContent xmlns:mc="http://schemas.openxmlformats.org/markup-compatibility/2006">
              <mc:Choice xmlns:v="urn:schemas-microsoft-com:vml" Requires="v">
                <p:oleObj spid="_x0000_s405638" name="Equation" r:id="rId4" imgW="457200" imgH="393480" progId="Equation.3">
                  <p:embed/>
                </p:oleObj>
              </mc:Choice>
              <mc:Fallback>
                <p:oleObj name="Equation" r:id="rId4" imgW="457200" imgH="393480" progId="Equation.3">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96689"/>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510" name="Object 54"/>
          <p:cNvGraphicFramePr>
            <a:graphicFrameLocks noChangeAspect="1"/>
          </p:cNvGraphicFramePr>
          <p:nvPr/>
        </p:nvGraphicFramePr>
        <p:xfrm>
          <a:off x="15657908" y="2089588"/>
          <a:ext cx="2175751" cy="1358697"/>
        </p:xfrm>
        <a:graphic>
          <a:graphicData uri="http://schemas.openxmlformats.org/presentationml/2006/ole">
            <mc:AlternateContent xmlns:mc="http://schemas.openxmlformats.org/markup-compatibility/2006">
              <mc:Choice xmlns:v="urn:schemas-microsoft-com:vml" Requires="v">
                <p:oleObj spid="_x0000_s405639" name="Equation" r:id="rId6" imgW="469800" imgH="393480" progId="Equation.3">
                  <p:embed/>
                </p:oleObj>
              </mc:Choice>
              <mc:Fallback>
                <p:oleObj name="Equation" r:id="rId6" imgW="469800" imgH="393480"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2089588"/>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Text Box 55"/>
          <p:cNvSpPr txBox="1">
            <a:spLocks noChangeArrowheads="1"/>
          </p:cNvSpPr>
          <p:nvPr/>
        </p:nvSpPr>
        <p:spPr bwMode="auto">
          <a:xfrm>
            <a:off x="12026655" y="2207735"/>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3327" name="Text Box 56"/>
          <p:cNvSpPr txBox="1">
            <a:spLocks noChangeArrowheads="1"/>
          </p:cNvSpPr>
          <p:nvPr/>
        </p:nvSpPr>
        <p:spPr bwMode="auto">
          <a:xfrm>
            <a:off x="20129453" y="6933635"/>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3328" name="Text Box 57"/>
          <p:cNvSpPr txBox="1">
            <a:spLocks noChangeArrowheads="1"/>
          </p:cNvSpPr>
          <p:nvPr/>
        </p:nvSpPr>
        <p:spPr bwMode="auto">
          <a:xfrm>
            <a:off x="18531401" y="6247254"/>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sp>
        <p:nvSpPr>
          <p:cNvPr id="13329" name="Text Box 58"/>
          <p:cNvSpPr txBox="1">
            <a:spLocks noChangeArrowheads="1"/>
          </p:cNvSpPr>
          <p:nvPr/>
        </p:nvSpPr>
        <p:spPr bwMode="auto">
          <a:xfrm>
            <a:off x="17608583" y="9887321"/>
            <a:ext cx="3337513"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3300"/>
                </a:solidFill>
              </a:rPr>
              <a:t>u</a:t>
            </a:r>
            <a:r>
              <a:rPr lang="fr-CH" sz="5100" dirty="0">
                <a:solidFill>
                  <a:srgbClr val="FF3300"/>
                </a:solidFill>
              </a:rPr>
              <a:t>-</a:t>
            </a:r>
            <a:r>
              <a:rPr lang="fr-CH" sz="5100" dirty="0" err="1">
                <a:solidFill>
                  <a:srgbClr val="FF3300"/>
                </a:solidFill>
              </a:rPr>
              <a:t>nullcline</a:t>
            </a:r>
            <a:endParaRPr lang="fr-FR" sz="5100" dirty="0">
              <a:solidFill>
                <a:srgbClr val="FF3300"/>
              </a:solidFill>
            </a:endParaRPr>
          </a:p>
        </p:txBody>
      </p:sp>
      <p:sp>
        <p:nvSpPr>
          <p:cNvPr id="13330" name="Text Box 59"/>
          <p:cNvSpPr txBox="1">
            <a:spLocks noChangeArrowheads="1"/>
          </p:cNvSpPr>
          <p:nvPr/>
        </p:nvSpPr>
        <p:spPr bwMode="auto">
          <a:xfrm>
            <a:off x="17781143" y="2140221"/>
            <a:ext cx="3446517" cy="979624"/>
          </a:xfrm>
          <a:prstGeom prst="rect">
            <a:avLst/>
          </a:prstGeom>
          <a:noFill/>
          <a:ln w="9525">
            <a:noFill/>
            <a:miter lim="800000"/>
            <a:headEnd/>
            <a:tailEnd/>
          </a:ln>
        </p:spPr>
        <p:txBody>
          <a:bodyPr wrap="none" lIns="192911" tIns="96455" rIns="192911" bIns="96455">
            <a:spAutoFit/>
          </a:bodyPr>
          <a:lstStyle/>
          <a:p>
            <a:r>
              <a:rPr lang="fr-CH" sz="5100" i="1" dirty="0">
                <a:solidFill>
                  <a:srgbClr val="3550FE"/>
                </a:solidFill>
              </a:rPr>
              <a:t>w</a:t>
            </a:r>
            <a:r>
              <a:rPr lang="fr-CH" sz="5100" dirty="0">
                <a:solidFill>
                  <a:srgbClr val="3550FE"/>
                </a:solidFill>
              </a:rPr>
              <a:t>-</a:t>
            </a:r>
            <a:r>
              <a:rPr lang="fr-CH" sz="5100" dirty="0" err="1">
                <a:solidFill>
                  <a:srgbClr val="3550FE"/>
                </a:solidFill>
              </a:rPr>
              <a:t>nullcline</a:t>
            </a:r>
            <a:endParaRPr lang="fr-FR" sz="5100" dirty="0">
              <a:solidFill>
                <a:srgbClr val="3550FE"/>
              </a:solidFill>
            </a:endParaRPr>
          </a:p>
        </p:txBody>
      </p:sp>
      <p:sp>
        <p:nvSpPr>
          <p:cNvPr id="531516" name="Freeform 60"/>
          <p:cNvSpPr>
            <a:spLocks/>
          </p:cNvSpPr>
          <p:nvPr/>
        </p:nvSpPr>
        <p:spPr bwMode="auto">
          <a:xfrm>
            <a:off x="13354612" y="2210548"/>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17" name="Freeform 61"/>
          <p:cNvSpPr>
            <a:spLocks/>
          </p:cNvSpPr>
          <p:nvPr/>
        </p:nvSpPr>
        <p:spPr bwMode="auto">
          <a:xfrm>
            <a:off x="13354612" y="1884236"/>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18" name="Freeform 62"/>
          <p:cNvSpPr>
            <a:spLocks/>
          </p:cNvSpPr>
          <p:nvPr/>
        </p:nvSpPr>
        <p:spPr bwMode="auto">
          <a:xfrm>
            <a:off x="13354612" y="1501663"/>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24" name="TextBox 23"/>
          <p:cNvSpPr txBox="1">
            <a:spLocks noChangeArrowheads="1"/>
          </p:cNvSpPr>
          <p:nvPr/>
        </p:nvSpPr>
        <p:spPr bwMode="auto">
          <a:xfrm>
            <a:off x="1369225" y="7214438"/>
            <a:ext cx="9989975" cy="2826283"/>
          </a:xfrm>
          <a:prstGeom prst="rect">
            <a:avLst/>
          </a:prstGeom>
          <a:noFill/>
          <a:ln w="9525">
            <a:noFill/>
            <a:miter lim="800000"/>
            <a:headEnd/>
            <a:tailEnd/>
          </a:ln>
        </p:spPr>
        <p:txBody>
          <a:bodyPr wrap="none" lIns="192911" tIns="96455" rIns="192911" bIns="96455">
            <a:spAutoFit/>
          </a:bodyPr>
          <a:lstStyle/>
          <a:p>
            <a:r>
              <a:rPr lang="en-US" dirty="0"/>
              <a:t>Intersection point (fixed point)</a:t>
            </a:r>
          </a:p>
          <a:p>
            <a:pPr>
              <a:buFontTx/>
              <a:buChar char="-"/>
            </a:pPr>
            <a:r>
              <a:rPr lang="en-US" dirty="0" smtClean="0"/>
              <a:t>moves</a:t>
            </a:r>
            <a:endParaRPr lang="en-US" dirty="0"/>
          </a:p>
          <a:p>
            <a:pPr>
              <a:buFontTx/>
              <a:buChar char="-"/>
            </a:pPr>
            <a:r>
              <a:rPr lang="en-US" dirty="0" smtClean="0"/>
              <a:t>changes </a:t>
            </a:r>
            <a:r>
              <a:rPr lang="en-US" dirty="0"/>
              <a:t>Stability</a:t>
            </a:r>
          </a:p>
        </p:txBody>
      </p:sp>
      <p:sp>
        <p:nvSpPr>
          <p:cNvPr id="25" name="Title 3"/>
          <p:cNvSpPr txBox="1">
            <a:spLocks/>
          </p:cNvSpPr>
          <p:nvPr/>
        </p:nvSpPr>
        <p:spPr>
          <a:xfrm>
            <a:off x="-1" y="0"/>
            <a:ext cx="21607463"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a:latin typeface="Impact" charset="0"/>
                <a:ea typeface="ＭＳ Ｐゴシック" charset="0"/>
                <a:cs typeface="Impact" charset="0"/>
              </a:rPr>
              <a:t> </a:t>
            </a:r>
            <a:r>
              <a:rPr lang="en-US" sz="6000" dirty="0" smtClean="0">
                <a:latin typeface="Impact" charset="0"/>
                <a:ea typeface="ＭＳ Ｐゴシック" charset="0"/>
                <a:cs typeface="Impact" charset="0"/>
              </a:rPr>
              <a:t>    </a:t>
            </a:r>
            <a:r>
              <a:rPr lang="en-US" sz="5400" noProof="0" dirty="0" smtClean="0">
                <a:solidFill>
                  <a:srgbClr val="FF0000"/>
                </a:solidFill>
                <a:latin typeface="Impact" charset="0"/>
                <a:ea typeface="ＭＳ Ｐゴシック" charset="0"/>
                <a:cs typeface="Impact" charset="0"/>
              </a:rPr>
              <a:t>3</a:t>
            </a:r>
            <a:r>
              <a:rPr lang="en-US" sz="5400" dirty="0" smtClean="0">
                <a:solidFill>
                  <a:srgbClr val="FF0000"/>
                </a:solidFill>
                <a:latin typeface="Impact" charset="0"/>
                <a:ea typeface="ＭＳ Ｐゴシック" charset="0"/>
                <a:cs typeface="Impact" charset="0"/>
              </a:rPr>
              <a:t>.3</a:t>
            </a:r>
            <a:r>
              <a:rPr kumimoji="0" lang="en-US" sz="54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54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54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Constant input</a:t>
            </a:r>
            <a:endParaRPr kumimoji="0" lang="en-US" sz="54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6" name="Straight Connector 25"/>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665411" y="2081147"/>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1190" name="Object 5"/>
          <p:cNvGraphicFramePr>
            <a:graphicFrameLocks noChangeAspect="1"/>
          </p:cNvGraphicFramePr>
          <p:nvPr/>
        </p:nvGraphicFramePr>
        <p:xfrm>
          <a:off x="950913" y="1473200"/>
          <a:ext cx="6300787" cy="3436938"/>
        </p:xfrm>
        <a:graphic>
          <a:graphicData uri="http://schemas.openxmlformats.org/presentationml/2006/ole">
            <mc:AlternateContent xmlns:mc="http://schemas.openxmlformats.org/markup-compatibility/2006">
              <mc:Choice xmlns:v="urn:schemas-microsoft-com:vml" Requires="v">
                <p:oleObj spid="_x0000_s405640" name="Equation" r:id="rId8" imgW="1485720" imgH="812520" progId="Equation.DSMT4">
                  <p:embed/>
                </p:oleObj>
              </mc:Choice>
              <mc:Fallback>
                <p:oleObj name="Equation" r:id="rId8" imgW="1485720" imgH="8125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913" y="1473200"/>
                        <a:ext cx="6300787" cy="343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9"/>
          <p:cNvGraphicFramePr>
            <a:graphicFrameLocks noChangeAspect="1"/>
          </p:cNvGraphicFramePr>
          <p:nvPr/>
        </p:nvGraphicFramePr>
        <p:xfrm>
          <a:off x="946150" y="5318125"/>
          <a:ext cx="7805738" cy="1665288"/>
        </p:xfrm>
        <a:graphic>
          <a:graphicData uri="http://schemas.openxmlformats.org/presentationml/2006/ole">
            <mc:AlternateContent xmlns:mc="http://schemas.openxmlformats.org/markup-compatibility/2006">
              <mc:Choice xmlns:v="urn:schemas-microsoft-com:vml" Requires="v">
                <p:oleObj spid="_x0000_s405641" name="Equation" r:id="rId10" imgW="1841400" imgH="393480" progId="Equation.DSMT4">
                  <p:embed/>
                </p:oleObj>
              </mc:Choice>
              <mc:Fallback>
                <p:oleObj name="Equation" r:id="rId10" imgW="184140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150" y="5318125"/>
                        <a:ext cx="7805738"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3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15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531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3150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5315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3150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499"/>
                                          </p:stCondLst>
                                        </p:cTn>
                                        <p:tgtEl>
                                          <p:spTgt spid="5315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3151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499"/>
                                          </p:stCondLst>
                                        </p:cTn>
                                        <p:tgtEl>
                                          <p:spTgt spid="5315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3151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499"/>
                                          </p:stCondLst>
                                        </p:cTn>
                                        <p:tgtEl>
                                          <p:spTgt spid="5315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505" grpId="0" animBg="1"/>
      <p:bldP spid="531505" grpId="1" animBg="1"/>
      <p:bldP spid="531506" grpId="0" animBg="1"/>
      <p:bldP spid="531507" grpId="0" animBg="1"/>
      <p:bldP spid="531507" grpId="1" animBg="1"/>
      <p:bldP spid="531516" grpId="0" animBg="1"/>
      <p:bldP spid="531516" grpId="1" animBg="1"/>
      <p:bldP spid="531517" grpId="0" animBg="1"/>
      <p:bldP spid="531517" grpId="1" animBg="1"/>
      <p:bldP spid="531518" grpId="0" animBg="1"/>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3321" name="Line 46"/>
          <p:cNvSpPr>
            <a:spLocks noChangeShapeType="1"/>
          </p:cNvSpPr>
          <p:nvPr/>
        </p:nvSpPr>
        <p:spPr bwMode="auto">
          <a:xfrm>
            <a:off x="13144540" y="7895692"/>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3322" name="Line 47"/>
          <p:cNvSpPr>
            <a:spLocks noChangeShapeType="1"/>
          </p:cNvSpPr>
          <p:nvPr/>
        </p:nvSpPr>
        <p:spPr bwMode="auto">
          <a:xfrm flipH="1" flipV="1">
            <a:off x="13144540" y="2764715"/>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531505" name="Freeform 49"/>
          <p:cNvSpPr>
            <a:spLocks/>
          </p:cNvSpPr>
          <p:nvPr/>
        </p:nvSpPr>
        <p:spPr bwMode="auto">
          <a:xfrm>
            <a:off x="13324602" y="3034767"/>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531506" name="Line 50"/>
          <p:cNvSpPr>
            <a:spLocks noChangeShapeType="1"/>
          </p:cNvSpPr>
          <p:nvPr/>
        </p:nvSpPr>
        <p:spPr bwMode="auto">
          <a:xfrm flipH="1">
            <a:off x="13504665" y="3439844"/>
            <a:ext cx="2160746" cy="580610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531508" name="Object 52"/>
          <p:cNvGraphicFramePr>
            <a:graphicFrameLocks noChangeAspect="1"/>
          </p:cNvGraphicFramePr>
          <p:nvPr/>
        </p:nvGraphicFramePr>
        <p:xfrm>
          <a:off x="18726469" y="8196689"/>
          <a:ext cx="2262032" cy="1454338"/>
        </p:xfrm>
        <a:graphic>
          <a:graphicData uri="http://schemas.openxmlformats.org/presentationml/2006/ole">
            <mc:AlternateContent xmlns:mc="http://schemas.openxmlformats.org/markup-compatibility/2006">
              <mc:Choice xmlns:v="urn:schemas-microsoft-com:vml" Requires="v">
                <p:oleObj spid="_x0000_s330886" name="Equation" r:id="rId4" imgW="457200" imgH="393480" progId="Equation.3">
                  <p:embed/>
                </p:oleObj>
              </mc:Choice>
              <mc:Fallback>
                <p:oleObj name="Equation" r:id="rId4" imgW="457200" imgH="393480" progId="Equation.3">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96689"/>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510" name="Object 54"/>
          <p:cNvGraphicFramePr>
            <a:graphicFrameLocks noChangeAspect="1"/>
          </p:cNvGraphicFramePr>
          <p:nvPr/>
        </p:nvGraphicFramePr>
        <p:xfrm>
          <a:off x="15657908" y="2089588"/>
          <a:ext cx="2175751" cy="1358697"/>
        </p:xfrm>
        <a:graphic>
          <a:graphicData uri="http://schemas.openxmlformats.org/presentationml/2006/ole">
            <mc:AlternateContent xmlns:mc="http://schemas.openxmlformats.org/markup-compatibility/2006">
              <mc:Choice xmlns:v="urn:schemas-microsoft-com:vml" Requires="v">
                <p:oleObj spid="_x0000_s330887" name="Equation" r:id="rId6" imgW="469800" imgH="393480" progId="Equation.3">
                  <p:embed/>
                </p:oleObj>
              </mc:Choice>
              <mc:Fallback>
                <p:oleObj name="Equation" r:id="rId6" imgW="469800" imgH="393480"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2089588"/>
                        <a:ext cx="2175751" cy="13586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6" name="Text Box 55"/>
          <p:cNvSpPr txBox="1">
            <a:spLocks noChangeArrowheads="1"/>
          </p:cNvSpPr>
          <p:nvPr/>
        </p:nvSpPr>
        <p:spPr bwMode="auto">
          <a:xfrm>
            <a:off x="12026655" y="2207735"/>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3327" name="Text Box 56"/>
          <p:cNvSpPr txBox="1">
            <a:spLocks noChangeArrowheads="1"/>
          </p:cNvSpPr>
          <p:nvPr/>
        </p:nvSpPr>
        <p:spPr bwMode="auto">
          <a:xfrm>
            <a:off x="20129453" y="6933635"/>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3328" name="Text Box 57"/>
          <p:cNvSpPr txBox="1">
            <a:spLocks noChangeArrowheads="1"/>
          </p:cNvSpPr>
          <p:nvPr/>
        </p:nvSpPr>
        <p:spPr bwMode="auto">
          <a:xfrm>
            <a:off x="18531401" y="6247254"/>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sp>
        <p:nvSpPr>
          <p:cNvPr id="13329" name="Text Box 58"/>
          <p:cNvSpPr txBox="1">
            <a:spLocks noChangeArrowheads="1"/>
          </p:cNvSpPr>
          <p:nvPr/>
        </p:nvSpPr>
        <p:spPr bwMode="auto">
          <a:xfrm>
            <a:off x="17608583" y="9887321"/>
            <a:ext cx="3337513"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3300"/>
                </a:solidFill>
              </a:rPr>
              <a:t>u</a:t>
            </a:r>
            <a:r>
              <a:rPr lang="fr-CH" sz="5100" dirty="0">
                <a:solidFill>
                  <a:srgbClr val="FF3300"/>
                </a:solidFill>
              </a:rPr>
              <a:t>-</a:t>
            </a:r>
            <a:r>
              <a:rPr lang="fr-CH" sz="5100" dirty="0" err="1">
                <a:solidFill>
                  <a:srgbClr val="FF3300"/>
                </a:solidFill>
              </a:rPr>
              <a:t>nullcline</a:t>
            </a:r>
            <a:endParaRPr lang="fr-FR" sz="5100" dirty="0">
              <a:solidFill>
                <a:srgbClr val="FF3300"/>
              </a:solidFill>
            </a:endParaRPr>
          </a:p>
        </p:txBody>
      </p:sp>
      <p:sp>
        <p:nvSpPr>
          <p:cNvPr id="13330" name="Text Box 59"/>
          <p:cNvSpPr txBox="1">
            <a:spLocks noChangeArrowheads="1"/>
          </p:cNvSpPr>
          <p:nvPr/>
        </p:nvSpPr>
        <p:spPr bwMode="auto">
          <a:xfrm>
            <a:off x="17781143" y="2140221"/>
            <a:ext cx="3446517" cy="979624"/>
          </a:xfrm>
          <a:prstGeom prst="rect">
            <a:avLst/>
          </a:prstGeom>
          <a:noFill/>
          <a:ln w="9525">
            <a:noFill/>
            <a:miter lim="800000"/>
            <a:headEnd/>
            <a:tailEnd/>
          </a:ln>
        </p:spPr>
        <p:txBody>
          <a:bodyPr wrap="none" lIns="192911" tIns="96455" rIns="192911" bIns="96455">
            <a:spAutoFit/>
          </a:bodyPr>
          <a:lstStyle/>
          <a:p>
            <a:r>
              <a:rPr lang="fr-CH" sz="5100" i="1" dirty="0">
                <a:solidFill>
                  <a:srgbClr val="3550FE"/>
                </a:solidFill>
              </a:rPr>
              <a:t>w</a:t>
            </a:r>
            <a:r>
              <a:rPr lang="fr-CH" sz="5100" dirty="0">
                <a:solidFill>
                  <a:srgbClr val="3550FE"/>
                </a:solidFill>
              </a:rPr>
              <a:t>-</a:t>
            </a:r>
            <a:r>
              <a:rPr lang="fr-CH" sz="5100" dirty="0" err="1">
                <a:solidFill>
                  <a:srgbClr val="3550FE"/>
                </a:solidFill>
              </a:rPr>
              <a:t>nullcline</a:t>
            </a:r>
            <a:endParaRPr lang="fr-FR" sz="5100" dirty="0">
              <a:solidFill>
                <a:srgbClr val="3550FE"/>
              </a:solidFill>
            </a:endParaRPr>
          </a:p>
        </p:txBody>
      </p:sp>
      <p:sp>
        <p:nvSpPr>
          <p:cNvPr id="531518" name="Freeform 62"/>
          <p:cNvSpPr>
            <a:spLocks/>
          </p:cNvSpPr>
          <p:nvPr/>
        </p:nvSpPr>
        <p:spPr bwMode="auto">
          <a:xfrm>
            <a:off x="13354612" y="1501663"/>
            <a:ext cx="5401866" cy="5671079"/>
          </a:xfrm>
          <a:custGeom>
            <a:avLst/>
            <a:gdLst>
              <a:gd name="T0" fmla="*/ 0 w 1440"/>
              <a:gd name="T1" fmla="*/ 0 h 2016"/>
              <a:gd name="T2" fmla="*/ 2147483647 w 1440"/>
              <a:gd name="T3" fmla="*/ 2147483647 h 2016"/>
              <a:gd name="T4" fmla="*/ 2147483647 w 1440"/>
              <a:gd name="T5" fmla="*/ 2147483647 h 2016"/>
              <a:gd name="T6" fmla="*/ 2147483647 w 1440"/>
              <a:gd name="T7" fmla="*/ 2147483647 h 2016"/>
              <a:gd name="T8" fmla="*/ 0 60000 65536"/>
              <a:gd name="T9" fmla="*/ 0 60000 65536"/>
              <a:gd name="T10" fmla="*/ 0 60000 65536"/>
              <a:gd name="T11" fmla="*/ 0 60000 65536"/>
              <a:gd name="T12" fmla="*/ 0 w 1440"/>
              <a:gd name="T13" fmla="*/ 0 h 2016"/>
              <a:gd name="T14" fmla="*/ 1440 w 1440"/>
              <a:gd name="T15" fmla="*/ 2016 h 2016"/>
            </a:gdLst>
            <a:ahLst/>
            <a:cxnLst>
              <a:cxn ang="T8">
                <a:pos x="T0" y="T1"/>
              </a:cxn>
              <a:cxn ang="T9">
                <a:pos x="T2" y="T3"/>
              </a:cxn>
              <a:cxn ang="T10">
                <a:pos x="T4" y="T5"/>
              </a:cxn>
              <a:cxn ang="T11">
                <a:pos x="T6" y="T7"/>
              </a:cxn>
            </a:cxnLst>
            <a:rect l="T12" t="T13" r="T14" b="T15"/>
            <a:pathLst>
              <a:path w="1440" h="2016">
                <a:moveTo>
                  <a:pt x="0" y="0"/>
                </a:moveTo>
                <a:cubicBezTo>
                  <a:pt x="68" y="636"/>
                  <a:pt x="136" y="1272"/>
                  <a:pt x="288" y="1440"/>
                </a:cubicBezTo>
                <a:cubicBezTo>
                  <a:pt x="440" y="1608"/>
                  <a:pt x="720" y="912"/>
                  <a:pt x="912" y="1008"/>
                </a:cubicBezTo>
                <a:cubicBezTo>
                  <a:pt x="1104" y="1104"/>
                  <a:pt x="1272" y="1560"/>
                  <a:pt x="1440" y="2016"/>
                </a:cubicBezTo>
              </a:path>
            </a:pathLst>
          </a:custGeom>
          <a:noFill/>
          <a:ln w="9525">
            <a:solidFill>
              <a:srgbClr val="FF0000"/>
            </a:solidFill>
            <a:round/>
            <a:headEnd/>
            <a:tailEnd/>
          </a:ln>
        </p:spPr>
        <p:txBody>
          <a:bodyPr wrap="none" lIns="192911" tIns="96455" rIns="192911" bIns="96455" anchor="ctr"/>
          <a:lstStyle/>
          <a:p>
            <a:endParaRPr lang="en-US"/>
          </a:p>
        </p:txBody>
      </p:sp>
      <p:sp>
        <p:nvSpPr>
          <p:cNvPr id="24" name="TextBox 23"/>
          <p:cNvSpPr txBox="1">
            <a:spLocks noChangeArrowheads="1"/>
          </p:cNvSpPr>
          <p:nvPr/>
        </p:nvSpPr>
        <p:spPr bwMode="auto">
          <a:xfrm>
            <a:off x="1369225" y="7214438"/>
            <a:ext cx="9989975" cy="2826283"/>
          </a:xfrm>
          <a:prstGeom prst="rect">
            <a:avLst/>
          </a:prstGeom>
          <a:noFill/>
          <a:ln w="9525">
            <a:noFill/>
            <a:miter lim="800000"/>
            <a:headEnd/>
            <a:tailEnd/>
          </a:ln>
        </p:spPr>
        <p:txBody>
          <a:bodyPr wrap="none" lIns="192911" tIns="96455" rIns="192911" bIns="96455">
            <a:spAutoFit/>
          </a:bodyPr>
          <a:lstStyle/>
          <a:p>
            <a:r>
              <a:rPr lang="en-US" dirty="0"/>
              <a:t>Intersection point (fixed point)</a:t>
            </a:r>
          </a:p>
          <a:p>
            <a:pPr>
              <a:buFontTx/>
              <a:buChar char="-"/>
            </a:pPr>
            <a:r>
              <a:rPr lang="en-US" dirty="0" smtClean="0"/>
              <a:t>moves</a:t>
            </a:r>
            <a:endParaRPr lang="en-US" dirty="0"/>
          </a:p>
          <a:p>
            <a:pPr>
              <a:buFontTx/>
              <a:buChar char="-"/>
            </a:pPr>
            <a:r>
              <a:rPr lang="en-US" dirty="0" smtClean="0"/>
              <a:t>changes </a:t>
            </a:r>
            <a:r>
              <a:rPr lang="en-US" dirty="0"/>
              <a:t>Stability</a:t>
            </a:r>
          </a:p>
        </p:txBody>
      </p:sp>
      <p:sp>
        <p:nvSpPr>
          <p:cNvPr id="25" name="Title 3"/>
          <p:cNvSpPr txBox="1">
            <a:spLocks/>
          </p:cNvSpPr>
          <p:nvPr/>
        </p:nvSpPr>
        <p:spPr>
          <a:xfrm>
            <a:off x="-1" y="0"/>
            <a:ext cx="21607463"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a:latin typeface="Impact" charset="0"/>
                <a:ea typeface="ＭＳ Ｐゴシック" charset="0"/>
                <a:cs typeface="Impact" charset="0"/>
              </a:rPr>
              <a:t> </a:t>
            </a:r>
            <a:r>
              <a:rPr lang="en-US" sz="6000" dirty="0" smtClean="0">
                <a:latin typeface="Impact" charset="0"/>
                <a:ea typeface="ＭＳ Ｐゴシック" charset="0"/>
                <a:cs typeface="Impact" charset="0"/>
              </a:rPr>
              <a:t>   </a:t>
            </a:r>
            <a:r>
              <a:rPr lang="en-US" sz="5400" noProof="0" dirty="0" smtClean="0">
                <a:solidFill>
                  <a:srgbClr val="FF0000"/>
                </a:solidFill>
                <a:latin typeface="Impact" charset="0"/>
                <a:ea typeface="ＭＳ Ｐゴシック" charset="0"/>
                <a:cs typeface="Impact" charset="0"/>
              </a:rPr>
              <a:t>3</a:t>
            </a:r>
            <a:r>
              <a:rPr lang="en-US" sz="5400" dirty="0" smtClean="0">
                <a:solidFill>
                  <a:srgbClr val="FF0000"/>
                </a:solidFill>
                <a:latin typeface="Impact" charset="0"/>
                <a:ea typeface="ＭＳ Ｐゴシック" charset="0"/>
                <a:cs typeface="Impact" charset="0"/>
              </a:rPr>
              <a:t>.3</a:t>
            </a:r>
            <a:r>
              <a:rPr kumimoji="0" lang="en-US" sz="54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54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54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Constant input</a:t>
            </a:r>
            <a:endParaRPr kumimoji="0" lang="en-US" sz="54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6" name="Straight Connector 25"/>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665411" y="2081147"/>
            <a:ext cx="2175751" cy="1358697"/>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1190" name="Object 5"/>
          <p:cNvGraphicFramePr>
            <a:graphicFrameLocks noChangeAspect="1"/>
          </p:cNvGraphicFramePr>
          <p:nvPr/>
        </p:nvGraphicFramePr>
        <p:xfrm>
          <a:off x="950913" y="1473200"/>
          <a:ext cx="6300787" cy="3436938"/>
        </p:xfrm>
        <a:graphic>
          <a:graphicData uri="http://schemas.openxmlformats.org/presentationml/2006/ole">
            <mc:AlternateContent xmlns:mc="http://schemas.openxmlformats.org/markup-compatibility/2006">
              <mc:Choice xmlns:v="urn:schemas-microsoft-com:vml" Requires="v">
                <p:oleObj spid="_x0000_s330888" name="Equation" r:id="rId8" imgW="1485720" imgH="812520" progId="Equation.DSMT4">
                  <p:embed/>
                </p:oleObj>
              </mc:Choice>
              <mc:Fallback>
                <p:oleObj name="Equation" r:id="rId8" imgW="1485720" imgH="8125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913" y="1473200"/>
                        <a:ext cx="6300787" cy="343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9"/>
          <p:cNvGraphicFramePr>
            <a:graphicFrameLocks noChangeAspect="1"/>
          </p:cNvGraphicFramePr>
          <p:nvPr/>
        </p:nvGraphicFramePr>
        <p:xfrm>
          <a:off x="946150" y="5318125"/>
          <a:ext cx="7805738" cy="1665288"/>
        </p:xfrm>
        <a:graphic>
          <a:graphicData uri="http://schemas.openxmlformats.org/presentationml/2006/ole">
            <mc:AlternateContent xmlns:mc="http://schemas.openxmlformats.org/markup-compatibility/2006">
              <mc:Choice xmlns:v="urn:schemas-microsoft-com:vml" Requires="v">
                <p:oleObj spid="_x0000_s330889" name="Equation" r:id="rId10" imgW="1841400" imgH="393480" progId="Equation.DSMT4">
                  <p:embed/>
                </p:oleObj>
              </mc:Choice>
              <mc:Fallback>
                <p:oleObj name="Equation" r:id="rId10" imgW="184140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150" y="5318125"/>
                        <a:ext cx="7805738"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a:latin typeface="Impact" charset="0"/>
                <a:ea typeface="ＭＳ Ｐゴシック" charset="0"/>
                <a:cs typeface="Impact" charset="0"/>
              </a:rPr>
              <a:t> </a:t>
            </a:r>
            <a:r>
              <a:rPr lang="en-US" sz="6000" dirty="0" smtClean="0">
                <a:latin typeface="Impact" charset="0"/>
                <a:ea typeface="ＭＳ Ｐゴシック" charset="0"/>
                <a:cs typeface="Impact" charset="0"/>
              </a:rPr>
              <a:t>    </a:t>
            </a:r>
            <a:r>
              <a:rPr lang="en-US" sz="5400" noProof="0" dirty="0" smtClean="0">
                <a:solidFill>
                  <a:srgbClr val="FF0000"/>
                </a:solidFill>
                <a:latin typeface="Impact" charset="0"/>
                <a:ea typeface="ＭＳ Ｐゴシック" charset="0"/>
                <a:cs typeface="Impact" charset="0"/>
              </a:rPr>
              <a:t>3</a:t>
            </a:r>
            <a:r>
              <a:rPr lang="en-US" sz="5400" dirty="0" smtClean="0">
                <a:solidFill>
                  <a:srgbClr val="FF0000"/>
                </a:solidFill>
                <a:latin typeface="Impact" charset="0"/>
                <a:ea typeface="ＭＳ Ｐゴシック" charset="0"/>
                <a:cs typeface="Impact" charset="0"/>
              </a:rPr>
              <a:t>.3</a:t>
            </a:r>
            <a:r>
              <a:rPr kumimoji="0" lang="en-US" sz="54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5400" b="0" i="0" u="none" strike="noStrike" kern="1200" cap="none" spc="0" normalizeH="0" baseline="0" noProof="0" dirty="0" err="1" smtClean="0">
                <a:ln>
                  <a:noFill/>
                </a:ln>
                <a:solidFill>
                  <a:srgbClr val="FF0000"/>
                </a:solidFill>
                <a:effectLst/>
                <a:uLnTx/>
                <a:uFillTx/>
                <a:latin typeface="Impact" charset="0"/>
                <a:ea typeface="ＭＳ Ｐゴシック" charset="0"/>
                <a:cs typeface="Impact" charset="0"/>
              </a:rPr>
              <a:t>FitzHugh-Nagumo</a:t>
            </a:r>
            <a:r>
              <a:rPr kumimoji="0" lang="en-US" sz="54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Model : </a:t>
            </a:r>
            <a:r>
              <a:rPr lang="en-US" sz="5400" dirty="0" smtClean="0">
                <a:solidFill>
                  <a:srgbClr val="FF0000"/>
                </a:solidFill>
                <a:latin typeface="Impact" charset="0"/>
                <a:ea typeface="ＭＳ Ｐゴシック" charset="0"/>
                <a:cs typeface="Impact" charset="0"/>
              </a:rPr>
              <a:t>Constant</a:t>
            </a:r>
            <a:r>
              <a:rPr kumimoji="0" lang="en-US" sz="54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input</a:t>
            </a:r>
            <a:endParaRPr kumimoji="0" lang="en-US" sz="54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30" name="TextBox 29"/>
          <p:cNvSpPr txBox="1"/>
          <p:nvPr/>
        </p:nvSpPr>
        <p:spPr>
          <a:xfrm>
            <a:off x="17113925" y="7796786"/>
            <a:ext cx="4493538" cy="2308324"/>
          </a:xfrm>
          <a:prstGeom prst="rect">
            <a:avLst/>
          </a:prstGeom>
          <a:noFill/>
        </p:spPr>
        <p:txBody>
          <a:bodyPr wrap="none" rtlCol="0">
            <a:spAutoFit/>
          </a:bodyPr>
          <a:lstStyle/>
          <a:p>
            <a:r>
              <a:rPr lang="en-US" sz="3600" i="1" dirty="0" smtClean="0"/>
              <a:t>Image: </a:t>
            </a:r>
          </a:p>
          <a:p>
            <a:r>
              <a:rPr lang="en-US" sz="3600" i="1" dirty="0" smtClean="0"/>
              <a:t>Neuronal Dynamics, </a:t>
            </a:r>
          </a:p>
          <a:p>
            <a:r>
              <a:rPr lang="en-US" sz="3600" i="1" dirty="0" smtClean="0"/>
              <a:t>Gerstner et al.,</a:t>
            </a:r>
          </a:p>
          <a:p>
            <a:r>
              <a:rPr lang="en-US" sz="3600" i="1" dirty="0" smtClean="0"/>
              <a:t> Cambridge (2014)</a:t>
            </a:r>
            <a:endParaRPr lang="en-US" sz="3600" i="1" dirty="0"/>
          </a:p>
        </p:txBody>
      </p:sp>
      <p:sp>
        <p:nvSpPr>
          <p:cNvPr id="31" name="TextBox 30"/>
          <p:cNvSpPr txBox="1"/>
          <p:nvPr/>
        </p:nvSpPr>
        <p:spPr>
          <a:xfrm>
            <a:off x="733011" y="9222069"/>
            <a:ext cx="9126216" cy="1569660"/>
          </a:xfrm>
          <a:prstGeom prst="rect">
            <a:avLst/>
          </a:prstGeom>
          <a:noFill/>
        </p:spPr>
        <p:txBody>
          <a:bodyPr wrap="none" rtlCol="0">
            <a:spAutoFit/>
          </a:bodyPr>
          <a:lstStyle/>
          <a:p>
            <a:r>
              <a:rPr lang="en-US" sz="4800" dirty="0" smtClean="0"/>
              <a:t>constant input: u-</a:t>
            </a:r>
            <a:r>
              <a:rPr lang="en-US" sz="4800" dirty="0" err="1" smtClean="0"/>
              <a:t>nullcline</a:t>
            </a:r>
            <a:r>
              <a:rPr lang="en-US" sz="4800" dirty="0" smtClean="0"/>
              <a:t> moves</a:t>
            </a:r>
          </a:p>
          <a:p>
            <a:r>
              <a:rPr lang="en-US" sz="4800" dirty="0" smtClean="0"/>
              <a:t>                         limit cycle</a:t>
            </a:r>
            <a:endParaRPr lang="en-US" sz="4800" dirty="0"/>
          </a:p>
        </p:txBody>
      </p:sp>
      <p:sp>
        <p:nvSpPr>
          <p:cNvPr id="38" name="TextBox 37"/>
          <p:cNvSpPr txBox="1"/>
          <p:nvPr/>
        </p:nvSpPr>
        <p:spPr>
          <a:xfrm>
            <a:off x="733011" y="8119951"/>
            <a:ext cx="4293163" cy="830997"/>
          </a:xfrm>
          <a:prstGeom prst="rect">
            <a:avLst/>
          </a:prstGeom>
          <a:noFill/>
        </p:spPr>
        <p:txBody>
          <a:bodyPr wrap="none" rtlCol="0">
            <a:spAutoFit/>
          </a:bodyPr>
          <a:lstStyle/>
          <a:p>
            <a:r>
              <a:rPr lang="en-US" sz="4800" dirty="0" smtClean="0"/>
              <a:t>FN model with </a:t>
            </a:r>
            <a:endParaRPr lang="en-US" sz="4800" dirty="0"/>
          </a:p>
        </p:txBody>
      </p:sp>
      <p:graphicFrame>
        <p:nvGraphicFramePr>
          <p:cNvPr id="263175" name="Object 9"/>
          <p:cNvGraphicFramePr>
            <a:graphicFrameLocks noChangeAspect="1"/>
          </p:cNvGraphicFramePr>
          <p:nvPr/>
        </p:nvGraphicFramePr>
        <p:xfrm>
          <a:off x="5026174" y="8120063"/>
          <a:ext cx="6351588" cy="966787"/>
        </p:xfrm>
        <a:graphic>
          <a:graphicData uri="http://schemas.openxmlformats.org/presentationml/2006/ole">
            <mc:AlternateContent xmlns:mc="http://schemas.openxmlformats.org/markup-compatibility/2006">
              <mc:Choice xmlns:v="urn:schemas-microsoft-com:vml" Requires="v">
                <p:oleObj spid="_x0000_s331811" name="Equation" r:id="rId4" imgW="1498320" imgH="228600" progId="Equation.DSMT4">
                  <p:embed/>
                </p:oleObj>
              </mc:Choice>
              <mc:Fallback>
                <p:oleObj name="Equation" r:id="rId4" imgW="1498320" imgH="2286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174" y="8120063"/>
                        <a:ext cx="6351588"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6243" name="Picture 3"/>
          <p:cNvPicPr>
            <a:picLocks noChangeAspect="1" noChangeArrowheads="1"/>
          </p:cNvPicPr>
          <p:nvPr/>
        </p:nvPicPr>
        <p:blipFill>
          <a:blip r:embed="rId6"/>
          <a:srcRect/>
          <a:stretch>
            <a:fillRect/>
          </a:stretch>
        </p:blipFill>
        <p:spPr bwMode="auto">
          <a:xfrm>
            <a:off x="1214911" y="970124"/>
            <a:ext cx="17735550" cy="6981825"/>
          </a:xfrm>
          <a:prstGeom prst="rect">
            <a:avLst/>
          </a:prstGeom>
          <a:noFill/>
          <a:ln w="9525">
            <a:noFill/>
            <a:miter lim="800000"/>
            <a:headEnd/>
            <a:tailEnd/>
          </a:ln>
        </p:spPr>
      </p:pic>
      <p:cxnSp>
        <p:nvCxnSpPr>
          <p:cNvPr id="33" name="Straight Connector 32"/>
          <p:cNvCxnSpPr/>
          <p:nvPr/>
        </p:nvCxnSpPr>
        <p:spPr>
          <a:xfrm>
            <a:off x="-431880" y="99194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Line 22"/>
          <p:cNvSpPr>
            <a:spLocks noChangeShapeType="1"/>
          </p:cNvSpPr>
          <p:nvPr/>
        </p:nvSpPr>
        <p:spPr bwMode="auto">
          <a:xfrm flipV="1">
            <a:off x="11992974" y="8740992"/>
            <a:ext cx="0" cy="2295437"/>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11" name="Line 23"/>
          <p:cNvSpPr>
            <a:spLocks noChangeShapeType="1"/>
          </p:cNvSpPr>
          <p:nvPr/>
        </p:nvSpPr>
        <p:spPr bwMode="auto">
          <a:xfrm>
            <a:off x="11992974" y="11036429"/>
            <a:ext cx="44265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12" name="Text Box 25"/>
          <p:cNvSpPr txBox="1">
            <a:spLocks noChangeArrowheads="1"/>
          </p:cNvSpPr>
          <p:nvPr/>
        </p:nvSpPr>
        <p:spPr bwMode="auto">
          <a:xfrm>
            <a:off x="15631732" y="11036430"/>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13" name="Text Box 26"/>
          <p:cNvSpPr txBox="1">
            <a:spLocks noChangeArrowheads="1"/>
          </p:cNvSpPr>
          <p:nvPr/>
        </p:nvSpPr>
        <p:spPr bwMode="auto">
          <a:xfrm>
            <a:off x="11377762" y="8870391"/>
            <a:ext cx="496991" cy="656459"/>
          </a:xfrm>
          <a:prstGeom prst="rect">
            <a:avLst/>
          </a:prstGeom>
          <a:noFill/>
          <a:ln w="9525">
            <a:noFill/>
            <a:miter lim="800000"/>
            <a:headEnd/>
            <a:tailEnd/>
          </a:ln>
        </p:spPr>
        <p:txBody>
          <a:bodyPr wrap="none" lIns="192911" tIns="96455" rIns="192911" bIns="96455">
            <a:spAutoFit/>
          </a:bodyPr>
          <a:lstStyle/>
          <a:p>
            <a:r>
              <a:rPr lang="fr-CH" sz="3000" i="1" dirty="0">
                <a:solidFill>
                  <a:srgbClr val="009900"/>
                </a:solidFill>
              </a:rPr>
              <a:t>f</a:t>
            </a:r>
            <a:endParaRPr lang="fr-FR" sz="3000" i="1" dirty="0">
              <a:solidFill>
                <a:srgbClr val="009900"/>
              </a:solidFill>
            </a:endParaRPr>
          </a:p>
        </p:txBody>
      </p:sp>
      <p:sp>
        <p:nvSpPr>
          <p:cNvPr id="14" name="Line 29"/>
          <p:cNvSpPr>
            <a:spLocks noChangeShapeType="1"/>
          </p:cNvSpPr>
          <p:nvPr/>
        </p:nvSpPr>
        <p:spPr bwMode="auto">
          <a:xfrm>
            <a:off x="13864869" y="10271283"/>
            <a:ext cx="0" cy="765146"/>
          </a:xfrm>
          <a:prstGeom prst="line">
            <a:avLst/>
          </a:prstGeom>
          <a:noFill/>
          <a:ln w="9525">
            <a:solidFill>
              <a:srgbClr val="009900"/>
            </a:solidFill>
            <a:prstDash val="dash"/>
            <a:round/>
            <a:headEnd/>
            <a:tailEnd/>
          </a:ln>
        </p:spPr>
        <p:txBody>
          <a:bodyPr lIns="192911" tIns="96455" rIns="192911" bIns="96455"/>
          <a:lstStyle/>
          <a:p>
            <a:endParaRPr lang="en-US"/>
          </a:p>
        </p:txBody>
      </p:sp>
      <p:sp>
        <p:nvSpPr>
          <p:cNvPr id="15" name="Freeform 30"/>
          <p:cNvSpPr>
            <a:spLocks/>
          </p:cNvSpPr>
          <p:nvPr/>
        </p:nvSpPr>
        <p:spPr bwMode="auto">
          <a:xfrm>
            <a:off x="13861121" y="9506137"/>
            <a:ext cx="2213264" cy="765146"/>
          </a:xfrm>
          <a:custGeom>
            <a:avLst/>
            <a:gdLst>
              <a:gd name="T0" fmla="*/ 0 w 317"/>
              <a:gd name="T1" fmla="*/ 2147483647 h 544"/>
              <a:gd name="T2" fmla="*/ 2147483647 w 317"/>
              <a:gd name="T3" fmla="*/ 2147483647 h 544"/>
              <a:gd name="T4" fmla="*/ 2147483647 w 317"/>
              <a:gd name="T5" fmla="*/ 0 h 544"/>
              <a:gd name="T6" fmla="*/ 0 60000 65536"/>
              <a:gd name="T7" fmla="*/ 0 60000 65536"/>
              <a:gd name="T8" fmla="*/ 0 60000 65536"/>
              <a:gd name="T9" fmla="*/ 0 w 317"/>
              <a:gd name="T10" fmla="*/ 0 h 544"/>
              <a:gd name="T11" fmla="*/ 317 w 317"/>
              <a:gd name="T12" fmla="*/ 544 h 544"/>
            </a:gdLst>
            <a:ahLst/>
            <a:cxnLst>
              <a:cxn ang="T6">
                <a:pos x="T0" y="T1"/>
              </a:cxn>
              <a:cxn ang="T7">
                <a:pos x="T2" y="T3"/>
              </a:cxn>
              <a:cxn ang="T8">
                <a:pos x="T4" y="T5"/>
              </a:cxn>
            </a:cxnLst>
            <a:rect l="T9" t="T10" r="T11" b="T12"/>
            <a:pathLst>
              <a:path w="317" h="544">
                <a:moveTo>
                  <a:pt x="0" y="544"/>
                </a:moveTo>
                <a:cubicBezTo>
                  <a:pt x="19" y="431"/>
                  <a:pt x="38" y="318"/>
                  <a:pt x="91" y="227"/>
                </a:cubicBezTo>
                <a:cubicBezTo>
                  <a:pt x="144" y="136"/>
                  <a:pt x="230" y="68"/>
                  <a:pt x="317" y="0"/>
                </a:cubicBezTo>
              </a:path>
            </a:pathLst>
          </a:custGeom>
          <a:noFill/>
          <a:ln w="38100">
            <a:solidFill>
              <a:srgbClr val="009900"/>
            </a:solidFill>
            <a:round/>
            <a:headEnd/>
            <a:tailEnd/>
          </a:ln>
        </p:spPr>
        <p:txBody>
          <a:bodyPr lIns="192911" tIns="96455" rIns="192911" bIns="96455"/>
          <a:lstStyle/>
          <a:p>
            <a:endParaRPr lang="en-US"/>
          </a:p>
        </p:txBody>
      </p:sp>
      <p:sp>
        <p:nvSpPr>
          <p:cNvPr id="16" name="Text Box 32"/>
          <p:cNvSpPr txBox="1">
            <a:spLocks noChangeArrowheads="1"/>
          </p:cNvSpPr>
          <p:nvPr/>
        </p:nvSpPr>
        <p:spPr bwMode="auto">
          <a:xfrm>
            <a:off x="13425970" y="8358420"/>
            <a:ext cx="2334033" cy="841125"/>
          </a:xfrm>
          <a:prstGeom prst="rect">
            <a:avLst/>
          </a:prstGeom>
          <a:noFill/>
          <a:ln w="9525">
            <a:noFill/>
            <a:miter lim="800000"/>
            <a:headEnd/>
            <a:tailEnd/>
          </a:ln>
        </p:spPr>
        <p:txBody>
          <a:bodyPr wrap="none" lIns="192911" tIns="96455" rIns="192911" bIns="96455">
            <a:spAutoFit/>
          </a:bodyPr>
          <a:lstStyle/>
          <a:p>
            <a:r>
              <a:rPr lang="fr-CH" sz="4200" i="1" dirty="0">
                <a:solidFill>
                  <a:srgbClr val="009900"/>
                </a:solidFill>
              </a:rPr>
              <a:t>f-I </a:t>
            </a:r>
            <a:r>
              <a:rPr lang="fr-CH" sz="4200" i="1" dirty="0" err="1">
                <a:solidFill>
                  <a:srgbClr val="009900"/>
                </a:solidFill>
              </a:rPr>
              <a:t>curve</a:t>
            </a:r>
            <a:endParaRPr lang="fr-FR" sz="4200" i="1" dirty="0">
              <a:solidFill>
                <a:srgbClr val="0099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Neuronal Dynamics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3.5.</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97827" y="1179434"/>
            <a:ext cx="19802842" cy="10556736"/>
          </a:xfrm>
          <a:prstGeom prst="rect">
            <a:avLst/>
          </a:prstGeom>
          <a:noFill/>
        </p:spPr>
        <p:txBody>
          <a:bodyPr wrap="square" rtlCol="0">
            <a:spAutoFit/>
          </a:bodyPr>
          <a:lstStyle/>
          <a:p>
            <a:pPr marL="742950" indent="-742950">
              <a:buAutoNum type="alphaUcPeriod"/>
            </a:pPr>
            <a:r>
              <a:rPr lang="en-US" sz="4000" b="1" dirty="0" smtClean="0"/>
              <a:t>Short current pulses.  </a:t>
            </a:r>
            <a:r>
              <a:rPr lang="en-US" sz="4000" dirty="0" smtClean="0"/>
              <a:t>In a 2-dimensional neuron model, the effect of a delta current pulse  can be analyzed </a:t>
            </a:r>
          </a:p>
          <a:p>
            <a:r>
              <a:rPr lang="en-US" sz="4000" dirty="0" smtClean="0"/>
              <a:t>[ ] By moving the u-</a:t>
            </a:r>
            <a:r>
              <a:rPr lang="en-US" sz="4000" dirty="0" err="1" smtClean="0"/>
              <a:t>nullcline</a:t>
            </a:r>
            <a:r>
              <a:rPr lang="en-US" sz="4000" dirty="0" smtClean="0"/>
              <a:t> vertically upward</a:t>
            </a:r>
          </a:p>
          <a:p>
            <a:r>
              <a:rPr lang="en-US" sz="4000" dirty="0" smtClean="0"/>
              <a:t>[ ] By moving the w-</a:t>
            </a:r>
            <a:r>
              <a:rPr lang="en-US" sz="4000" dirty="0" err="1" smtClean="0"/>
              <a:t>nullcline</a:t>
            </a:r>
            <a:r>
              <a:rPr lang="en-US" sz="4000" dirty="0" smtClean="0"/>
              <a:t> vertically upward</a:t>
            </a:r>
          </a:p>
          <a:p>
            <a:r>
              <a:rPr lang="en-US" sz="4000" dirty="0" smtClean="0"/>
              <a:t>[ ] As a potential change in the stability or number of the fixed point(s)</a:t>
            </a:r>
          </a:p>
          <a:p>
            <a:r>
              <a:rPr lang="en-US" sz="4000" dirty="0" smtClean="0"/>
              <a:t>[ ] As a new  initial condition</a:t>
            </a:r>
          </a:p>
          <a:p>
            <a:r>
              <a:rPr lang="en-US" sz="4000" dirty="0" smtClean="0"/>
              <a:t>[ ] By following the flow of arrows in the appropriate phase plane diagram</a:t>
            </a:r>
          </a:p>
          <a:p>
            <a:endParaRPr lang="en-US" sz="4000" dirty="0" smtClean="0"/>
          </a:p>
          <a:p>
            <a:pPr marL="742950" indent="-742950"/>
            <a:r>
              <a:rPr lang="en-US" sz="4000" b="1" dirty="0" smtClean="0"/>
              <a:t>B.  Constant current.  </a:t>
            </a:r>
            <a:r>
              <a:rPr lang="en-US" sz="4000" dirty="0" smtClean="0"/>
              <a:t>In a 2-dimensional neuron model, the effect of a constant current  can be analyzed </a:t>
            </a:r>
          </a:p>
          <a:p>
            <a:r>
              <a:rPr lang="en-US" sz="4000" dirty="0" smtClean="0"/>
              <a:t>[ ] By moving the u-</a:t>
            </a:r>
            <a:r>
              <a:rPr lang="en-US" sz="4000" dirty="0" err="1" smtClean="0"/>
              <a:t>nullcline</a:t>
            </a:r>
            <a:r>
              <a:rPr lang="en-US" sz="4000" dirty="0" smtClean="0"/>
              <a:t> vertically upward</a:t>
            </a:r>
          </a:p>
          <a:p>
            <a:r>
              <a:rPr lang="en-US" sz="4000" dirty="0" smtClean="0"/>
              <a:t>[ ] By moving the w-</a:t>
            </a:r>
            <a:r>
              <a:rPr lang="en-US" sz="4000" dirty="0" err="1" smtClean="0"/>
              <a:t>nullcline</a:t>
            </a:r>
            <a:r>
              <a:rPr lang="en-US" sz="4000" dirty="0" smtClean="0"/>
              <a:t> vertically upward</a:t>
            </a:r>
          </a:p>
          <a:p>
            <a:r>
              <a:rPr lang="en-US" sz="4000" dirty="0" smtClean="0"/>
              <a:t>[ ] As a potential change in the stability or number of the fixed point(s)</a:t>
            </a:r>
          </a:p>
          <a:p>
            <a:r>
              <a:rPr lang="en-US" sz="4000" dirty="0" smtClean="0"/>
              <a:t>[ ] By following the flow of arrows in the appropriate phase plane diagram</a:t>
            </a:r>
          </a:p>
          <a:p>
            <a:endParaRPr lang="en-US" sz="4000" dirty="0" smtClean="0"/>
          </a:p>
          <a:p>
            <a:endParaRPr lang="en-US" sz="4000" dirty="0" smtClean="0"/>
          </a:p>
          <a:p>
            <a:endParaRPr lang="en-US" sz="4000" dirty="0" smtClean="0"/>
          </a:p>
        </p:txBody>
      </p:sp>
      <p:sp>
        <p:nvSpPr>
          <p:cNvPr id="36" name="Rectangle 46"/>
          <p:cNvSpPr>
            <a:spLocks noChangeArrowheads="1"/>
          </p:cNvSpPr>
          <p:nvPr/>
        </p:nvSpPr>
        <p:spPr bwMode="auto">
          <a:xfrm>
            <a:off x="-1" y="1179434"/>
            <a:ext cx="21607463" cy="10547346"/>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0723" name="Text Box 3"/>
          <p:cNvSpPr txBox="1">
            <a:spLocks noChangeArrowheads="1"/>
          </p:cNvSpPr>
          <p:nvPr/>
        </p:nvSpPr>
        <p:spPr bwMode="auto">
          <a:xfrm>
            <a:off x="9115648" y="7478476"/>
            <a:ext cx="11831825" cy="1241234"/>
          </a:xfrm>
          <a:prstGeom prst="rect">
            <a:avLst/>
          </a:prstGeom>
          <a:noFill/>
          <a:ln w="9525">
            <a:solidFill>
              <a:schemeClr val="tx1"/>
            </a:solidFill>
            <a:miter lim="800000"/>
            <a:headEnd/>
            <a:tailEnd/>
          </a:ln>
        </p:spPr>
        <p:txBody>
          <a:bodyPr wrap="none" lIns="192911" tIns="96455" rIns="192911" bIns="96455">
            <a:spAutoFit/>
          </a:bodyPr>
          <a:lstStyle/>
          <a:p>
            <a:r>
              <a:rPr lang="en-US" sz="6800" dirty="0"/>
              <a:t>Type I and       type II  models</a:t>
            </a:r>
          </a:p>
        </p:txBody>
      </p:sp>
      <p:sp>
        <p:nvSpPr>
          <p:cNvPr id="30724" name="Text Box 14"/>
          <p:cNvSpPr txBox="1">
            <a:spLocks noChangeArrowheads="1"/>
          </p:cNvSpPr>
          <p:nvPr/>
        </p:nvSpPr>
        <p:spPr bwMode="auto">
          <a:xfrm>
            <a:off x="423899" y="8634633"/>
            <a:ext cx="4461217" cy="1764454"/>
          </a:xfrm>
          <a:prstGeom prst="rect">
            <a:avLst/>
          </a:prstGeom>
          <a:noFill/>
          <a:ln w="9525">
            <a:noFill/>
            <a:miter lim="800000"/>
            <a:headEnd/>
            <a:tailEnd/>
          </a:ln>
        </p:spPr>
        <p:txBody>
          <a:bodyPr wrap="none" lIns="192911" tIns="96455" rIns="192911" bIns="96455">
            <a:spAutoFit/>
          </a:bodyPr>
          <a:lstStyle/>
          <a:p>
            <a:r>
              <a:rPr lang="fr-CH" sz="5100" dirty="0" err="1">
                <a:solidFill>
                  <a:srgbClr val="FF0000"/>
                </a:solidFill>
              </a:rPr>
              <a:t>ramp</a:t>
            </a:r>
            <a:r>
              <a:rPr lang="fr-CH" sz="5100" dirty="0">
                <a:solidFill>
                  <a:srgbClr val="FF0000"/>
                </a:solidFill>
              </a:rPr>
              <a:t> input/</a:t>
            </a:r>
          </a:p>
          <a:p>
            <a:r>
              <a:rPr lang="fr-CH" sz="5100" dirty="0">
                <a:solidFill>
                  <a:srgbClr val="FF0000"/>
                </a:solidFill>
              </a:rPr>
              <a:t>constant input</a:t>
            </a:r>
            <a:endParaRPr lang="fr-FR" sz="5100" dirty="0">
              <a:solidFill>
                <a:srgbClr val="FF0000"/>
              </a:solidFill>
            </a:endParaRPr>
          </a:p>
        </p:txBody>
      </p:sp>
      <p:sp>
        <p:nvSpPr>
          <p:cNvPr id="30725" name="Line 15"/>
          <p:cNvSpPr>
            <a:spLocks noChangeShapeType="1"/>
          </p:cNvSpPr>
          <p:nvPr/>
        </p:nvSpPr>
        <p:spPr bwMode="auto">
          <a:xfrm>
            <a:off x="592706" y="11315456"/>
            <a:ext cx="5953307" cy="0"/>
          </a:xfrm>
          <a:prstGeom prst="line">
            <a:avLst/>
          </a:prstGeom>
          <a:noFill/>
          <a:ln w="9525">
            <a:solidFill>
              <a:schemeClr val="tx1"/>
            </a:solidFill>
            <a:round/>
            <a:headEnd/>
            <a:tailEnd/>
          </a:ln>
        </p:spPr>
        <p:txBody>
          <a:bodyPr lIns="192911" tIns="96455" rIns="192911" bIns="96455"/>
          <a:lstStyle/>
          <a:p>
            <a:endParaRPr lang="en-US"/>
          </a:p>
        </p:txBody>
      </p:sp>
      <p:sp>
        <p:nvSpPr>
          <p:cNvPr id="30726" name="Line 16"/>
          <p:cNvSpPr>
            <a:spLocks noChangeShapeType="1"/>
          </p:cNvSpPr>
          <p:nvPr/>
        </p:nvSpPr>
        <p:spPr bwMode="auto">
          <a:xfrm flipV="1">
            <a:off x="592704" y="10550311"/>
            <a:ext cx="6122115" cy="126586"/>
          </a:xfrm>
          <a:prstGeom prst="line">
            <a:avLst/>
          </a:prstGeom>
          <a:noFill/>
          <a:ln w="38100">
            <a:solidFill>
              <a:srgbClr val="FF0000"/>
            </a:solidFill>
            <a:round/>
            <a:headEnd/>
            <a:tailEnd/>
          </a:ln>
        </p:spPr>
        <p:txBody>
          <a:bodyPr lIns="192911" tIns="96455" rIns="192911" bIns="96455"/>
          <a:lstStyle/>
          <a:p>
            <a:endParaRPr lang="en-US"/>
          </a:p>
        </p:txBody>
      </p:sp>
      <p:sp>
        <p:nvSpPr>
          <p:cNvPr id="30727" name="Text Box 17"/>
          <p:cNvSpPr txBox="1">
            <a:spLocks noChangeArrowheads="1"/>
          </p:cNvSpPr>
          <p:nvPr/>
        </p:nvSpPr>
        <p:spPr bwMode="auto">
          <a:xfrm>
            <a:off x="5353101" y="10612198"/>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30728" name="Line 18"/>
          <p:cNvSpPr>
            <a:spLocks noChangeShapeType="1"/>
          </p:cNvSpPr>
          <p:nvPr/>
        </p:nvSpPr>
        <p:spPr bwMode="auto">
          <a:xfrm>
            <a:off x="5360603" y="10676897"/>
            <a:ext cx="0" cy="511972"/>
          </a:xfrm>
          <a:prstGeom prst="line">
            <a:avLst/>
          </a:prstGeom>
          <a:noFill/>
          <a:ln w="9525">
            <a:solidFill>
              <a:schemeClr val="tx1"/>
            </a:solidFill>
            <a:round/>
            <a:headEnd type="triangle" w="med" len="med"/>
            <a:tailEnd type="triangle" w="med" len="med"/>
          </a:ln>
        </p:spPr>
        <p:txBody>
          <a:bodyPr lIns="192911" tIns="96455" rIns="192911" bIns="96455"/>
          <a:lstStyle/>
          <a:p>
            <a:endParaRPr lang="en-US"/>
          </a:p>
        </p:txBody>
      </p:sp>
      <p:sp>
        <p:nvSpPr>
          <p:cNvPr id="30729" name="Line 20"/>
          <p:cNvSpPr>
            <a:spLocks noChangeShapeType="1"/>
          </p:cNvSpPr>
          <p:nvPr/>
        </p:nvSpPr>
        <p:spPr bwMode="auto">
          <a:xfrm flipV="1">
            <a:off x="7780187" y="9146605"/>
            <a:ext cx="0" cy="2295437"/>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0" name="Line 21"/>
          <p:cNvSpPr>
            <a:spLocks noChangeShapeType="1"/>
          </p:cNvSpPr>
          <p:nvPr/>
        </p:nvSpPr>
        <p:spPr bwMode="auto">
          <a:xfrm>
            <a:off x="7780187" y="11442042"/>
            <a:ext cx="44265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1" name="Line 22"/>
          <p:cNvSpPr>
            <a:spLocks noChangeShapeType="1"/>
          </p:cNvSpPr>
          <p:nvPr/>
        </p:nvSpPr>
        <p:spPr bwMode="auto">
          <a:xfrm flipV="1">
            <a:off x="15399070" y="9146605"/>
            <a:ext cx="0" cy="2295437"/>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2" name="Line 23"/>
          <p:cNvSpPr>
            <a:spLocks noChangeShapeType="1"/>
          </p:cNvSpPr>
          <p:nvPr/>
        </p:nvSpPr>
        <p:spPr bwMode="auto">
          <a:xfrm>
            <a:off x="15399070" y="11442042"/>
            <a:ext cx="44265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3" name="Text Box 24"/>
          <p:cNvSpPr txBox="1">
            <a:spLocks noChangeArrowheads="1"/>
          </p:cNvSpPr>
          <p:nvPr/>
        </p:nvSpPr>
        <p:spPr bwMode="auto">
          <a:xfrm>
            <a:off x="11422697" y="11377344"/>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30734" name="Text Box 25"/>
          <p:cNvSpPr txBox="1">
            <a:spLocks noChangeArrowheads="1"/>
          </p:cNvSpPr>
          <p:nvPr/>
        </p:nvSpPr>
        <p:spPr bwMode="auto">
          <a:xfrm>
            <a:off x="19037828" y="11442043"/>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30735" name="Text Box 26"/>
          <p:cNvSpPr txBox="1">
            <a:spLocks noChangeArrowheads="1"/>
          </p:cNvSpPr>
          <p:nvPr/>
        </p:nvSpPr>
        <p:spPr bwMode="auto">
          <a:xfrm>
            <a:off x="14783858" y="9276004"/>
            <a:ext cx="496991" cy="656459"/>
          </a:xfrm>
          <a:prstGeom prst="rect">
            <a:avLst/>
          </a:prstGeom>
          <a:noFill/>
          <a:ln w="9525">
            <a:noFill/>
            <a:miter lim="800000"/>
            <a:headEnd/>
            <a:tailEnd/>
          </a:ln>
        </p:spPr>
        <p:txBody>
          <a:bodyPr wrap="none" lIns="192911" tIns="96455" rIns="192911" bIns="96455">
            <a:spAutoFit/>
          </a:bodyPr>
          <a:lstStyle/>
          <a:p>
            <a:r>
              <a:rPr lang="fr-CH" sz="3000" i="1" dirty="0">
                <a:solidFill>
                  <a:srgbClr val="009900"/>
                </a:solidFill>
              </a:rPr>
              <a:t>f</a:t>
            </a:r>
            <a:endParaRPr lang="fr-FR" sz="3000" i="1" dirty="0">
              <a:solidFill>
                <a:srgbClr val="009900"/>
              </a:solidFill>
            </a:endParaRPr>
          </a:p>
        </p:txBody>
      </p:sp>
      <p:sp>
        <p:nvSpPr>
          <p:cNvPr id="30736" name="Text Box 27"/>
          <p:cNvSpPr txBox="1">
            <a:spLocks noChangeArrowheads="1"/>
          </p:cNvSpPr>
          <p:nvPr/>
        </p:nvSpPr>
        <p:spPr bwMode="auto">
          <a:xfrm>
            <a:off x="7059939" y="9402592"/>
            <a:ext cx="496991" cy="656459"/>
          </a:xfrm>
          <a:prstGeom prst="rect">
            <a:avLst/>
          </a:prstGeom>
          <a:noFill/>
          <a:ln w="9525">
            <a:noFill/>
            <a:miter lim="800000"/>
            <a:headEnd/>
            <a:tailEnd/>
          </a:ln>
        </p:spPr>
        <p:txBody>
          <a:bodyPr wrap="none" lIns="192911" tIns="96455" rIns="192911" bIns="96455">
            <a:spAutoFit/>
          </a:bodyPr>
          <a:lstStyle/>
          <a:p>
            <a:r>
              <a:rPr lang="fr-CH" sz="3000" i="1" dirty="0">
                <a:solidFill>
                  <a:srgbClr val="009900"/>
                </a:solidFill>
              </a:rPr>
              <a:t>f</a:t>
            </a:r>
            <a:endParaRPr lang="fr-FR" sz="3000" i="1" dirty="0">
              <a:solidFill>
                <a:srgbClr val="009900"/>
              </a:solidFill>
            </a:endParaRPr>
          </a:p>
        </p:txBody>
      </p:sp>
      <p:sp>
        <p:nvSpPr>
          <p:cNvPr id="30737" name="Freeform 28"/>
          <p:cNvSpPr>
            <a:spLocks/>
          </p:cNvSpPr>
          <p:nvPr/>
        </p:nvSpPr>
        <p:spPr bwMode="auto">
          <a:xfrm>
            <a:off x="8973100" y="9911751"/>
            <a:ext cx="3233617" cy="1530291"/>
          </a:xfrm>
          <a:custGeom>
            <a:avLst/>
            <a:gdLst>
              <a:gd name="T0" fmla="*/ 0 w 317"/>
              <a:gd name="T1" fmla="*/ 2147483647 h 544"/>
              <a:gd name="T2" fmla="*/ 2147483647 w 317"/>
              <a:gd name="T3" fmla="*/ 2147483647 h 544"/>
              <a:gd name="T4" fmla="*/ 2147483647 w 317"/>
              <a:gd name="T5" fmla="*/ 0 h 544"/>
              <a:gd name="T6" fmla="*/ 0 60000 65536"/>
              <a:gd name="T7" fmla="*/ 0 60000 65536"/>
              <a:gd name="T8" fmla="*/ 0 60000 65536"/>
              <a:gd name="T9" fmla="*/ 0 w 317"/>
              <a:gd name="T10" fmla="*/ 0 h 544"/>
              <a:gd name="T11" fmla="*/ 317 w 317"/>
              <a:gd name="T12" fmla="*/ 544 h 544"/>
            </a:gdLst>
            <a:ahLst/>
            <a:cxnLst>
              <a:cxn ang="T6">
                <a:pos x="T0" y="T1"/>
              </a:cxn>
              <a:cxn ang="T7">
                <a:pos x="T2" y="T3"/>
              </a:cxn>
              <a:cxn ang="T8">
                <a:pos x="T4" y="T5"/>
              </a:cxn>
            </a:cxnLst>
            <a:rect l="T9" t="T10" r="T11" b="T12"/>
            <a:pathLst>
              <a:path w="317" h="544">
                <a:moveTo>
                  <a:pt x="0" y="544"/>
                </a:moveTo>
                <a:cubicBezTo>
                  <a:pt x="19" y="431"/>
                  <a:pt x="38" y="318"/>
                  <a:pt x="91" y="227"/>
                </a:cubicBezTo>
                <a:cubicBezTo>
                  <a:pt x="144" y="136"/>
                  <a:pt x="230" y="68"/>
                  <a:pt x="317" y="0"/>
                </a:cubicBezTo>
              </a:path>
            </a:pathLst>
          </a:custGeom>
          <a:noFill/>
          <a:ln w="38100">
            <a:solidFill>
              <a:srgbClr val="009900"/>
            </a:solidFill>
            <a:round/>
            <a:headEnd/>
            <a:tailEnd/>
          </a:ln>
        </p:spPr>
        <p:txBody>
          <a:bodyPr lIns="192911" tIns="96455" rIns="192911" bIns="96455"/>
          <a:lstStyle/>
          <a:p>
            <a:endParaRPr lang="en-US"/>
          </a:p>
        </p:txBody>
      </p:sp>
      <p:sp>
        <p:nvSpPr>
          <p:cNvPr id="30738" name="Line 29"/>
          <p:cNvSpPr>
            <a:spLocks noChangeShapeType="1"/>
          </p:cNvSpPr>
          <p:nvPr/>
        </p:nvSpPr>
        <p:spPr bwMode="auto">
          <a:xfrm>
            <a:off x="17270965" y="10676896"/>
            <a:ext cx="0" cy="765146"/>
          </a:xfrm>
          <a:prstGeom prst="line">
            <a:avLst/>
          </a:prstGeom>
          <a:noFill/>
          <a:ln w="9525">
            <a:solidFill>
              <a:srgbClr val="009900"/>
            </a:solidFill>
            <a:prstDash val="dash"/>
            <a:round/>
            <a:headEnd/>
            <a:tailEnd/>
          </a:ln>
        </p:spPr>
        <p:txBody>
          <a:bodyPr lIns="192911" tIns="96455" rIns="192911" bIns="96455"/>
          <a:lstStyle/>
          <a:p>
            <a:endParaRPr lang="en-US"/>
          </a:p>
        </p:txBody>
      </p:sp>
      <p:sp>
        <p:nvSpPr>
          <p:cNvPr id="30739" name="Freeform 30"/>
          <p:cNvSpPr>
            <a:spLocks/>
          </p:cNvSpPr>
          <p:nvPr/>
        </p:nvSpPr>
        <p:spPr bwMode="auto">
          <a:xfrm>
            <a:off x="17267217" y="9911750"/>
            <a:ext cx="2213264" cy="765146"/>
          </a:xfrm>
          <a:custGeom>
            <a:avLst/>
            <a:gdLst>
              <a:gd name="T0" fmla="*/ 0 w 317"/>
              <a:gd name="T1" fmla="*/ 2147483647 h 544"/>
              <a:gd name="T2" fmla="*/ 2147483647 w 317"/>
              <a:gd name="T3" fmla="*/ 2147483647 h 544"/>
              <a:gd name="T4" fmla="*/ 2147483647 w 317"/>
              <a:gd name="T5" fmla="*/ 0 h 544"/>
              <a:gd name="T6" fmla="*/ 0 60000 65536"/>
              <a:gd name="T7" fmla="*/ 0 60000 65536"/>
              <a:gd name="T8" fmla="*/ 0 60000 65536"/>
              <a:gd name="T9" fmla="*/ 0 w 317"/>
              <a:gd name="T10" fmla="*/ 0 h 544"/>
              <a:gd name="T11" fmla="*/ 317 w 317"/>
              <a:gd name="T12" fmla="*/ 544 h 544"/>
            </a:gdLst>
            <a:ahLst/>
            <a:cxnLst>
              <a:cxn ang="T6">
                <a:pos x="T0" y="T1"/>
              </a:cxn>
              <a:cxn ang="T7">
                <a:pos x="T2" y="T3"/>
              </a:cxn>
              <a:cxn ang="T8">
                <a:pos x="T4" y="T5"/>
              </a:cxn>
            </a:cxnLst>
            <a:rect l="T9" t="T10" r="T11" b="T12"/>
            <a:pathLst>
              <a:path w="317" h="544">
                <a:moveTo>
                  <a:pt x="0" y="544"/>
                </a:moveTo>
                <a:cubicBezTo>
                  <a:pt x="19" y="431"/>
                  <a:pt x="38" y="318"/>
                  <a:pt x="91" y="227"/>
                </a:cubicBezTo>
                <a:cubicBezTo>
                  <a:pt x="144" y="136"/>
                  <a:pt x="230" y="68"/>
                  <a:pt x="317" y="0"/>
                </a:cubicBezTo>
              </a:path>
            </a:pathLst>
          </a:custGeom>
          <a:noFill/>
          <a:ln w="38100">
            <a:solidFill>
              <a:srgbClr val="009900"/>
            </a:solidFill>
            <a:round/>
            <a:headEnd/>
            <a:tailEnd/>
          </a:ln>
        </p:spPr>
        <p:txBody>
          <a:bodyPr lIns="192911" tIns="96455" rIns="192911" bIns="96455"/>
          <a:lstStyle/>
          <a:p>
            <a:endParaRPr lang="en-US"/>
          </a:p>
        </p:txBody>
      </p:sp>
      <p:sp>
        <p:nvSpPr>
          <p:cNvPr id="30740" name="Text Box 31"/>
          <p:cNvSpPr txBox="1">
            <a:spLocks noChangeArrowheads="1"/>
          </p:cNvSpPr>
          <p:nvPr/>
        </p:nvSpPr>
        <p:spPr bwMode="auto">
          <a:xfrm>
            <a:off x="8582964" y="8758407"/>
            <a:ext cx="2334033" cy="841125"/>
          </a:xfrm>
          <a:prstGeom prst="rect">
            <a:avLst/>
          </a:prstGeom>
          <a:noFill/>
          <a:ln w="9525">
            <a:noFill/>
            <a:miter lim="800000"/>
            <a:headEnd/>
            <a:tailEnd/>
          </a:ln>
        </p:spPr>
        <p:txBody>
          <a:bodyPr wrap="none" lIns="192911" tIns="96455" rIns="192911" bIns="96455">
            <a:spAutoFit/>
          </a:bodyPr>
          <a:lstStyle/>
          <a:p>
            <a:r>
              <a:rPr lang="fr-CH" sz="4200" i="1" dirty="0">
                <a:solidFill>
                  <a:srgbClr val="009900"/>
                </a:solidFill>
              </a:rPr>
              <a:t>f-I </a:t>
            </a:r>
            <a:r>
              <a:rPr lang="fr-CH" sz="4200" i="1" dirty="0" err="1">
                <a:solidFill>
                  <a:srgbClr val="009900"/>
                </a:solidFill>
              </a:rPr>
              <a:t>curve</a:t>
            </a:r>
            <a:endParaRPr lang="fr-FR" sz="4200" i="1" dirty="0">
              <a:solidFill>
                <a:srgbClr val="009900"/>
              </a:solidFill>
            </a:endParaRPr>
          </a:p>
        </p:txBody>
      </p:sp>
      <p:sp>
        <p:nvSpPr>
          <p:cNvPr id="30741" name="Text Box 32"/>
          <p:cNvSpPr txBox="1">
            <a:spLocks noChangeArrowheads="1"/>
          </p:cNvSpPr>
          <p:nvPr/>
        </p:nvSpPr>
        <p:spPr bwMode="auto">
          <a:xfrm>
            <a:off x="16832066" y="8764033"/>
            <a:ext cx="2334033" cy="841125"/>
          </a:xfrm>
          <a:prstGeom prst="rect">
            <a:avLst/>
          </a:prstGeom>
          <a:noFill/>
          <a:ln w="9525">
            <a:noFill/>
            <a:miter lim="800000"/>
            <a:headEnd/>
            <a:tailEnd/>
          </a:ln>
        </p:spPr>
        <p:txBody>
          <a:bodyPr wrap="none" lIns="192911" tIns="96455" rIns="192911" bIns="96455">
            <a:spAutoFit/>
          </a:bodyPr>
          <a:lstStyle/>
          <a:p>
            <a:r>
              <a:rPr lang="fr-CH" sz="4200" i="1" dirty="0">
                <a:solidFill>
                  <a:srgbClr val="009900"/>
                </a:solidFill>
              </a:rPr>
              <a:t>f-I </a:t>
            </a:r>
            <a:r>
              <a:rPr lang="fr-CH" sz="4200" i="1" dirty="0" err="1">
                <a:solidFill>
                  <a:srgbClr val="009900"/>
                </a:solidFill>
              </a:rPr>
              <a:t>curve</a:t>
            </a:r>
            <a:endParaRPr lang="fr-FR" sz="4200" i="1" dirty="0">
              <a:solidFill>
                <a:srgbClr val="009900"/>
              </a:solidFill>
            </a:endParaRPr>
          </a:p>
        </p:txBody>
      </p:sp>
      <p:sp>
        <p:nvSpPr>
          <p:cNvPr id="30742" name="TextBox 44"/>
          <p:cNvSpPr txBox="1">
            <a:spLocks noChangeArrowheads="1"/>
          </p:cNvSpPr>
          <p:nvPr/>
        </p:nvSpPr>
        <p:spPr bwMode="auto">
          <a:xfrm>
            <a:off x="844044" y="1343304"/>
            <a:ext cx="19059509" cy="4580610"/>
          </a:xfrm>
          <a:prstGeom prst="rect">
            <a:avLst/>
          </a:prstGeom>
          <a:noFill/>
          <a:ln w="9525">
            <a:noFill/>
            <a:miter lim="800000"/>
            <a:headEnd/>
            <a:tailEnd/>
          </a:ln>
        </p:spPr>
        <p:txBody>
          <a:bodyPr wrap="none" lIns="192911" tIns="96455" rIns="192911" bIns="96455">
            <a:spAutoFit/>
          </a:bodyPr>
          <a:lstStyle/>
          <a:p>
            <a:r>
              <a:rPr lang="en-US" b="1" dirty="0"/>
              <a:t>Can we understand the dynamics of the HH model?</a:t>
            </a:r>
          </a:p>
          <a:p>
            <a:r>
              <a:rPr lang="en-US" dirty="0"/>
              <a:t>    - mathematical principle of Action Potential generation</a:t>
            </a:r>
            <a:r>
              <a:rPr lang="en-US" dirty="0" smtClean="0"/>
              <a:t>?</a:t>
            </a:r>
          </a:p>
          <a:p>
            <a:r>
              <a:rPr lang="en-US" dirty="0" smtClean="0"/>
              <a:t>    - constant input current </a:t>
            </a:r>
            <a:r>
              <a:rPr lang="en-US" dirty="0" err="1" smtClean="0"/>
              <a:t>vs</a:t>
            </a:r>
            <a:r>
              <a:rPr lang="en-US" dirty="0" smtClean="0"/>
              <a:t> pulse input?</a:t>
            </a:r>
            <a:endParaRPr lang="en-US" dirty="0"/>
          </a:p>
          <a:p>
            <a:r>
              <a:rPr lang="en-US" dirty="0"/>
              <a:t>    - Types of neuron model (type I and II</a:t>
            </a:r>
            <a:r>
              <a:rPr lang="en-US" dirty="0" smtClean="0"/>
              <a:t>)? (next week)</a:t>
            </a:r>
            <a:endParaRPr lang="en-US" dirty="0"/>
          </a:p>
          <a:p>
            <a:r>
              <a:rPr lang="en-US" dirty="0"/>
              <a:t>    - threshold behavior</a:t>
            </a:r>
            <a:r>
              <a:rPr lang="en-US" dirty="0" smtClean="0"/>
              <a:t>? (next week)</a:t>
            </a:r>
            <a:endParaRPr lang="en-US" dirty="0"/>
          </a:p>
        </p:txBody>
      </p:sp>
      <p:sp>
        <p:nvSpPr>
          <p:cNvPr id="46" name="TextBox 45"/>
          <p:cNvSpPr txBox="1">
            <a:spLocks noChangeArrowheads="1"/>
          </p:cNvSpPr>
          <p:nvPr/>
        </p:nvSpPr>
        <p:spPr bwMode="auto">
          <a:xfrm>
            <a:off x="1012850" y="6199044"/>
            <a:ext cx="10911701" cy="1071957"/>
          </a:xfrm>
          <a:prstGeom prst="rect">
            <a:avLst/>
          </a:prstGeom>
          <a:noFill/>
          <a:ln w="9525">
            <a:solidFill>
              <a:srgbClr val="FF0000"/>
            </a:solidFill>
            <a:miter lim="800000"/>
            <a:headEnd/>
            <a:tailEnd/>
          </a:ln>
        </p:spPr>
        <p:txBody>
          <a:bodyPr wrap="none" lIns="192911" tIns="96455" rIns="192911" bIns="96455">
            <a:spAutoFit/>
          </a:bodyPr>
          <a:lstStyle/>
          <a:p>
            <a:r>
              <a:rPr lang="en-US" dirty="0">
                <a:solidFill>
                  <a:srgbClr val="FF0000"/>
                </a:solidFill>
                <a:sym typeface="Wingdings" pitchFamily="2" charset="2"/>
              </a:rPr>
              <a:t> Reduce from 4 to 2 </a:t>
            </a:r>
            <a:r>
              <a:rPr lang="en-US" dirty="0" smtClean="0">
                <a:solidFill>
                  <a:srgbClr val="FF0000"/>
                </a:solidFill>
                <a:sym typeface="Wingdings" pitchFamily="2" charset="2"/>
              </a:rPr>
              <a:t>equations</a:t>
            </a:r>
            <a:endParaRPr lang="en-US" dirty="0">
              <a:solidFill>
                <a:srgbClr val="FF0000"/>
              </a:solidFill>
            </a:endParaRPr>
          </a:p>
        </p:txBody>
      </p:sp>
      <p:sp>
        <p:nvSpPr>
          <p:cNvPr id="24" name="Title 3"/>
          <p:cNvSpPr txBox="1">
            <a:spLocks/>
          </p:cNvSpPr>
          <p:nvPr/>
        </p:nvSpPr>
        <p:spPr>
          <a:xfrm>
            <a:off x="697827" y="32385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Overview</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and aims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5" name="Straight Connector 24"/>
          <p:cNvCxnSpPr/>
          <p:nvPr/>
        </p:nvCxnSpPr>
        <p:spPr>
          <a:xfrm>
            <a:off x="-215313" y="131579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11266" name="Object 4"/>
          <p:cNvGraphicFramePr>
            <a:graphicFrameLocks noChangeAspect="1"/>
          </p:cNvGraphicFramePr>
          <p:nvPr/>
        </p:nvGraphicFramePr>
        <p:xfrm>
          <a:off x="6208397" y="1226484"/>
          <a:ext cx="4610341" cy="3437529"/>
        </p:xfrm>
        <a:graphic>
          <a:graphicData uri="http://schemas.openxmlformats.org/presentationml/2006/ole">
            <mc:AlternateContent xmlns:mc="http://schemas.openxmlformats.org/markup-compatibility/2006">
              <mc:Choice xmlns:v="urn:schemas-microsoft-com:vml" Requires="v">
                <p:oleObj spid="_x0000_s393346" name="Equation" r:id="rId4" imgW="812520" imgH="812520" progId="Equation.DSMT4">
                  <p:embed/>
                </p:oleObj>
              </mc:Choice>
              <mc:Fallback>
                <p:oleObj name="Equation" r:id="rId4" imgW="812520" imgH="8125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397" y="1226484"/>
                        <a:ext cx="4610341" cy="3437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45"/>
          <p:cNvSpPr>
            <a:spLocks noChangeArrowheads="1"/>
          </p:cNvSpPr>
          <p:nvPr/>
        </p:nvSpPr>
        <p:spPr bwMode="auto">
          <a:xfrm>
            <a:off x="0" y="1226483"/>
            <a:ext cx="21607463" cy="10847065"/>
          </a:xfrm>
          <a:prstGeom prst="rect">
            <a:avLst/>
          </a:prstGeom>
          <a:solidFill>
            <a:srgbClr val="FF9900">
              <a:alpha val="27843"/>
            </a:srgbClr>
          </a:solidFill>
          <a:ln w="9525">
            <a:solidFill>
              <a:schemeClr val="tx1"/>
            </a:solidFill>
            <a:miter lim="800000"/>
            <a:headEnd/>
            <a:tailEnd/>
          </a:ln>
        </p:spPr>
        <p:txBody>
          <a:bodyPr wrap="none" lIns="192911" tIns="96455" rIns="192911" bIns="96455" anchor="ctr"/>
          <a:lstStyle/>
          <a:p>
            <a:pPr algn="ctr"/>
            <a:endParaRPr lang="fr-FR" sz="5100" b="1" dirty="0"/>
          </a:p>
        </p:txBody>
      </p:sp>
      <p:graphicFrame>
        <p:nvGraphicFramePr>
          <p:cNvPr id="11267" name="Object 54"/>
          <p:cNvGraphicFramePr>
            <a:graphicFrameLocks noChangeAspect="1"/>
          </p:cNvGraphicFramePr>
          <p:nvPr/>
        </p:nvGraphicFramePr>
        <p:xfrm>
          <a:off x="7570116" y="7223876"/>
          <a:ext cx="2817224" cy="1414958"/>
        </p:xfrm>
        <a:graphic>
          <a:graphicData uri="http://schemas.openxmlformats.org/presentationml/2006/ole">
            <mc:AlternateContent xmlns:mc="http://schemas.openxmlformats.org/markup-compatibility/2006">
              <mc:Choice xmlns:v="urn:schemas-microsoft-com:vml" Requires="v">
                <p:oleObj spid="_x0000_s393347" name="Equation" r:id="rId6" imgW="583920" imgH="393480" progId="Equation.DSMT4">
                  <p:embed/>
                </p:oleObj>
              </mc:Choice>
              <mc:Fallback>
                <p:oleObj name="Equation" r:id="rId6" imgW="583920" imgH="393480" progId="Equation.DSMT4">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0116" y="7223876"/>
                        <a:ext cx="2817224" cy="1414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Line 61"/>
          <p:cNvSpPr>
            <a:spLocks noChangeShapeType="1"/>
          </p:cNvSpPr>
          <p:nvPr/>
        </p:nvSpPr>
        <p:spPr bwMode="auto">
          <a:xfrm flipH="1">
            <a:off x="5870779" y="1738457"/>
            <a:ext cx="0" cy="3189982"/>
          </a:xfrm>
          <a:prstGeom prst="line">
            <a:avLst/>
          </a:prstGeom>
          <a:noFill/>
          <a:ln w="9525">
            <a:solidFill>
              <a:schemeClr val="tx1"/>
            </a:solidFill>
            <a:round/>
            <a:headEnd/>
            <a:tailEnd/>
          </a:ln>
        </p:spPr>
        <p:txBody>
          <a:bodyPr lIns="192911" tIns="96455" rIns="192911" bIns="96455"/>
          <a:lstStyle/>
          <a:p>
            <a:endParaRPr lang="en-US"/>
          </a:p>
        </p:txBody>
      </p:sp>
      <p:sp>
        <p:nvSpPr>
          <p:cNvPr id="11274" name="Text Box 67"/>
          <p:cNvSpPr txBox="1">
            <a:spLocks noChangeArrowheads="1"/>
          </p:cNvSpPr>
          <p:nvPr/>
        </p:nvSpPr>
        <p:spPr bwMode="auto">
          <a:xfrm>
            <a:off x="1" y="0"/>
            <a:ext cx="18958776" cy="1241234"/>
          </a:xfrm>
          <a:prstGeom prst="rect">
            <a:avLst/>
          </a:prstGeom>
          <a:noFill/>
          <a:ln w="38100">
            <a:solidFill>
              <a:srgbClr val="FF0000"/>
            </a:solidFill>
            <a:miter lim="800000"/>
            <a:headEnd/>
            <a:tailEnd/>
          </a:ln>
        </p:spPr>
        <p:txBody>
          <a:bodyPr wrap="none" lIns="192911" tIns="96455" rIns="192911" bIns="96455">
            <a:spAutoFit/>
          </a:bodyPr>
          <a:lstStyle/>
          <a:p>
            <a:r>
              <a:rPr lang="en-US" sz="6800" dirty="0"/>
              <a:t>NOW Exercise 2.1: Stability of Fixed Point in 2D</a:t>
            </a:r>
          </a:p>
        </p:txBody>
      </p:sp>
      <p:sp>
        <p:nvSpPr>
          <p:cNvPr id="11275" name="Text Box 68"/>
          <p:cNvSpPr txBox="1">
            <a:spLocks noChangeArrowheads="1"/>
          </p:cNvSpPr>
          <p:nvPr/>
        </p:nvSpPr>
        <p:spPr bwMode="auto">
          <a:xfrm>
            <a:off x="547689" y="6405282"/>
            <a:ext cx="5188981" cy="2826283"/>
          </a:xfrm>
          <a:prstGeom prst="rect">
            <a:avLst/>
          </a:prstGeom>
          <a:noFill/>
          <a:ln w="57150">
            <a:solidFill>
              <a:srgbClr val="FF0000"/>
            </a:solidFill>
            <a:miter lim="800000"/>
            <a:headEnd/>
            <a:tailEnd/>
          </a:ln>
        </p:spPr>
        <p:txBody>
          <a:bodyPr wrap="none" lIns="192911" tIns="96455" rIns="192911" bIns="96455">
            <a:spAutoFit/>
          </a:bodyPr>
          <a:lstStyle/>
          <a:p>
            <a:r>
              <a:rPr lang="fr-CH" i="1"/>
              <a:t>Exercises:</a:t>
            </a:r>
          </a:p>
          <a:p>
            <a:r>
              <a:rPr lang="fr-CH"/>
              <a:t>2.1</a:t>
            </a:r>
            <a:r>
              <a:rPr lang="fr-CH" b="1" i="1"/>
              <a:t>now!</a:t>
            </a:r>
          </a:p>
          <a:p>
            <a:r>
              <a:rPr lang="fr-CH"/>
              <a:t>2.2  </a:t>
            </a:r>
            <a:r>
              <a:rPr lang="fr-CH" i="1"/>
              <a:t>homework</a:t>
            </a:r>
            <a:endParaRPr lang="fr-FR" i="1"/>
          </a:p>
        </p:txBody>
      </p:sp>
      <p:sp>
        <p:nvSpPr>
          <p:cNvPr id="11276" name="TextBox 43"/>
          <p:cNvSpPr txBox="1">
            <a:spLocks noChangeArrowheads="1"/>
          </p:cNvSpPr>
          <p:nvPr/>
        </p:nvSpPr>
        <p:spPr bwMode="auto">
          <a:xfrm>
            <a:off x="5870780" y="4672454"/>
            <a:ext cx="6569167" cy="2826283"/>
          </a:xfrm>
          <a:prstGeom prst="rect">
            <a:avLst/>
          </a:prstGeom>
          <a:noFill/>
          <a:ln w="9525">
            <a:noFill/>
            <a:miter lim="800000"/>
            <a:headEnd/>
            <a:tailEnd/>
          </a:ln>
        </p:spPr>
        <p:txBody>
          <a:bodyPr wrap="none" lIns="192911" tIns="96455" rIns="192911" bIns="96455">
            <a:spAutoFit/>
          </a:bodyPr>
          <a:lstStyle/>
          <a:p>
            <a:endParaRPr lang="en-US" b="1"/>
          </a:p>
          <a:p>
            <a:r>
              <a:rPr lang="en-US"/>
              <a:t> - calculate </a:t>
            </a:r>
            <a:r>
              <a:rPr lang="en-US" i="1"/>
              <a:t>stability</a:t>
            </a:r>
          </a:p>
          <a:p>
            <a:r>
              <a:rPr lang="en-US"/>
              <a:t> - compare</a:t>
            </a:r>
          </a:p>
        </p:txBody>
      </p:sp>
      <p:sp>
        <p:nvSpPr>
          <p:cNvPr id="11277" name="Line 9"/>
          <p:cNvSpPr>
            <a:spLocks noChangeShapeType="1"/>
          </p:cNvSpPr>
          <p:nvPr/>
        </p:nvSpPr>
        <p:spPr bwMode="auto">
          <a:xfrm>
            <a:off x="13144540" y="8641645"/>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1278" name="Line 10"/>
          <p:cNvSpPr>
            <a:spLocks noChangeShapeType="1"/>
          </p:cNvSpPr>
          <p:nvPr/>
        </p:nvSpPr>
        <p:spPr bwMode="auto">
          <a:xfrm flipH="1" flipV="1">
            <a:off x="13144540" y="3510668"/>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1279" name="Line 11"/>
          <p:cNvSpPr>
            <a:spLocks noChangeShapeType="1"/>
          </p:cNvSpPr>
          <p:nvPr/>
        </p:nvSpPr>
        <p:spPr bwMode="auto">
          <a:xfrm flipH="1">
            <a:off x="13185805" y="3268748"/>
            <a:ext cx="2232020" cy="6723155"/>
          </a:xfrm>
          <a:prstGeom prst="line">
            <a:avLst/>
          </a:prstGeom>
          <a:noFill/>
          <a:ln w="9525">
            <a:solidFill>
              <a:schemeClr val="accent2"/>
            </a:solidFill>
            <a:prstDash val="lgDashDot"/>
            <a:round/>
            <a:headEnd/>
            <a:tailEnd/>
          </a:ln>
        </p:spPr>
        <p:txBody>
          <a:bodyPr wrap="none" lIns="192911" tIns="96455" rIns="192911" bIns="96455" anchor="ctr"/>
          <a:lstStyle/>
          <a:p>
            <a:endParaRPr lang="en-US"/>
          </a:p>
        </p:txBody>
      </p:sp>
      <p:graphicFrame>
        <p:nvGraphicFramePr>
          <p:cNvPr id="11268" name="Object 13"/>
          <p:cNvGraphicFramePr>
            <a:graphicFrameLocks noChangeAspect="1"/>
          </p:cNvGraphicFramePr>
          <p:nvPr/>
        </p:nvGraphicFramePr>
        <p:xfrm>
          <a:off x="18726469" y="9724665"/>
          <a:ext cx="2262032" cy="1454338"/>
        </p:xfrm>
        <a:graphic>
          <a:graphicData uri="http://schemas.openxmlformats.org/presentationml/2006/ole">
            <mc:AlternateContent xmlns:mc="http://schemas.openxmlformats.org/markup-compatibility/2006">
              <mc:Choice xmlns:v="urn:schemas-microsoft-com:vml" Requires="v">
                <p:oleObj spid="_x0000_s393348" name="Equation" r:id="rId8" imgW="457200" imgH="393480" progId="Equation.3">
                  <p:embed/>
                </p:oleObj>
              </mc:Choice>
              <mc:Fallback>
                <p:oleObj name="Equation" r:id="rId8" imgW="457200" imgH="39348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26469" y="9724665"/>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14"/>
          <p:cNvGraphicFramePr>
            <a:graphicFrameLocks noChangeAspect="1"/>
          </p:cNvGraphicFramePr>
          <p:nvPr/>
        </p:nvGraphicFramePr>
        <p:xfrm>
          <a:off x="15399070" y="1994443"/>
          <a:ext cx="2175751" cy="1358695"/>
        </p:xfrm>
        <a:graphic>
          <a:graphicData uri="http://schemas.openxmlformats.org/presentationml/2006/ole">
            <mc:AlternateContent xmlns:mc="http://schemas.openxmlformats.org/markup-compatibility/2006">
              <mc:Choice xmlns:v="urn:schemas-microsoft-com:vml" Requires="v">
                <p:oleObj spid="_x0000_s393349" name="Equation" r:id="rId10" imgW="469800" imgH="393480" progId="Equation.3">
                  <p:embed/>
                </p:oleObj>
              </mc:Choice>
              <mc:Fallback>
                <p:oleObj name="Equation" r:id="rId10" imgW="469800" imgH="39348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99070" y="1994443"/>
                        <a:ext cx="2175751" cy="135869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0" name="Text Box 15"/>
          <p:cNvSpPr txBox="1">
            <a:spLocks noChangeArrowheads="1"/>
          </p:cNvSpPr>
          <p:nvPr/>
        </p:nvSpPr>
        <p:spPr bwMode="auto">
          <a:xfrm>
            <a:off x="12026655" y="2953688"/>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1281" name="Text Box 16"/>
          <p:cNvSpPr txBox="1">
            <a:spLocks noChangeArrowheads="1"/>
          </p:cNvSpPr>
          <p:nvPr/>
        </p:nvSpPr>
        <p:spPr bwMode="auto">
          <a:xfrm>
            <a:off x="20129453" y="7679588"/>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1282" name="Text Box 17"/>
          <p:cNvSpPr txBox="1">
            <a:spLocks noChangeArrowheads="1"/>
          </p:cNvSpPr>
          <p:nvPr/>
        </p:nvSpPr>
        <p:spPr bwMode="auto">
          <a:xfrm>
            <a:off x="18531401" y="6993207"/>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grpSp>
        <p:nvGrpSpPr>
          <p:cNvPr id="2" name="Group 40"/>
          <p:cNvGrpSpPr>
            <a:grpSpLocks/>
          </p:cNvGrpSpPr>
          <p:nvPr/>
        </p:nvGrpSpPr>
        <p:grpSpPr bwMode="auto">
          <a:xfrm>
            <a:off x="13527172" y="4545865"/>
            <a:ext cx="5615691" cy="5232246"/>
            <a:chOff x="3606" y="1298"/>
            <a:chExt cx="1497" cy="1860"/>
          </a:xfrm>
        </p:grpSpPr>
        <p:sp>
          <p:nvSpPr>
            <p:cNvPr id="11285" name="Line 41"/>
            <p:cNvSpPr>
              <a:spLocks noChangeShapeType="1"/>
            </p:cNvSpPr>
            <p:nvPr/>
          </p:nvSpPr>
          <p:spPr bwMode="auto">
            <a:xfrm flipV="1">
              <a:off x="3696" y="2840"/>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11286" name="Line 42"/>
            <p:cNvSpPr>
              <a:spLocks noChangeShapeType="1"/>
            </p:cNvSpPr>
            <p:nvPr/>
          </p:nvSpPr>
          <p:spPr bwMode="auto">
            <a:xfrm>
              <a:off x="3606" y="1298"/>
              <a:ext cx="227" cy="1180"/>
            </a:xfrm>
            <a:prstGeom prst="line">
              <a:avLst/>
            </a:prstGeom>
            <a:noFill/>
            <a:ln w="9525">
              <a:solidFill>
                <a:srgbClr val="FF0000"/>
              </a:solidFill>
              <a:round/>
              <a:headEnd/>
              <a:tailEnd/>
            </a:ln>
          </p:spPr>
          <p:txBody>
            <a:bodyPr/>
            <a:lstStyle/>
            <a:p>
              <a:endParaRPr lang="en-US"/>
            </a:p>
          </p:txBody>
        </p:sp>
        <p:sp>
          <p:nvSpPr>
            <p:cNvPr id="11287" name="Line 43"/>
            <p:cNvSpPr>
              <a:spLocks noChangeShapeType="1"/>
            </p:cNvSpPr>
            <p:nvPr/>
          </p:nvSpPr>
          <p:spPr bwMode="auto">
            <a:xfrm>
              <a:off x="4514" y="1616"/>
              <a:ext cx="589" cy="1542"/>
            </a:xfrm>
            <a:prstGeom prst="line">
              <a:avLst/>
            </a:prstGeom>
            <a:noFill/>
            <a:ln w="9525">
              <a:solidFill>
                <a:srgbClr val="FF0000"/>
              </a:solidFill>
              <a:round/>
              <a:headEnd/>
              <a:tailEnd/>
            </a:ln>
          </p:spPr>
          <p:txBody>
            <a:bodyPr/>
            <a:lstStyle/>
            <a:p>
              <a:endParaRPr lang="en-US"/>
            </a:p>
          </p:txBody>
        </p:sp>
        <p:sp>
          <p:nvSpPr>
            <p:cNvPr id="11288" name="Line 44"/>
            <p:cNvSpPr>
              <a:spLocks noChangeShapeType="1"/>
            </p:cNvSpPr>
            <p:nvPr/>
          </p:nvSpPr>
          <p:spPr bwMode="auto">
            <a:xfrm flipH="1">
              <a:off x="3833" y="1616"/>
              <a:ext cx="680" cy="862"/>
            </a:xfrm>
            <a:prstGeom prst="line">
              <a:avLst/>
            </a:prstGeom>
            <a:noFill/>
            <a:ln w="9525">
              <a:solidFill>
                <a:srgbClr val="FF0000"/>
              </a:solidFill>
              <a:round/>
              <a:headEnd/>
              <a:tailEnd/>
            </a:ln>
          </p:spPr>
          <p:txBody>
            <a:bodyPr/>
            <a:lstStyle/>
            <a:p>
              <a:endParaRPr lang="en-US"/>
            </a:p>
          </p:txBody>
        </p:sp>
      </p:grpSp>
      <p:sp>
        <p:nvSpPr>
          <p:cNvPr id="11284" name="Oval 28"/>
          <p:cNvSpPr>
            <a:spLocks noChangeArrowheads="1"/>
          </p:cNvSpPr>
          <p:nvPr/>
        </p:nvSpPr>
        <p:spPr bwMode="auto">
          <a:xfrm>
            <a:off x="13527172" y="6458730"/>
            <a:ext cx="1189162" cy="1403706"/>
          </a:xfrm>
          <a:prstGeom prst="ellipse">
            <a:avLst/>
          </a:prstGeom>
          <a:noFill/>
          <a:ln w="76200" algn="ctr">
            <a:solidFill>
              <a:schemeClr val="accent1"/>
            </a:solidFill>
            <a:round/>
            <a:headEnd/>
            <a:tailEnd/>
          </a:ln>
        </p:spPr>
        <p:txBody>
          <a:bodyPr lIns="192911" tIns="96455" rIns="192911" bIns="96455"/>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a:noFill/>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Summary 3.3</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9817" y="1291641"/>
            <a:ext cx="19641954" cy="7986802"/>
          </a:xfrm>
          <a:prstGeom prst="rect">
            <a:avLst/>
          </a:prstGeom>
          <a:noFill/>
        </p:spPr>
        <p:txBody>
          <a:bodyPr wrap="square" rtlCol="0">
            <a:spAutoFit/>
          </a:bodyPr>
          <a:lstStyle/>
          <a:p>
            <a:r>
              <a:rPr lang="en-US" dirty="0" smtClean="0"/>
              <a:t>Phase plane analysis of neuron models is particularly interesting because the input I only enters into the first variable (voltage u).</a:t>
            </a:r>
          </a:p>
          <a:p>
            <a:r>
              <a:rPr lang="en-US" dirty="0" smtClean="0"/>
              <a:t>As a consequence of this observation, we can discuss two important input scenarios as follows:</a:t>
            </a:r>
          </a:p>
          <a:p>
            <a:pPr marL="1143000" indent="-1143000">
              <a:buAutoNum type="arabicPeriod"/>
            </a:pPr>
            <a:r>
              <a:rPr lang="en-US" dirty="0" smtClean="0"/>
              <a:t>Constant input. In this case the u-</a:t>
            </a:r>
            <a:r>
              <a:rPr lang="en-US" dirty="0" err="1" smtClean="0"/>
              <a:t>nullcline</a:t>
            </a:r>
            <a:r>
              <a:rPr lang="en-US" dirty="0" smtClean="0"/>
              <a:t> is shifted vertically.</a:t>
            </a:r>
          </a:p>
          <a:p>
            <a:pPr marL="1143000" indent="-1143000">
              <a:buAutoNum type="arabicPeriod"/>
            </a:pPr>
            <a:r>
              <a:rPr lang="en-US" dirty="0" smtClean="0"/>
              <a:t>Pulse input. In this case the u-</a:t>
            </a:r>
            <a:r>
              <a:rPr lang="en-US" dirty="0" err="1" smtClean="0"/>
              <a:t>nullcline</a:t>
            </a:r>
            <a:r>
              <a:rPr lang="en-US" dirty="0" smtClean="0"/>
              <a:t> is not shifted, but the pulse causes a horizontal shift of the initial condition.</a:t>
            </a:r>
            <a:endParaRPr lang="en-US" dirty="0"/>
          </a:p>
        </p:txBody>
      </p:sp>
    </p:spTree>
    <p:extLst>
      <p:ext uri="{BB962C8B-B14F-4D97-AF65-F5344CB8AC3E}">
        <p14:creationId xmlns:p14="http://schemas.microsoft.com/office/powerpoint/2010/main" val="319528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0723" name="Text Box 3"/>
          <p:cNvSpPr txBox="1">
            <a:spLocks noChangeArrowheads="1"/>
          </p:cNvSpPr>
          <p:nvPr/>
        </p:nvSpPr>
        <p:spPr bwMode="auto">
          <a:xfrm>
            <a:off x="9115648" y="6469484"/>
            <a:ext cx="11831825" cy="1241234"/>
          </a:xfrm>
          <a:prstGeom prst="rect">
            <a:avLst/>
          </a:prstGeom>
          <a:noFill/>
          <a:ln w="9525">
            <a:solidFill>
              <a:schemeClr val="tx1"/>
            </a:solidFill>
            <a:miter lim="800000"/>
            <a:headEnd/>
            <a:tailEnd/>
          </a:ln>
        </p:spPr>
        <p:txBody>
          <a:bodyPr wrap="none" lIns="192911" tIns="96455" rIns="192911" bIns="96455">
            <a:spAutoFit/>
          </a:bodyPr>
          <a:lstStyle/>
          <a:p>
            <a:r>
              <a:rPr lang="en-US" sz="6800" dirty="0"/>
              <a:t>Type I and       type II  models</a:t>
            </a:r>
          </a:p>
        </p:txBody>
      </p:sp>
      <p:sp>
        <p:nvSpPr>
          <p:cNvPr id="30724" name="Text Box 14"/>
          <p:cNvSpPr txBox="1">
            <a:spLocks noChangeArrowheads="1"/>
          </p:cNvSpPr>
          <p:nvPr/>
        </p:nvSpPr>
        <p:spPr bwMode="auto">
          <a:xfrm>
            <a:off x="423899" y="7625641"/>
            <a:ext cx="4461217" cy="1764454"/>
          </a:xfrm>
          <a:prstGeom prst="rect">
            <a:avLst/>
          </a:prstGeom>
          <a:noFill/>
          <a:ln w="9525">
            <a:noFill/>
            <a:miter lim="800000"/>
            <a:headEnd/>
            <a:tailEnd/>
          </a:ln>
        </p:spPr>
        <p:txBody>
          <a:bodyPr wrap="none" lIns="192911" tIns="96455" rIns="192911" bIns="96455">
            <a:spAutoFit/>
          </a:bodyPr>
          <a:lstStyle/>
          <a:p>
            <a:r>
              <a:rPr lang="fr-CH" sz="5100" dirty="0" err="1">
                <a:solidFill>
                  <a:srgbClr val="FF0000"/>
                </a:solidFill>
              </a:rPr>
              <a:t>ramp</a:t>
            </a:r>
            <a:r>
              <a:rPr lang="fr-CH" sz="5100" dirty="0">
                <a:solidFill>
                  <a:srgbClr val="FF0000"/>
                </a:solidFill>
              </a:rPr>
              <a:t> input/</a:t>
            </a:r>
          </a:p>
          <a:p>
            <a:r>
              <a:rPr lang="fr-CH" sz="5100" dirty="0">
                <a:solidFill>
                  <a:srgbClr val="FF0000"/>
                </a:solidFill>
              </a:rPr>
              <a:t>constant input</a:t>
            </a:r>
            <a:endParaRPr lang="fr-FR" sz="5100" dirty="0">
              <a:solidFill>
                <a:srgbClr val="FF0000"/>
              </a:solidFill>
            </a:endParaRPr>
          </a:p>
        </p:txBody>
      </p:sp>
      <p:sp>
        <p:nvSpPr>
          <p:cNvPr id="30725" name="Line 15"/>
          <p:cNvSpPr>
            <a:spLocks noChangeShapeType="1"/>
          </p:cNvSpPr>
          <p:nvPr/>
        </p:nvSpPr>
        <p:spPr bwMode="auto">
          <a:xfrm>
            <a:off x="592706" y="10306464"/>
            <a:ext cx="5953307" cy="0"/>
          </a:xfrm>
          <a:prstGeom prst="line">
            <a:avLst/>
          </a:prstGeom>
          <a:noFill/>
          <a:ln w="9525">
            <a:solidFill>
              <a:schemeClr val="tx1"/>
            </a:solidFill>
            <a:round/>
            <a:headEnd/>
            <a:tailEnd/>
          </a:ln>
        </p:spPr>
        <p:txBody>
          <a:bodyPr lIns="192911" tIns="96455" rIns="192911" bIns="96455"/>
          <a:lstStyle/>
          <a:p>
            <a:endParaRPr lang="en-US"/>
          </a:p>
        </p:txBody>
      </p:sp>
      <p:sp>
        <p:nvSpPr>
          <p:cNvPr id="30726" name="Line 16"/>
          <p:cNvSpPr>
            <a:spLocks noChangeShapeType="1"/>
          </p:cNvSpPr>
          <p:nvPr/>
        </p:nvSpPr>
        <p:spPr bwMode="auto">
          <a:xfrm flipV="1">
            <a:off x="592704" y="9541319"/>
            <a:ext cx="6122115" cy="126586"/>
          </a:xfrm>
          <a:prstGeom prst="line">
            <a:avLst/>
          </a:prstGeom>
          <a:noFill/>
          <a:ln w="38100">
            <a:solidFill>
              <a:srgbClr val="FF0000"/>
            </a:solidFill>
            <a:round/>
            <a:headEnd/>
            <a:tailEnd/>
          </a:ln>
        </p:spPr>
        <p:txBody>
          <a:bodyPr lIns="192911" tIns="96455" rIns="192911" bIns="96455"/>
          <a:lstStyle/>
          <a:p>
            <a:endParaRPr lang="en-US"/>
          </a:p>
        </p:txBody>
      </p:sp>
      <p:sp>
        <p:nvSpPr>
          <p:cNvPr id="30727" name="Text Box 17"/>
          <p:cNvSpPr txBox="1">
            <a:spLocks noChangeArrowheads="1"/>
          </p:cNvSpPr>
          <p:nvPr/>
        </p:nvSpPr>
        <p:spPr bwMode="auto">
          <a:xfrm>
            <a:off x="5353101" y="9603206"/>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30728" name="Line 18"/>
          <p:cNvSpPr>
            <a:spLocks noChangeShapeType="1"/>
          </p:cNvSpPr>
          <p:nvPr/>
        </p:nvSpPr>
        <p:spPr bwMode="auto">
          <a:xfrm>
            <a:off x="5360603" y="9667905"/>
            <a:ext cx="0" cy="511972"/>
          </a:xfrm>
          <a:prstGeom prst="line">
            <a:avLst/>
          </a:prstGeom>
          <a:noFill/>
          <a:ln w="9525">
            <a:solidFill>
              <a:schemeClr val="tx1"/>
            </a:solidFill>
            <a:round/>
            <a:headEnd type="triangle" w="med" len="med"/>
            <a:tailEnd type="triangle" w="med" len="med"/>
          </a:ln>
        </p:spPr>
        <p:txBody>
          <a:bodyPr lIns="192911" tIns="96455" rIns="192911" bIns="96455"/>
          <a:lstStyle/>
          <a:p>
            <a:endParaRPr lang="en-US"/>
          </a:p>
        </p:txBody>
      </p:sp>
      <p:sp>
        <p:nvSpPr>
          <p:cNvPr id="30729" name="Line 20"/>
          <p:cNvSpPr>
            <a:spLocks noChangeShapeType="1"/>
          </p:cNvSpPr>
          <p:nvPr/>
        </p:nvSpPr>
        <p:spPr bwMode="auto">
          <a:xfrm flipV="1">
            <a:off x="7780187" y="8137613"/>
            <a:ext cx="0" cy="2295437"/>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0" name="Line 21"/>
          <p:cNvSpPr>
            <a:spLocks noChangeShapeType="1"/>
          </p:cNvSpPr>
          <p:nvPr/>
        </p:nvSpPr>
        <p:spPr bwMode="auto">
          <a:xfrm>
            <a:off x="7780187" y="10433050"/>
            <a:ext cx="44265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1" name="Line 22"/>
          <p:cNvSpPr>
            <a:spLocks noChangeShapeType="1"/>
          </p:cNvSpPr>
          <p:nvPr/>
        </p:nvSpPr>
        <p:spPr bwMode="auto">
          <a:xfrm flipV="1">
            <a:off x="15399070" y="8137613"/>
            <a:ext cx="0" cy="2295437"/>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2" name="Line 23"/>
          <p:cNvSpPr>
            <a:spLocks noChangeShapeType="1"/>
          </p:cNvSpPr>
          <p:nvPr/>
        </p:nvSpPr>
        <p:spPr bwMode="auto">
          <a:xfrm>
            <a:off x="15399070" y="10433050"/>
            <a:ext cx="4426529" cy="0"/>
          </a:xfrm>
          <a:prstGeom prst="line">
            <a:avLst/>
          </a:prstGeom>
          <a:noFill/>
          <a:ln w="9525">
            <a:solidFill>
              <a:schemeClr val="tx1"/>
            </a:solidFill>
            <a:round/>
            <a:headEnd/>
            <a:tailEnd type="triangle" w="med" len="med"/>
          </a:ln>
        </p:spPr>
        <p:txBody>
          <a:bodyPr lIns="192911" tIns="96455" rIns="192911" bIns="96455"/>
          <a:lstStyle/>
          <a:p>
            <a:endParaRPr lang="en-US"/>
          </a:p>
        </p:txBody>
      </p:sp>
      <p:sp>
        <p:nvSpPr>
          <p:cNvPr id="30733" name="Text Box 24"/>
          <p:cNvSpPr txBox="1">
            <a:spLocks noChangeArrowheads="1"/>
          </p:cNvSpPr>
          <p:nvPr/>
        </p:nvSpPr>
        <p:spPr bwMode="auto">
          <a:xfrm>
            <a:off x="11422697" y="10368352"/>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30734" name="Text Box 25"/>
          <p:cNvSpPr txBox="1">
            <a:spLocks noChangeArrowheads="1"/>
          </p:cNvSpPr>
          <p:nvPr/>
        </p:nvSpPr>
        <p:spPr bwMode="auto">
          <a:xfrm>
            <a:off x="19037828" y="10433051"/>
            <a:ext cx="687748" cy="841125"/>
          </a:xfrm>
          <a:prstGeom prst="rect">
            <a:avLst/>
          </a:prstGeom>
          <a:noFill/>
          <a:ln w="9525">
            <a:noFill/>
            <a:miter lim="800000"/>
            <a:headEnd/>
            <a:tailEnd/>
          </a:ln>
        </p:spPr>
        <p:txBody>
          <a:bodyPr wrap="none" lIns="192911" tIns="96455" rIns="192911" bIns="96455">
            <a:spAutoFit/>
          </a:bodyPr>
          <a:lstStyle/>
          <a:p>
            <a:r>
              <a:rPr lang="fr-CH" sz="4200" i="1" dirty="0">
                <a:solidFill>
                  <a:srgbClr val="FF0000"/>
                </a:solidFill>
              </a:rPr>
              <a:t>I</a:t>
            </a:r>
            <a:r>
              <a:rPr lang="fr-CH" sz="2100" i="1" dirty="0">
                <a:solidFill>
                  <a:srgbClr val="FF0000"/>
                </a:solidFill>
              </a:rPr>
              <a:t>0</a:t>
            </a:r>
            <a:endParaRPr lang="fr-FR" sz="2100" i="1" dirty="0">
              <a:solidFill>
                <a:srgbClr val="FF0000"/>
              </a:solidFill>
            </a:endParaRPr>
          </a:p>
        </p:txBody>
      </p:sp>
      <p:sp>
        <p:nvSpPr>
          <p:cNvPr id="30735" name="Text Box 26"/>
          <p:cNvSpPr txBox="1">
            <a:spLocks noChangeArrowheads="1"/>
          </p:cNvSpPr>
          <p:nvPr/>
        </p:nvSpPr>
        <p:spPr bwMode="auto">
          <a:xfrm>
            <a:off x="14783858" y="8267012"/>
            <a:ext cx="496991" cy="656459"/>
          </a:xfrm>
          <a:prstGeom prst="rect">
            <a:avLst/>
          </a:prstGeom>
          <a:noFill/>
          <a:ln w="9525">
            <a:noFill/>
            <a:miter lim="800000"/>
            <a:headEnd/>
            <a:tailEnd/>
          </a:ln>
        </p:spPr>
        <p:txBody>
          <a:bodyPr wrap="none" lIns="192911" tIns="96455" rIns="192911" bIns="96455">
            <a:spAutoFit/>
          </a:bodyPr>
          <a:lstStyle/>
          <a:p>
            <a:r>
              <a:rPr lang="fr-CH" sz="3000" i="1" dirty="0">
                <a:solidFill>
                  <a:srgbClr val="009900"/>
                </a:solidFill>
              </a:rPr>
              <a:t>f</a:t>
            </a:r>
            <a:endParaRPr lang="fr-FR" sz="3000" i="1" dirty="0">
              <a:solidFill>
                <a:srgbClr val="009900"/>
              </a:solidFill>
            </a:endParaRPr>
          </a:p>
        </p:txBody>
      </p:sp>
      <p:sp>
        <p:nvSpPr>
          <p:cNvPr id="30736" name="Text Box 27"/>
          <p:cNvSpPr txBox="1">
            <a:spLocks noChangeArrowheads="1"/>
          </p:cNvSpPr>
          <p:nvPr/>
        </p:nvSpPr>
        <p:spPr bwMode="auto">
          <a:xfrm>
            <a:off x="7059939" y="8393600"/>
            <a:ext cx="496991" cy="656459"/>
          </a:xfrm>
          <a:prstGeom prst="rect">
            <a:avLst/>
          </a:prstGeom>
          <a:noFill/>
          <a:ln w="9525">
            <a:noFill/>
            <a:miter lim="800000"/>
            <a:headEnd/>
            <a:tailEnd/>
          </a:ln>
        </p:spPr>
        <p:txBody>
          <a:bodyPr wrap="none" lIns="192911" tIns="96455" rIns="192911" bIns="96455">
            <a:spAutoFit/>
          </a:bodyPr>
          <a:lstStyle/>
          <a:p>
            <a:r>
              <a:rPr lang="fr-CH" sz="3000" i="1" dirty="0">
                <a:solidFill>
                  <a:srgbClr val="009900"/>
                </a:solidFill>
              </a:rPr>
              <a:t>f</a:t>
            </a:r>
            <a:endParaRPr lang="fr-FR" sz="3000" i="1" dirty="0">
              <a:solidFill>
                <a:srgbClr val="009900"/>
              </a:solidFill>
            </a:endParaRPr>
          </a:p>
        </p:txBody>
      </p:sp>
      <p:sp>
        <p:nvSpPr>
          <p:cNvPr id="30737" name="Freeform 28"/>
          <p:cNvSpPr>
            <a:spLocks/>
          </p:cNvSpPr>
          <p:nvPr/>
        </p:nvSpPr>
        <p:spPr bwMode="auto">
          <a:xfrm>
            <a:off x="8973100" y="8902759"/>
            <a:ext cx="3233617" cy="1530291"/>
          </a:xfrm>
          <a:custGeom>
            <a:avLst/>
            <a:gdLst>
              <a:gd name="T0" fmla="*/ 0 w 317"/>
              <a:gd name="T1" fmla="*/ 2147483647 h 544"/>
              <a:gd name="T2" fmla="*/ 2147483647 w 317"/>
              <a:gd name="T3" fmla="*/ 2147483647 h 544"/>
              <a:gd name="T4" fmla="*/ 2147483647 w 317"/>
              <a:gd name="T5" fmla="*/ 0 h 544"/>
              <a:gd name="T6" fmla="*/ 0 60000 65536"/>
              <a:gd name="T7" fmla="*/ 0 60000 65536"/>
              <a:gd name="T8" fmla="*/ 0 60000 65536"/>
              <a:gd name="T9" fmla="*/ 0 w 317"/>
              <a:gd name="T10" fmla="*/ 0 h 544"/>
              <a:gd name="T11" fmla="*/ 317 w 317"/>
              <a:gd name="T12" fmla="*/ 544 h 544"/>
            </a:gdLst>
            <a:ahLst/>
            <a:cxnLst>
              <a:cxn ang="T6">
                <a:pos x="T0" y="T1"/>
              </a:cxn>
              <a:cxn ang="T7">
                <a:pos x="T2" y="T3"/>
              </a:cxn>
              <a:cxn ang="T8">
                <a:pos x="T4" y="T5"/>
              </a:cxn>
            </a:cxnLst>
            <a:rect l="T9" t="T10" r="T11" b="T12"/>
            <a:pathLst>
              <a:path w="317" h="544">
                <a:moveTo>
                  <a:pt x="0" y="544"/>
                </a:moveTo>
                <a:cubicBezTo>
                  <a:pt x="19" y="431"/>
                  <a:pt x="38" y="318"/>
                  <a:pt x="91" y="227"/>
                </a:cubicBezTo>
                <a:cubicBezTo>
                  <a:pt x="144" y="136"/>
                  <a:pt x="230" y="68"/>
                  <a:pt x="317" y="0"/>
                </a:cubicBezTo>
              </a:path>
            </a:pathLst>
          </a:custGeom>
          <a:noFill/>
          <a:ln w="38100">
            <a:solidFill>
              <a:srgbClr val="009900"/>
            </a:solidFill>
            <a:round/>
            <a:headEnd/>
            <a:tailEnd/>
          </a:ln>
        </p:spPr>
        <p:txBody>
          <a:bodyPr lIns="192911" tIns="96455" rIns="192911" bIns="96455"/>
          <a:lstStyle/>
          <a:p>
            <a:endParaRPr lang="en-US"/>
          </a:p>
        </p:txBody>
      </p:sp>
      <p:sp>
        <p:nvSpPr>
          <p:cNvPr id="30738" name="Line 29"/>
          <p:cNvSpPr>
            <a:spLocks noChangeShapeType="1"/>
          </p:cNvSpPr>
          <p:nvPr/>
        </p:nvSpPr>
        <p:spPr bwMode="auto">
          <a:xfrm>
            <a:off x="17270965" y="9667904"/>
            <a:ext cx="0" cy="765146"/>
          </a:xfrm>
          <a:prstGeom prst="line">
            <a:avLst/>
          </a:prstGeom>
          <a:noFill/>
          <a:ln w="9525">
            <a:solidFill>
              <a:srgbClr val="009900"/>
            </a:solidFill>
            <a:prstDash val="dash"/>
            <a:round/>
            <a:headEnd/>
            <a:tailEnd/>
          </a:ln>
        </p:spPr>
        <p:txBody>
          <a:bodyPr lIns="192911" tIns="96455" rIns="192911" bIns="96455"/>
          <a:lstStyle/>
          <a:p>
            <a:endParaRPr lang="en-US"/>
          </a:p>
        </p:txBody>
      </p:sp>
      <p:sp>
        <p:nvSpPr>
          <p:cNvPr id="30739" name="Freeform 30"/>
          <p:cNvSpPr>
            <a:spLocks/>
          </p:cNvSpPr>
          <p:nvPr/>
        </p:nvSpPr>
        <p:spPr bwMode="auto">
          <a:xfrm>
            <a:off x="17267217" y="8902758"/>
            <a:ext cx="2213264" cy="765146"/>
          </a:xfrm>
          <a:custGeom>
            <a:avLst/>
            <a:gdLst>
              <a:gd name="T0" fmla="*/ 0 w 317"/>
              <a:gd name="T1" fmla="*/ 2147483647 h 544"/>
              <a:gd name="T2" fmla="*/ 2147483647 w 317"/>
              <a:gd name="T3" fmla="*/ 2147483647 h 544"/>
              <a:gd name="T4" fmla="*/ 2147483647 w 317"/>
              <a:gd name="T5" fmla="*/ 0 h 544"/>
              <a:gd name="T6" fmla="*/ 0 60000 65536"/>
              <a:gd name="T7" fmla="*/ 0 60000 65536"/>
              <a:gd name="T8" fmla="*/ 0 60000 65536"/>
              <a:gd name="T9" fmla="*/ 0 w 317"/>
              <a:gd name="T10" fmla="*/ 0 h 544"/>
              <a:gd name="T11" fmla="*/ 317 w 317"/>
              <a:gd name="T12" fmla="*/ 544 h 544"/>
            </a:gdLst>
            <a:ahLst/>
            <a:cxnLst>
              <a:cxn ang="T6">
                <a:pos x="T0" y="T1"/>
              </a:cxn>
              <a:cxn ang="T7">
                <a:pos x="T2" y="T3"/>
              </a:cxn>
              <a:cxn ang="T8">
                <a:pos x="T4" y="T5"/>
              </a:cxn>
            </a:cxnLst>
            <a:rect l="T9" t="T10" r="T11" b="T12"/>
            <a:pathLst>
              <a:path w="317" h="544">
                <a:moveTo>
                  <a:pt x="0" y="544"/>
                </a:moveTo>
                <a:cubicBezTo>
                  <a:pt x="19" y="431"/>
                  <a:pt x="38" y="318"/>
                  <a:pt x="91" y="227"/>
                </a:cubicBezTo>
                <a:cubicBezTo>
                  <a:pt x="144" y="136"/>
                  <a:pt x="230" y="68"/>
                  <a:pt x="317" y="0"/>
                </a:cubicBezTo>
              </a:path>
            </a:pathLst>
          </a:custGeom>
          <a:noFill/>
          <a:ln w="38100">
            <a:solidFill>
              <a:srgbClr val="009900"/>
            </a:solidFill>
            <a:round/>
            <a:headEnd/>
            <a:tailEnd/>
          </a:ln>
        </p:spPr>
        <p:txBody>
          <a:bodyPr lIns="192911" tIns="96455" rIns="192911" bIns="96455"/>
          <a:lstStyle/>
          <a:p>
            <a:endParaRPr lang="en-US"/>
          </a:p>
        </p:txBody>
      </p:sp>
      <p:sp>
        <p:nvSpPr>
          <p:cNvPr id="30740" name="Text Box 31"/>
          <p:cNvSpPr txBox="1">
            <a:spLocks noChangeArrowheads="1"/>
          </p:cNvSpPr>
          <p:nvPr/>
        </p:nvSpPr>
        <p:spPr bwMode="auto">
          <a:xfrm>
            <a:off x="8582964" y="7749415"/>
            <a:ext cx="2334033" cy="841125"/>
          </a:xfrm>
          <a:prstGeom prst="rect">
            <a:avLst/>
          </a:prstGeom>
          <a:noFill/>
          <a:ln w="9525">
            <a:noFill/>
            <a:miter lim="800000"/>
            <a:headEnd/>
            <a:tailEnd/>
          </a:ln>
        </p:spPr>
        <p:txBody>
          <a:bodyPr wrap="none" lIns="192911" tIns="96455" rIns="192911" bIns="96455">
            <a:spAutoFit/>
          </a:bodyPr>
          <a:lstStyle/>
          <a:p>
            <a:r>
              <a:rPr lang="fr-CH" sz="4200" i="1" dirty="0">
                <a:solidFill>
                  <a:srgbClr val="009900"/>
                </a:solidFill>
              </a:rPr>
              <a:t>f-I </a:t>
            </a:r>
            <a:r>
              <a:rPr lang="fr-CH" sz="4200" i="1" dirty="0" err="1">
                <a:solidFill>
                  <a:srgbClr val="009900"/>
                </a:solidFill>
              </a:rPr>
              <a:t>curve</a:t>
            </a:r>
            <a:endParaRPr lang="fr-FR" sz="4200" i="1" dirty="0">
              <a:solidFill>
                <a:srgbClr val="009900"/>
              </a:solidFill>
            </a:endParaRPr>
          </a:p>
        </p:txBody>
      </p:sp>
      <p:sp>
        <p:nvSpPr>
          <p:cNvPr id="30741" name="Text Box 32"/>
          <p:cNvSpPr txBox="1">
            <a:spLocks noChangeArrowheads="1"/>
          </p:cNvSpPr>
          <p:nvPr/>
        </p:nvSpPr>
        <p:spPr bwMode="auto">
          <a:xfrm>
            <a:off x="16832066" y="7755041"/>
            <a:ext cx="2334033" cy="841125"/>
          </a:xfrm>
          <a:prstGeom prst="rect">
            <a:avLst/>
          </a:prstGeom>
          <a:noFill/>
          <a:ln w="9525">
            <a:noFill/>
            <a:miter lim="800000"/>
            <a:headEnd/>
            <a:tailEnd/>
          </a:ln>
        </p:spPr>
        <p:txBody>
          <a:bodyPr wrap="none" lIns="192911" tIns="96455" rIns="192911" bIns="96455">
            <a:spAutoFit/>
          </a:bodyPr>
          <a:lstStyle/>
          <a:p>
            <a:r>
              <a:rPr lang="fr-CH" sz="4200" i="1" dirty="0">
                <a:solidFill>
                  <a:srgbClr val="009900"/>
                </a:solidFill>
              </a:rPr>
              <a:t>f-I </a:t>
            </a:r>
            <a:r>
              <a:rPr lang="fr-CH" sz="4200" i="1" dirty="0" err="1">
                <a:solidFill>
                  <a:srgbClr val="009900"/>
                </a:solidFill>
              </a:rPr>
              <a:t>curve</a:t>
            </a:r>
            <a:endParaRPr lang="fr-FR" sz="4200" i="1" dirty="0">
              <a:solidFill>
                <a:srgbClr val="009900"/>
              </a:solidFill>
            </a:endParaRPr>
          </a:p>
        </p:txBody>
      </p:sp>
      <p:sp>
        <p:nvSpPr>
          <p:cNvPr id="30742" name="TextBox 44"/>
          <p:cNvSpPr txBox="1">
            <a:spLocks noChangeArrowheads="1"/>
          </p:cNvSpPr>
          <p:nvPr/>
        </p:nvSpPr>
        <p:spPr bwMode="auto">
          <a:xfrm>
            <a:off x="844044" y="1343304"/>
            <a:ext cx="18160480" cy="1949120"/>
          </a:xfrm>
          <a:prstGeom prst="rect">
            <a:avLst/>
          </a:prstGeom>
          <a:noFill/>
          <a:ln w="9525">
            <a:noFill/>
            <a:miter lim="800000"/>
            <a:headEnd/>
            <a:tailEnd/>
          </a:ln>
        </p:spPr>
        <p:txBody>
          <a:bodyPr wrap="none" lIns="192911" tIns="96455" rIns="192911" bIns="96455">
            <a:spAutoFit/>
          </a:bodyPr>
          <a:lstStyle/>
          <a:p>
            <a:r>
              <a:rPr lang="en-US" b="1" dirty="0"/>
              <a:t>Can we understand the </a:t>
            </a:r>
            <a:r>
              <a:rPr lang="en-US" b="1" dirty="0" smtClean="0"/>
              <a:t>dynamics of the 2D model</a:t>
            </a:r>
            <a:r>
              <a:rPr lang="en-US" b="1" dirty="0"/>
              <a:t>?</a:t>
            </a:r>
          </a:p>
          <a:p>
            <a:r>
              <a:rPr lang="en-US" dirty="0"/>
              <a:t>    </a:t>
            </a:r>
          </a:p>
        </p:txBody>
      </p:sp>
      <p:sp>
        <p:nvSpPr>
          <p:cNvPr id="24" name="Title 3"/>
          <p:cNvSpPr txBox="1">
            <a:spLocks/>
          </p:cNvSpPr>
          <p:nvPr/>
        </p:nvSpPr>
        <p:spPr>
          <a:xfrm>
            <a:off x="697827" y="32385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Computer exercise now</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5" name="Straight Connector 24"/>
          <p:cNvCxnSpPr/>
          <p:nvPr/>
        </p:nvCxnSpPr>
        <p:spPr>
          <a:xfrm>
            <a:off x="-215313" y="131579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3848" y="2648607"/>
            <a:ext cx="17817698" cy="2646878"/>
          </a:xfrm>
          <a:prstGeom prst="rect">
            <a:avLst/>
          </a:prstGeom>
          <a:solidFill>
            <a:srgbClr val="FFFF00"/>
          </a:solidFill>
          <a:ln>
            <a:solidFill>
              <a:srgbClr val="FF0000"/>
            </a:solidFill>
          </a:ln>
        </p:spPr>
        <p:txBody>
          <a:bodyPr wrap="none" rtlCol="0">
            <a:spAutoFit/>
          </a:bodyPr>
          <a:lstStyle/>
          <a:p>
            <a:r>
              <a:rPr lang="en-US" sz="16600" dirty="0" smtClean="0">
                <a:solidFill>
                  <a:srgbClr val="FF0000"/>
                </a:solidFill>
              </a:rPr>
              <a:t>The END for today</a:t>
            </a:r>
            <a:endParaRPr lang="en-US" sz="16600" dirty="0">
              <a:solidFill>
                <a:srgbClr val="FF0000"/>
              </a:solidFill>
            </a:endParaRPr>
          </a:p>
        </p:txBody>
      </p:sp>
      <p:sp>
        <p:nvSpPr>
          <p:cNvPr id="27" name="TextBox 44"/>
          <p:cNvSpPr txBox="1">
            <a:spLocks noChangeArrowheads="1"/>
          </p:cNvSpPr>
          <p:nvPr/>
        </p:nvSpPr>
        <p:spPr bwMode="auto">
          <a:xfrm>
            <a:off x="592704" y="5295485"/>
            <a:ext cx="9254196" cy="1949120"/>
          </a:xfrm>
          <a:prstGeom prst="rect">
            <a:avLst/>
          </a:prstGeom>
          <a:noFill/>
          <a:ln w="9525">
            <a:noFill/>
            <a:miter lim="800000"/>
            <a:headEnd/>
            <a:tailEnd/>
          </a:ln>
        </p:spPr>
        <p:txBody>
          <a:bodyPr wrap="none" lIns="192911" tIns="96455" rIns="192911" bIns="96455">
            <a:spAutoFit/>
          </a:bodyPr>
          <a:lstStyle/>
          <a:p>
            <a:r>
              <a:rPr lang="en-US" b="1" dirty="0" smtClean="0"/>
              <a:t>Now: computer exercises</a:t>
            </a:r>
            <a:endParaRPr lang="en-US" b="1" dirty="0"/>
          </a:p>
          <a:p>
            <a:r>
              <a:rPr lang="en-US" dirty="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aphicFrame>
        <p:nvGraphicFramePr>
          <p:cNvPr id="11266" name="Object 4"/>
          <p:cNvGraphicFramePr>
            <a:graphicFrameLocks noChangeAspect="1"/>
          </p:cNvGraphicFramePr>
          <p:nvPr/>
        </p:nvGraphicFramePr>
        <p:xfrm>
          <a:off x="6208397" y="1226484"/>
          <a:ext cx="4610341" cy="3437529"/>
        </p:xfrm>
        <a:graphic>
          <a:graphicData uri="http://schemas.openxmlformats.org/presentationml/2006/ole">
            <mc:AlternateContent xmlns:mc="http://schemas.openxmlformats.org/markup-compatibility/2006">
              <mc:Choice xmlns:v="urn:schemas-microsoft-com:vml" Requires="v">
                <p:oleObj spid="_x0000_s429098" name="Equation" r:id="rId4" imgW="812520" imgH="812520" progId="Equation.DSMT4">
                  <p:embed/>
                </p:oleObj>
              </mc:Choice>
              <mc:Fallback>
                <p:oleObj name="Equation" r:id="rId4" imgW="812520" imgH="8125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397" y="1226484"/>
                        <a:ext cx="4610341" cy="3437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45"/>
          <p:cNvSpPr>
            <a:spLocks noChangeArrowheads="1"/>
          </p:cNvSpPr>
          <p:nvPr/>
        </p:nvSpPr>
        <p:spPr bwMode="auto">
          <a:xfrm>
            <a:off x="0" y="1226483"/>
            <a:ext cx="21607463" cy="10847065"/>
          </a:xfrm>
          <a:prstGeom prst="rect">
            <a:avLst/>
          </a:prstGeom>
          <a:solidFill>
            <a:srgbClr val="FF9900">
              <a:alpha val="27843"/>
            </a:srgbClr>
          </a:solidFill>
          <a:ln w="9525">
            <a:solidFill>
              <a:schemeClr val="tx1"/>
            </a:solidFill>
            <a:miter lim="800000"/>
            <a:headEnd/>
            <a:tailEnd/>
          </a:ln>
        </p:spPr>
        <p:txBody>
          <a:bodyPr wrap="none" lIns="192911" tIns="96455" rIns="192911" bIns="96455" anchor="ctr"/>
          <a:lstStyle/>
          <a:p>
            <a:pPr algn="ctr"/>
            <a:endParaRPr lang="fr-FR" sz="5100" b="1" dirty="0"/>
          </a:p>
        </p:txBody>
      </p:sp>
      <p:graphicFrame>
        <p:nvGraphicFramePr>
          <p:cNvPr id="11267" name="Object 54"/>
          <p:cNvGraphicFramePr>
            <a:graphicFrameLocks noChangeAspect="1"/>
          </p:cNvGraphicFramePr>
          <p:nvPr/>
        </p:nvGraphicFramePr>
        <p:xfrm>
          <a:off x="7570116" y="7223876"/>
          <a:ext cx="2817224" cy="1414958"/>
        </p:xfrm>
        <a:graphic>
          <a:graphicData uri="http://schemas.openxmlformats.org/presentationml/2006/ole">
            <mc:AlternateContent xmlns:mc="http://schemas.openxmlformats.org/markup-compatibility/2006">
              <mc:Choice xmlns:v="urn:schemas-microsoft-com:vml" Requires="v">
                <p:oleObj spid="_x0000_s429099" name="Equation" r:id="rId6" imgW="583920" imgH="393480" progId="Equation.DSMT4">
                  <p:embed/>
                </p:oleObj>
              </mc:Choice>
              <mc:Fallback>
                <p:oleObj name="Equation" r:id="rId6" imgW="5839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0116" y="7223876"/>
                        <a:ext cx="2817224" cy="1414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Line 61"/>
          <p:cNvSpPr>
            <a:spLocks noChangeShapeType="1"/>
          </p:cNvSpPr>
          <p:nvPr/>
        </p:nvSpPr>
        <p:spPr bwMode="auto">
          <a:xfrm flipH="1">
            <a:off x="5870779" y="1738457"/>
            <a:ext cx="0" cy="3189982"/>
          </a:xfrm>
          <a:prstGeom prst="line">
            <a:avLst/>
          </a:prstGeom>
          <a:noFill/>
          <a:ln w="9525">
            <a:solidFill>
              <a:schemeClr val="tx1"/>
            </a:solidFill>
            <a:round/>
            <a:headEnd/>
            <a:tailEnd/>
          </a:ln>
        </p:spPr>
        <p:txBody>
          <a:bodyPr lIns="192911" tIns="96455" rIns="192911" bIns="96455"/>
          <a:lstStyle/>
          <a:p>
            <a:endParaRPr lang="en-US"/>
          </a:p>
        </p:txBody>
      </p:sp>
      <p:sp>
        <p:nvSpPr>
          <p:cNvPr id="11274" name="Text Box 67"/>
          <p:cNvSpPr txBox="1">
            <a:spLocks noChangeArrowheads="1"/>
          </p:cNvSpPr>
          <p:nvPr/>
        </p:nvSpPr>
        <p:spPr bwMode="auto">
          <a:xfrm>
            <a:off x="1" y="0"/>
            <a:ext cx="18958776" cy="1241234"/>
          </a:xfrm>
          <a:prstGeom prst="rect">
            <a:avLst/>
          </a:prstGeom>
          <a:noFill/>
          <a:ln w="38100">
            <a:solidFill>
              <a:srgbClr val="FF0000"/>
            </a:solidFill>
            <a:miter lim="800000"/>
            <a:headEnd/>
            <a:tailEnd/>
          </a:ln>
        </p:spPr>
        <p:txBody>
          <a:bodyPr wrap="none" lIns="192911" tIns="96455" rIns="192911" bIns="96455">
            <a:spAutoFit/>
          </a:bodyPr>
          <a:lstStyle/>
          <a:p>
            <a:r>
              <a:rPr lang="en-US" sz="6800" dirty="0"/>
              <a:t>NOW Exercise 2.1: Stability of Fixed Point in 2D</a:t>
            </a:r>
          </a:p>
        </p:txBody>
      </p:sp>
      <p:sp>
        <p:nvSpPr>
          <p:cNvPr id="11276" name="TextBox 43"/>
          <p:cNvSpPr txBox="1">
            <a:spLocks noChangeArrowheads="1"/>
          </p:cNvSpPr>
          <p:nvPr/>
        </p:nvSpPr>
        <p:spPr bwMode="auto">
          <a:xfrm>
            <a:off x="5870780" y="4672454"/>
            <a:ext cx="6569167" cy="2826283"/>
          </a:xfrm>
          <a:prstGeom prst="rect">
            <a:avLst/>
          </a:prstGeom>
          <a:noFill/>
          <a:ln w="9525">
            <a:noFill/>
            <a:miter lim="800000"/>
            <a:headEnd/>
            <a:tailEnd/>
          </a:ln>
        </p:spPr>
        <p:txBody>
          <a:bodyPr wrap="none" lIns="192911" tIns="96455" rIns="192911" bIns="96455">
            <a:spAutoFit/>
          </a:bodyPr>
          <a:lstStyle/>
          <a:p>
            <a:endParaRPr lang="en-US" b="1"/>
          </a:p>
          <a:p>
            <a:r>
              <a:rPr lang="en-US"/>
              <a:t> - calculate </a:t>
            </a:r>
            <a:r>
              <a:rPr lang="en-US" i="1"/>
              <a:t>stability</a:t>
            </a:r>
          </a:p>
          <a:p>
            <a:r>
              <a:rPr lang="en-US"/>
              <a:t> - compare</a:t>
            </a:r>
          </a:p>
        </p:txBody>
      </p:sp>
      <p:sp>
        <p:nvSpPr>
          <p:cNvPr id="11277" name="Line 9"/>
          <p:cNvSpPr>
            <a:spLocks noChangeShapeType="1"/>
          </p:cNvSpPr>
          <p:nvPr/>
        </p:nvSpPr>
        <p:spPr bwMode="auto">
          <a:xfrm>
            <a:off x="13144540" y="8641645"/>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1278" name="Line 10"/>
          <p:cNvSpPr>
            <a:spLocks noChangeShapeType="1"/>
          </p:cNvSpPr>
          <p:nvPr/>
        </p:nvSpPr>
        <p:spPr bwMode="auto">
          <a:xfrm flipH="1" flipV="1">
            <a:off x="13144540" y="3510668"/>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1279" name="Line 11"/>
          <p:cNvSpPr>
            <a:spLocks noChangeShapeType="1"/>
          </p:cNvSpPr>
          <p:nvPr/>
        </p:nvSpPr>
        <p:spPr bwMode="auto">
          <a:xfrm flipH="1">
            <a:off x="13185805" y="3268748"/>
            <a:ext cx="2232020" cy="6723155"/>
          </a:xfrm>
          <a:prstGeom prst="line">
            <a:avLst/>
          </a:prstGeom>
          <a:noFill/>
          <a:ln w="9525">
            <a:solidFill>
              <a:schemeClr val="accent2"/>
            </a:solidFill>
            <a:prstDash val="lgDashDot"/>
            <a:round/>
            <a:headEnd/>
            <a:tailEnd/>
          </a:ln>
        </p:spPr>
        <p:txBody>
          <a:bodyPr wrap="none" lIns="192911" tIns="96455" rIns="192911" bIns="96455" anchor="ctr"/>
          <a:lstStyle/>
          <a:p>
            <a:endParaRPr lang="en-US"/>
          </a:p>
        </p:txBody>
      </p:sp>
      <p:graphicFrame>
        <p:nvGraphicFramePr>
          <p:cNvPr id="11268" name="Object 13"/>
          <p:cNvGraphicFramePr>
            <a:graphicFrameLocks noChangeAspect="1"/>
          </p:cNvGraphicFramePr>
          <p:nvPr/>
        </p:nvGraphicFramePr>
        <p:xfrm>
          <a:off x="18726469" y="9724665"/>
          <a:ext cx="2262032" cy="1454338"/>
        </p:xfrm>
        <a:graphic>
          <a:graphicData uri="http://schemas.openxmlformats.org/presentationml/2006/ole">
            <mc:AlternateContent xmlns:mc="http://schemas.openxmlformats.org/markup-compatibility/2006">
              <mc:Choice xmlns:v="urn:schemas-microsoft-com:vml" Requires="v">
                <p:oleObj spid="_x0000_s429100" name="Equation" r:id="rId8" imgW="457200" imgH="393480" progId="Equation.3">
                  <p:embed/>
                </p:oleObj>
              </mc:Choice>
              <mc:Fallback>
                <p:oleObj name="Equation" r:id="rId8" imgW="4572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26469" y="9724665"/>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14"/>
          <p:cNvGraphicFramePr>
            <a:graphicFrameLocks noChangeAspect="1"/>
          </p:cNvGraphicFramePr>
          <p:nvPr/>
        </p:nvGraphicFramePr>
        <p:xfrm>
          <a:off x="15399070" y="1994443"/>
          <a:ext cx="2175751" cy="1358695"/>
        </p:xfrm>
        <a:graphic>
          <a:graphicData uri="http://schemas.openxmlformats.org/presentationml/2006/ole">
            <mc:AlternateContent xmlns:mc="http://schemas.openxmlformats.org/markup-compatibility/2006">
              <mc:Choice xmlns:v="urn:schemas-microsoft-com:vml" Requires="v">
                <p:oleObj spid="_x0000_s429101" name="Equation" r:id="rId10" imgW="469800" imgH="393480" progId="Equation.3">
                  <p:embed/>
                </p:oleObj>
              </mc:Choice>
              <mc:Fallback>
                <p:oleObj name="Equation" r:id="rId10" imgW="46980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99070" y="1994443"/>
                        <a:ext cx="2175751" cy="135869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0" name="Text Box 15"/>
          <p:cNvSpPr txBox="1">
            <a:spLocks noChangeArrowheads="1"/>
          </p:cNvSpPr>
          <p:nvPr/>
        </p:nvSpPr>
        <p:spPr bwMode="auto">
          <a:xfrm>
            <a:off x="12026655" y="2953688"/>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1281" name="Text Box 16"/>
          <p:cNvSpPr txBox="1">
            <a:spLocks noChangeArrowheads="1"/>
          </p:cNvSpPr>
          <p:nvPr/>
        </p:nvSpPr>
        <p:spPr bwMode="auto">
          <a:xfrm>
            <a:off x="20129453" y="7679588"/>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1282" name="Text Box 17"/>
          <p:cNvSpPr txBox="1">
            <a:spLocks noChangeArrowheads="1"/>
          </p:cNvSpPr>
          <p:nvPr/>
        </p:nvSpPr>
        <p:spPr bwMode="auto">
          <a:xfrm>
            <a:off x="18531401" y="6993207"/>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grpSp>
        <p:nvGrpSpPr>
          <p:cNvPr id="2" name="Group 40"/>
          <p:cNvGrpSpPr>
            <a:grpSpLocks/>
          </p:cNvGrpSpPr>
          <p:nvPr/>
        </p:nvGrpSpPr>
        <p:grpSpPr bwMode="auto">
          <a:xfrm>
            <a:off x="13527172" y="4545865"/>
            <a:ext cx="5615691" cy="5232246"/>
            <a:chOff x="3606" y="1298"/>
            <a:chExt cx="1497" cy="1860"/>
          </a:xfrm>
        </p:grpSpPr>
        <p:sp>
          <p:nvSpPr>
            <p:cNvPr id="11285" name="Line 41"/>
            <p:cNvSpPr>
              <a:spLocks noChangeShapeType="1"/>
            </p:cNvSpPr>
            <p:nvPr/>
          </p:nvSpPr>
          <p:spPr bwMode="auto">
            <a:xfrm flipV="1">
              <a:off x="3696" y="2840"/>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11286" name="Line 42"/>
            <p:cNvSpPr>
              <a:spLocks noChangeShapeType="1"/>
            </p:cNvSpPr>
            <p:nvPr/>
          </p:nvSpPr>
          <p:spPr bwMode="auto">
            <a:xfrm>
              <a:off x="3606" y="1298"/>
              <a:ext cx="227" cy="1180"/>
            </a:xfrm>
            <a:prstGeom prst="line">
              <a:avLst/>
            </a:prstGeom>
            <a:noFill/>
            <a:ln w="9525">
              <a:solidFill>
                <a:srgbClr val="FF0000"/>
              </a:solidFill>
              <a:round/>
              <a:headEnd/>
              <a:tailEnd/>
            </a:ln>
          </p:spPr>
          <p:txBody>
            <a:bodyPr/>
            <a:lstStyle/>
            <a:p>
              <a:endParaRPr lang="en-US"/>
            </a:p>
          </p:txBody>
        </p:sp>
        <p:sp>
          <p:nvSpPr>
            <p:cNvPr id="11287" name="Line 43"/>
            <p:cNvSpPr>
              <a:spLocks noChangeShapeType="1"/>
            </p:cNvSpPr>
            <p:nvPr/>
          </p:nvSpPr>
          <p:spPr bwMode="auto">
            <a:xfrm>
              <a:off x="4514" y="1616"/>
              <a:ext cx="589" cy="1542"/>
            </a:xfrm>
            <a:prstGeom prst="line">
              <a:avLst/>
            </a:prstGeom>
            <a:noFill/>
            <a:ln w="9525">
              <a:solidFill>
                <a:srgbClr val="FF0000"/>
              </a:solidFill>
              <a:round/>
              <a:headEnd/>
              <a:tailEnd/>
            </a:ln>
          </p:spPr>
          <p:txBody>
            <a:bodyPr/>
            <a:lstStyle/>
            <a:p>
              <a:endParaRPr lang="en-US"/>
            </a:p>
          </p:txBody>
        </p:sp>
        <p:sp>
          <p:nvSpPr>
            <p:cNvPr id="11288" name="Line 44"/>
            <p:cNvSpPr>
              <a:spLocks noChangeShapeType="1"/>
            </p:cNvSpPr>
            <p:nvPr/>
          </p:nvSpPr>
          <p:spPr bwMode="auto">
            <a:xfrm flipH="1">
              <a:off x="3833" y="1616"/>
              <a:ext cx="680" cy="862"/>
            </a:xfrm>
            <a:prstGeom prst="line">
              <a:avLst/>
            </a:prstGeom>
            <a:noFill/>
            <a:ln w="9525">
              <a:solidFill>
                <a:srgbClr val="FF0000"/>
              </a:solidFill>
              <a:round/>
              <a:headEnd/>
              <a:tailEnd/>
            </a:ln>
          </p:spPr>
          <p:txBody>
            <a:bodyPr/>
            <a:lstStyle/>
            <a:p>
              <a:endParaRPr lang="en-US"/>
            </a:p>
          </p:txBody>
        </p:sp>
      </p:grpSp>
      <p:sp>
        <p:nvSpPr>
          <p:cNvPr id="11284" name="Oval 28"/>
          <p:cNvSpPr>
            <a:spLocks noChangeArrowheads="1"/>
          </p:cNvSpPr>
          <p:nvPr/>
        </p:nvSpPr>
        <p:spPr bwMode="auto">
          <a:xfrm>
            <a:off x="13527172" y="6458730"/>
            <a:ext cx="1189162" cy="1403706"/>
          </a:xfrm>
          <a:prstGeom prst="ellipse">
            <a:avLst/>
          </a:prstGeom>
          <a:noFill/>
          <a:ln w="76200" algn="ctr">
            <a:solidFill>
              <a:schemeClr val="accent1"/>
            </a:solidFill>
            <a:round/>
            <a:headEnd/>
            <a:tailEnd/>
          </a:ln>
        </p:spPr>
        <p:txBody>
          <a:bodyPr lIns="192911" tIns="96455" rIns="192911" bIns="96455"/>
          <a:lstStyle/>
          <a:p>
            <a:endParaRPr lang="en-US"/>
          </a:p>
        </p:txBody>
      </p:sp>
      <p:sp>
        <p:nvSpPr>
          <p:cNvPr id="25" name="Text Box 68"/>
          <p:cNvSpPr txBox="1">
            <a:spLocks noChangeArrowheads="1"/>
          </p:cNvSpPr>
          <p:nvPr/>
        </p:nvSpPr>
        <p:spPr bwMode="auto">
          <a:xfrm>
            <a:off x="547689" y="6405283"/>
            <a:ext cx="7181514" cy="4580610"/>
          </a:xfrm>
          <a:prstGeom prst="rect">
            <a:avLst/>
          </a:prstGeom>
          <a:noFill/>
          <a:ln w="57150">
            <a:solidFill>
              <a:srgbClr val="FF0000"/>
            </a:solidFill>
            <a:miter lim="800000"/>
            <a:headEnd/>
            <a:tailEnd/>
          </a:ln>
        </p:spPr>
        <p:txBody>
          <a:bodyPr wrap="none" lIns="192911" tIns="96455" rIns="192911" bIns="96455">
            <a:spAutoFit/>
          </a:bodyPr>
          <a:lstStyle/>
          <a:p>
            <a:r>
              <a:rPr lang="fr-CH" i="1" dirty="0" err="1"/>
              <a:t>Exercises</a:t>
            </a:r>
            <a:r>
              <a:rPr lang="fr-CH" i="1" dirty="0"/>
              <a:t>:</a:t>
            </a:r>
          </a:p>
          <a:p>
            <a:r>
              <a:rPr lang="en-US" b="1" i="1" dirty="0" smtClean="0"/>
              <a:t>2.1 start now!</a:t>
            </a:r>
            <a:endParaRPr lang="fr-CH" b="1" i="1" dirty="0"/>
          </a:p>
          <a:p>
            <a:r>
              <a:rPr lang="fr-CH" dirty="0" smtClean="0"/>
              <a:t>2.2  </a:t>
            </a:r>
            <a:r>
              <a:rPr lang="fr-CH" i="1" dirty="0" err="1" smtClean="0"/>
              <a:t>homework</a:t>
            </a:r>
            <a:endParaRPr lang="fr-CH" i="1" dirty="0" smtClean="0"/>
          </a:p>
          <a:p>
            <a:r>
              <a:rPr lang="en-US" i="1" dirty="0"/>
              <a:t> </a:t>
            </a:r>
            <a:r>
              <a:rPr lang="en-US" i="1" dirty="0" smtClean="0"/>
              <a:t>(you may start if you</a:t>
            </a:r>
          </a:p>
          <a:p>
            <a:r>
              <a:rPr lang="en-US" i="1" dirty="0"/>
              <a:t> </a:t>
            </a:r>
            <a:r>
              <a:rPr lang="en-US" i="1" dirty="0" smtClean="0"/>
              <a:t>  have time)</a:t>
            </a:r>
            <a:endParaRPr lang="fr-FR" i="1" dirty="0"/>
          </a:p>
        </p:txBody>
      </p:sp>
      <p:sp>
        <p:nvSpPr>
          <p:cNvPr id="24" name="Text Box 66"/>
          <p:cNvSpPr txBox="1">
            <a:spLocks noChangeArrowheads="1"/>
          </p:cNvSpPr>
          <p:nvPr/>
        </p:nvSpPr>
        <p:spPr bwMode="auto">
          <a:xfrm>
            <a:off x="8513567" y="11156575"/>
            <a:ext cx="8339131" cy="4042001"/>
          </a:xfrm>
          <a:prstGeom prst="rect">
            <a:avLst/>
          </a:prstGeom>
          <a:solidFill>
            <a:srgbClr val="FFFF00"/>
          </a:solidFill>
          <a:ln w="57150">
            <a:solidFill>
              <a:srgbClr val="FF0000"/>
            </a:solidFill>
            <a:miter lim="800000"/>
            <a:headEnd/>
            <a:tailEnd/>
          </a:ln>
        </p:spPr>
        <p:txBody>
          <a:bodyPr lIns="192911" tIns="96455" rIns="192911" bIns="96455">
            <a:spAutoFit/>
          </a:bodyPr>
          <a:lstStyle/>
          <a:p>
            <a:r>
              <a:rPr lang="fr-CH" i="1" dirty="0" err="1" smtClean="0"/>
              <a:t>Exercise</a:t>
            </a:r>
            <a:r>
              <a:rPr lang="fr-CH" i="1" dirty="0" smtClean="0"/>
              <a:t>: </a:t>
            </a:r>
            <a:r>
              <a:rPr lang="fr-CH" i="1" dirty="0" err="1" smtClean="0"/>
              <a:t>later</a:t>
            </a:r>
            <a:endParaRPr lang="fr-CH" i="1" dirty="0" smtClean="0"/>
          </a:p>
          <a:p>
            <a:r>
              <a:rPr lang="fr-CH" i="1" dirty="0" smtClean="0"/>
              <a:t>11h20-11h35</a:t>
            </a:r>
            <a:endParaRPr lang="fr-CH" i="1" dirty="0"/>
          </a:p>
          <a:p>
            <a:r>
              <a:rPr lang="fr-CH" sz="6800" b="1" i="1" dirty="0" err="1"/>
              <a:t>Next</a:t>
            </a:r>
            <a:r>
              <a:rPr lang="fr-CH" sz="6800" b="1" i="1" dirty="0"/>
              <a:t> lecture</a:t>
            </a:r>
            <a:r>
              <a:rPr lang="fr-CH" sz="6800" b="1" dirty="0"/>
              <a:t>:</a:t>
            </a:r>
          </a:p>
          <a:p>
            <a:r>
              <a:rPr lang="fr-CH" sz="6800" b="1" dirty="0"/>
              <a:t>  </a:t>
            </a:r>
            <a:r>
              <a:rPr lang="fr-CH" sz="6800" b="1" dirty="0" smtClean="0"/>
              <a:t>11h35</a:t>
            </a:r>
            <a:endParaRPr lang="fr-FR" sz="6800" b="1" dirty="0"/>
          </a:p>
        </p:txBody>
      </p:sp>
    </p:spTree>
    <p:extLst>
      <p:ext uri="{BB962C8B-B14F-4D97-AF65-F5344CB8AC3E}">
        <p14:creationId xmlns:p14="http://schemas.microsoft.com/office/powerpoint/2010/main" val="1212502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 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55" name="Straight Connector 5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1" name="Object 5"/>
          <p:cNvGraphicFramePr>
            <a:graphicFrameLocks noChangeAspect="1"/>
          </p:cNvGraphicFramePr>
          <p:nvPr/>
        </p:nvGraphicFramePr>
        <p:xfrm>
          <a:off x="2871476" y="1552397"/>
          <a:ext cx="5384800" cy="1663700"/>
        </p:xfrm>
        <a:graphic>
          <a:graphicData uri="http://schemas.openxmlformats.org/presentationml/2006/ole">
            <mc:AlternateContent xmlns:mc="http://schemas.openxmlformats.org/markup-compatibility/2006">
              <mc:Choice xmlns:v="urn:schemas-microsoft-com:vml" Requires="v">
                <p:oleObj spid="_x0000_s424034" name="Equation" r:id="rId4" imgW="1269720" imgH="393480" progId="Equation.DSMT4">
                  <p:embed/>
                </p:oleObj>
              </mc:Choice>
              <mc:Fallback>
                <p:oleObj name="Equation" r:id="rId4" imgW="1269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476" y="1552397"/>
                        <a:ext cx="53848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9"/>
          <p:cNvGraphicFramePr>
            <a:graphicFrameLocks noChangeAspect="1"/>
          </p:cNvGraphicFramePr>
          <p:nvPr/>
        </p:nvGraphicFramePr>
        <p:xfrm>
          <a:off x="2532126" y="3412041"/>
          <a:ext cx="4305300" cy="1665288"/>
        </p:xfrm>
        <a:graphic>
          <a:graphicData uri="http://schemas.openxmlformats.org/presentationml/2006/ole">
            <mc:AlternateContent xmlns:mc="http://schemas.openxmlformats.org/markup-compatibility/2006">
              <mc:Choice xmlns:v="urn:schemas-microsoft-com:vml" Requires="v">
                <p:oleObj spid="_x0000_s424035" name="Equation" r:id="rId6" imgW="1015920" imgH="393480" progId="Equation.DSMT4">
                  <p:embed/>
                </p:oleObj>
              </mc:Choice>
              <mc:Fallback>
                <p:oleObj name="Equation" r:id="rId6" imgW="10159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2126" y="3412041"/>
                        <a:ext cx="4305300"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486342" y="5277758"/>
            <a:ext cx="2949846" cy="969496"/>
          </a:xfrm>
          <a:prstGeom prst="rect">
            <a:avLst/>
          </a:prstGeom>
          <a:noFill/>
        </p:spPr>
        <p:txBody>
          <a:bodyPr wrap="none" rtlCol="0">
            <a:spAutoFit/>
          </a:bodyPr>
          <a:lstStyle/>
          <a:p>
            <a:r>
              <a:rPr lang="en-US" dirty="0" smtClean="0"/>
              <a:t>zoom in:</a:t>
            </a:r>
            <a:endParaRPr lang="en-US" dirty="0"/>
          </a:p>
        </p:txBody>
      </p:sp>
      <p:graphicFrame>
        <p:nvGraphicFramePr>
          <p:cNvPr id="287750" name="Object 5"/>
          <p:cNvGraphicFramePr>
            <a:graphicFrameLocks noChangeAspect="1"/>
          </p:cNvGraphicFramePr>
          <p:nvPr/>
        </p:nvGraphicFramePr>
        <p:xfrm>
          <a:off x="2424113" y="6246813"/>
          <a:ext cx="2800350" cy="1930400"/>
        </p:xfrm>
        <a:graphic>
          <a:graphicData uri="http://schemas.openxmlformats.org/presentationml/2006/ole">
            <mc:AlternateContent xmlns:mc="http://schemas.openxmlformats.org/markup-compatibility/2006">
              <mc:Choice xmlns:v="urn:schemas-microsoft-com:vml" Requires="v">
                <p:oleObj spid="_x0000_s424036" name="Equation" r:id="rId8" imgW="660240" imgH="457200" progId="Equation.DSMT4">
                  <p:embed/>
                </p:oleObj>
              </mc:Choice>
              <mc:Fallback>
                <p:oleObj name="Equation" r:id="rId8" imgW="66024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113" y="6246813"/>
                        <a:ext cx="2800350"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p:nvPr/>
        </p:nvSpPr>
        <p:spPr>
          <a:xfrm>
            <a:off x="11718758" y="1652672"/>
            <a:ext cx="4782078" cy="969496"/>
          </a:xfrm>
          <a:prstGeom prst="rect">
            <a:avLst/>
          </a:prstGeom>
          <a:noFill/>
        </p:spPr>
        <p:txBody>
          <a:bodyPr wrap="none" rtlCol="0">
            <a:spAutoFit/>
          </a:bodyPr>
          <a:lstStyle/>
          <a:p>
            <a:r>
              <a:rPr lang="en-US" dirty="0" smtClean="0"/>
              <a:t>Fixed point at </a:t>
            </a:r>
            <a:endParaRPr lang="en-US" dirty="0"/>
          </a:p>
        </p:txBody>
      </p:sp>
      <p:graphicFrame>
        <p:nvGraphicFramePr>
          <p:cNvPr id="287751" name="Object 5"/>
          <p:cNvGraphicFramePr>
            <a:graphicFrameLocks noChangeAspect="1"/>
          </p:cNvGraphicFramePr>
          <p:nvPr/>
        </p:nvGraphicFramePr>
        <p:xfrm>
          <a:off x="16500836" y="1656968"/>
          <a:ext cx="2100262" cy="965200"/>
        </p:xfrm>
        <a:graphic>
          <a:graphicData uri="http://schemas.openxmlformats.org/presentationml/2006/ole">
            <mc:AlternateContent xmlns:mc="http://schemas.openxmlformats.org/markup-compatibility/2006">
              <mc:Choice xmlns:v="urn:schemas-microsoft-com:vml" Requires="v">
                <p:oleObj spid="_x0000_s424037"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00836" y="1656968"/>
                        <a:ext cx="210026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TextBox 72"/>
          <p:cNvSpPr txBox="1"/>
          <p:nvPr/>
        </p:nvSpPr>
        <p:spPr>
          <a:xfrm>
            <a:off x="9897978" y="2731349"/>
            <a:ext cx="4618572" cy="969496"/>
          </a:xfrm>
          <a:prstGeom prst="rect">
            <a:avLst/>
          </a:prstGeom>
          <a:noFill/>
        </p:spPr>
        <p:txBody>
          <a:bodyPr wrap="none" rtlCol="0">
            <a:spAutoFit/>
          </a:bodyPr>
          <a:lstStyle/>
          <a:p>
            <a:r>
              <a:rPr lang="en-US" dirty="0" smtClean="0"/>
              <a:t>At fixed point </a:t>
            </a:r>
            <a:endParaRPr lang="en-US" dirty="0"/>
          </a:p>
        </p:txBody>
      </p:sp>
      <p:graphicFrame>
        <p:nvGraphicFramePr>
          <p:cNvPr id="287752" name="Object 5"/>
          <p:cNvGraphicFramePr>
            <a:graphicFrameLocks noChangeAspect="1"/>
          </p:cNvGraphicFramePr>
          <p:nvPr/>
        </p:nvGraphicFramePr>
        <p:xfrm>
          <a:off x="12441238" y="3721770"/>
          <a:ext cx="5006975" cy="966788"/>
        </p:xfrm>
        <a:graphic>
          <a:graphicData uri="http://schemas.openxmlformats.org/presentationml/2006/ole">
            <mc:AlternateContent xmlns:mc="http://schemas.openxmlformats.org/markup-compatibility/2006">
              <mc:Choice xmlns:v="urn:schemas-microsoft-com:vml" Requires="v">
                <p:oleObj spid="_x0000_s424038" name="Equation" r:id="rId12" imgW="1180800" imgH="228600" progId="Equation.DSMT4">
                  <p:embed/>
                </p:oleObj>
              </mc:Choice>
              <mc:Fallback>
                <p:oleObj name="Equation" r:id="rId12" imgW="11808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41238" y="3721770"/>
                        <a:ext cx="500697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753" name="Object 5"/>
          <p:cNvGraphicFramePr>
            <a:graphicFrameLocks noChangeAspect="1"/>
          </p:cNvGraphicFramePr>
          <p:nvPr/>
        </p:nvGraphicFramePr>
        <p:xfrm>
          <a:off x="12441238" y="4836699"/>
          <a:ext cx="3552825" cy="966788"/>
        </p:xfrm>
        <a:graphic>
          <a:graphicData uri="http://schemas.openxmlformats.org/presentationml/2006/ole">
            <mc:AlternateContent xmlns:mc="http://schemas.openxmlformats.org/markup-compatibility/2006">
              <mc:Choice xmlns:v="urn:schemas-microsoft-com:vml" Requires="v">
                <p:oleObj spid="_x0000_s424039" name="Equation" r:id="rId14" imgW="838080" imgH="228600" progId="Equation.DSMT4">
                  <p:embed/>
                </p:oleObj>
              </mc:Choice>
              <mc:Fallback>
                <p:oleObj name="Equation" r:id="rId14" imgW="83808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41238" y="4836699"/>
                        <a:ext cx="355282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4342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5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2 - </a:t>
            </a:r>
            <a:r>
              <a:rPr lang="en-US" sz="6000" dirty="0" smtClean="0">
                <a:solidFill>
                  <a:srgbClr val="FF0000"/>
                </a:solidFill>
                <a:latin typeface="Impact" charset="0"/>
                <a:ea typeface="ＭＳ Ｐゴシック" charset="0"/>
                <a:cs typeface="Impact" charset="0"/>
              </a:rPr>
              <a:t>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55" name="Straight Connector 5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1" name="Object 5"/>
          <p:cNvGraphicFramePr>
            <a:graphicFrameLocks noChangeAspect="1"/>
          </p:cNvGraphicFramePr>
          <p:nvPr/>
        </p:nvGraphicFramePr>
        <p:xfrm>
          <a:off x="2871476" y="1552397"/>
          <a:ext cx="5384800" cy="1663700"/>
        </p:xfrm>
        <a:graphic>
          <a:graphicData uri="http://schemas.openxmlformats.org/presentationml/2006/ole">
            <mc:AlternateContent xmlns:mc="http://schemas.openxmlformats.org/markup-compatibility/2006">
              <mc:Choice xmlns:v="urn:schemas-microsoft-com:vml" Requires="v">
                <p:oleObj spid="_x0000_s425090" name="Equation" r:id="rId4" imgW="1269720" imgH="393480" progId="Equation.DSMT4">
                  <p:embed/>
                </p:oleObj>
              </mc:Choice>
              <mc:Fallback>
                <p:oleObj name="Equation" r:id="rId4" imgW="1269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476" y="1552397"/>
                        <a:ext cx="53848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9"/>
          <p:cNvGraphicFramePr>
            <a:graphicFrameLocks noChangeAspect="1"/>
          </p:cNvGraphicFramePr>
          <p:nvPr/>
        </p:nvGraphicFramePr>
        <p:xfrm>
          <a:off x="2532126" y="3412041"/>
          <a:ext cx="4305300" cy="1665288"/>
        </p:xfrm>
        <a:graphic>
          <a:graphicData uri="http://schemas.openxmlformats.org/presentationml/2006/ole">
            <mc:AlternateContent xmlns:mc="http://schemas.openxmlformats.org/markup-compatibility/2006">
              <mc:Choice xmlns:v="urn:schemas-microsoft-com:vml" Requires="v">
                <p:oleObj spid="_x0000_s425091" name="Equation" r:id="rId6" imgW="1015920" imgH="393480" progId="Equation.DSMT4">
                  <p:embed/>
                </p:oleObj>
              </mc:Choice>
              <mc:Fallback>
                <p:oleObj name="Equation" r:id="rId6" imgW="10159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2126" y="3412041"/>
                        <a:ext cx="4305300" cy="166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486342" y="5277758"/>
            <a:ext cx="2949846" cy="969496"/>
          </a:xfrm>
          <a:prstGeom prst="rect">
            <a:avLst/>
          </a:prstGeom>
          <a:noFill/>
        </p:spPr>
        <p:txBody>
          <a:bodyPr wrap="none" rtlCol="0">
            <a:spAutoFit/>
          </a:bodyPr>
          <a:lstStyle/>
          <a:p>
            <a:r>
              <a:rPr lang="en-US" dirty="0" smtClean="0"/>
              <a:t>zoom in:</a:t>
            </a:r>
            <a:endParaRPr lang="en-US" dirty="0"/>
          </a:p>
        </p:txBody>
      </p:sp>
      <p:graphicFrame>
        <p:nvGraphicFramePr>
          <p:cNvPr id="287750" name="Object 5"/>
          <p:cNvGraphicFramePr>
            <a:graphicFrameLocks noChangeAspect="1"/>
          </p:cNvGraphicFramePr>
          <p:nvPr/>
        </p:nvGraphicFramePr>
        <p:xfrm>
          <a:off x="2424113" y="6246813"/>
          <a:ext cx="2800350" cy="1930400"/>
        </p:xfrm>
        <a:graphic>
          <a:graphicData uri="http://schemas.openxmlformats.org/presentationml/2006/ole">
            <mc:AlternateContent xmlns:mc="http://schemas.openxmlformats.org/markup-compatibility/2006">
              <mc:Choice xmlns:v="urn:schemas-microsoft-com:vml" Requires="v">
                <p:oleObj spid="_x0000_s425092" name="Equation" r:id="rId8" imgW="660240" imgH="457200" progId="Equation.DSMT4">
                  <p:embed/>
                </p:oleObj>
              </mc:Choice>
              <mc:Fallback>
                <p:oleObj name="Equation" r:id="rId8" imgW="66024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113" y="6246813"/>
                        <a:ext cx="2800350"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p:nvPr/>
        </p:nvSpPr>
        <p:spPr>
          <a:xfrm>
            <a:off x="11718758" y="1652672"/>
            <a:ext cx="4782078" cy="969496"/>
          </a:xfrm>
          <a:prstGeom prst="rect">
            <a:avLst/>
          </a:prstGeom>
          <a:noFill/>
        </p:spPr>
        <p:txBody>
          <a:bodyPr wrap="none" rtlCol="0">
            <a:spAutoFit/>
          </a:bodyPr>
          <a:lstStyle/>
          <a:p>
            <a:r>
              <a:rPr lang="en-US" dirty="0" smtClean="0"/>
              <a:t>Fixed point at </a:t>
            </a:r>
            <a:endParaRPr lang="en-US" dirty="0"/>
          </a:p>
        </p:txBody>
      </p:sp>
      <p:graphicFrame>
        <p:nvGraphicFramePr>
          <p:cNvPr id="287751" name="Object 5"/>
          <p:cNvGraphicFramePr>
            <a:graphicFrameLocks noChangeAspect="1"/>
          </p:cNvGraphicFramePr>
          <p:nvPr/>
        </p:nvGraphicFramePr>
        <p:xfrm>
          <a:off x="16500836" y="1656968"/>
          <a:ext cx="2100262" cy="965200"/>
        </p:xfrm>
        <a:graphic>
          <a:graphicData uri="http://schemas.openxmlformats.org/presentationml/2006/ole">
            <mc:AlternateContent xmlns:mc="http://schemas.openxmlformats.org/markup-compatibility/2006">
              <mc:Choice xmlns:v="urn:schemas-microsoft-com:vml" Requires="v">
                <p:oleObj spid="_x0000_s425093"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00836" y="1656968"/>
                        <a:ext cx="210026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TextBox 72"/>
          <p:cNvSpPr txBox="1"/>
          <p:nvPr/>
        </p:nvSpPr>
        <p:spPr>
          <a:xfrm>
            <a:off x="9897978" y="2731349"/>
            <a:ext cx="4618572" cy="969496"/>
          </a:xfrm>
          <a:prstGeom prst="rect">
            <a:avLst/>
          </a:prstGeom>
          <a:noFill/>
        </p:spPr>
        <p:txBody>
          <a:bodyPr wrap="none" rtlCol="0">
            <a:spAutoFit/>
          </a:bodyPr>
          <a:lstStyle/>
          <a:p>
            <a:r>
              <a:rPr lang="en-US" dirty="0" smtClean="0"/>
              <a:t>At fixed point </a:t>
            </a:r>
            <a:endParaRPr lang="en-US" dirty="0"/>
          </a:p>
        </p:txBody>
      </p:sp>
      <p:graphicFrame>
        <p:nvGraphicFramePr>
          <p:cNvPr id="287752" name="Object 5"/>
          <p:cNvGraphicFramePr>
            <a:graphicFrameLocks noChangeAspect="1"/>
          </p:cNvGraphicFramePr>
          <p:nvPr/>
        </p:nvGraphicFramePr>
        <p:xfrm>
          <a:off x="12441238" y="3721770"/>
          <a:ext cx="5006975" cy="966788"/>
        </p:xfrm>
        <a:graphic>
          <a:graphicData uri="http://schemas.openxmlformats.org/presentationml/2006/ole">
            <mc:AlternateContent xmlns:mc="http://schemas.openxmlformats.org/markup-compatibility/2006">
              <mc:Choice xmlns:v="urn:schemas-microsoft-com:vml" Requires="v">
                <p:oleObj spid="_x0000_s425094" name="Equation" r:id="rId12" imgW="1180800" imgH="228600" progId="Equation.DSMT4">
                  <p:embed/>
                </p:oleObj>
              </mc:Choice>
              <mc:Fallback>
                <p:oleObj name="Equation" r:id="rId12" imgW="11808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41238" y="3721770"/>
                        <a:ext cx="500697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7753" name="Object 5"/>
          <p:cNvGraphicFramePr>
            <a:graphicFrameLocks noChangeAspect="1"/>
          </p:cNvGraphicFramePr>
          <p:nvPr/>
        </p:nvGraphicFramePr>
        <p:xfrm>
          <a:off x="12441238" y="4836699"/>
          <a:ext cx="3552825" cy="966788"/>
        </p:xfrm>
        <a:graphic>
          <a:graphicData uri="http://schemas.openxmlformats.org/presentationml/2006/ole">
            <mc:AlternateContent xmlns:mc="http://schemas.openxmlformats.org/markup-compatibility/2006">
              <mc:Choice xmlns:v="urn:schemas-microsoft-com:vml" Requires="v">
                <p:oleObj spid="_x0000_s425095" name="Equation" r:id="rId14" imgW="838080" imgH="228600" progId="Equation.DSMT4">
                  <p:embed/>
                </p:oleObj>
              </mc:Choice>
              <mc:Fallback>
                <p:oleObj name="Equation" r:id="rId14" imgW="83808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41238" y="4836699"/>
                        <a:ext cx="355282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8776" name="Object 5"/>
          <p:cNvGraphicFramePr>
            <a:graphicFrameLocks noChangeAspect="1"/>
          </p:cNvGraphicFramePr>
          <p:nvPr/>
        </p:nvGraphicFramePr>
        <p:xfrm>
          <a:off x="6021388" y="7345363"/>
          <a:ext cx="4470400" cy="1663700"/>
        </p:xfrm>
        <a:graphic>
          <a:graphicData uri="http://schemas.openxmlformats.org/presentationml/2006/ole">
            <mc:AlternateContent xmlns:mc="http://schemas.openxmlformats.org/markup-compatibility/2006">
              <mc:Choice xmlns:v="urn:schemas-microsoft-com:vml" Requires="v">
                <p:oleObj spid="_x0000_s425096" name="Equation" r:id="rId16" imgW="1054080" imgH="393480" progId="Equation.DSMT4">
                  <p:embed/>
                </p:oleObj>
              </mc:Choice>
              <mc:Fallback>
                <p:oleObj name="Equation" r:id="rId16" imgW="105408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21388" y="7345363"/>
                        <a:ext cx="44704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8777" name="Object 5"/>
          <p:cNvGraphicFramePr>
            <a:graphicFrameLocks noChangeAspect="1"/>
          </p:cNvGraphicFramePr>
          <p:nvPr/>
        </p:nvGraphicFramePr>
        <p:xfrm>
          <a:off x="5710238" y="9388475"/>
          <a:ext cx="4900612" cy="1663700"/>
        </p:xfrm>
        <a:graphic>
          <a:graphicData uri="http://schemas.openxmlformats.org/presentationml/2006/ole">
            <mc:AlternateContent xmlns:mc="http://schemas.openxmlformats.org/markup-compatibility/2006">
              <mc:Choice xmlns:v="urn:schemas-microsoft-com:vml" Requires="v">
                <p:oleObj spid="_x0000_s425097" name="Equation" r:id="rId18" imgW="1155600" imgH="393480" progId="Equation.DSMT4">
                  <p:embed/>
                </p:oleObj>
              </mc:Choice>
              <mc:Fallback>
                <p:oleObj name="Equation" r:id="rId18" imgW="115560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0238" y="9388475"/>
                        <a:ext cx="4900612"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8778" name="Picture 10"/>
          <p:cNvPicPr>
            <a:picLocks noChangeAspect="1" noChangeArrowheads="1"/>
          </p:cNvPicPr>
          <p:nvPr/>
        </p:nvPicPr>
        <p:blipFill>
          <a:blip r:embed="rId20"/>
          <a:srcRect/>
          <a:stretch>
            <a:fillRect/>
          </a:stretch>
        </p:blipFill>
        <p:spPr bwMode="auto">
          <a:xfrm>
            <a:off x="12326938" y="7815639"/>
            <a:ext cx="7637914" cy="2386848"/>
          </a:xfrm>
          <a:prstGeom prst="rect">
            <a:avLst/>
          </a:prstGeom>
          <a:noFill/>
          <a:ln w="9525">
            <a:noFill/>
            <a:miter lim="800000"/>
            <a:headEnd/>
            <a:tailEnd/>
          </a:ln>
        </p:spPr>
      </p:pic>
    </p:spTree>
    <p:extLst>
      <p:ext uri="{BB962C8B-B14F-4D97-AF65-F5344CB8AC3E}">
        <p14:creationId xmlns:p14="http://schemas.microsoft.com/office/powerpoint/2010/main" val="1527894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a:t>
            </a:r>
            <a:r>
              <a:rPr lang="en-US" sz="6000" dirty="0" smtClean="0">
                <a:solidFill>
                  <a:srgbClr val="FF0000"/>
                </a:solidFill>
                <a:latin typeface="Impact" charset="0"/>
                <a:ea typeface="ＭＳ Ｐゴシック" charset="0"/>
                <a:cs typeface="Impact" charset="0"/>
              </a:rPr>
              <a:t> 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84680" name="Picture 8"/>
          <p:cNvPicPr>
            <a:picLocks noChangeAspect="1" noChangeArrowheads="1"/>
          </p:cNvPicPr>
          <p:nvPr/>
        </p:nvPicPr>
        <p:blipFill>
          <a:blip r:embed="rId4"/>
          <a:srcRect/>
          <a:stretch>
            <a:fillRect/>
          </a:stretch>
        </p:blipFill>
        <p:spPr bwMode="auto">
          <a:xfrm>
            <a:off x="1756606" y="2398712"/>
            <a:ext cx="8032547" cy="2510171"/>
          </a:xfrm>
          <a:prstGeom prst="rect">
            <a:avLst/>
          </a:prstGeom>
          <a:noFill/>
          <a:ln w="9525">
            <a:noFill/>
            <a:miter lim="800000"/>
            <a:headEnd/>
            <a:tailEnd/>
          </a:ln>
        </p:spPr>
      </p:pic>
      <p:sp>
        <p:nvSpPr>
          <p:cNvPr id="74" name="TextBox 73"/>
          <p:cNvSpPr txBox="1"/>
          <p:nvPr/>
        </p:nvSpPr>
        <p:spPr>
          <a:xfrm>
            <a:off x="697827" y="1429216"/>
            <a:ext cx="7425431" cy="969496"/>
          </a:xfrm>
          <a:prstGeom prst="rect">
            <a:avLst/>
          </a:prstGeom>
          <a:noFill/>
        </p:spPr>
        <p:txBody>
          <a:bodyPr wrap="none" rtlCol="0">
            <a:spAutoFit/>
          </a:bodyPr>
          <a:lstStyle/>
          <a:p>
            <a:r>
              <a:rPr lang="en-US" dirty="0" smtClean="0"/>
              <a:t>Linear matrix equation</a:t>
            </a:r>
            <a:endParaRPr lang="en-US" dirty="0"/>
          </a:p>
        </p:txBody>
      </p:sp>
      <p:sp>
        <p:nvSpPr>
          <p:cNvPr id="75" name="TextBox 74"/>
          <p:cNvSpPr txBox="1"/>
          <p:nvPr/>
        </p:nvSpPr>
        <p:spPr>
          <a:xfrm>
            <a:off x="850227" y="4908883"/>
            <a:ext cx="6285695" cy="969496"/>
          </a:xfrm>
          <a:prstGeom prst="rect">
            <a:avLst/>
          </a:prstGeom>
          <a:noFill/>
        </p:spPr>
        <p:txBody>
          <a:bodyPr wrap="none" rtlCol="0">
            <a:spAutoFit/>
          </a:bodyPr>
          <a:lstStyle/>
          <a:p>
            <a:r>
              <a:rPr lang="en-US" dirty="0" smtClean="0"/>
              <a:t>Search for solution</a:t>
            </a:r>
            <a:endParaRPr lang="en-US" dirty="0"/>
          </a:p>
        </p:txBody>
      </p:sp>
      <p:pic>
        <p:nvPicPr>
          <p:cNvPr id="284681" name="Picture 9"/>
          <p:cNvPicPr>
            <a:picLocks noChangeAspect="1" noChangeArrowheads="1"/>
          </p:cNvPicPr>
          <p:nvPr/>
        </p:nvPicPr>
        <p:blipFill>
          <a:blip r:embed="rId5"/>
          <a:srcRect/>
          <a:stretch>
            <a:fillRect/>
          </a:stretch>
        </p:blipFill>
        <p:spPr bwMode="auto">
          <a:xfrm>
            <a:off x="2570079" y="5878379"/>
            <a:ext cx="6328979" cy="1349124"/>
          </a:xfrm>
          <a:prstGeom prst="rect">
            <a:avLst/>
          </a:prstGeom>
          <a:noFill/>
          <a:ln w="9525">
            <a:noFill/>
            <a:miter lim="800000"/>
            <a:headEnd/>
            <a:tailEnd/>
          </a:ln>
        </p:spPr>
      </p:pic>
      <p:sp>
        <p:nvSpPr>
          <p:cNvPr id="76" name="TextBox 75"/>
          <p:cNvSpPr txBox="1"/>
          <p:nvPr/>
        </p:nvSpPr>
        <p:spPr>
          <a:xfrm>
            <a:off x="1002627" y="7621051"/>
            <a:ext cx="10147073" cy="969496"/>
          </a:xfrm>
          <a:prstGeom prst="rect">
            <a:avLst/>
          </a:prstGeom>
          <a:noFill/>
        </p:spPr>
        <p:txBody>
          <a:bodyPr wrap="none" rtlCol="0">
            <a:spAutoFit/>
          </a:bodyPr>
          <a:lstStyle/>
          <a:p>
            <a:r>
              <a:rPr lang="en-US" dirty="0" smtClean="0"/>
              <a:t>Two solution with </a:t>
            </a:r>
            <a:r>
              <a:rPr lang="en-US" dirty="0" err="1" smtClean="0"/>
              <a:t>Eigenvalues</a:t>
            </a:r>
            <a:r>
              <a:rPr lang="en-US" dirty="0" smtClean="0"/>
              <a:t> </a:t>
            </a:r>
            <a:endParaRPr lang="en-US" dirty="0"/>
          </a:p>
        </p:txBody>
      </p:sp>
      <p:graphicFrame>
        <p:nvGraphicFramePr>
          <p:cNvPr id="284682" name="Object 9"/>
          <p:cNvGraphicFramePr>
            <a:graphicFrameLocks noChangeAspect="1"/>
          </p:cNvGraphicFramePr>
          <p:nvPr/>
        </p:nvGraphicFramePr>
        <p:xfrm>
          <a:off x="11149699" y="7623760"/>
          <a:ext cx="1916595" cy="1147695"/>
        </p:xfrm>
        <a:graphic>
          <a:graphicData uri="http://schemas.openxmlformats.org/presentationml/2006/ole">
            <mc:AlternateContent xmlns:mc="http://schemas.openxmlformats.org/markup-compatibility/2006">
              <mc:Choice xmlns:v="urn:schemas-microsoft-com:vml" Requires="v">
                <p:oleObj spid="_x0000_s426034" name="Equation" r:id="rId6" imgW="380880" imgH="228600" progId="Equation.DSMT4">
                  <p:embed/>
                </p:oleObj>
              </mc:Choice>
              <mc:Fallback>
                <p:oleObj name="Equation" r:id="rId6" imgW="380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9699" y="7623760"/>
                        <a:ext cx="1916595" cy="11476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83" name="Object 9"/>
          <p:cNvGraphicFramePr>
            <a:graphicFrameLocks noChangeAspect="1"/>
          </p:cNvGraphicFramePr>
          <p:nvPr/>
        </p:nvGraphicFramePr>
        <p:xfrm>
          <a:off x="1756606" y="8852693"/>
          <a:ext cx="5434012" cy="1147763"/>
        </p:xfrm>
        <a:graphic>
          <a:graphicData uri="http://schemas.openxmlformats.org/presentationml/2006/ole">
            <mc:AlternateContent xmlns:mc="http://schemas.openxmlformats.org/markup-compatibility/2006">
              <mc:Choice xmlns:v="urn:schemas-microsoft-com:vml" Requires="v">
                <p:oleObj spid="_x0000_s426035" name="Equation" r:id="rId8" imgW="1079280" imgH="228600" progId="Equation.DSMT4">
                  <p:embed/>
                </p:oleObj>
              </mc:Choice>
              <mc:Fallback>
                <p:oleObj name="Equation" r:id="rId8" imgW="10792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6606" y="8852693"/>
                        <a:ext cx="5434012" cy="114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84" name="Object 9"/>
          <p:cNvGraphicFramePr>
            <a:graphicFrameLocks noChangeAspect="1"/>
          </p:cNvGraphicFramePr>
          <p:nvPr/>
        </p:nvGraphicFramePr>
        <p:xfrm>
          <a:off x="2570079" y="10000456"/>
          <a:ext cx="6202362" cy="1149350"/>
        </p:xfrm>
        <a:graphic>
          <a:graphicData uri="http://schemas.openxmlformats.org/presentationml/2006/ole">
            <mc:AlternateContent xmlns:mc="http://schemas.openxmlformats.org/markup-compatibility/2006">
              <mc:Choice xmlns:v="urn:schemas-microsoft-com:vml" Requires="v">
                <p:oleObj spid="_x0000_s426036" name="Equation" r:id="rId10" imgW="1231560" imgH="228600" progId="Equation.DSMT4">
                  <p:embed/>
                </p:oleObj>
              </mc:Choice>
              <mc:Fallback>
                <p:oleObj name="Equation" r:id="rId10" imgW="123156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0079" y="10000456"/>
                        <a:ext cx="6202362"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23330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2"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 </a:t>
            </a:r>
            <a:r>
              <a:rPr lang="en-US" sz="6000" dirty="0" smtClean="0">
                <a:solidFill>
                  <a:srgbClr val="FF0000"/>
                </a:solidFill>
                <a:latin typeface="Impact" charset="0"/>
                <a:ea typeface="ＭＳ Ｐゴシック" charset="0"/>
                <a:cs typeface="Impact" charset="0"/>
              </a:rPr>
              <a:t> 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3" name="Straight Connector 3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97827" y="1429216"/>
            <a:ext cx="7425431" cy="969496"/>
          </a:xfrm>
          <a:prstGeom prst="rect">
            <a:avLst/>
          </a:prstGeom>
          <a:noFill/>
        </p:spPr>
        <p:txBody>
          <a:bodyPr wrap="none" rtlCol="0">
            <a:spAutoFit/>
          </a:bodyPr>
          <a:lstStyle/>
          <a:p>
            <a:r>
              <a:rPr lang="en-US" dirty="0" smtClean="0"/>
              <a:t>Linear matrix equation</a:t>
            </a:r>
            <a:endParaRPr lang="en-US" dirty="0"/>
          </a:p>
        </p:txBody>
      </p:sp>
      <p:sp>
        <p:nvSpPr>
          <p:cNvPr id="75" name="TextBox 74"/>
          <p:cNvSpPr txBox="1"/>
          <p:nvPr/>
        </p:nvSpPr>
        <p:spPr>
          <a:xfrm>
            <a:off x="850227" y="4908883"/>
            <a:ext cx="6285695" cy="969496"/>
          </a:xfrm>
          <a:prstGeom prst="rect">
            <a:avLst/>
          </a:prstGeom>
          <a:noFill/>
        </p:spPr>
        <p:txBody>
          <a:bodyPr wrap="none" rtlCol="0">
            <a:spAutoFit/>
          </a:bodyPr>
          <a:lstStyle/>
          <a:p>
            <a:r>
              <a:rPr lang="en-US" dirty="0" smtClean="0"/>
              <a:t>Search for solution</a:t>
            </a:r>
            <a:endParaRPr lang="en-US" dirty="0"/>
          </a:p>
        </p:txBody>
      </p:sp>
      <p:pic>
        <p:nvPicPr>
          <p:cNvPr id="284681" name="Picture 9"/>
          <p:cNvPicPr>
            <a:picLocks noChangeAspect="1" noChangeArrowheads="1"/>
          </p:cNvPicPr>
          <p:nvPr/>
        </p:nvPicPr>
        <p:blipFill>
          <a:blip r:embed="rId4"/>
          <a:srcRect/>
          <a:stretch>
            <a:fillRect/>
          </a:stretch>
        </p:blipFill>
        <p:spPr bwMode="auto">
          <a:xfrm>
            <a:off x="2449765" y="6018105"/>
            <a:ext cx="5673494" cy="1209397"/>
          </a:xfrm>
          <a:prstGeom prst="rect">
            <a:avLst/>
          </a:prstGeom>
          <a:noFill/>
          <a:ln w="9525">
            <a:noFill/>
            <a:miter lim="800000"/>
            <a:headEnd/>
            <a:tailEnd/>
          </a:ln>
        </p:spPr>
      </p:pic>
      <p:sp>
        <p:nvSpPr>
          <p:cNvPr id="76" name="TextBox 75"/>
          <p:cNvSpPr txBox="1"/>
          <p:nvPr/>
        </p:nvSpPr>
        <p:spPr>
          <a:xfrm>
            <a:off x="1002627" y="7621051"/>
            <a:ext cx="10147073" cy="969496"/>
          </a:xfrm>
          <a:prstGeom prst="rect">
            <a:avLst/>
          </a:prstGeom>
          <a:noFill/>
        </p:spPr>
        <p:txBody>
          <a:bodyPr wrap="none" rtlCol="0">
            <a:spAutoFit/>
          </a:bodyPr>
          <a:lstStyle/>
          <a:p>
            <a:r>
              <a:rPr lang="en-US" dirty="0" smtClean="0"/>
              <a:t>Two solution with </a:t>
            </a:r>
            <a:r>
              <a:rPr lang="en-US" dirty="0" err="1" smtClean="0"/>
              <a:t>Eigenvalues</a:t>
            </a:r>
            <a:r>
              <a:rPr lang="en-US" dirty="0" smtClean="0"/>
              <a:t> </a:t>
            </a:r>
            <a:endParaRPr lang="en-US" dirty="0"/>
          </a:p>
        </p:txBody>
      </p:sp>
      <p:graphicFrame>
        <p:nvGraphicFramePr>
          <p:cNvPr id="284682" name="Object 9"/>
          <p:cNvGraphicFramePr>
            <a:graphicFrameLocks noChangeAspect="1"/>
          </p:cNvGraphicFramePr>
          <p:nvPr/>
        </p:nvGraphicFramePr>
        <p:xfrm>
          <a:off x="11149699" y="7623760"/>
          <a:ext cx="1916595" cy="1147695"/>
        </p:xfrm>
        <a:graphic>
          <a:graphicData uri="http://schemas.openxmlformats.org/presentationml/2006/ole">
            <mc:AlternateContent xmlns:mc="http://schemas.openxmlformats.org/markup-compatibility/2006">
              <mc:Choice xmlns:v="urn:schemas-microsoft-com:vml" Requires="v">
                <p:oleObj spid="_x0000_s427106"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9699" y="7623760"/>
                        <a:ext cx="1916595" cy="11476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83" name="Object 9"/>
          <p:cNvGraphicFramePr>
            <a:graphicFrameLocks noChangeAspect="1"/>
          </p:cNvGraphicFramePr>
          <p:nvPr/>
        </p:nvGraphicFramePr>
        <p:xfrm>
          <a:off x="1756606" y="8852693"/>
          <a:ext cx="5434012" cy="1147763"/>
        </p:xfrm>
        <a:graphic>
          <a:graphicData uri="http://schemas.openxmlformats.org/presentationml/2006/ole">
            <mc:AlternateContent xmlns:mc="http://schemas.openxmlformats.org/markup-compatibility/2006">
              <mc:Choice xmlns:v="urn:schemas-microsoft-com:vml" Requires="v">
                <p:oleObj spid="_x0000_s427107" name="Equation" r:id="rId7" imgW="1079280" imgH="228600" progId="Equation.DSMT4">
                  <p:embed/>
                </p:oleObj>
              </mc:Choice>
              <mc:Fallback>
                <p:oleObj name="Equation" r:id="rId7" imgW="1079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6606" y="8852693"/>
                        <a:ext cx="5434012" cy="114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84" name="Object 9"/>
          <p:cNvGraphicFramePr>
            <a:graphicFrameLocks noChangeAspect="1"/>
          </p:cNvGraphicFramePr>
          <p:nvPr/>
        </p:nvGraphicFramePr>
        <p:xfrm>
          <a:off x="2570079" y="10000456"/>
          <a:ext cx="6202362" cy="1149350"/>
        </p:xfrm>
        <a:graphic>
          <a:graphicData uri="http://schemas.openxmlformats.org/presentationml/2006/ole">
            <mc:AlternateContent xmlns:mc="http://schemas.openxmlformats.org/markup-compatibility/2006">
              <mc:Choice xmlns:v="urn:schemas-microsoft-com:vml" Requires="v">
                <p:oleObj spid="_x0000_s427108" name="Equation" r:id="rId9" imgW="1231560" imgH="228600" progId="Equation.DSMT4">
                  <p:embed/>
                </p:oleObj>
              </mc:Choice>
              <mc:Fallback>
                <p:oleObj name="Equation" r:id="rId9" imgW="12315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0079" y="10000456"/>
                        <a:ext cx="6202362"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3788189" y="4424135"/>
            <a:ext cx="5795176" cy="969496"/>
          </a:xfrm>
          <a:prstGeom prst="rect">
            <a:avLst/>
          </a:prstGeom>
          <a:noFill/>
        </p:spPr>
        <p:txBody>
          <a:bodyPr wrap="none" rtlCol="0">
            <a:spAutoFit/>
          </a:bodyPr>
          <a:lstStyle/>
          <a:p>
            <a:r>
              <a:rPr lang="en-US" dirty="0" smtClean="0"/>
              <a:t>Stability requires:</a:t>
            </a:r>
            <a:endParaRPr lang="en-US" dirty="0"/>
          </a:p>
        </p:txBody>
      </p:sp>
      <p:graphicFrame>
        <p:nvGraphicFramePr>
          <p:cNvPr id="289797" name="Object 9"/>
          <p:cNvGraphicFramePr>
            <a:graphicFrameLocks noChangeAspect="1"/>
          </p:cNvGraphicFramePr>
          <p:nvPr/>
        </p:nvGraphicFramePr>
        <p:xfrm>
          <a:off x="13190502" y="5483225"/>
          <a:ext cx="6392863" cy="1147762"/>
        </p:xfrm>
        <a:graphic>
          <a:graphicData uri="http://schemas.openxmlformats.org/presentationml/2006/ole">
            <mc:AlternateContent xmlns:mc="http://schemas.openxmlformats.org/markup-compatibility/2006">
              <mc:Choice xmlns:v="urn:schemas-microsoft-com:vml" Requires="v">
                <p:oleObj spid="_x0000_s427109" name="Equation" r:id="rId11" imgW="1269720" imgH="228600" progId="Equation.DSMT4">
                  <p:embed/>
                </p:oleObj>
              </mc:Choice>
              <mc:Fallback>
                <p:oleObj name="Equation" r:id="rId11" imgW="12697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90502" y="5483225"/>
                        <a:ext cx="6392863"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a:xfrm>
            <a:off x="16290758" y="6630987"/>
            <a:ext cx="24063" cy="1454234"/>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0539663" y="10000456"/>
            <a:ext cx="2526631" cy="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 name="Group 24"/>
          <p:cNvGrpSpPr/>
          <p:nvPr/>
        </p:nvGrpSpPr>
        <p:grpSpPr>
          <a:xfrm>
            <a:off x="13788189" y="8278811"/>
            <a:ext cx="5722186" cy="2870995"/>
            <a:chOff x="13788189" y="8278811"/>
            <a:chExt cx="5722186" cy="2870995"/>
          </a:xfrm>
        </p:grpSpPr>
        <p:graphicFrame>
          <p:nvGraphicFramePr>
            <p:cNvPr id="289798" name="Object 9"/>
            <p:cNvGraphicFramePr>
              <a:graphicFrameLocks noChangeAspect="1"/>
            </p:cNvGraphicFramePr>
            <p:nvPr/>
          </p:nvGraphicFramePr>
          <p:xfrm>
            <a:off x="14266863" y="8278811"/>
            <a:ext cx="3708400" cy="1147763"/>
          </p:xfrm>
          <a:graphic>
            <a:graphicData uri="http://schemas.openxmlformats.org/presentationml/2006/ole">
              <mc:AlternateContent xmlns:mc="http://schemas.openxmlformats.org/markup-compatibility/2006">
                <mc:Choice xmlns:v="urn:schemas-microsoft-com:vml" Requires="v">
                  <p:oleObj spid="_x0000_s427110" name="Equation" r:id="rId13" imgW="736560" imgH="228600" progId="Equation.DSMT4">
                    <p:embed/>
                  </p:oleObj>
                </mc:Choice>
                <mc:Fallback>
                  <p:oleObj name="Equation" r:id="rId13" imgW="7365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66863" y="8278811"/>
                          <a:ext cx="3708400" cy="114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9799" name="Object 9"/>
            <p:cNvGraphicFramePr>
              <a:graphicFrameLocks noChangeAspect="1"/>
            </p:cNvGraphicFramePr>
            <p:nvPr/>
          </p:nvGraphicFramePr>
          <p:xfrm>
            <a:off x="14266863" y="10000456"/>
            <a:ext cx="5243512" cy="1149350"/>
          </p:xfrm>
          <a:graphic>
            <a:graphicData uri="http://schemas.openxmlformats.org/presentationml/2006/ole">
              <mc:AlternateContent xmlns:mc="http://schemas.openxmlformats.org/markup-compatibility/2006">
                <mc:Choice xmlns:v="urn:schemas-microsoft-com:vml" Requires="v">
                  <p:oleObj spid="_x0000_s427111" name="Equation" r:id="rId15" imgW="1041120" imgH="228600" progId="Equation.DSMT4">
                    <p:embed/>
                  </p:oleObj>
                </mc:Choice>
                <mc:Fallback>
                  <p:oleObj name="Equation" r:id="rId15" imgW="104112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66863" y="10000456"/>
                          <a:ext cx="5243512"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3788189" y="9271590"/>
              <a:ext cx="1281120" cy="830997"/>
            </a:xfrm>
            <a:prstGeom prst="rect">
              <a:avLst/>
            </a:prstGeom>
            <a:noFill/>
          </p:spPr>
          <p:txBody>
            <a:bodyPr wrap="none" rtlCol="0">
              <a:spAutoFit/>
            </a:bodyPr>
            <a:lstStyle/>
            <a:p>
              <a:r>
                <a:rPr lang="en-US" sz="4800" b="1" dirty="0" smtClean="0"/>
                <a:t>and</a:t>
              </a:r>
              <a:endParaRPr lang="en-US" sz="4800" b="1" dirty="0"/>
            </a:p>
          </p:txBody>
        </p:sp>
      </p:grpSp>
      <p:pic>
        <p:nvPicPr>
          <p:cNvPr id="289800" name="Picture 8"/>
          <p:cNvPicPr>
            <a:picLocks noChangeAspect="1" noChangeArrowheads="1"/>
          </p:cNvPicPr>
          <p:nvPr/>
        </p:nvPicPr>
        <p:blipFill>
          <a:blip r:embed="rId17"/>
          <a:srcRect/>
          <a:stretch>
            <a:fillRect/>
          </a:stretch>
        </p:blipFill>
        <p:spPr bwMode="auto">
          <a:xfrm>
            <a:off x="1902142" y="2398712"/>
            <a:ext cx="8671500" cy="2510171"/>
          </a:xfrm>
          <a:prstGeom prst="rect">
            <a:avLst/>
          </a:prstGeom>
          <a:noFill/>
          <a:ln w="9525">
            <a:noFill/>
            <a:miter lim="800000"/>
            <a:headEnd/>
            <a:tailEnd/>
          </a:ln>
        </p:spPr>
      </p:pic>
    </p:spTree>
    <p:extLst>
      <p:ext uri="{BB962C8B-B14F-4D97-AF65-F5344CB8AC3E}">
        <p14:creationId xmlns:p14="http://schemas.microsoft.com/office/powerpoint/2010/main" val="19015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2000"/>
                                        <p:tgtEl>
                                          <p:spTgt spid="17"/>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12297" name="Line 9"/>
          <p:cNvSpPr>
            <a:spLocks noChangeShapeType="1"/>
          </p:cNvSpPr>
          <p:nvPr/>
        </p:nvSpPr>
        <p:spPr bwMode="auto">
          <a:xfrm>
            <a:off x="13144540" y="7871629"/>
            <a:ext cx="7742674" cy="0"/>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2298" name="Line 10"/>
          <p:cNvSpPr>
            <a:spLocks noChangeShapeType="1"/>
          </p:cNvSpPr>
          <p:nvPr/>
        </p:nvSpPr>
        <p:spPr bwMode="auto">
          <a:xfrm flipH="1" flipV="1">
            <a:off x="13144540" y="2740652"/>
            <a:ext cx="0" cy="5130977"/>
          </a:xfrm>
          <a:prstGeom prst="line">
            <a:avLst/>
          </a:prstGeom>
          <a:noFill/>
          <a:ln w="9525">
            <a:solidFill>
              <a:schemeClr val="tx1"/>
            </a:solidFill>
            <a:round/>
            <a:headEnd/>
            <a:tailEnd type="triangle" w="med" len="med"/>
          </a:ln>
        </p:spPr>
        <p:txBody>
          <a:bodyPr wrap="none" lIns="192911" tIns="96455" rIns="192911" bIns="96455" anchor="ctr"/>
          <a:lstStyle/>
          <a:p>
            <a:endParaRPr lang="en-US"/>
          </a:p>
        </p:txBody>
      </p:sp>
      <p:sp>
        <p:nvSpPr>
          <p:cNvPr id="12299" name="Line 11"/>
          <p:cNvSpPr>
            <a:spLocks noChangeShapeType="1"/>
          </p:cNvSpPr>
          <p:nvPr/>
        </p:nvSpPr>
        <p:spPr bwMode="auto">
          <a:xfrm flipH="1">
            <a:off x="13504666" y="2498732"/>
            <a:ext cx="2232022" cy="6723155"/>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graphicFrame>
        <p:nvGraphicFramePr>
          <p:cNvPr id="12292" name="Object 13"/>
          <p:cNvGraphicFramePr>
            <a:graphicFrameLocks noChangeAspect="1"/>
          </p:cNvGraphicFramePr>
          <p:nvPr/>
        </p:nvGraphicFramePr>
        <p:xfrm>
          <a:off x="18726469" y="8172626"/>
          <a:ext cx="2262032" cy="1454338"/>
        </p:xfrm>
        <a:graphic>
          <a:graphicData uri="http://schemas.openxmlformats.org/presentationml/2006/ole">
            <mc:AlternateContent xmlns:mc="http://schemas.openxmlformats.org/markup-compatibility/2006">
              <mc:Choice xmlns:v="urn:schemas-microsoft-com:vml" Requires="v">
                <p:oleObj spid="_x0000_s428114" name="Equation" r:id="rId4" imgW="457200" imgH="393480" progId="Equation.3">
                  <p:embed/>
                </p:oleObj>
              </mc:Choice>
              <mc:Fallback>
                <p:oleObj name="Equation" r:id="rId4" imgW="4572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469" y="8172626"/>
                        <a:ext cx="2262032" cy="1454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4"/>
          <p:cNvGraphicFramePr>
            <a:graphicFrameLocks noChangeAspect="1"/>
          </p:cNvGraphicFramePr>
          <p:nvPr/>
        </p:nvGraphicFramePr>
        <p:xfrm>
          <a:off x="15657908" y="1224427"/>
          <a:ext cx="2175751" cy="1358695"/>
        </p:xfrm>
        <a:graphic>
          <a:graphicData uri="http://schemas.openxmlformats.org/presentationml/2006/ole">
            <mc:AlternateContent xmlns:mc="http://schemas.openxmlformats.org/markup-compatibility/2006">
              <mc:Choice xmlns:v="urn:schemas-microsoft-com:vml" Requires="v">
                <p:oleObj spid="_x0000_s428115" name="Equation" r:id="rId6" imgW="469800" imgH="393480" progId="Equation.3">
                  <p:embed/>
                </p:oleObj>
              </mc:Choice>
              <mc:Fallback>
                <p:oleObj name="Equation" r:id="rId6" imgW="4698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7908" y="1224427"/>
                        <a:ext cx="2175751" cy="135869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5"/>
          <p:cNvSpPr txBox="1">
            <a:spLocks noChangeArrowheads="1"/>
          </p:cNvSpPr>
          <p:nvPr/>
        </p:nvSpPr>
        <p:spPr bwMode="auto">
          <a:xfrm>
            <a:off x="12026655" y="2183672"/>
            <a:ext cx="916978" cy="1071957"/>
          </a:xfrm>
          <a:prstGeom prst="rect">
            <a:avLst/>
          </a:prstGeom>
          <a:noFill/>
          <a:ln w="9525">
            <a:noFill/>
            <a:miter lim="800000"/>
            <a:headEnd/>
            <a:tailEnd/>
          </a:ln>
        </p:spPr>
        <p:txBody>
          <a:bodyPr wrap="none" lIns="192911" tIns="96455" rIns="192911" bIns="96455">
            <a:spAutoFit/>
          </a:bodyPr>
          <a:lstStyle/>
          <a:p>
            <a:r>
              <a:rPr lang="en-US"/>
              <a:t>w</a:t>
            </a:r>
          </a:p>
        </p:txBody>
      </p:sp>
      <p:sp>
        <p:nvSpPr>
          <p:cNvPr id="12301" name="Text Box 16"/>
          <p:cNvSpPr txBox="1">
            <a:spLocks noChangeArrowheads="1"/>
          </p:cNvSpPr>
          <p:nvPr/>
        </p:nvSpPr>
        <p:spPr bwMode="auto">
          <a:xfrm>
            <a:off x="20129453" y="6909572"/>
            <a:ext cx="796753" cy="1071957"/>
          </a:xfrm>
          <a:prstGeom prst="rect">
            <a:avLst/>
          </a:prstGeom>
          <a:noFill/>
          <a:ln w="9525">
            <a:noFill/>
            <a:miter lim="800000"/>
            <a:headEnd/>
            <a:tailEnd/>
          </a:ln>
        </p:spPr>
        <p:txBody>
          <a:bodyPr wrap="none" lIns="192911" tIns="96455" rIns="192911" bIns="96455">
            <a:spAutoFit/>
          </a:bodyPr>
          <a:lstStyle/>
          <a:p>
            <a:r>
              <a:rPr lang="en-US"/>
              <a:t>u</a:t>
            </a:r>
          </a:p>
        </p:txBody>
      </p:sp>
      <p:sp>
        <p:nvSpPr>
          <p:cNvPr id="12302" name="Text Box 17"/>
          <p:cNvSpPr txBox="1">
            <a:spLocks noChangeArrowheads="1"/>
          </p:cNvSpPr>
          <p:nvPr/>
        </p:nvSpPr>
        <p:spPr bwMode="auto">
          <a:xfrm>
            <a:off x="18531401" y="6223191"/>
            <a:ext cx="1710464" cy="841125"/>
          </a:xfrm>
          <a:prstGeom prst="rect">
            <a:avLst/>
          </a:prstGeom>
          <a:noFill/>
          <a:ln w="9525">
            <a:noFill/>
            <a:miter lim="800000"/>
            <a:headEnd/>
            <a:tailEnd/>
          </a:ln>
        </p:spPr>
        <p:txBody>
          <a:bodyPr wrap="none" lIns="192911" tIns="96455" rIns="192911" bIns="96455">
            <a:spAutoFit/>
          </a:bodyPr>
          <a:lstStyle/>
          <a:p>
            <a:r>
              <a:rPr lang="en-US" sz="4200" i="1" dirty="0"/>
              <a:t>I(t)=I</a:t>
            </a:r>
            <a:r>
              <a:rPr lang="en-US" sz="4200" i="1" baseline="-25000" dirty="0"/>
              <a:t>0</a:t>
            </a:r>
            <a:endParaRPr lang="en-US" dirty="0"/>
          </a:p>
        </p:txBody>
      </p:sp>
      <p:grpSp>
        <p:nvGrpSpPr>
          <p:cNvPr id="2" name="Group 39"/>
          <p:cNvGrpSpPr>
            <a:grpSpLocks/>
          </p:cNvGrpSpPr>
          <p:nvPr/>
        </p:nvGrpSpPr>
        <p:grpSpPr bwMode="auto">
          <a:xfrm>
            <a:off x="13527172" y="2014889"/>
            <a:ext cx="5615691" cy="5232246"/>
            <a:chOff x="3606" y="1298"/>
            <a:chExt cx="1497" cy="1860"/>
          </a:xfrm>
        </p:grpSpPr>
        <p:sp>
          <p:nvSpPr>
            <p:cNvPr id="12336" name="Line 20"/>
            <p:cNvSpPr>
              <a:spLocks noChangeShapeType="1"/>
            </p:cNvSpPr>
            <p:nvPr/>
          </p:nvSpPr>
          <p:spPr bwMode="auto">
            <a:xfrm flipV="1">
              <a:off x="3696" y="2840"/>
              <a:ext cx="384" cy="0"/>
            </a:xfrm>
            <a:prstGeom prst="line">
              <a:avLst/>
            </a:prstGeom>
            <a:noFill/>
            <a:ln w="9525">
              <a:noFill/>
              <a:round/>
              <a:headEnd/>
              <a:tailEnd type="triangle" w="med" len="med"/>
            </a:ln>
          </p:spPr>
          <p:txBody>
            <a:bodyPr wrap="none" anchor="ctr"/>
            <a:lstStyle/>
            <a:p>
              <a:endParaRPr lang="en-US"/>
            </a:p>
          </p:txBody>
        </p:sp>
        <p:sp>
          <p:nvSpPr>
            <p:cNvPr id="12337" name="Line 32"/>
            <p:cNvSpPr>
              <a:spLocks noChangeShapeType="1"/>
            </p:cNvSpPr>
            <p:nvPr/>
          </p:nvSpPr>
          <p:spPr bwMode="auto">
            <a:xfrm>
              <a:off x="3606" y="1298"/>
              <a:ext cx="227" cy="1180"/>
            </a:xfrm>
            <a:prstGeom prst="line">
              <a:avLst/>
            </a:prstGeom>
            <a:noFill/>
            <a:ln w="9525">
              <a:solidFill>
                <a:srgbClr val="FF0000"/>
              </a:solidFill>
              <a:round/>
              <a:headEnd/>
              <a:tailEnd/>
            </a:ln>
          </p:spPr>
          <p:txBody>
            <a:bodyPr/>
            <a:lstStyle/>
            <a:p>
              <a:endParaRPr lang="en-US"/>
            </a:p>
          </p:txBody>
        </p:sp>
        <p:sp>
          <p:nvSpPr>
            <p:cNvPr id="12338" name="Line 33"/>
            <p:cNvSpPr>
              <a:spLocks noChangeShapeType="1"/>
            </p:cNvSpPr>
            <p:nvPr/>
          </p:nvSpPr>
          <p:spPr bwMode="auto">
            <a:xfrm>
              <a:off x="4514" y="1616"/>
              <a:ext cx="589" cy="1542"/>
            </a:xfrm>
            <a:prstGeom prst="line">
              <a:avLst/>
            </a:prstGeom>
            <a:noFill/>
            <a:ln w="9525">
              <a:solidFill>
                <a:srgbClr val="FF0000"/>
              </a:solidFill>
              <a:round/>
              <a:headEnd/>
              <a:tailEnd/>
            </a:ln>
          </p:spPr>
          <p:txBody>
            <a:bodyPr/>
            <a:lstStyle/>
            <a:p>
              <a:endParaRPr lang="en-US"/>
            </a:p>
          </p:txBody>
        </p:sp>
        <p:sp>
          <p:nvSpPr>
            <p:cNvPr id="12339" name="Line 34"/>
            <p:cNvSpPr>
              <a:spLocks noChangeShapeType="1"/>
            </p:cNvSpPr>
            <p:nvPr/>
          </p:nvSpPr>
          <p:spPr bwMode="auto">
            <a:xfrm flipH="1">
              <a:off x="3833" y="1616"/>
              <a:ext cx="680" cy="862"/>
            </a:xfrm>
            <a:prstGeom prst="line">
              <a:avLst/>
            </a:prstGeom>
            <a:noFill/>
            <a:ln w="9525">
              <a:solidFill>
                <a:srgbClr val="FF0000"/>
              </a:solidFill>
              <a:round/>
              <a:headEnd/>
              <a:tailEnd/>
            </a:ln>
          </p:spPr>
          <p:txBody>
            <a:bodyPr/>
            <a:lstStyle/>
            <a:p>
              <a:endParaRPr lang="en-US"/>
            </a:p>
          </p:txBody>
        </p:sp>
      </p:grpSp>
      <p:grpSp>
        <p:nvGrpSpPr>
          <p:cNvPr id="3" name="Group 40"/>
          <p:cNvGrpSpPr>
            <a:grpSpLocks/>
          </p:cNvGrpSpPr>
          <p:nvPr/>
        </p:nvGrpSpPr>
        <p:grpSpPr bwMode="auto">
          <a:xfrm>
            <a:off x="13527172" y="3775849"/>
            <a:ext cx="5615691" cy="5232246"/>
            <a:chOff x="3606" y="1298"/>
            <a:chExt cx="1497" cy="1860"/>
          </a:xfrm>
        </p:grpSpPr>
        <p:sp>
          <p:nvSpPr>
            <p:cNvPr id="12332" name="Line 41"/>
            <p:cNvSpPr>
              <a:spLocks noChangeShapeType="1"/>
            </p:cNvSpPr>
            <p:nvPr/>
          </p:nvSpPr>
          <p:spPr bwMode="auto">
            <a:xfrm flipV="1">
              <a:off x="3696" y="2840"/>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12333" name="Line 42"/>
            <p:cNvSpPr>
              <a:spLocks noChangeShapeType="1"/>
            </p:cNvSpPr>
            <p:nvPr/>
          </p:nvSpPr>
          <p:spPr bwMode="auto">
            <a:xfrm>
              <a:off x="3606" y="1298"/>
              <a:ext cx="227" cy="1180"/>
            </a:xfrm>
            <a:prstGeom prst="line">
              <a:avLst/>
            </a:prstGeom>
            <a:noFill/>
            <a:ln w="9525">
              <a:solidFill>
                <a:srgbClr val="FF0000"/>
              </a:solidFill>
              <a:round/>
              <a:headEnd/>
              <a:tailEnd/>
            </a:ln>
          </p:spPr>
          <p:txBody>
            <a:bodyPr/>
            <a:lstStyle/>
            <a:p>
              <a:endParaRPr lang="en-US"/>
            </a:p>
          </p:txBody>
        </p:sp>
        <p:sp>
          <p:nvSpPr>
            <p:cNvPr id="12334" name="Line 43"/>
            <p:cNvSpPr>
              <a:spLocks noChangeShapeType="1"/>
            </p:cNvSpPr>
            <p:nvPr/>
          </p:nvSpPr>
          <p:spPr bwMode="auto">
            <a:xfrm>
              <a:off x="4514" y="1616"/>
              <a:ext cx="589" cy="1542"/>
            </a:xfrm>
            <a:prstGeom prst="line">
              <a:avLst/>
            </a:prstGeom>
            <a:noFill/>
            <a:ln w="9525">
              <a:solidFill>
                <a:srgbClr val="FF0000"/>
              </a:solidFill>
              <a:round/>
              <a:headEnd/>
              <a:tailEnd/>
            </a:ln>
          </p:spPr>
          <p:txBody>
            <a:bodyPr/>
            <a:lstStyle/>
            <a:p>
              <a:endParaRPr lang="en-US"/>
            </a:p>
          </p:txBody>
        </p:sp>
        <p:sp>
          <p:nvSpPr>
            <p:cNvPr id="12335" name="Line 44"/>
            <p:cNvSpPr>
              <a:spLocks noChangeShapeType="1"/>
            </p:cNvSpPr>
            <p:nvPr/>
          </p:nvSpPr>
          <p:spPr bwMode="auto">
            <a:xfrm flipH="1">
              <a:off x="3833" y="1616"/>
              <a:ext cx="680" cy="862"/>
            </a:xfrm>
            <a:prstGeom prst="line">
              <a:avLst/>
            </a:prstGeom>
            <a:noFill/>
            <a:ln w="9525">
              <a:solidFill>
                <a:srgbClr val="FF0000"/>
              </a:solidFill>
              <a:round/>
              <a:headEnd/>
              <a:tailEnd/>
            </a:ln>
          </p:spPr>
          <p:txBody>
            <a:bodyPr/>
            <a:lstStyle/>
            <a:p>
              <a:endParaRPr lang="en-US"/>
            </a:p>
          </p:txBody>
        </p:sp>
      </p:grpSp>
      <p:sp>
        <p:nvSpPr>
          <p:cNvPr id="12305" name="Line 11"/>
          <p:cNvSpPr>
            <a:spLocks noChangeShapeType="1"/>
          </p:cNvSpPr>
          <p:nvPr/>
        </p:nvSpPr>
        <p:spPr bwMode="auto">
          <a:xfrm flipH="1">
            <a:off x="3673957" y="6754015"/>
            <a:ext cx="1072871" cy="2278559"/>
          </a:xfrm>
          <a:prstGeom prst="line">
            <a:avLst/>
          </a:prstGeom>
          <a:noFill/>
          <a:ln w="9525">
            <a:solidFill>
              <a:srgbClr val="3550FE"/>
            </a:solidFill>
            <a:prstDash val="lgDashDot"/>
            <a:round/>
            <a:headEnd/>
            <a:tailEnd/>
          </a:ln>
        </p:spPr>
        <p:txBody>
          <a:bodyPr wrap="none" lIns="192911" tIns="96455" rIns="192911" bIns="96455" anchor="ctr"/>
          <a:lstStyle/>
          <a:p>
            <a:endParaRPr lang="en-US"/>
          </a:p>
        </p:txBody>
      </p:sp>
      <p:cxnSp>
        <p:nvCxnSpPr>
          <p:cNvPr id="12306" name="Straight Connector 33"/>
          <p:cNvCxnSpPr>
            <a:cxnSpLocks noChangeShapeType="1"/>
          </p:cNvCxnSpPr>
          <p:nvPr/>
        </p:nvCxnSpPr>
        <p:spPr bwMode="auto">
          <a:xfrm rot="16200000" flipH="1">
            <a:off x="3125508" y="7133657"/>
            <a:ext cx="2278559" cy="1519274"/>
          </a:xfrm>
          <a:prstGeom prst="line">
            <a:avLst/>
          </a:prstGeom>
          <a:noFill/>
          <a:ln w="9525" algn="ctr">
            <a:solidFill>
              <a:srgbClr val="FF0000"/>
            </a:solidFill>
            <a:round/>
            <a:headEnd/>
            <a:tailEnd/>
          </a:ln>
        </p:spPr>
      </p:cxnSp>
      <p:cxnSp>
        <p:nvCxnSpPr>
          <p:cNvPr id="12307" name="Straight Arrow Connector 37"/>
          <p:cNvCxnSpPr>
            <a:cxnSpLocks noChangeShapeType="1"/>
          </p:cNvCxnSpPr>
          <p:nvPr/>
        </p:nvCxnSpPr>
        <p:spPr bwMode="auto">
          <a:xfrm rot="5400000">
            <a:off x="3524423" y="7451178"/>
            <a:ext cx="632934" cy="3752"/>
          </a:xfrm>
          <a:prstGeom prst="straightConnector1">
            <a:avLst/>
          </a:prstGeom>
          <a:noFill/>
          <a:ln w="9525" algn="ctr">
            <a:solidFill>
              <a:schemeClr val="tx1"/>
            </a:solidFill>
            <a:round/>
            <a:headEnd/>
            <a:tailEnd type="triangle" w="med" len="med"/>
          </a:ln>
        </p:spPr>
      </p:cxnSp>
      <p:cxnSp>
        <p:nvCxnSpPr>
          <p:cNvPr id="12308" name="Straight Arrow Connector 40"/>
          <p:cNvCxnSpPr>
            <a:cxnSpLocks noChangeShapeType="1"/>
          </p:cNvCxnSpPr>
          <p:nvPr/>
        </p:nvCxnSpPr>
        <p:spPr bwMode="auto">
          <a:xfrm rot="16200000" flipV="1">
            <a:off x="4368466" y="8207886"/>
            <a:ext cx="632932" cy="3750"/>
          </a:xfrm>
          <a:prstGeom prst="straightConnector1">
            <a:avLst/>
          </a:prstGeom>
          <a:noFill/>
          <a:ln w="9525" algn="ctr">
            <a:solidFill>
              <a:schemeClr val="tx1"/>
            </a:solidFill>
            <a:round/>
            <a:headEnd/>
            <a:tailEnd type="triangle" w="med" len="med"/>
          </a:ln>
        </p:spPr>
      </p:cxnSp>
      <p:cxnSp>
        <p:nvCxnSpPr>
          <p:cNvPr id="12309" name="Straight Arrow Connector 41"/>
          <p:cNvCxnSpPr>
            <a:cxnSpLocks noChangeShapeType="1"/>
          </p:cNvCxnSpPr>
          <p:nvPr/>
        </p:nvCxnSpPr>
        <p:spPr bwMode="auto">
          <a:xfrm rot="10800000" flipV="1">
            <a:off x="4011573" y="6880602"/>
            <a:ext cx="844043" cy="2812"/>
          </a:xfrm>
          <a:prstGeom prst="straightConnector1">
            <a:avLst/>
          </a:prstGeom>
          <a:noFill/>
          <a:ln w="9525" algn="ctr">
            <a:solidFill>
              <a:schemeClr val="tx1"/>
            </a:solidFill>
            <a:round/>
            <a:headEnd/>
            <a:tailEnd type="triangle" w="med" len="med"/>
          </a:ln>
        </p:spPr>
      </p:cxnSp>
      <p:cxnSp>
        <p:nvCxnSpPr>
          <p:cNvPr id="12310" name="Straight Arrow Connector 42"/>
          <p:cNvCxnSpPr>
            <a:cxnSpLocks noChangeShapeType="1"/>
          </p:cNvCxnSpPr>
          <p:nvPr/>
        </p:nvCxnSpPr>
        <p:spPr bwMode="auto">
          <a:xfrm flipV="1">
            <a:off x="3673956" y="8903173"/>
            <a:ext cx="844043" cy="2814"/>
          </a:xfrm>
          <a:prstGeom prst="straightConnector1">
            <a:avLst/>
          </a:prstGeom>
          <a:noFill/>
          <a:ln w="9525" algn="ctr">
            <a:solidFill>
              <a:schemeClr val="tx1"/>
            </a:solidFill>
            <a:round/>
            <a:headEnd/>
            <a:tailEnd type="triangle" w="med" len="med"/>
          </a:ln>
        </p:spPr>
      </p:cxnSp>
      <p:grpSp>
        <p:nvGrpSpPr>
          <p:cNvPr id="4" name="Group 67"/>
          <p:cNvGrpSpPr>
            <a:grpSpLocks/>
          </p:cNvGrpSpPr>
          <p:nvPr/>
        </p:nvGrpSpPr>
        <p:grpSpPr bwMode="auto">
          <a:xfrm>
            <a:off x="6206083" y="6880602"/>
            <a:ext cx="2363316" cy="2151971"/>
            <a:chOff x="2071669" y="4643446"/>
            <a:chExt cx="1000133" cy="1214446"/>
          </a:xfrm>
        </p:grpSpPr>
        <p:sp>
          <p:nvSpPr>
            <p:cNvPr id="12326" name="Line 11"/>
            <p:cNvSpPr>
              <a:spLocks noChangeShapeType="1"/>
            </p:cNvSpPr>
            <p:nvPr/>
          </p:nvSpPr>
          <p:spPr bwMode="auto">
            <a:xfrm flipH="1">
              <a:off x="2071669" y="4643446"/>
              <a:ext cx="857256" cy="1214446"/>
            </a:xfrm>
            <a:prstGeom prst="line">
              <a:avLst/>
            </a:prstGeom>
            <a:noFill/>
            <a:ln w="9525">
              <a:solidFill>
                <a:srgbClr val="3550FE"/>
              </a:solidFill>
              <a:prstDash val="lgDashDot"/>
              <a:round/>
              <a:headEnd/>
              <a:tailEnd/>
            </a:ln>
          </p:spPr>
          <p:txBody>
            <a:bodyPr wrap="none" anchor="ctr"/>
            <a:lstStyle/>
            <a:p>
              <a:endParaRPr lang="en-US"/>
            </a:p>
          </p:txBody>
        </p:sp>
        <p:cxnSp>
          <p:nvCxnSpPr>
            <p:cNvPr id="12327" name="Straight Connector 44"/>
            <p:cNvCxnSpPr>
              <a:cxnSpLocks noChangeShapeType="1"/>
            </p:cNvCxnSpPr>
            <p:nvPr/>
          </p:nvCxnSpPr>
          <p:spPr bwMode="auto">
            <a:xfrm rot="5400000">
              <a:off x="1857356" y="5143512"/>
              <a:ext cx="1214446" cy="214314"/>
            </a:xfrm>
            <a:prstGeom prst="line">
              <a:avLst/>
            </a:prstGeom>
            <a:noFill/>
            <a:ln w="9525" algn="ctr">
              <a:solidFill>
                <a:srgbClr val="FF0000"/>
              </a:solidFill>
              <a:round/>
              <a:headEnd/>
              <a:tailEnd/>
            </a:ln>
          </p:spPr>
        </p:cxnSp>
        <p:cxnSp>
          <p:nvCxnSpPr>
            <p:cNvPr id="12328" name="Straight Arrow Connector 45"/>
            <p:cNvCxnSpPr>
              <a:cxnSpLocks noChangeShapeType="1"/>
            </p:cNvCxnSpPr>
            <p:nvPr/>
          </p:nvCxnSpPr>
          <p:spPr bwMode="auto">
            <a:xfrm rot="5400000">
              <a:off x="2249471" y="5678503"/>
              <a:ext cx="357190" cy="1588"/>
            </a:xfrm>
            <a:prstGeom prst="straightConnector1">
              <a:avLst/>
            </a:prstGeom>
            <a:noFill/>
            <a:ln w="9525" algn="ctr">
              <a:solidFill>
                <a:schemeClr val="tx1"/>
              </a:solidFill>
              <a:round/>
              <a:headEnd/>
              <a:tailEnd type="triangle" w="med" len="med"/>
            </a:ln>
          </p:spPr>
        </p:cxnSp>
        <p:cxnSp>
          <p:nvCxnSpPr>
            <p:cNvPr id="12329" name="Straight Arrow Connector 46"/>
            <p:cNvCxnSpPr>
              <a:cxnSpLocks noChangeShapeType="1"/>
            </p:cNvCxnSpPr>
            <p:nvPr/>
          </p:nvCxnSpPr>
          <p:spPr bwMode="auto">
            <a:xfrm rot="16200000" flipV="1">
              <a:off x="2320909" y="4821247"/>
              <a:ext cx="357190" cy="1588"/>
            </a:xfrm>
            <a:prstGeom prst="straightConnector1">
              <a:avLst/>
            </a:prstGeom>
            <a:noFill/>
            <a:ln w="9525" algn="ctr">
              <a:solidFill>
                <a:schemeClr val="tx1"/>
              </a:solidFill>
              <a:round/>
              <a:headEnd/>
              <a:tailEnd type="triangle" w="med" len="med"/>
            </a:ln>
          </p:spPr>
        </p:cxnSp>
        <p:cxnSp>
          <p:nvCxnSpPr>
            <p:cNvPr id="12330" name="Straight Arrow Connector 47"/>
            <p:cNvCxnSpPr>
              <a:cxnSpLocks noChangeShapeType="1"/>
            </p:cNvCxnSpPr>
            <p:nvPr/>
          </p:nvCxnSpPr>
          <p:spPr bwMode="auto">
            <a:xfrm rot="10800000" flipV="1">
              <a:off x="2714612" y="4643446"/>
              <a:ext cx="357190" cy="1588"/>
            </a:xfrm>
            <a:prstGeom prst="straightConnector1">
              <a:avLst/>
            </a:prstGeom>
            <a:noFill/>
            <a:ln w="9525" algn="ctr">
              <a:solidFill>
                <a:schemeClr val="tx1"/>
              </a:solidFill>
              <a:round/>
              <a:headEnd/>
              <a:tailEnd type="triangle" w="med" len="med"/>
            </a:ln>
          </p:spPr>
        </p:cxnSp>
        <p:cxnSp>
          <p:nvCxnSpPr>
            <p:cNvPr id="12331" name="Straight Arrow Connector 48"/>
            <p:cNvCxnSpPr>
              <a:cxnSpLocks noChangeShapeType="1"/>
            </p:cNvCxnSpPr>
            <p:nvPr/>
          </p:nvCxnSpPr>
          <p:spPr bwMode="auto">
            <a:xfrm>
              <a:off x="2071670" y="5786453"/>
              <a:ext cx="214314" cy="1"/>
            </a:xfrm>
            <a:prstGeom prst="straightConnector1">
              <a:avLst/>
            </a:prstGeom>
            <a:noFill/>
            <a:ln w="9525" algn="ctr">
              <a:solidFill>
                <a:schemeClr val="tx1"/>
              </a:solidFill>
              <a:round/>
              <a:headEnd/>
              <a:tailEnd type="triangle" w="med" len="med"/>
            </a:ln>
          </p:spPr>
        </p:cxnSp>
      </p:grpSp>
      <p:grpSp>
        <p:nvGrpSpPr>
          <p:cNvPr id="5" name="Group 63"/>
          <p:cNvGrpSpPr>
            <a:grpSpLocks/>
          </p:cNvGrpSpPr>
          <p:nvPr/>
        </p:nvGrpSpPr>
        <p:grpSpPr bwMode="auto">
          <a:xfrm>
            <a:off x="8907015" y="6754015"/>
            <a:ext cx="1856890" cy="2278559"/>
            <a:chOff x="3214678" y="4572008"/>
            <a:chExt cx="785818" cy="1285885"/>
          </a:xfrm>
        </p:grpSpPr>
        <p:sp>
          <p:nvSpPr>
            <p:cNvPr id="12320" name="Line 11"/>
            <p:cNvSpPr>
              <a:spLocks noChangeShapeType="1"/>
            </p:cNvSpPr>
            <p:nvPr/>
          </p:nvSpPr>
          <p:spPr bwMode="auto">
            <a:xfrm flipH="1">
              <a:off x="3357554" y="4572008"/>
              <a:ext cx="357190" cy="1285885"/>
            </a:xfrm>
            <a:prstGeom prst="line">
              <a:avLst/>
            </a:prstGeom>
            <a:noFill/>
            <a:ln w="9525">
              <a:solidFill>
                <a:srgbClr val="3550FE"/>
              </a:solidFill>
              <a:prstDash val="lgDashDot"/>
              <a:round/>
              <a:headEnd/>
              <a:tailEnd/>
            </a:ln>
          </p:spPr>
          <p:txBody>
            <a:bodyPr wrap="none" anchor="ctr"/>
            <a:lstStyle/>
            <a:p>
              <a:endParaRPr lang="en-US"/>
            </a:p>
          </p:txBody>
        </p:sp>
        <p:cxnSp>
          <p:nvCxnSpPr>
            <p:cNvPr id="12321" name="Straight Connector 50"/>
            <p:cNvCxnSpPr>
              <a:cxnSpLocks noChangeShapeType="1"/>
            </p:cNvCxnSpPr>
            <p:nvPr/>
          </p:nvCxnSpPr>
          <p:spPr bwMode="auto">
            <a:xfrm rot="5400000">
              <a:off x="3214678" y="4786322"/>
              <a:ext cx="785818" cy="785818"/>
            </a:xfrm>
            <a:prstGeom prst="line">
              <a:avLst/>
            </a:prstGeom>
            <a:noFill/>
            <a:ln w="9525" algn="ctr">
              <a:solidFill>
                <a:srgbClr val="FF0000"/>
              </a:solidFill>
              <a:round/>
              <a:headEnd/>
              <a:tailEnd/>
            </a:ln>
          </p:spPr>
        </p:cxnSp>
        <p:cxnSp>
          <p:nvCxnSpPr>
            <p:cNvPr id="12322" name="Straight Arrow Connector 51"/>
            <p:cNvCxnSpPr>
              <a:cxnSpLocks noChangeShapeType="1"/>
            </p:cNvCxnSpPr>
            <p:nvPr/>
          </p:nvCxnSpPr>
          <p:spPr bwMode="auto">
            <a:xfrm rot="5400000">
              <a:off x="3179753" y="5464189"/>
              <a:ext cx="357190" cy="1588"/>
            </a:xfrm>
            <a:prstGeom prst="straightConnector1">
              <a:avLst/>
            </a:prstGeom>
            <a:noFill/>
            <a:ln w="9525" algn="ctr">
              <a:solidFill>
                <a:schemeClr val="tx1"/>
              </a:solidFill>
              <a:round/>
              <a:headEnd/>
              <a:tailEnd type="triangle" w="med" len="med"/>
            </a:ln>
          </p:spPr>
        </p:cxnSp>
        <p:cxnSp>
          <p:nvCxnSpPr>
            <p:cNvPr id="12323" name="Straight Arrow Connector 52"/>
            <p:cNvCxnSpPr>
              <a:cxnSpLocks noChangeShapeType="1"/>
            </p:cNvCxnSpPr>
            <p:nvPr/>
          </p:nvCxnSpPr>
          <p:spPr bwMode="auto">
            <a:xfrm rot="16200000" flipV="1">
              <a:off x="3679819" y="4892685"/>
              <a:ext cx="357190" cy="1588"/>
            </a:xfrm>
            <a:prstGeom prst="straightConnector1">
              <a:avLst/>
            </a:prstGeom>
            <a:noFill/>
            <a:ln w="9525" algn="ctr">
              <a:solidFill>
                <a:schemeClr val="tx1"/>
              </a:solidFill>
              <a:round/>
              <a:headEnd/>
              <a:tailEnd type="triangle" w="med" len="med"/>
            </a:ln>
          </p:spPr>
        </p:cxnSp>
        <p:cxnSp>
          <p:nvCxnSpPr>
            <p:cNvPr id="12324" name="Straight Arrow Connector 53"/>
            <p:cNvCxnSpPr>
              <a:cxnSpLocks noChangeShapeType="1"/>
            </p:cNvCxnSpPr>
            <p:nvPr/>
          </p:nvCxnSpPr>
          <p:spPr bwMode="auto">
            <a:xfrm rot="10800000" flipV="1">
              <a:off x="3500430" y="4643446"/>
              <a:ext cx="357190" cy="1588"/>
            </a:xfrm>
            <a:prstGeom prst="straightConnector1">
              <a:avLst/>
            </a:prstGeom>
            <a:noFill/>
            <a:ln w="9525" algn="ctr">
              <a:solidFill>
                <a:schemeClr val="tx1"/>
              </a:solidFill>
              <a:round/>
              <a:headEnd/>
              <a:tailEnd type="triangle" w="med" len="med"/>
            </a:ln>
          </p:spPr>
        </p:cxnSp>
        <p:cxnSp>
          <p:nvCxnSpPr>
            <p:cNvPr id="12325" name="Straight Arrow Connector 54"/>
            <p:cNvCxnSpPr>
              <a:cxnSpLocks noChangeShapeType="1"/>
            </p:cNvCxnSpPr>
            <p:nvPr/>
          </p:nvCxnSpPr>
          <p:spPr bwMode="auto">
            <a:xfrm flipV="1">
              <a:off x="3357554" y="5784866"/>
              <a:ext cx="357190" cy="1588"/>
            </a:xfrm>
            <a:prstGeom prst="straightConnector1">
              <a:avLst/>
            </a:prstGeom>
            <a:noFill/>
            <a:ln w="9525" algn="ctr">
              <a:solidFill>
                <a:schemeClr val="tx1"/>
              </a:solidFill>
              <a:round/>
              <a:headEnd/>
              <a:tailEnd type="triangle" w="med" len="med"/>
            </a:ln>
          </p:spPr>
        </p:cxnSp>
      </p:grpSp>
      <p:sp>
        <p:nvSpPr>
          <p:cNvPr id="56" name="Freeform 55"/>
          <p:cNvSpPr>
            <a:spLocks noChangeArrowheads="1"/>
          </p:cNvSpPr>
          <p:nvPr/>
        </p:nvSpPr>
        <p:spPr bwMode="auto">
          <a:xfrm>
            <a:off x="3748982" y="7007188"/>
            <a:ext cx="769017" cy="1344631"/>
          </a:xfrm>
          <a:custGeom>
            <a:avLst/>
            <a:gdLst>
              <a:gd name="T0" fmla="*/ 454 w 481781"/>
              <a:gd name="T1" fmla="*/ 0 h 758723"/>
              <a:gd name="T2" fmla="*/ 648 w 481781"/>
              <a:gd name="T3" fmla="*/ 570964 h 758723"/>
              <a:gd name="T4" fmla="*/ 4345 w 481781"/>
              <a:gd name="T5" fmla="*/ 748158 h 758723"/>
              <a:gd name="T6" fmla="*/ 8236 w 481781"/>
              <a:gd name="T7" fmla="*/ 639871 h 758723"/>
              <a:gd name="T8" fmla="*/ 8819 w 481781"/>
              <a:gd name="T9" fmla="*/ 364235 h 758723"/>
              <a:gd name="T10" fmla="*/ 3956 w 481781"/>
              <a:gd name="T11" fmla="*/ 324861 h 758723"/>
              <a:gd name="T12" fmla="*/ 4150 w 481781"/>
              <a:gd name="T13" fmla="*/ 492207 h 758723"/>
              <a:gd name="T14" fmla="*/ 0 60000 65536"/>
              <a:gd name="T15" fmla="*/ 0 60000 65536"/>
              <a:gd name="T16" fmla="*/ 0 60000 65536"/>
              <a:gd name="T17" fmla="*/ 0 60000 65536"/>
              <a:gd name="T18" fmla="*/ 0 60000 65536"/>
              <a:gd name="T19" fmla="*/ 0 60000 65536"/>
              <a:gd name="T20" fmla="*/ 0 60000 65536"/>
              <a:gd name="T21" fmla="*/ 0 w 481781"/>
              <a:gd name="T22" fmla="*/ 0 h 758723"/>
              <a:gd name="T23" fmla="*/ 481781 w 481781"/>
              <a:gd name="T24" fmla="*/ 758723 h 758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781" h="758723">
                <a:moveTo>
                  <a:pt x="22942" y="0"/>
                </a:moveTo>
                <a:cubicBezTo>
                  <a:pt x="11471" y="222864"/>
                  <a:pt x="0" y="445729"/>
                  <a:pt x="32774" y="570271"/>
                </a:cubicBezTo>
                <a:cubicBezTo>
                  <a:pt x="65548" y="694813"/>
                  <a:pt x="155677" y="735781"/>
                  <a:pt x="219587" y="747252"/>
                </a:cubicBezTo>
                <a:cubicBezTo>
                  <a:pt x="283497" y="758723"/>
                  <a:pt x="378542" y="703006"/>
                  <a:pt x="416232" y="639097"/>
                </a:cubicBezTo>
                <a:cubicBezTo>
                  <a:pt x="453922" y="575188"/>
                  <a:pt x="481781" y="416233"/>
                  <a:pt x="445729" y="363794"/>
                </a:cubicBezTo>
                <a:cubicBezTo>
                  <a:pt x="409677" y="311355"/>
                  <a:pt x="239251" y="303162"/>
                  <a:pt x="199922" y="324465"/>
                </a:cubicBezTo>
                <a:cubicBezTo>
                  <a:pt x="160593" y="345768"/>
                  <a:pt x="185174" y="418690"/>
                  <a:pt x="209755" y="491613"/>
                </a:cubicBezTo>
              </a:path>
            </a:pathLst>
          </a:custGeom>
          <a:noFill/>
          <a:ln w="9525" algn="ctr">
            <a:solidFill>
              <a:schemeClr val="tx1"/>
            </a:solidFill>
            <a:round/>
            <a:headEnd/>
            <a:tailEnd type="triangle" w="med" len="med"/>
          </a:ln>
        </p:spPr>
        <p:txBody>
          <a:bodyPr lIns="192911" tIns="96455" rIns="192911" bIns="96455"/>
          <a:lstStyle/>
          <a:p>
            <a:endParaRPr lang="en-US"/>
          </a:p>
        </p:txBody>
      </p:sp>
      <p:sp>
        <p:nvSpPr>
          <p:cNvPr id="63" name="Freeform 62"/>
          <p:cNvSpPr>
            <a:spLocks noChangeArrowheads="1"/>
          </p:cNvSpPr>
          <p:nvPr/>
        </p:nvSpPr>
        <p:spPr bwMode="auto">
          <a:xfrm>
            <a:off x="8993293" y="7133775"/>
            <a:ext cx="3166094" cy="1960685"/>
          </a:xfrm>
          <a:custGeom>
            <a:avLst/>
            <a:gdLst>
              <a:gd name="T0" fmla="*/ 532018 w 1340465"/>
              <a:gd name="T1" fmla="*/ 425663 h 1106129"/>
              <a:gd name="T2" fmla="*/ 532018 w 1340465"/>
              <a:gd name="T3" fmla="*/ 119977 h 1106129"/>
              <a:gd name="T4" fmla="*/ 483059 w 1340465"/>
              <a:gd name="T5" fmla="*/ 50944 h 1106129"/>
              <a:gd name="T6" fmla="*/ 326392 w 1340465"/>
              <a:gd name="T7" fmla="*/ 50944 h 1106129"/>
              <a:gd name="T8" fmla="*/ 52223 w 1340465"/>
              <a:gd name="T9" fmla="*/ 356635 h 1106129"/>
              <a:gd name="T10" fmla="*/ 13056 w 1340465"/>
              <a:gd name="T11" fmla="*/ 889126 h 1106129"/>
              <a:gd name="T12" fmla="*/ 91390 w 1340465"/>
              <a:gd name="T13" fmla="*/ 1076486 h 1106129"/>
              <a:gd name="T14" fmla="*/ 336182 w 1340465"/>
              <a:gd name="T15" fmla="*/ 1086346 h 1106129"/>
              <a:gd name="T16" fmla="*/ 933477 w 1340465"/>
              <a:gd name="T17" fmla="*/ 977874 h 1106129"/>
              <a:gd name="T18" fmla="*/ 1334940 w 1340465"/>
              <a:gd name="T19" fmla="*/ 603161 h 1106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0465"/>
              <a:gd name="T31" fmla="*/ 0 h 1106129"/>
              <a:gd name="T32" fmla="*/ 1340465 w 1340465"/>
              <a:gd name="T33" fmla="*/ 1106129 h 1106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0465" h="1106129">
                <a:moveTo>
                  <a:pt x="534219" y="424426"/>
                </a:moveTo>
                <a:cubicBezTo>
                  <a:pt x="538315" y="303161"/>
                  <a:pt x="542412" y="181897"/>
                  <a:pt x="534219" y="119626"/>
                </a:cubicBezTo>
                <a:cubicBezTo>
                  <a:pt x="526026" y="57355"/>
                  <a:pt x="519471" y="62271"/>
                  <a:pt x="485058" y="50800"/>
                </a:cubicBezTo>
                <a:cubicBezTo>
                  <a:pt x="450645" y="39329"/>
                  <a:pt x="399845" y="0"/>
                  <a:pt x="327742" y="50800"/>
                </a:cubicBezTo>
                <a:cubicBezTo>
                  <a:pt x="255639" y="101600"/>
                  <a:pt x="104878" y="216310"/>
                  <a:pt x="52439" y="355600"/>
                </a:cubicBezTo>
                <a:cubicBezTo>
                  <a:pt x="0" y="494890"/>
                  <a:pt x="6555" y="766916"/>
                  <a:pt x="13110" y="886542"/>
                </a:cubicBezTo>
                <a:cubicBezTo>
                  <a:pt x="19665" y="1006168"/>
                  <a:pt x="37691" y="1040581"/>
                  <a:pt x="91768" y="1073355"/>
                </a:cubicBezTo>
                <a:cubicBezTo>
                  <a:pt x="145845" y="1106129"/>
                  <a:pt x="196645" y="1099574"/>
                  <a:pt x="337574" y="1083187"/>
                </a:cubicBezTo>
                <a:cubicBezTo>
                  <a:pt x="478503" y="1066800"/>
                  <a:pt x="770194" y="1055329"/>
                  <a:pt x="937342" y="975032"/>
                </a:cubicBezTo>
                <a:cubicBezTo>
                  <a:pt x="1104490" y="894735"/>
                  <a:pt x="1222477" y="748070"/>
                  <a:pt x="1340465" y="601406"/>
                </a:cubicBezTo>
              </a:path>
            </a:pathLst>
          </a:custGeom>
          <a:noFill/>
          <a:ln w="9525" algn="ctr">
            <a:solidFill>
              <a:schemeClr val="tx1"/>
            </a:solidFill>
            <a:round/>
            <a:headEnd/>
            <a:tailEnd type="triangle" w="med" len="med"/>
          </a:ln>
        </p:spPr>
        <p:txBody>
          <a:bodyPr lIns="192911" tIns="96455" rIns="192911" bIns="96455"/>
          <a:lstStyle/>
          <a:p>
            <a:endParaRPr lang="en-US"/>
          </a:p>
        </p:txBody>
      </p:sp>
      <p:sp>
        <p:nvSpPr>
          <p:cNvPr id="12315" name="TextBox 35"/>
          <p:cNvSpPr txBox="1">
            <a:spLocks noChangeArrowheads="1"/>
          </p:cNvSpPr>
          <p:nvPr/>
        </p:nvSpPr>
        <p:spPr bwMode="auto">
          <a:xfrm>
            <a:off x="8738206" y="9285747"/>
            <a:ext cx="3458695" cy="979624"/>
          </a:xfrm>
          <a:prstGeom prst="rect">
            <a:avLst/>
          </a:prstGeom>
          <a:noFill/>
          <a:ln w="9525">
            <a:noFill/>
            <a:miter lim="800000"/>
            <a:headEnd/>
            <a:tailEnd/>
          </a:ln>
        </p:spPr>
        <p:txBody>
          <a:bodyPr lIns="192911" tIns="96455" rIns="192911" bIns="96455">
            <a:spAutoFit/>
          </a:bodyPr>
          <a:lstStyle/>
          <a:p>
            <a:r>
              <a:rPr lang="en-US" sz="5100" dirty="0"/>
              <a:t>unstable</a:t>
            </a:r>
          </a:p>
        </p:txBody>
      </p:sp>
      <p:sp>
        <p:nvSpPr>
          <p:cNvPr id="12316" name="TextBox 37"/>
          <p:cNvSpPr txBox="1">
            <a:spLocks noChangeArrowheads="1"/>
          </p:cNvSpPr>
          <p:nvPr/>
        </p:nvSpPr>
        <p:spPr bwMode="auto">
          <a:xfrm>
            <a:off x="5362039" y="9606433"/>
            <a:ext cx="2775959" cy="979624"/>
          </a:xfrm>
          <a:prstGeom prst="rect">
            <a:avLst/>
          </a:prstGeom>
          <a:noFill/>
          <a:ln w="9525">
            <a:noFill/>
            <a:miter lim="800000"/>
            <a:headEnd/>
            <a:tailEnd/>
          </a:ln>
        </p:spPr>
        <p:txBody>
          <a:bodyPr lIns="192911" tIns="96455" rIns="192911" bIns="96455">
            <a:spAutoFit/>
          </a:bodyPr>
          <a:lstStyle/>
          <a:p>
            <a:r>
              <a:rPr lang="en-US" sz="5100" dirty="0"/>
              <a:t>saddle</a:t>
            </a:r>
          </a:p>
        </p:txBody>
      </p:sp>
      <p:sp>
        <p:nvSpPr>
          <p:cNvPr id="12317" name="TextBox 38"/>
          <p:cNvSpPr txBox="1">
            <a:spLocks noChangeArrowheads="1"/>
          </p:cNvSpPr>
          <p:nvPr/>
        </p:nvSpPr>
        <p:spPr bwMode="auto">
          <a:xfrm>
            <a:off x="3336340" y="9986193"/>
            <a:ext cx="2580891" cy="979624"/>
          </a:xfrm>
          <a:prstGeom prst="rect">
            <a:avLst/>
          </a:prstGeom>
          <a:noFill/>
          <a:ln w="9525">
            <a:noFill/>
            <a:miter lim="800000"/>
            <a:headEnd/>
            <a:tailEnd/>
          </a:ln>
        </p:spPr>
        <p:txBody>
          <a:bodyPr lIns="192911" tIns="96455" rIns="192911" bIns="96455">
            <a:spAutoFit/>
          </a:bodyPr>
          <a:lstStyle/>
          <a:p>
            <a:r>
              <a:rPr lang="en-US" sz="5100" dirty="0"/>
              <a:t>stable</a:t>
            </a:r>
          </a:p>
        </p:txBody>
      </p:sp>
      <p:sp>
        <p:nvSpPr>
          <p:cNvPr id="73" name="Rectangle 72"/>
          <p:cNvSpPr>
            <a:spLocks noChangeArrowheads="1"/>
          </p:cNvSpPr>
          <p:nvPr/>
        </p:nvSpPr>
        <p:spPr bwMode="auto">
          <a:xfrm>
            <a:off x="3336341" y="9159160"/>
            <a:ext cx="8440415" cy="1620308"/>
          </a:xfrm>
          <a:prstGeom prst="rect">
            <a:avLst/>
          </a:prstGeom>
          <a:solidFill>
            <a:srgbClr val="FFFFCC"/>
          </a:solidFill>
          <a:ln w="9525" algn="ctr">
            <a:solidFill>
              <a:schemeClr val="bg1"/>
            </a:solidFill>
            <a:round/>
            <a:headEnd/>
            <a:tailEnd/>
          </a:ln>
        </p:spPr>
        <p:txBody>
          <a:bodyPr lIns="192911" tIns="96455" rIns="192911" bIns="96455"/>
          <a:lstStyle/>
          <a:p>
            <a:endParaRPr lang="en-US"/>
          </a:p>
        </p:txBody>
      </p:sp>
      <p:sp>
        <p:nvSpPr>
          <p:cNvPr id="54" name="Title 3"/>
          <p:cNvSpPr txBox="1">
            <a:spLocks/>
          </p:cNvSpPr>
          <p:nvPr/>
        </p:nvSpPr>
        <p:spPr>
          <a:xfrm>
            <a:off x="697827" y="17947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Discussion of exercise 2:</a:t>
            </a:r>
            <a:r>
              <a:rPr lang="en-US" sz="6000" dirty="0" smtClean="0">
                <a:solidFill>
                  <a:srgbClr val="FF0000"/>
                </a:solidFill>
                <a:latin typeface="Impact" charset="0"/>
                <a:ea typeface="ＭＳ Ｐゴシック" charset="0"/>
                <a:cs typeface="Impact" charset="0"/>
              </a:rPr>
              <a:t> Detour</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Stability of fixed points</a:t>
            </a:r>
            <a:endParaRPr kumimoji="0" lang="en-US" sz="6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55" name="Straight Connector 5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57" name="Object 4"/>
          <p:cNvGraphicFramePr>
            <a:graphicFrameLocks noChangeAspect="1"/>
          </p:cNvGraphicFramePr>
          <p:nvPr>
            <p:extLst/>
          </p:nvPr>
        </p:nvGraphicFramePr>
        <p:xfrm>
          <a:off x="4746827" y="2504358"/>
          <a:ext cx="5154279" cy="1504975"/>
        </p:xfrm>
        <a:graphic>
          <a:graphicData uri="http://schemas.openxmlformats.org/presentationml/2006/ole">
            <mc:AlternateContent xmlns:mc="http://schemas.openxmlformats.org/markup-compatibility/2006">
              <mc:Choice xmlns:v="urn:schemas-microsoft-com:vml" Requires="v">
                <p:oleObj spid="_x0000_s428116" name="Equation" r:id="rId8" imgW="965160" imgH="355320" progId="Equation.3">
                  <p:embed/>
                </p:oleObj>
              </mc:Choice>
              <mc:Fallback>
                <p:oleObj name="Equation" r:id="rId8" imgW="965160" imgH="355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6827" y="2504358"/>
                        <a:ext cx="5154279" cy="15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a:grpSpLocks/>
          </p:cNvGrpSpPr>
          <p:nvPr/>
        </p:nvGrpSpPr>
        <p:grpSpPr bwMode="auto">
          <a:xfrm>
            <a:off x="8119244" y="1525421"/>
            <a:ext cx="1973182" cy="1350257"/>
            <a:chOff x="4848" y="2112"/>
            <a:chExt cx="526" cy="480"/>
          </a:xfrm>
        </p:grpSpPr>
        <p:sp>
          <p:nvSpPr>
            <p:cNvPr id="59" name="Line 6"/>
            <p:cNvSpPr>
              <a:spLocks noChangeShapeType="1"/>
            </p:cNvSpPr>
            <p:nvPr/>
          </p:nvSpPr>
          <p:spPr bwMode="auto">
            <a:xfrm flipV="1">
              <a:off x="5184" y="2400"/>
              <a:ext cx="0" cy="192"/>
            </a:xfrm>
            <a:prstGeom prst="line">
              <a:avLst/>
            </a:prstGeom>
            <a:noFill/>
            <a:ln w="28575">
              <a:solidFill>
                <a:srgbClr val="FF0000"/>
              </a:solidFill>
              <a:round/>
              <a:headEnd type="triangle" w="med" len="med"/>
              <a:tailEnd/>
            </a:ln>
          </p:spPr>
          <p:txBody>
            <a:bodyPr wrap="none" anchor="ctr"/>
            <a:lstStyle/>
            <a:p>
              <a:endParaRPr lang="en-US"/>
            </a:p>
          </p:txBody>
        </p:sp>
        <p:sp>
          <p:nvSpPr>
            <p:cNvPr id="60" name="Text Box 7"/>
            <p:cNvSpPr txBox="1">
              <a:spLocks noChangeArrowheads="1"/>
            </p:cNvSpPr>
            <p:nvPr/>
          </p:nvSpPr>
          <p:spPr bwMode="auto">
            <a:xfrm>
              <a:off x="4848" y="2112"/>
              <a:ext cx="526" cy="241"/>
            </a:xfrm>
            <a:prstGeom prst="rect">
              <a:avLst/>
            </a:prstGeom>
            <a:noFill/>
            <a:ln w="9525">
              <a:noFill/>
              <a:miter lim="800000"/>
              <a:headEnd/>
              <a:tailEnd/>
            </a:ln>
          </p:spPr>
          <p:txBody>
            <a:bodyPr wrap="none">
              <a:spAutoFit/>
            </a:bodyPr>
            <a:lstStyle/>
            <a:p>
              <a:r>
                <a:rPr lang="en-US" sz="3800" dirty="0">
                  <a:solidFill>
                    <a:srgbClr val="FF0000"/>
                  </a:solidFill>
                </a:rPr>
                <a:t>stimulus</a:t>
              </a:r>
            </a:p>
          </p:txBody>
        </p:sp>
      </p:grpSp>
      <p:graphicFrame>
        <p:nvGraphicFramePr>
          <p:cNvPr id="61" name="Object 8"/>
          <p:cNvGraphicFramePr>
            <a:graphicFrameLocks noChangeAspect="1"/>
          </p:cNvGraphicFramePr>
          <p:nvPr>
            <p:extLst/>
          </p:nvPr>
        </p:nvGraphicFramePr>
        <p:xfrm>
          <a:off x="4506198" y="4262506"/>
          <a:ext cx="4133927" cy="1502161"/>
        </p:xfrm>
        <a:graphic>
          <a:graphicData uri="http://schemas.openxmlformats.org/presentationml/2006/ole">
            <mc:AlternateContent xmlns:mc="http://schemas.openxmlformats.org/markup-compatibility/2006">
              <mc:Choice xmlns:v="urn:schemas-microsoft-com:vml" Requires="v">
                <p:oleObj spid="_x0000_s428117" name="Equation" r:id="rId10" imgW="838080" imgH="355320" progId="Equation.3">
                  <p:embed/>
                </p:oleObj>
              </mc:Choice>
              <mc:Fallback>
                <p:oleObj name="Equation" r:id="rId10" imgW="838080" imgH="3553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198" y="4262506"/>
                        <a:ext cx="4133927" cy="1502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Rectangle 61"/>
          <p:cNvSpPr/>
          <p:nvPr/>
        </p:nvSpPr>
        <p:spPr>
          <a:xfrm>
            <a:off x="15657908" y="1171412"/>
            <a:ext cx="2175751" cy="1411710"/>
          </a:xfrm>
          <a:prstGeom prst="rect">
            <a:avLst/>
          </a:prstGeom>
          <a:noFill/>
          <a:ln>
            <a:solidFill>
              <a:srgbClr val="3550F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90822" name="Object 9"/>
          <p:cNvGraphicFramePr>
            <a:graphicFrameLocks noChangeAspect="1"/>
          </p:cNvGraphicFramePr>
          <p:nvPr>
            <p:extLst/>
          </p:nvPr>
        </p:nvGraphicFramePr>
        <p:xfrm>
          <a:off x="1431222" y="5759427"/>
          <a:ext cx="2043113" cy="2039937"/>
        </p:xfrm>
        <a:graphic>
          <a:graphicData uri="http://schemas.openxmlformats.org/presentationml/2006/ole">
            <mc:AlternateContent xmlns:mc="http://schemas.openxmlformats.org/markup-compatibility/2006">
              <mc:Choice xmlns:v="urn:schemas-microsoft-com:vml" Requires="v">
                <p:oleObj spid="_x0000_s428118" name="Equation" r:id="rId12" imgW="406080" imgH="406080" progId="Equation.DSMT4">
                  <p:embed/>
                </p:oleObj>
              </mc:Choice>
              <mc:Fallback>
                <p:oleObj name="Equation" r:id="rId12" imgW="40608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1222" y="5759427"/>
                        <a:ext cx="2043113" cy="203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39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8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3"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0742" name="TextBox 44"/>
          <p:cNvSpPr txBox="1">
            <a:spLocks noChangeArrowheads="1"/>
          </p:cNvSpPr>
          <p:nvPr/>
        </p:nvSpPr>
        <p:spPr bwMode="auto">
          <a:xfrm>
            <a:off x="844044" y="1343304"/>
            <a:ext cx="18280706" cy="1949120"/>
          </a:xfrm>
          <a:prstGeom prst="rect">
            <a:avLst/>
          </a:prstGeom>
          <a:noFill/>
          <a:ln w="9525">
            <a:noFill/>
            <a:miter lim="800000"/>
            <a:headEnd/>
            <a:tailEnd/>
          </a:ln>
        </p:spPr>
        <p:txBody>
          <a:bodyPr wrap="none" lIns="192911" tIns="96455" rIns="192911" bIns="96455">
            <a:spAutoFit/>
          </a:bodyPr>
          <a:lstStyle/>
          <a:p>
            <a:r>
              <a:rPr lang="en-US" b="1" dirty="0"/>
              <a:t>Can we understand the dynamics of the HH model?</a:t>
            </a:r>
          </a:p>
          <a:p>
            <a:r>
              <a:rPr lang="en-US" dirty="0"/>
              <a:t>    </a:t>
            </a:r>
          </a:p>
        </p:txBody>
      </p:sp>
      <p:sp>
        <p:nvSpPr>
          <p:cNvPr id="46" name="TextBox 45"/>
          <p:cNvSpPr txBox="1">
            <a:spLocks noChangeArrowheads="1"/>
          </p:cNvSpPr>
          <p:nvPr/>
        </p:nvSpPr>
        <p:spPr bwMode="auto">
          <a:xfrm>
            <a:off x="3127113" y="3292424"/>
            <a:ext cx="10911701" cy="1071957"/>
          </a:xfrm>
          <a:prstGeom prst="rect">
            <a:avLst/>
          </a:prstGeom>
          <a:solidFill>
            <a:srgbClr val="FFFF00"/>
          </a:solidFill>
          <a:ln w="9525">
            <a:solidFill>
              <a:srgbClr val="FF0000"/>
            </a:solidFill>
            <a:miter lim="800000"/>
            <a:headEnd/>
            <a:tailEnd/>
          </a:ln>
        </p:spPr>
        <p:txBody>
          <a:bodyPr wrap="none" lIns="192911" tIns="96455" rIns="192911" bIns="96455">
            <a:spAutoFit/>
          </a:bodyPr>
          <a:lstStyle/>
          <a:p>
            <a:r>
              <a:rPr lang="en-US" dirty="0">
                <a:solidFill>
                  <a:srgbClr val="FF0000"/>
                </a:solidFill>
                <a:sym typeface="Wingdings" pitchFamily="2" charset="2"/>
              </a:rPr>
              <a:t> Reduce from 4 to 2 </a:t>
            </a:r>
            <a:r>
              <a:rPr lang="en-US" dirty="0" smtClean="0">
                <a:solidFill>
                  <a:srgbClr val="FF0000"/>
                </a:solidFill>
                <a:sym typeface="Wingdings" pitchFamily="2" charset="2"/>
              </a:rPr>
              <a:t>equations</a:t>
            </a:r>
            <a:endParaRPr lang="en-US" dirty="0">
              <a:solidFill>
                <a:srgbClr val="FF0000"/>
              </a:solidFill>
            </a:endParaRPr>
          </a:p>
        </p:txBody>
      </p:sp>
      <p:sp>
        <p:nvSpPr>
          <p:cNvPr id="24" name="Title 3"/>
          <p:cNvSpPr txBox="1">
            <a:spLocks/>
          </p:cNvSpPr>
          <p:nvPr/>
        </p:nvSpPr>
        <p:spPr>
          <a:xfrm>
            <a:off x="697827" y="32385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Overview</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and aims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5" name="Straight Connector 24"/>
          <p:cNvCxnSpPr/>
          <p:nvPr/>
        </p:nvCxnSpPr>
        <p:spPr>
          <a:xfrm>
            <a:off x="-215313" y="131579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5127" name="Rectangle 46"/>
          <p:cNvSpPr>
            <a:spLocks noChangeArrowheads="1"/>
          </p:cNvSpPr>
          <p:nvPr/>
        </p:nvSpPr>
        <p:spPr bwMode="auto">
          <a:xfrm>
            <a:off x="385006" y="1171412"/>
            <a:ext cx="12290470" cy="7478970"/>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3.1.</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85006" y="1171412"/>
            <a:ext cx="11381877" cy="7478970"/>
          </a:xfrm>
          <a:prstGeom prst="rect">
            <a:avLst/>
          </a:prstGeom>
          <a:noFill/>
        </p:spPr>
        <p:txBody>
          <a:bodyPr wrap="square" rtlCol="0">
            <a:spAutoFit/>
          </a:bodyPr>
          <a:lstStyle/>
          <a:p>
            <a:endParaRPr lang="en-US" sz="4000" dirty="0" smtClean="0"/>
          </a:p>
          <a:p>
            <a:r>
              <a:rPr lang="en-US" sz="4000" b="1" dirty="0" smtClean="0"/>
              <a:t>A -</a:t>
            </a:r>
            <a:r>
              <a:rPr lang="en-US" sz="4000" dirty="0" smtClean="0"/>
              <a:t> </a:t>
            </a:r>
            <a:r>
              <a:rPr lang="en-US" sz="4000" b="1" dirty="0" smtClean="0"/>
              <a:t>A biophysical point neuron model</a:t>
            </a:r>
          </a:p>
          <a:p>
            <a:r>
              <a:rPr lang="en-US" sz="4000" b="1" dirty="0" smtClean="0"/>
              <a:t>     </a:t>
            </a:r>
            <a:r>
              <a:rPr lang="en-US" sz="4000" dirty="0" smtClean="0"/>
              <a:t>with 3 ion channels, </a:t>
            </a:r>
          </a:p>
          <a:p>
            <a:r>
              <a:rPr lang="en-US" sz="4000" dirty="0" smtClean="0"/>
              <a:t>each with activation and inactivation, </a:t>
            </a:r>
          </a:p>
          <a:p>
            <a:r>
              <a:rPr lang="en-US" sz="4000" dirty="0" smtClean="0"/>
              <a:t>has a total number of equations  equal to  </a:t>
            </a:r>
          </a:p>
          <a:p>
            <a:r>
              <a:rPr lang="en-US" sz="4000" dirty="0" smtClean="0"/>
              <a:t>[ ] 3  or  </a:t>
            </a:r>
          </a:p>
          <a:p>
            <a:r>
              <a:rPr lang="en-US" sz="4000" dirty="0" smtClean="0"/>
              <a:t>[ ] 4 or  </a:t>
            </a:r>
          </a:p>
          <a:p>
            <a:r>
              <a:rPr lang="en-US" sz="4000" dirty="0" smtClean="0"/>
              <a:t>[ ] 6 or  </a:t>
            </a:r>
          </a:p>
          <a:p>
            <a:r>
              <a:rPr lang="en-US" sz="4000" dirty="0" smtClean="0"/>
              <a:t> [ ] 7 or</a:t>
            </a:r>
          </a:p>
          <a:p>
            <a:r>
              <a:rPr lang="en-US" sz="4000" dirty="0" smtClean="0"/>
              <a:t> [ ] 8 or more    </a:t>
            </a:r>
          </a:p>
          <a:p>
            <a:endParaRPr lang="en-US" sz="4000" dirty="0" smtClean="0"/>
          </a:p>
          <a:p>
            <a:endParaRPr lang="en-US" sz="4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31747" name="Text Box 3"/>
          <p:cNvSpPr txBox="1">
            <a:spLocks noChangeArrowheads="1"/>
          </p:cNvSpPr>
          <p:nvPr/>
        </p:nvSpPr>
        <p:spPr bwMode="auto">
          <a:xfrm>
            <a:off x="1743250" y="1315790"/>
            <a:ext cx="16969450" cy="3057116"/>
          </a:xfrm>
          <a:prstGeom prst="rect">
            <a:avLst/>
          </a:prstGeom>
          <a:noFill/>
          <a:ln w="9525">
            <a:noFill/>
            <a:miter lim="800000"/>
            <a:headEnd/>
            <a:tailEnd/>
          </a:ln>
        </p:spPr>
        <p:txBody>
          <a:bodyPr wrap="none" lIns="192911" tIns="96455" rIns="192911" bIns="96455">
            <a:spAutoFit/>
          </a:bodyPr>
          <a:lstStyle/>
          <a:p>
            <a:r>
              <a:rPr lang="en-US" sz="9300" dirty="0" smtClean="0"/>
              <a:t>             Toward a </a:t>
            </a:r>
          </a:p>
          <a:p>
            <a:r>
              <a:rPr lang="en-US" sz="9300" dirty="0" smtClean="0"/>
              <a:t>two-dimensional  </a:t>
            </a:r>
            <a:r>
              <a:rPr lang="en-US" sz="9300" dirty="0"/>
              <a:t>neuron </a:t>
            </a:r>
            <a:r>
              <a:rPr lang="en-US" sz="9300" dirty="0" smtClean="0"/>
              <a:t>model</a:t>
            </a:r>
            <a:endParaRPr lang="en-US" dirty="0"/>
          </a:p>
        </p:txBody>
      </p:sp>
      <p:sp>
        <p:nvSpPr>
          <p:cNvPr id="31748" name="Text Box 5"/>
          <p:cNvSpPr txBox="1">
            <a:spLocks noChangeArrowheads="1"/>
          </p:cNvSpPr>
          <p:nvPr/>
        </p:nvSpPr>
        <p:spPr bwMode="auto">
          <a:xfrm>
            <a:off x="2464602" y="4611405"/>
            <a:ext cx="18748783" cy="4719109"/>
          </a:xfrm>
          <a:prstGeom prst="rect">
            <a:avLst/>
          </a:prstGeom>
          <a:noFill/>
          <a:ln w="9525">
            <a:noFill/>
            <a:miter lim="800000"/>
            <a:headEnd/>
            <a:tailEnd/>
          </a:ln>
        </p:spPr>
        <p:txBody>
          <a:bodyPr wrap="none" lIns="192911" tIns="96455" rIns="192911" bIns="96455">
            <a:spAutoFit/>
          </a:bodyPr>
          <a:lstStyle/>
          <a:p>
            <a:pPr>
              <a:buFontTx/>
              <a:buChar char="-"/>
            </a:pPr>
            <a:r>
              <a:rPr lang="fr-CH" sz="6600" b="1" dirty="0" err="1"/>
              <a:t>Reduction</a:t>
            </a:r>
            <a:r>
              <a:rPr lang="fr-CH" sz="6600" b="1" dirty="0"/>
              <a:t> of Hodgkin-Huxley to 2 dimension</a:t>
            </a:r>
          </a:p>
          <a:p>
            <a:r>
              <a:rPr lang="fr-CH" dirty="0"/>
              <a:t>    -</a:t>
            </a:r>
            <a:r>
              <a:rPr lang="fr-CH" dirty="0" err="1"/>
              <a:t>step</a:t>
            </a:r>
            <a:r>
              <a:rPr lang="fr-CH" dirty="0"/>
              <a:t> 1: </a:t>
            </a:r>
            <a:r>
              <a:rPr lang="fr-CH" dirty="0" err="1"/>
              <a:t>separation</a:t>
            </a:r>
            <a:r>
              <a:rPr lang="fr-CH" dirty="0"/>
              <a:t> of time </a:t>
            </a:r>
            <a:r>
              <a:rPr lang="fr-CH" dirty="0" err="1" smtClean="0"/>
              <a:t>scales</a:t>
            </a:r>
            <a:endParaRPr lang="fr-CH" dirty="0" smtClean="0"/>
          </a:p>
          <a:p>
            <a:endParaRPr lang="fr-CH" dirty="0" smtClean="0"/>
          </a:p>
          <a:p>
            <a:r>
              <a:rPr lang="fr-CH" dirty="0" smtClean="0"/>
              <a:t>    -</a:t>
            </a:r>
            <a:r>
              <a:rPr lang="fr-CH" dirty="0" err="1" smtClean="0"/>
              <a:t>step</a:t>
            </a:r>
            <a:r>
              <a:rPr lang="fr-CH" dirty="0" smtClean="0"/>
              <a:t> 2: exploit </a:t>
            </a:r>
            <a:r>
              <a:rPr lang="fr-CH" dirty="0" err="1" smtClean="0"/>
              <a:t>similarities</a:t>
            </a:r>
            <a:r>
              <a:rPr lang="fr-CH" dirty="0" smtClean="0"/>
              <a:t>/</a:t>
            </a:r>
            <a:r>
              <a:rPr lang="fr-CH" dirty="0" err="1" smtClean="0"/>
              <a:t>correlations</a:t>
            </a:r>
            <a:endParaRPr lang="fr-CH" dirty="0"/>
          </a:p>
          <a:p>
            <a:endParaRPr lang="fr-FR" dirty="0"/>
          </a:p>
        </p:txBody>
      </p:sp>
      <p:sp>
        <p:nvSpPr>
          <p:cNvPr id="5" name="Title 3"/>
          <p:cNvSpPr txBox="1">
            <a:spLocks/>
          </p:cNvSpPr>
          <p:nvPr/>
        </p:nvSpPr>
        <p:spPr>
          <a:xfrm>
            <a:off x="697827" y="32385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3</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3</a:t>
            </a:r>
            <a:r>
              <a:rPr lang="en-US" sz="6600" dirty="0" smtClean="0">
                <a:solidFill>
                  <a:srgbClr val="FF0000"/>
                </a:solidFill>
                <a:latin typeface="Impact" charset="0"/>
                <a:ea typeface="ＭＳ Ｐゴシック" charset="0"/>
                <a:cs typeface="Impact" charset="0"/>
              </a:rPr>
              <a:t>.1</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Overview</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and aims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 name="Straight Connector 5"/>
          <p:cNvCxnSpPr/>
          <p:nvPr/>
        </p:nvCxnSpPr>
        <p:spPr>
          <a:xfrm>
            <a:off x="-215313" y="1315790"/>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72267</TotalTime>
  <Words>3381</Words>
  <Application>Microsoft Office PowerPoint</Application>
  <PresentationFormat>Custom</PresentationFormat>
  <Paragraphs>755</Paragraphs>
  <Slides>68</Slides>
  <Notes>68</Notes>
  <HiddenSlides>4</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2" baseType="lpstr">
      <vt:lpstr>ＭＳ Ｐゴシック</vt:lpstr>
      <vt:lpstr>Arial</vt:lpstr>
      <vt:lpstr>Arial Narrow</vt:lpstr>
      <vt:lpstr>Calibri</vt:lpstr>
      <vt:lpstr>Cambria Math</vt:lpstr>
      <vt:lpstr>HelveticaNeueLT Pro 55 Roman</vt:lpstr>
      <vt:lpstr>Impact</vt:lpstr>
      <vt:lpstr>Symbol</vt:lpstr>
      <vt:lpstr>Times New Roman</vt:lpstr>
      <vt:lpstr>Verdana</vt:lpstr>
      <vt:lpstr>Wingdings</vt:lpstr>
      <vt:lpstr>Thème Office</vt:lpstr>
      <vt:lpstr>Equation</vt:lpstr>
      <vt:lpstr>Photo Editor Photo</vt:lpstr>
      <vt:lpstr>PowerPoint Presentation</vt:lpstr>
      <vt:lpstr>3.1. Review of week 2 :Hodgkin-Huxley Model</vt:lpstr>
      <vt:lpstr> 3.1 Review of week 2  :  Hodgkin-Huxley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Reduction of dimensionality: Separation of time scales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Exercise 1 – MathDetour 3.1: Separation of time scales</vt:lpstr>
      <vt:lpstr>Discussion Exercise 1 – MathDetour 3.1 Separation of time scales</vt:lpstr>
      <vt:lpstr>Discuss Exercise 1 – MathDetour 3.1: Separation of time scales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EPFL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Didier Bonvin</dc:creator>
  <cp:lastModifiedBy>Wulfram Gerstner</cp:lastModifiedBy>
  <cp:revision>1206</cp:revision>
  <cp:lastPrinted>2013-05-07T08:05:56Z</cp:lastPrinted>
  <dcterms:created xsi:type="dcterms:W3CDTF">2011-05-09T14:50:50Z</dcterms:created>
  <dcterms:modified xsi:type="dcterms:W3CDTF">2020-03-01T17:41:36Z</dcterms:modified>
</cp:coreProperties>
</file>