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5869" marR="45869" indent="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5869" marR="45869" indent="34290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5869" marR="45869" indent="68580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5869" marR="45869" indent="102870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5869" marR="45869" indent="137160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5869" marR="45869" indent="171450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5869" marR="45869" indent="205740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5869" marR="45869" indent="240030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5869" marR="45869" indent="274320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
          <a:latin typeface="Verdana"/>
          <a:ea typeface="Verdana"/>
          <a:cs typeface="Verdana"/>
        </a:font>
        <a:srgbClr val="6C6C6C"/>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Verdana"/>
          <a:ea typeface="Verdana"/>
          <a:cs typeface="Verdana"/>
        </a:font>
        <a:srgbClr val="6C6C6C"/>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
          <a:latin typeface="Verdana"/>
          <a:ea typeface="Verdana"/>
          <a:cs typeface="Verdana"/>
        </a:font>
        <a:srgbClr val="6C6C6C"/>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
          <a:latin typeface="Verdana"/>
          <a:ea typeface="Verdana"/>
          <a:cs typeface="Verdana"/>
        </a:font>
        <a:srgbClr val="6C6C6C"/>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9"/>
  </p:normalViewPr>
  <p:slideViewPr>
    <p:cSldViewPr snapToGrid="0" snapToObjects="1">
      <p:cViewPr varScale="1">
        <p:scale>
          <a:sx n="54" d="100"/>
          <a:sy n="54" d="100"/>
        </p:scale>
        <p:origin x="792"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2" name="Shape 62"/>
          <p:cNvSpPr>
            <a:spLocks noGrp="1" noRot="1" noChangeAspect="1"/>
          </p:cNvSpPr>
          <p:nvPr>
            <p:ph type="sldImg"/>
          </p:nvPr>
        </p:nvSpPr>
        <p:spPr>
          <a:xfrm>
            <a:off x="1143000" y="685800"/>
            <a:ext cx="4572000" cy="3429000"/>
          </a:xfrm>
          <a:prstGeom prst="rect">
            <a:avLst/>
          </a:prstGeom>
        </p:spPr>
        <p:txBody>
          <a:bodyPr/>
          <a:lstStyle/>
          <a:p>
            <a:endParaRPr/>
          </a:p>
        </p:txBody>
      </p:sp>
      <p:sp>
        <p:nvSpPr>
          <p:cNvPr id="63" name="Shape 6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660400" latinLnBrk="0">
      <a:defRPr sz="2200">
        <a:latin typeface="Lucida Grande"/>
        <a:ea typeface="Lucida Grande"/>
        <a:cs typeface="Lucida Grande"/>
        <a:sym typeface="Lucida Grande"/>
      </a:defRPr>
    </a:lvl1pPr>
    <a:lvl2pPr defTabSz="660400" latinLnBrk="0">
      <a:defRPr sz="2200">
        <a:latin typeface="Lucida Grande"/>
        <a:ea typeface="Lucida Grande"/>
        <a:cs typeface="Lucida Grande"/>
        <a:sym typeface="Lucida Grande"/>
      </a:defRPr>
    </a:lvl2pPr>
    <a:lvl3pPr defTabSz="660400" latinLnBrk="0">
      <a:defRPr sz="2200">
        <a:latin typeface="Lucida Grande"/>
        <a:ea typeface="Lucida Grande"/>
        <a:cs typeface="Lucida Grande"/>
        <a:sym typeface="Lucida Grande"/>
      </a:defRPr>
    </a:lvl3pPr>
    <a:lvl4pPr defTabSz="660400" latinLnBrk="0">
      <a:defRPr sz="2200">
        <a:latin typeface="Lucida Grande"/>
        <a:ea typeface="Lucida Grande"/>
        <a:cs typeface="Lucida Grande"/>
        <a:sym typeface="Lucida Grande"/>
      </a:defRPr>
    </a:lvl4pPr>
    <a:lvl5pPr defTabSz="660400" latinLnBrk="0">
      <a:defRPr sz="2200">
        <a:latin typeface="Lucida Grande"/>
        <a:ea typeface="Lucida Grande"/>
        <a:cs typeface="Lucida Grande"/>
        <a:sym typeface="Lucida Grande"/>
      </a:defRPr>
    </a:lvl5pPr>
    <a:lvl6pPr defTabSz="660400" latinLnBrk="0">
      <a:defRPr sz="2200">
        <a:latin typeface="Lucida Grande"/>
        <a:ea typeface="Lucida Grande"/>
        <a:cs typeface="Lucida Grande"/>
        <a:sym typeface="Lucida Grande"/>
      </a:defRPr>
    </a:lvl6pPr>
    <a:lvl7pPr defTabSz="660400" latinLnBrk="0">
      <a:defRPr sz="2200">
        <a:latin typeface="Lucida Grande"/>
        <a:ea typeface="Lucida Grande"/>
        <a:cs typeface="Lucida Grande"/>
        <a:sym typeface="Lucida Grande"/>
      </a:defRPr>
    </a:lvl7pPr>
    <a:lvl8pPr defTabSz="660400" latinLnBrk="0">
      <a:defRPr sz="2200">
        <a:latin typeface="Lucida Grande"/>
        <a:ea typeface="Lucida Grande"/>
        <a:cs typeface="Lucida Grande"/>
        <a:sym typeface="Lucida Grande"/>
      </a:defRPr>
    </a:lvl8pPr>
    <a:lvl9pPr defTabSz="6604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noRot="1" noChangeAspect="1"/>
          </p:cNvSpPr>
          <p:nvPr>
            <p:ph type="sldImg"/>
          </p:nvPr>
        </p:nvSpPr>
        <p:spPr>
          <a:xfrm>
            <a:off x="381000" y="685800"/>
            <a:ext cx="6096000" cy="3429000"/>
          </a:xfrm>
          <a:prstGeom prst="rect">
            <a:avLst/>
          </a:prstGeom>
        </p:spPr>
        <p:txBody>
          <a:bodyPr/>
          <a:lstStyle/>
          <a:p>
            <a:endParaRPr/>
          </a:p>
        </p:txBody>
      </p:sp>
      <p:sp>
        <p:nvSpPr>
          <p:cNvPr id="88" name="Shape 88"/>
          <p:cNvSpPr>
            <a:spLocks noGrp="1"/>
          </p:cNvSpPr>
          <p:nvPr>
            <p:ph type="body" sz="quarter" idx="1"/>
          </p:nvPr>
        </p:nvSpPr>
        <p:spPr>
          <a:prstGeom prst="rect">
            <a:avLst/>
          </a:prstGeom>
        </p:spPr>
        <p:txBody>
          <a:bodyPr/>
          <a:lstStyle/>
          <a:p>
            <a:r>
              <a:t>Let’s look at a few examples of names:</a:t>
            </a:r>
          </a:p>
          <a:p>
            <a:r>
              <a:t>- A memory address is a name, which refers to a memory cell.</a:t>
            </a:r>
          </a:p>
          <a:p>
            <a:r>
              <a:t>- An IP address is a name, which refers to a network interface.</a:t>
            </a:r>
          </a:p>
          <a:p>
            <a:r>
              <a:t>- A web URL is a name, which refers to a web object.</a:t>
            </a:r>
          </a:p>
          <a:p>
            <a:r>
              <a:t>- And an email address is a name, which refers to an email account.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 name="Shape 376"/>
          <p:cNvSpPr>
            <a:spLocks noGrp="1" noRot="1" noChangeAspect="1"/>
          </p:cNvSpPr>
          <p:nvPr>
            <p:ph type="sldImg"/>
          </p:nvPr>
        </p:nvSpPr>
        <p:spPr>
          <a:prstGeom prst="rect">
            <a:avLst/>
          </a:prstGeom>
        </p:spPr>
        <p:txBody>
          <a:bodyPr/>
          <a:lstStyle/>
          <a:p>
            <a:endParaRPr/>
          </a:p>
        </p:txBody>
      </p:sp>
      <p:sp>
        <p:nvSpPr>
          <p:cNvPr id="377" name="Shape 377"/>
          <p:cNvSpPr>
            <a:spLocks noGrp="1"/>
          </p:cNvSpPr>
          <p:nvPr>
            <p:ph type="body" sz="quarter" idx="1"/>
          </p:nvPr>
        </p:nvSpPr>
        <p:spPr>
          <a:prstGeom prst="rect">
            <a:avLst/>
          </a:prstGeom>
        </p:spPr>
        <p:txBody>
          <a:bodyPr/>
          <a:lstStyle/>
          <a:p>
            <a:r>
              <a:t>multiple directories,</a:t>
            </a:r>
            <a:br/>
            <a:r>
              <a:t>each one potentially owned by a different organization,</a:t>
            </a:r>
            <a:br/>
            <a:r>
              <a:t>themselves organized as a tree.</a:t>
            </a:r>
          </a:p>
          <a:p>
            <a:endParaRPr/>
          </a:p>
          <a:p>
            <a:r>
              <a:t>Since there are multiple directories, we need a way to tell them apart,</a:t>
            </a:r>
          </a:p>
          <a:p>
            <a:r>
              <a:t>and for that we use:</a:t>
            </a:r>
          </a:p>
          <a:p>
            <a:pPr marL="959214" indent="-701087">
              <a:buClr>
                <a:srgbClr val="FF2600"/>
              </a:buClr>
              <a:buSzPct val="150000"/>
              <a:buFont typeface="Arial"/>
              <a:buChar char="-"/>
            </a:pPr>
            <a:r>
              <a:t>directory identifiers that are globally unique;</a:t>
            </a:r>
          </a:p>
          <a:p>
            <a:pPr marL="959214" indent="-701087">
              <a:buClr>
                <a:srgbClr val="FF2600"/>
              </a:buClr>
              <a:buSzPct val="150000"/>
              <a:buFont typeface="Arial"/>
              <a:buChar char="-"/>
            </a:pPr>
            <a:r>
              <a:t>and directory names that are unique locally, within their parent directory.</a:t>
            </a:r>
          </a:p>
          <a:p>
            <a:endParaRPr/>
          </a:p>
          <a:p>
            <a:r>
              <a:t>Do not be confused by the fact that one is called a directory *identifier* whereas the other is called a directory *name*.</a:t>
            </a:r>
          </a:p>
          <a:p>
            <a:r>
              <a:t>Both of these are names -- they are different ways to refer to directories.</a:t>
            </a:r>
          </a:p>
          <a:p>
            <a:r>
              <a:t>The fundamental difference between a directory identifier like #311 and a directory name like SRC is that </a:t>
            </a:r>
          </a:p>
          <a:p>
            <a:pPr marL="959214" indent="-701087">
              <a:buClr>
                <a:srgbClr val="FF2600"/>
              </a:buClr>
              <a:buSzPct val="150000"/>
              <a:buFont typeface="Arial"/>
              <a:buChar char="-"/>
            </a:pPr>
            <a:r>
              <a:t>the former is globally unique, </a:t>
            </a:r>
          </a:p>
          <a:p>
            <a:pPr marL="959214" indent="-701087">
              <a:buClr>
                <a:srgbClr val="FF2600"/>
              </a:buClr>
              <a:buSzPct val="150000"/>
              <a:buFont typeface="Arial"/>
              <a:buChar char="-"/>
            </a:pPr>
            <a:r>
              <a:t>whereas the latter is unique only within its parent directory.</a:t>
            </a:r>
          </a:p>
          <a:p>
            <a:r>
              <a:t>For example, IBM could also have a child directory named SRC.</a:t>
            </a:r>
          </a:p>
          <a:p>
            <a:endParaRPr/>
          </a:p>
          <a:p>
            <a:r>
              <a:t>The fact that each directory may be owned by a different organization makes the cost of equipment manageable.</a:t>
            </a:r>
          </a:p>
          <a:p>
            <a:endParaRPr/>
          </a:p>
          <a:p>
            <a:r>
              <a:t>The fact that each directory has its own namespace makes the cost of human effort manageable: operators do not have to check with each other before creating a new subdirectory.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 name="Shape 477"/>
          <p:cNvSpPr>
            <a:spLocks noGrp="1" noRot="1" noChangeAspect="1"/>
          </p:cNvSpPr>
          <p:nvPr>
            <p:ph type="sldImg"/>
          </p:nvPr>
        </p:nvSpPr>
        <p:spPr>
          <a:prstGeom prst="rect">
            <a:avLst/>
          </a:prstGeom>
        </p:spPr>
        <p:txBody>
          <a:bodyPr/>
          <a:lstStyle/>
          <a:p>
            <a:endParaRPr/>
          </a:p>
        </p:txBody>
      </p:sp>
      <p:sp>
        <p:nvSpPr>
          <p:cNvPr id="478" name="Shape 478"/>
          <p:cNvSpPr>
            <a:spLocks noGrp="1"/>
          </p:cNvSpPr>
          <p:nvPr>
            <p:ph type="body" sz="quarter" idx="1"/>
          </p:nvPr>
        </p:nvSpPr>
        <p:spPr>
          <a:prstGeom prst="rect">
            <a:avLst/>
          </a:prstGeom>
        </p:spPr>
        <p:txBody>
          <a:bodyPr/>
          <a:lstStyle/>
          <a:p>
            <a:r>
              <a:t>A good naming service should also have fault tolerance, which, informally, means that it should continue to operate successfully in the face of infrastructure failures.</a:t>
            </a:r>
          </a:p>
          <a:p>
            <a:endParaRPr/>
          </a:p>
          <a:p>
            <a:r>
              <a:t>The relevant design question is how many and what kind of infrastructure failures.</a:t>
            </a:r>
          </a:p>
          <a:p>
            <a:endParaRPr/>
          </a:p>
          <a:p>
            <a:r>
              <a:t>BL took a general approach: he decided the service should operate successfully even if N of its servers fail.</a:t>
            </a:r>
            <a:br/>
            <a:endParaRPr/>
          </a:p>
          <a:p>
            <a:r>
              <a:t>—&gt; How does a system do this?</a:t>
            </a:r>
          </a:p>
          <a:p>
            <a:r>
              <a:t>It employs…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 name="Shape 537"/>
          <p:cNvSpPr>
            <a:spLocks noGrp="1" noRot="1" noChangeAspect="1"/>
          </p:cNvSpPr>
          <p:nvPr>
            <p:ph type="sldImg"/>
          </p:nvPr>
        </p:nvSpPr>
        <p:spPr>
          <a:prstGeom prst="rect">
            <a:avLst/>
          </a:prstGeom>
        </p:spPr>
        <p:txBody>
          <a:bodyPr/>
          <a:lstStyle/>
          <a:p>
            <a:endParaRPr/>
          </a:p>
        </p:txBody>
      </p:sp>
      <p:sp>
        <p:nvSpPr>
          <p:cNvPr id="538" name="Shape 538"/>
          <p:cNvSpPr>
            <a:spLocks noGrp="1"/>
          </p:cNvSpPr>
          <p:nvPr>
            <p:ph type="body" sz="quarter" idx="1"/>
          </p:nvPr>
        </p:nvSpPr>
        <p:spPr>
          <a:prstGeom prst="rect">
            <a:avLst/>
          </a:prstGeom>
        </p:spPr>
        <p:txBody>
          <a:bodyPr/>
          <a:lstStyle/>
          <a:p>
            <a:r>
              <a:t>redundancy: </a:t>
            </a:r>
          </a:p>
          <a:p>
            <a:pPr marL="959214" indent="-701087">
              <a:buClr>
                <a:srgbClr val="FF2600"/>
              </a:buClr>
              <a:buSzPct val="150000"/>
              <a:buFont typeface="Arial"/>
              <a:buChar char="-"/>
            </a:pPr>
            <a:r>
              <a:t>it has multiple servers,</a:t>
            </a:r>
          </a:p>
          <a:p>
            <a:pPr marL="959214" indent="-701087">
              <a:buClr>
                <a:srgbClr val="FF2600"/>
              </a:buClr>
              <a:buSzPct val="150000"/>
              <a:buFont typeface="Arial"/>
              <a:buChar char="-"/>
            </a:pPr>
            <a:r>
              <a:t>and each directory is copied in at least N+1 of them. </a:t>
            </a:r>
          </a:p>
          <a:p>
            <a:endParaRPr/>
          </a:p>
          <a:p>
            <a:r>
              <a:t>—&gt; What challenge does redundancy introduce?</a:t>
            </a:r>
          </a:p>
          <a:p>
            <a:r>
              <a:t>How to keep different copies…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 name="Shape 582"/>
          <p:cNvSpPr>
            <a:spLocks noGrp="1" noRot="1" noChangeAspect="1"/>
          </p:cNvSpPr>
          <p:nvPr>
            <p:ph type="sldImg"/>
          </p:nvPr>
        </p:nvSpPr>
        <p:spPr>
          <a:prstGeom prst="rect">
            <a:avLst/>
          </a:prstGeom>
        </p:spPr>
        <p:txBody>
          <a:bodyPr/>
          <a:lstStyle/>
          <a:p>
            <a:endParaRPr/>
          </a:p>
        </p:txBody>
      </p:sp>
      <p:sp>
        <p:nvSpPr>
          <p:cNvPr id="583" name="Shape 583"/>
          <p:cNvSpPr>
            <a:spLocks noGrp="1"/>
          </p:cNvSpPr>
          <p:nvPr>
            <p:ph type="body" sz="quarter" idx="1"/>
          </p:nvPr>
        </p:nvSpPr>
        <p:spPr>
          <a:prstGeom prst="rect">
            <a:avLst/>
          </a:prstGeom>
        </p:spPr>
        <p:txBody>
          <a:bodyPr/>
          <a:lstStyle/>
          <a:p>
            <a:r>
              <a:t>consistent. </a:t>
            </a:r>
          </a:p>
          <a:p>
            <a:endParaRPr/>
          </a:p>
          <a:p>
            <a:r>
              <a:t>The designer of the system must decide what kind of consistency the system must have.</a:t>
            </a:r>
          </a:p>
          <a:p>
            <a:r>
              <a:t>Differently said, which are the valid states of the system that can be visible to the users?</a:t>
            </a:r>
          </a:p>
          <a:p>
            <a:r>
              <a:t>If 3 users access directory #734, and they happen to access 3 different copies of it, is it valid that they see 3 different views?</a:t>
            </a:r>
          </a:p>
          <a:p>
            <a:endParaRPr/>
          </a:p>
          <a:p>
            <a:r>
              <a:t>The kind of consistency that a service provides is a key part of the abstraction that the service provides to its users. </a:t>
            </a:r>
          </a:p>
          <a:p>
            <a:endParaRPr/>
          </a:p>
          <a:p>
            <a:r>
              <a:t>Scenario #1:</a:t>
            </a:r>
          </a:p>
          <a:p>
            <a:pPr marL="959214" indent="-701087">
              <a:buClr>
                <a:srgbClr val="FF2600"/>
              </a:buClr>
              <a:buSzPct val="150000"/>
              <a:buFont typeface="Arial"/>
              <a:buChar char="-"/>
            </a:pPr>
            <a:r>
              <a:t>If we freeze updates to the system, any users accessing the same directory must get the exact same view.</a:t>
            </a:r>
          </a:p>
          <a:p>
            <a:pPr marL="959214" indent="-701087">
              <a:buClr>
                <a:srgbClr val="FF2600"/>
              </a:buClr>
              <a:buSzPct val="150000"/>
              <a:buFont typeface="Arial"/>
              <a:buChar char="-"/>
            </a:pPr>
            <a:r>
              <a:t>This is strong consistency.</a:t>
            </a:r>
          </a:p>
          <a:p>
            <a:pPr marL="959214" indent="-701087">
              <a:buClr>
                <a:srgbClr val="FF2600"/>
              </a:buClr>
              <a:buSzPct val="150000"/>
              <a:buFont typeface="Arial"/>
              <a:buChar char="-"/>
            </a:pPr>
            <a:r>
              <a:t>Differently said, the service provides to its users the abstraction of a single tree.</a:t>
            </a:r>
          </a:p>
          <a:p>
            <a:endParaRPr/>
          </a:p>
          <a:p>
            <a:r>
              <a:t>—&gt; Can the system provide this abstraction, this kind of consistency?</a:t>
            </a:r>
          </a:p>
          <a:p>
            <a:r>
              <a:t>Sure: Whenever a user updates a directory, the system does not serve any other users, until it has updated all copies of that directory.</a:t>
            </a:r>
          </a:p>
          <a:p>
            <a:endParaRPr/>
          </a:p>
          <a:p>
            <a:r>
              <a:t>—&gt; Is this always a good idea? </a:t>
            </a:r>
          </a:p>
          <a:p>
            <a:r>
              <a:t>It depends.</a:t>
            </a:r>
          </a:p>
          <a:p>
            <a:r>
              <a:t>The designer of the system must </a:t>
            </a:r>
          </a:p>
          <a:p>
            <a:pPr marL="959214" indent="-701087">
              <a:buClr>
                <a:srgbClr val="FF2600"/>
              </a:buClr>
              <a:buSzPct val="150000"/>
              <a:buFont typeface="Arial"/>
              <a:buChar char="-"/>
            </a:pPr>
            <a:r>
              <a:t>decide what rate of updates the system must support </a:t>
            </a:r>
          </a:p>
          <a:p>
            <a:pPr marL="959214" indent="-701087">
              <a:buClr>
                <a:srgbClr val="FF2600"/>
              </a:buClr>
              <a:buSzPct val="150000"/>
              <a:buFont typeface="Arial"/>
              <a:buChar char="-"/>
            </a:pPr>
            <a:r>
              <a:t>and weigh that against the amount of time it takes to update all copies of a directory.</a:t>
            </a:r>
          </a:p>
          <a:p>
            <a:r>
              <a:t>So, there is a trade-off between consistency and maximum supported update rate.</a:t>
            </a:r>
          </a:p>
          <a:p>
            <a:endParaRPr/>
          </a:p>
          <a:p>
            <a:r>
              <a:t>Scenario #2:</a:t>
            </a:r>
          </a:p>
          <a:p>
            <a:pPr marL="959214" indent="-701087">
              <a:buClr>
                <a:srgbClr val="FF2600"/>
              </a:buClr>
              <a:buSzPct val="150000"/>
              <a:buFont typeface="Arial"/>
              <a:buChar char="-"/>
            </a:pPr>
            <a:r>
              <a:t>If we freeze updates to the system, it will eventually reach a state where any users accessing the same directory will get the exact same view.</a:t>
            </a:r>
          </a:p>
          <a:p>
            <a:pPr marL="959214" indent="-701087">
              <a:buClr>
                <a:srgbClr val="FF2600"/>
              </a:buClr>
              <a:buSzPct val="150000"/>
              <a:buFont typeface="Arial"/>
              <a:buChar char="-"/>
            </a:pPr>
            <a:r>
              <a:t>This is eventual consistency.</a:t>
            </a:r>
          </a:p>
          <a:p>
            <a:pPr marL="959214" indent="-701087">
              <a:buClr>
                <a:srgbClr val="FF2600"/>
              </a:buClr>
              <a:buSzPct val="150000"/>
              <a:buFont typeface="Arial"/>
              <a:buChar char="-"/>
            </a:pPr>
            <a:r>
              <a:t>What abstraction does this service provide to its users? A collection of trees that may differ arbitrarily (!)</a:t>
            </a:r>
          </a:p>
          <a:p>
            <a:pPr marL="959214" indent="-701087">
              <a:buClr>
                <a:srgbClr val="FF2600"/>
              </a:buClr>
              <a:buSzPct val="150000"/>
              <a:buFont typeface="Arial"/>
              <a:buChar char="-"/>
            </a:pPr>
            <a:r>
              <a:t>Many services today provide this abstraction, because they implement it such that in practice the trees differ very little most of the time. That does not change the fact that the abstraction does not really provide consistency.</a:t>
            </a:r>
          </a:p>
          <a:p>
            <a:endParaRPr/>
          </a:p>
          <a:p>
            <a:r>
              <a:t>This is the abstraction, the kind of consistency, that BL chose.</a:t>
            </a:r>
          </a:p>
          <a:p>
            <a:r>
              <a:t>—&gt; How can the system provide it?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 name="Shape 625"/>
          <p:cNvSpPr>
            <a:spLocks noGrp="1" noRot="1" noChangeAspect="1"/>
          </p:cNvSpPr>
          <p:nvPr>
            <p:ph type="sldImg"/>
          </p:nvPr>
        </p:nvSpPr>
        <p:spPr>
          <a:prstGeom prst="rect">
            <a:avLst/>
          </a:prstGeom>
        </p:spPr>
        <p:txBody>
          <a:bodyPr/>
          <a:lstStyle/>
          <a:p>
            <a:endParaRPr/>
          </a:p>
        </p:txBody>
      </p:sp>
      <p:sp>
        <p:nvSpPr>
          <p:cNvPr id="626" name="Shape 626"/>
          <p:cNvSpPr>
            <a:spLocks noGrp="1"/>
          </p:cNvSpPr>
          <p:nvPr>
            <p:ph type="body" sz="quarter" idx="1"/>
          </p:nvPr>
        </p:nvSpPr>
        <p:spPr>
          <a:prstGeom prst="rect">
            <a:avLst/>
          </a:prstGeom>
        </p:spPr>
        <p:txBody>
          <a:bodyPr/>
          <a:lstStyle/>
          <a:p>
            <a:r>
              <a:t>Whenever a user updates a directory, this update is immediately applied to *one* directory copy (DC).</a:t>
            </a:r>
          </a:p>
          <a:p>
            <a:r>
              <a:t>The server that hosts the DC associates the update with a timestamp.</a:t>
            </a:r>
          </a:p>
          <a:p>
            <a:endParaRPr/>
          </a:p>
          <a:p>
            <a:r>
              <a:t>And then there is a special operation that is called a “sweep,”</a:t>
            </a:r>
            <a:br/>
            <a:r>
              <a:t>which travels from one DC to another and synchronizes them.</a:t>
            </a:r>
          </a:p>
          <a:p>
            <a:endParaRPr/>
          </a:p>
          <a:p>
            <a:r>
              <a:t>The sweep occurs in two phases:</a:t>
            </a:r>
          </a:p>
          <a:p>
            <a:pPr marL="959214" indent="-701087">
              <a:buClr>
                <a:srgbClr val="FF2600"/>
              </a:buClr>
              <a:buSzPct val="150000"/>
              <a:buFont typeface="Arial"/>
              <a:buChar char="-"/>
            </a:pPr>
            <a:r>
              <a:t>In phase 1, it passes by each DC and reads all updates that occurred since the last sweep.</a:t>
            </a:r>
          </a:p>
          <a:p>
            <a:pPr marL="959214" indent="-701087">
              <a:buClr>
                <a:srgbClr val="FF2600"/>
              </a:buClr>
              <a:buSzPct val="150000"/>
              <a:buFont typeface="Arial"/>
              <a:buChar char="-"/>
            </a:pPr>
            <a:r>
              <a:t>In phase 2, it passes again by each DC and applies to the DC all updates collected in phase 1 that have not been already applied to the DC.</a:t>
            </a:r>
          </a:p>
          <a:p>
            <a:endParaRPr/>
          </a:p>
          <a:p>
            <a:r>
              <a:t>Let’s look at the details through…</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 name="Shape 698"/>
          <p:cNvSpPr>
            <a:spLocks noGrp="1" noRot="1" noChangeAspect="1"/>
          </p:cNvSpPr>
          <p:nvPr>
            <p:ph type="sldImg"/>
          </p:nvPr>
        </p:nvSpPr>
        <p:spPr>
          <a:prstGeom prst="rect">
            <a:avLst/>
          </a:prstGeom>
        </p:spPr>
        <p:txBody>
          <a:bodyPr/>
          <a:lstStyle/>
          <a:p>
            <a:endParaRPr/>
          </a:p>
        </p:txBody>
      </p:sp>
      <p:sp>
        <p:nvSpPr>
          <p:cNvPr id="699" name="Shape 699"/>
          <p:cNvSpPr>
            <a:spLocks noGrp="1"/>
          </p:cNvSpPr>
          <p:nvPr>
            <p:ph type="body" sz="quarter" idx="1"/>
          </p:nvPr>
        </p:nvSpPr>
        <p:spPr>
          <a:prstGeom prst="rect">
            <a:avLst/>
          </a:prstGeom>
        </p:spPr>
        <p:txBody>
          <a:bodyPr/>
          <a:lstStyle/>
          <a:p>
            <a:r>
              <a:t>an example.</a:t>
            </a:r>
          </a:p>
          <a:p>
            <a:endParaRPr/>
          </a:p>
          <a:p>
            <a:r>
              <a:t>Each DC has a “lastSweep” variable associated with it, which indicates when this DC was last synchronized through a sweep.</a:t>
            </a:r>
          </a:p>
          <a:p>
            <a:r>
              <a:t>E.g., these three DCs were last synchronized through a sweep at time 2.</a:t>
            </a:r>
          </a:p>
          <a:p>
            <a:endParaRPr/>
          </a:p>
          <a:p>
            <a:r>
              <a:t>Suppose a new sweep arrives at the first DC.</a:t>
            </a:r>
          </a:p>
          <a:p>
            <a:r>
              <a:t>Each sweep has a “sweepTS” variable associated with it.</a:t>
            </a:r>
          </a:p>
          <a:p>
            <a:r>
              <a:t>E.g., this sweep has sweepTS 5.</a:t>
            </a:r>
          </a:p>
          <a:p>
            <a:endParaRPr/>
          </a:p>
          <a:p>
            <a:r>
              <a:t>The sweep checks:</a:t>
            </a:r>
          </a:p>
          <a:p>
            <a:pPr marL="959214" indent="-701087">
              <a:buClr>
                <a:srgbClr val="FF2600"/>
              </a:buClr>
              <a:buSzPct val="150000"/>
              <a:buFont typeface="Arial"/>
              <a:buChar char="-"/>
            </a:pPr>
            <a:r>
              <a:t>What is the value of the last sweep?</a:t>
            </a:r>
          </a:p>
          <a:p>
            <a:pPr marL="959214" indent="-701087">
              <a:buClr>
                <a:srgbClr val="FF2600"/>
              </a:buClr>
              <a:buSzPct val="150000"/>
              <a:buFont typeface="Arial"/>
              <a:buChar char="-"/>
            </a:pPr>
            <a:r>
              <a:t>Are there any updates that were made on this DC since that time? </a:t>
            </a:r>
          </a:p>
          <a:p>
            <a:r>
              <a:t>Differently said, are there any branches/nodes that have timestamp 2 or higher? </a:t>
            </a:r>
            <a:br/>
            <a:r>
              <a:t>Then the sweep reads these updates and moves to the next DC.</a:t>
            </a:r>
          </a:p>
          <a:p>
            <a:endParaRPr/>
          </a:p>
          <a:p>
            <a:r>
              <a:t>The same thing happens at every DC that the sweep reaches:</a:t>
            </a:r>
          </a:p>
          <a:p>
            <a:r>
              <a:t>it checks for updates that have occurred since the last sweep and reads them.</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 name="Shape 772"/>
          <p:cNvSpPr>
            <a:spLocks noGrp="1" noRot="1" noChangeAspect="1"/>
          </p:cNvSpPr>
          <p:nvPr>
            <p:ph type="sldImg"/>
          </p:nvPr>
        </p:nvSpPr>
        <p:spPr>
          <a:prstGeom prst="rect">
            <a:avLst/>
          </a:prstGeom>
        </p:spPr>
        <p:txBody>
          <a:bodyPr/>
          <a:lstStyle/>
          <a:p>
            <a:endParaRPr/>
          </a:p>
        </p:txBody>
      </p:sp>
      <p:sp>
        <p:nvSpPr>
          <p:cNvPr id="773" name="Shape 773"/>
          <p:cNvSpPr>
            <a:spLocks noGrp="1"/>
          </p:cNvSpPr>
          <p:nvPr>
            <p:ph type="body" sz="quarter" idx="1"/>
          </p:nvPr>
        </p:nvSpPr>
        <p:spPr>
          <a:prstGeom prst="rect">
            <a:avLst/>
          </a:prstGeom>
        </p:spPr>
        <p:txBody>
          <a:bodyPr/>
          <a:lstStyle/>
          <a:p>
            <a:r>
              <a:t>Then there is a second phase.</a:t>
            </a:r>
          </a:p>
          <a:p>
            <a:endParaRPr/>
          </a:p>
          <a:p>
            <a:r>
              <a:t>When the sweep arrives for the second time at a DC, it checks: Have I collected during phase 1 any updates that are not present in this DC? If yes, it applies the missing updates to the DC, then moves to the next DC.</a:t>
            </a:r>
            <a:br/>
            <a:endParaRPr/>
          </a:p>
          <a:p>
            <a:r>
              <a:t>—&gt; Is this scheme correct? Could an update reach a subset of the DCs?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4" name="Shape 964"/>
          <p:cNvSpPr>
            <a:spLocks noGrp="1" noRot="1" noChangeAspect="1"/>
          </p:cNvSpPr>
          <p:nvPr>
            <p:ph type="sldImg"/>
          </p:nvPr>
        </p:nvSpPr>
        <p:spPr>
          <a:prstGeom prst="rect">
            <a:avLst/>
          </a:prstGeom>
        </p:spPr>
        <p:txBody>
          <a:bodyPr/>
          <a:lstStyle/>
          <a:p>
            <a:endParaRPr/>
          </a:p>
        </p:txBody>
      </p:sp>
      <p:sp>
        <p:nvSpPr>
          <p:cNvPr id="965" name="Shape 965"/>
          <p:cNvSpPr>
            <a:spLocks noGrp="1"/>
          </p:cNvSpPr>
          <p:nvPr>
            <p:ph type="body" sz="quarter" idx="1"/>
          </p:nvPr>
        </p:nvSpPr>
        <p:spPr>
          <a:prstGeom prst="rect">
            <a:avLst/>
          </a:prstGeom>
        </p:spPr>
        <p:txBody>
          <a:bodyPr/>
          <a:lstStyle/>
          <a:p>
            <a:r>
              <a:t>Suppose we have this directory,</a:t>
            </a:r>
            <a:br/>
            <a:r>
              <a:t>and a user wants to lookup (know the value of) this name.</a:t>
            </a:r>
          </a:p>
          <a:p>
            <a:endParaRPr/>
          </a:p>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 name="Shape 993"/>
          <p:cNvSpPr>
            <a:spLocks noGrp="1" noRot="1" noChangeAspect="1"/>
          </p:cNvSpPr>
          <p:nvPr>
            <p:ph type="sldImg"/>
          </p:nvPr>
        </p:nvSpPr>
        <p:spPr>
          <a:prstGeom prst="rect">
            <a:avLst/>
          </a:prstGeom>
        </p:spPr>
        <p:txBody>
          <a:bodyPr/>
          <a:lstStyle/>
          <a:p>
            <a:endParaRPr/>
          </a:p>
        </p:txBody>
      </p:sp>
      <p:sp>
        <p:nvSpPr>
          <p:cNvPr id="994" name="Shape 994"/>
          <p:cNvSpPr>
            <a:spLocks noGrp="1"/>
          </p:cNvSpPr>
          <p:nvPr>
            <p:ph type="body" sz="quarter" idx="1"/>
          </p:nvPr>
        </p:nvSpPr>
        <p:spPr>
          <a:prstGeom prst="rect">
            <a:avLst/>
          </a:prstGeom>
        </p:spPr>
        <p:txBody>
          <a:bodyPr/>
          <a:lstStyle/>
          <a:p>
            <a:r>
              <a:t>The one piece of information that every user must have is </a:t>
            </a:r>
            <a:br/>
            <a:r>
              <a:t>the identifier of a server that stores a copy of the root directory.</a:t>
            </a:r>
          </a:p>
          <a:p>
            <a:endParaRPr/>
          </a:p>
          <a:p>
            <a:r>
              <a:t>So, the user can send a query to the root directory.</a:t>
            </a:r>
          </a:p>
          <a:p>
            <a:r>
              <a:t>What must she ask?</a:t>
            </a:r>
          </a:p>
          <a:p>
            <a:endParaRPr/>
          </a:p>
          <a:p>
            <a:r>
              <a:t>The root directory stores at least two pieces of information about the DEC directory:</a:t>
            </a:r>
          </a:p>
          <a:p>
            <a:pPr marL="959214" indent="-701087">
              <a:buClr>
                <a:srgbClr val="FF2600"/>
              </a:buClr>
              <a:buSzPct val="150000"/>
              <a:buFont typeface="Arial"/>
              <a:buChar char="-"/>
            </a:pPr>
            <a:r>
              <a:t>Its global identifier.</a:t>
            </a:r>
          </a:p>
          <a:p>
            <a:pPr marL="959214" indent="-701087">
              <a:buClr>
                <a:srgbClr val="FF2600"/>
              </a:buClr>
              <a:buSzPct val="150000"/>
              <a:buFont typeface="Arial"/>
              <a:buChar char="-"/>
            </a:pPr>
            <a:r>
              <a:t>Identifiers of servers storing a copy of the DEC directory.</a:t>
            </a:r>
          </a:p>
          <a:p>
            <a:endParaRPr/>
          </a:p>
          <a:p>
            <a:r>
              <a:t>How exactly does the root directory store this information?</a:t>
            </a:r>
          </a:p>
          <a:p>
            <a:r>
              <a:t>Well, it’s a directory, and, in this system, </a:t>
            </a:r>
            <a:br/>
            <a:r>
              <a:t>a directory stores data in the form of a 3-level tree (entities, properties, and values).</a:t>
            </a:r>
          </a:p>
          <a:p>
            <a:endParaRPr/>
          </a:p>
          <a:p>
            <a:r>
              <a:t>So, the root directory has a branch that is labeled DEC,</a:t>
            </a:r>
            <a:br/>
            <a:r>
              <a:t>which points to another branch labeled DR,</a:t>
            </a:r>
            <a:br/>
            <a:r>
              <a:t>which points to another branch labeled with the global identifier for the DEC directory and identifiers of servers that store copies of the DEC directory.</a:t>
            </a:r>
          </a:p>
          <a:p>
            <a:endParaRPr/>
          </a:p>
          <a:p>
            <a:r>
              <a:t>—&gt; So, what is the name that the user will look up in the root directory?</a:t>
            </a:r>
          </a:p>
          <a:p>
            <a:r>
              <a:t>#999/DEC/DR.</a:t>
            </a:r>
          </a:p>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Shape 1036"/>
          <p:cNvSpPr>
            <a:spLocks noGrp="1" noRot="1" noChangeAspect="1"/>
          </p:cNvSpPr>
          <p:nvPr>
            <p:ph type="sldImg"/>
          </p:nvPr>
        </p:nvSpPr>
        <p:spPr>
          <a:prstGeom prst="rect">
            <a:avLst/>
          </a:prstGeom>
        </p:spPr>
        <p:txBody>
          <a:bodyPr/>
          <a:lstStyle/>
          <a:p>
            <a:endParaRPr/>
          </a:p>
        </p:txBody>
      </p:sp>
      <p:sp>
        <p:nvSpPr>
          <p:cNvPr id="1037" name="Shape 1037"/>
          <p:cNvSpPr>
            <a:spLocks noGrp="1"/>
          </p:cNvSpPr>
          <p:nvPr>
            <p:ph type="body" sz="quarter" idx="1"/>
          </p:nvPr>
        </p:nvSpPr>
        <p:spPr>
          <a:prstGeom prst="rect">
            <a:avLst/>
          </a:prstGeom>
        </p:spPr>
        <p:txBody>
          <a:bodyPr/>
          <a:lstStyle/>
          <a:p>
            <a:r>
              <a:t>Now the user knows the identifier of a server that stores a copy of directory #311 </a:t>
            </a:r>
            <a:br/>
            <a:r>
              <a:t>and can send a query to it.</a:t>
            </a:r>
            <a:br/>
            <a:r>
              <a:t>What name must she query?</a:t>
            </a:r>
          </a:p>
          <a:p>
            <a:endParaRPr/>
          </a:p>
          <a:p>
            <a:r>
              <a:t>The #311 directory has a branch that is labeled SRC,</a:t>
            </a:r>
            <a:br/>
            <a:r>
              <a:t>which points to another branch labeled DR,</a:t>
            </a:r>
            <a:br/>
            <a:r>
              <a:t>which points to another branch labeled with the global identifier for the /SRC directory and identifiers of servers that store copies of the /SRC directory.</a:t>
            </a:r>
          </a:p>
          <a:p>
            <a:endParaRPr/>
          </a:p>
          <a:p>
            <a:r>
              <a:t>—&gt; So, what name must the user look up in the #311 directory?</a:t>
            </a:r>
          </a:p>
          <a:p>
            <a:r>
              <a:t>#311/SRC/DR.</a:t>
            </a:r>
          </a:p>
          <a:p>
            <a:endParaRPr/>
          </a:p>
          <a:p>
            <a:r>
              <a:t>Now, finally, the user knows the identifier of a server that stores a copy of directory #734,</a:t>
            </a:r>
            <a:br/>
            <a:r>
              <a:t>which is the directory that contains the entity and property she is interested in.</a:t>
            </a:r>
          </a:p>
          <a:p>
            <a:endParaRPr/>
          </a:p>
          <a:p>
            <a:r>
              <a:t>—&gt; So, what name must the user look up in the #734 directory?</a:t>
            </a:r>
          </a:p>
          <a:p>
            <a:r>
              <a:t>#734/Lampson/Password.</a:t>
            </a:r>
          </a:p>
          <a:p>
            <a:endParaRPr/>
          </a:p>
          <a:p>
            <a:r>
              <a:t>This is one of the most elegant aspects of the design:</a:t>
            </a:r>
          </a:p>
          <a:p>
            <a:r>
              <a:t>The system treats the *metadata* (directory and server identifiers) exactly like any other data:</a:t>
            </a:r>
            <a:br/>
            <a:r>
              <a:t>it stores them like entities, properties, and values organised in a tree.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prstGeom prst="rect">
            <a:avLst/>
          </a:prstGeom>
        </p:spPr>
        <p:txBody>
          <a:bodyPr/>
          <a:lstStyle/>
          <a:p>
            <a:endParaRPr/>
          </a:p>
        </p:txBody>
      </p:sp>
      <p:sp>
        <p:nvSpPr>
          <p:cNvPr id="118" name="Shape 118"/>
          <p:cNvSpPr>
            <a:spLocks noGrp="1"/>
          </p:cNvSpPr>
          <p:nvPr>
            <p:ph type="body" sz="quarter" idx="1"/>
          </p:nvPr>
        </p:nvSpPr>
        <p:spPr>
          <a:prstGeom prst="rect">
            <a:avLst/>
          </a:prstGeom>
        </p:spPr>
        <p:txBody>
          <a:bodyPr/>
          <a:lstStyle/>
          <a:p>
            <a:r>
              <a:t>Why do systems use names?</a:t>
            </a:r>
          </a:p>
          <a:p>
            <a:endParaRPr/>
          </a:p>
          <a:p>
            <a:r>
              <a:t>One obvious use is for specifying which resource to read from or write to,</a:t>
            </a:r>
          </a:p>
          <a:p>
            <a:r>
              <a:t>but there other, more subtle uses:</a:t>
            </a:r>
          </a:p>
          <a:p>
            <a:endParaRPr/>
          </a:p>
          <a:p>
            <a:r>
              <a:t>Suppose we have an object stored in memory, </a:t>
            </a:r>
          </a:p>
          <a:p>
            <a:r>
              <a:t>which stores information about the network architecture lab,</a:t>
            </a:r>
          </a:p>
          <a:p>
            <a:endParaRPr/>
          </a:p>
          <a:p>
            <a:r>
              <a:t>and we also have objects that store information about different members of the lab.</a:t>
            </a:r>
          </a:p>
          <a:p>
            <a:endParaRPr/>
          </a:p>
          <a:p>
            <a:r>
              <a:t>These objects need to communicate,</a:t>
            </a:r>
          </a:p>
          <a:p>
            <a:r>
              <a:t>in particular, the lab object on the left needs to access the content of the member objects on the right.</a:t>
            </a:r>
          </a:p>
          <a:p>
            <a:endParaRPr/>
          </a:p>
          <a:p>
            <a:r>
              <a:t>One way to do that is to copy the contents of the member objects into the lab object.</a:t>
            </a:r>
          </a:p>
          <a:p>
            <a:pPr>
              <a:defRPr u="sng"/>
            </a:pPr>
            <a:endParaRPr/>
          </a:p>
          <a:p>
            <a:r>
              <a:t>Another way is to assign names to the member objects </a:t>
            </a:r>
          </a:p>
          <a:p>
            <a:r>
              <a:t>and store only these names into the lab object. </a:t>
            </a:r>
          </a:p>
          <a:p>
            <a:r>
              <a:t>Whenever the lab object needs to access the member objects, </a:t>
            </a:r>
          </a:p>
          <a:p>
            <a:r>
              <a:t>it uses their names to find them.   </a:t>
            </a:r>
          </a:p>
          <a:p>
            <a:endParaRPr/>
          </a:p>
          <a:p>
            <a:r>
              <a:t>To those of you who program a lot,</a:t>
            </a:r>
          </a:p>
          <a:p>
            <a:r>
              <a:t>this example is akin to passing function arguments by value versus by reference.</a:t>
            </a:r>
          </a:p>
          <a:p>
            <a:r>
              <a:t>And, btw, a C++ pointer is a *name* for the object it is pointing to. </a:t>
            </a:r>
          </a:p>
          <a:p>
            <a:endParaRPr/>
          </a:p>
          <a:p>
            <a:r>
              <a:t>So, systems use names as communication and organization.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r>
              <a:t>—&gt; Is there anything that is bothering you about this picture?</a:t>
            </a:r>
          </a:p>
          <a:p>
            <a:r>
              <a:t>The user must query three directories in order to resolve this one name.</a:t>
            </a:r>
          </a:p>
          <a:p>
            <a:r>
              <a:t>Performance may suffer.</a:t>
            </a:r>
          </a:p>
          <a:p>
            <a:endParaRPr/>
          </a:p>
          <a:p>
            <a:r>
              <a:t>—&gt; How can we overcome this problem?</a:t>
            </a:r>
          </a:p>
          <a:p>
            <a:r>
              <a:t>With caching: any user of the system that completes a successful lookup </a:t>
            </a:r>
            <a:br/>
            <a:r>
              <a:t>can cache the result for some period of time.  </a:t>
            </a:r>
          </a:p>
          <a:p>
            <a:endParaRPr/>
          </a:p>
          <a:p>
            <a:r>
              <a:t>—&gt; What is the challenge with caching?</a:t>
            </a:r>
          </a:p>
          <a:p>
            <a:r>
              <a:t>Maintaining consistency between the true and the cached name/value mappings.</a:t>
            </a:r>
          </a:p>
          <a:p>
            <a:r>
              <a:t>What if a user caches Lampson’s password for an hour, </a:t>
            </a:r>
            <a:br/>
            <a:r>
              <a:t>but, in the meantime, the value of the password has changed?</a:t>
            </a:r>
          </a:p>
          <a:p>
            <a:endParaRPr/>
          </a:p>
          <a:p>
            <a:r>
              <a:t>—&gt; How can we deal with this challenge?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Shape 1105"/>
          <p:cNvSpPr>
            <a:spLocks noGrp="1" noRot="1" noChangeAspect="1"/>
          </p:cNvSpPr>
          <p:nvPr>
            <p:ph type="sldImg"/>
          </p:nvPr>
        </p:nvSpPr>
        <p:spPr>
          <a:prstGeom prst="rect">
            <a:avLst/>
          </a:prstGeom>
        </p:spPr>
        <p:txBody>
          <a:bodyPr/>
          <a:lstStyle/>
          <a:p>
            <a:endParaRPr/>
          </a:p>
        </p:txBody>
      </p:sp>
      <p:sp>
        <p:nvSpPr>
          <p:cNvPr id="1106" name="Shape 1106"/>
          <p:cNvSpPr>
            <a:spLocks noGrp="1"/>
          </p:cNvSpPr>
          <p:nvPr>
            <p:ph type="body" sz="quarter" idx="1"/>
          </p:nvPr>
        </p:nvSpPr>
        <p:spPr>
          <a:prstGeom prst="rect">
            <a:avLst/>
          </a:prstGeom>
        </p:spPr>
        <p:txBody>
          <a:bodyPr/>
          <a:lstStyle/>
          <a:p>
            <a:r>
              <a:t>With expiration times:</a:t>
            </a:r>
          </a:p>
          <a:p>
            <a:r>
              <a:t>The system associates with every branch of the tree an expiration time.</a:t>
            </a:r>
          </a:p>
          <a:p>
            <a:r>
              <a:t>Hence, a client can cache a name/value pair until the earliest expiration time of any of the involved components.</a:t>
            </a:r>
          </a:p>
          <a:p>
            <a:endParaRPr/>
          </a:p>
          <a:p>
            <a:r>
              <a:t>—&gt; What constraint do expiration times introduce?</a:t>
            </a:r>
          </a:p>
          <a:p>
            <a:r>
              <a:t>They constrain the rate at which the system can be updated.</a:t>
            </a:r>
          </a:p>
          <a:p>
            <a:r>
              <a:t>The further away the expiration time, the longer clients can cache a mapping,</a:t>
            </a:r>
            <a:br/>
            <a:r>
              <a:t>but the longer it takes until that mapping can be updated.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 name="Shape 1155"/>
          <p:cNvSpPr>
            <a:spLocks noGrp="1" noRot="1" noChangeAspect="1"/>
          </p:cNvSpPr>
          <p:nvPr>
            <p:ph type="sldImg"/>
          </p:nvPr>
        </p:nvSpPr>
        <p:spPr>
          <a:prstGeom prst="rect">
            <a:avLst/>
          </a:prstGeom>
        </p:spPr>
        <p:txBody>
          <a:bodyPr/>
          <a:lstStyle/>
          <a:p>
            <a:endParaRPr/>
          </a:p>
        </p:txBody>
      </p:sp>
      <p:sp>
        <p:nvSpPr>
          <p:cNvPr id="1156" name="Shape 1156"/>
          <p:cNvSpPr>
            <a:spLocks noGrp="1"/>
          </p:cNvSpPr>
          <p:nvPr>
            <p:ph type="body" sz="quarter" idx="1"/>
          </p:nvPr>
        </p:nvSpPr>
        <p:spPr>
          <a:prstGeom prst="rect">
            <a:avLst/>
          </a:prstGeom>
        </p:spPr>
        <p:txBody>
          <a:bodyPr/>
          <a:lstStyle/>
          <a:p>
            <a:r>
              <a:t>Suppose we have the directory on the left,</a:t>
            </a:r>
            <a:br/>
            <a:r>
              <a:t>and a user submits to it the update on the right</a:t>
            </a:r>
            <a:br/>
            <a:r>
              <a:t>(a value for Lampson’s password).</a:t>
            </a:r>
          </a:p>
          <a:p>
            <a:endParaRPr/>
          </a:p>
          <a:p>
            <a:r>
              <a:t>The system:</a:t>
            </a:r>
          </a:p>
          <a:p>
            <a:pPr marL="959214" indent="-701087">
              <a:buClr>
                <a:srgbClr val="FF2600"/>
              </a:buClr>
              <a:buSzPct val="150000"/>
              <a:buFont typeface="Arial"/>
              <a:buChar char="-"/>
            </a:pPr>
            <a:r>
              <a:t>Identifies the biggest part of the directory that is a prefix of the update.</a:t>
            </a:r>
          </a:p>
          <a:p>
            <a:pPr marL="959214" indent="-701087">
              <a:buClr>
                <a:srgbClr val="FF2600"/>
              </a:buClr>
              <a:buSzPct val="150000"/>
              <a:buFont typeface="Arial"/>
              <a:buChar char="-"/>
            </a:pPr>
            <a:r>
              <a:t>Discards the part of the update that is equal to that prefix.</a:t>
            </a:r>
          </a:p>
          <a:p>
            <a:pPr marL="959214" indent="-701087">
              <a:buClr>
                <a:srgbClr val="FF2600"/>
              </a:buClr>
              <a:buSzPct val="150000"/>
              <a:buFont typeface="Arial"/>
              <a:buChar char="-"/>
            </a:pPr>
            <a:r>
              <a:t>Appends the remaining update to the prefix.</a:t>
            </a:r>
          </a:p>
          <a:p>
            <a:endParaRPr/>
          </a:p>
          <a:p>
            <a:r>
              <a:t>Now suppose a user submits a new update to the directory that involves the same entity and property (a new value for Lampson’s password).</a:t>
            </a:r>
          </a:p>
          <a:p>
            <a:endParaRPr/>
          </a:p>
          <a:p>
            <a:r>
              <a:t>The system:</a:t>
            </a:r>
          </a:p>
          <a:p>
            <a:pPr marL="959214" indent="-701087">
              <a:buClr>
                <a:srgbClr val="FF2600"/>
              </a:buClr>
              <a:buSzPct val="150000"/>
              <a:buFont typeface="Arial"/>
              <a:buChar char="-"/>
            </a:pPr>
            <a:r>
              <a:t>Identifies the biggest part of the directory that is a prefix of the update.</a:t>
            </a:r>
          </a:p>
          <a:p>
            <a:pPr marL="959214" indent="-701087">
              <a:buClr>
                <a:srgbClr val="FF2600"/>
              </a:buClr>
              <a:buSzPct val="150000"/>
              <a:buFont typeface="Arial"/>
              <a:buChar char="-"/>
            </a:pPr>
            <a:r>
              <a:t>Discards the part of the update that is equal to the prefix.</a:t>
            </a:r>
          </a:p>
          <a:p>
            <a:pPr marL="959214" indent="-701087">
              <a:buClr>
                <a:srgbClr val="FF2600"/>
              </a:buClr>
              <a:buSzPct val="150000"/>
              <a:buFont typeface="Arial"/>
              <a:buChar char="-"/>
            </a:pPr>
            <a:r>
              <a:t>Next it should append the remaining update to the prefix, but there already exists a branch named Lampson. The current Lampson branch has timestamp 2, whereas the new Lampson branch has timestamp 3, which is more recent, so, the update wins:  The system deletes the current Lampson branch and its children and appends the update to the prefix.</a:t>
            </a:r>
          </a:p>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7" name="Shape 1197"/>
          <p:cNvSpPr>
            <a:spLocks noGrp="1" noRot="1" noChangeAspect="1"/>
          </p:cNvSpPr>
          <p:nvPr>
            <p:ph type="sldImg"/>
          </p:nvPr>
        </p:nvSpPr>
        <p:spPr>
          <a:prstGeom prst="rect">
            <a:avLst/>
          </a:prstGeom>
        </p:spPr>
        <p:txBody>
          <a:bodyPr/>
          <a:lstStyle/>
          <a:p>
            <a:endParaRPr/>
          </a:p>
        </p:txBody>
      </p:sp>
      <p:sp>
        <p:nvSpPr>
          <p:cNvPr id="1198" name="Shape 1198"/>
          <p:cNvSpPr>
            <a:spLocks noGrp="1"/>
          </p:cNvSpPr>
          <p:nvPr>
            <p:ph type="body" sz="quarter" idx="1"/>
          </p:nvPr>
        </p:nvSpPr>
        <p:spPr>
          <a:prstGeom prst="rect">
            <a:avLst/>
          </a:prstGeom>
        </p:spPr>
        <p:txBody>
          <a:bodyPr/>
          <a:lstStyle/>
          <a:p>
            <a:r>
              <a:t>Now let’s apply the same updates, but in the opposite order: …</a:t>
            </a:r>
          </a:p>
          <a:p>
            <a:endParaRPr/>
          </a:p>
          <a:p>
            <a:r>
              <a:t>The point is that the outcome of a sequence of updates is the same, </a:t>
            </a:r>
            <a:br/>
            <a:r>
              <a:t>independently from the order in which they were submitted.</a:t>
            </a:r>
          </a:p>
          <a:p>
            <a:endParaRPr/>
          </a:p>
          <a:p>
            <a:r>
              <a:t>We call these updates commutative.</a:t>
            </a:r>
          </a:p>
          <a:p>
            <a:endParaRPr/>
          </a:p>
          <a:p>
            <a:r>
              <a:t>In order to have commutative updates, the system relies on the timestamps to determine which parts of an update should affect the system.</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 name="Shape 1249"/>
          <p:cNvSpPr>
            <a:spLocks noGrp="1" noRot="1" noChangeAspect="1"/>
          </p:cNvSpPr>
          <p:nvPr>
            <p:ph type="sldImg"/>
          </p:nvPr>
        </p:nvSpPr>
        <p:spPr>
          <a:prstGeom prst="rect">
            <a:avLst/>
          </a:prstGeom>
        </p:spPr>
        <p:txBody>
          <a:bodyPr/>
          <a:lstStyle/>
          <a:p>
            <a:endParaRPr/>
          </a:p>
        </p:txBody>
      </p:sp>
      <p:sp>
        <p:nvSpPr>
          <p:cNvPr id="1250" name="Shape 1250"/>
          <p:cNvSpPr>
            <a:spLocks noGrp="1"/>
          </p:cNvSpPr>
          <p:nvPr>
            <p:ph type="body" sz="quarter" idx="1"/>
          </p:nvPr>
        </p:nvSpPr>
        <p:spPr>
          <a:prstGeom prst="rect">
            <a:avLst/>
          </a:prstGeom>
        </p:spPr>
        <p:txBody>
          <a:bodyPr/>
          <a:lstStyle/>
          <a:p>
            <a:r>
              <a:t>Suppose a user submits two updates to the directory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8" name="Shape 1298"/>
          <p:cNvSpPr>
            <a:spLocks noGrp="1" noRot="1" noChangeAspect="1"/>
          </p:cNvSpPr>
          <p:nvPr>
            <p:ph type="sldImg"/>
          </p:nvPr>
        </p:nvSpPr>
        <p:spPr>
          <a:prstGeom prst="rect">
            <a:avLst/>
          </a:prstGeom>
        </p:spPr>
        <p:txBody>
          <a:bodyPr/>
          <a:lstStyle/>
          <a:p>
            <a:endParaRPr/>
          </a:p>
        </p:txBody>
      </p:sp>
      <p:sp>
        <p:nvSpPr>
          <p:cNvPr id="1299" name="Shape 1299"/>
          <p:cNvSpPr>
            <a:spLocks noGrp="1"/>
          </p:cNvSpPr>
          <p:nvPr>
            <p:ph type="body" sz="quarter" idx="1"/>
          </p:nvPr>
        </p:nvSpPr>
        <p:spPr>
          <a:prstGeom prst="rect">
            <a:avLst/>
          </a:prstGeom>
        </p:spPr>
        <p:txBody>
          <a:bodyPr/>
          <a:lstStyle/>
          <a:p>
            <a:r>
              <a:t>Now let’s apply the second update again…</a:t>
            </a:r>
          </a:p>
          <a:p>
            <a:endParaRPr/>
          </a:p>
          <a:p>
            <a:r>
              <a:t>The point is that applying the same update again has no effect on the system. </a:t>
            </a:r>
          </a:p>
          <a:p>
            <a:endParaRPr/>
          </a:p>
          <a:p>
            <a:r>
              <a:t>We call these updates idempotent.</a:t>
            </a:r>
          </a:p>
          <a:p>
            <a:endParaRPr/>
          </a:p>
          <a:p>
            <a:r>
              <a:t>In order to have idempotent updates, the system relies, again, on the timestamps.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noRot="1" noChangeAspect="1"/>
          </p:cNvSpPr>
          <p:nvPr>
            <p:ph type="sldImg"/>
          </p:nvPr>
        </p:nvSpPr>
        <p:spPr>
          <a:prstGeom prst="rect">
            <a:avLst/>
          </a:prstGeom>
        </p:spPr>
        <p:txBody>
          <a:bodyPr/>
          <a:lstStyle/>
          <a:p>
            <a:endParaRPr/>
          </a:p>
        </p:txBody>
      </p:sp>
      <p:sp>
        <p:nvSpPr>
          <p:cNvPr id="145" name="Shape 145"/>
          <p:cNvSpPr>
            <a:spLocks noGrp="1"/>
          </p:cNvSpPr>
          <p:nvPr>
            <p:ph type="body" sz="quarter" idx="1"/>
          </p:nvPr>
        </p:nvSpPr>
        <p:spPr>
          <a:prstGeom prst="rect">
            <a:avLst/>
          </a:prstGeom>
        </p:spPr>
        <p:txBody>
          <a:bodyPr/>
          <a:lstStyle/>
          <a:p>
            <a:r>
              <a:t>We said earlier that an IP address is a name that refers to a network interface.</a:t>
            </a:r>
          </a:p>
          <a:p>
            <a:endParaRPr/>
          </a:p>
          <a:p>
            <a:r>
              <a:t>But there exists another way to refer to a network interface: a click DNS name.</a:t>
            </a:r>
          </a:p>
          <a:p>
            <a:endParaRPr/>
          </a:p>
          <a:p>
            <a:r>
              <a:t>However, a DNS name does not point directly to a network interface.</a:t>
            </a:r>
          </a:p>
          <a:p>
            <a:endParaRPr/>
          </a:p>
          <a:p>
            <a:r>
              <a:t>It points to an IP address, which then points to a network interface.  </a:t>
            </a:r>
          </a:p>
          <a:p>
            <a:endParaRPr/>
          </a:p>
          <a:p>
            <a:r>
              <a:t>So, an IP address can be a name that points to a network interface,</a:t>
            </a:r>
          </a:p>
          <a:p>
            <a:r>
              <a:t>and at the same time the value of a DNS name.</a:t>
            </a:r>
          </a:p>
          <a:p>
            <a:endParaRPr/>
          </a:p>
          <a:p>
            <a:r>
              <a:t>In this scenario, we are using a name -- in particular, an IP address -- </a:t>
            </a:r>
          </a:p>
          <a:p>
            <a:r>
              <a:t>as an indirection tool. </a:t>
            </a:r>
          </a:p>
          <a:p>
            <a:endParaRPr/>
          </a:p>
          <a:p>
            <a:r>
              <a:t>Why is this useful?</a:t>
            </a:r>
          </a:p>
          <a:p>
            <a:endParaRPr/>
          </a:p>
          <a:p>
            <a:r>
              <a:t>For one thing, </a:t>
            </a:r>
          </a:p>
          <a:p>
            <a:r>
              <a:t>it allows us to dynamically change the network interface that www.epfl.ch refers to</a:t>
            </a:r>
          </a:p>
          <a:p>
            <a:r>
              <a:t>by changing only the IP address that it is mapped to.</a:t>
            </a:r>
          </a:p>
          <a:p>
            <a:endParaRPr/>
          </a:p>
          <a:p>
            <a:r>
              <a:t>This is the basic idea behind dynamic DNS.</a:t>
            </a:r>
          </a:p>
          <a:p>
            <a:r>
              <a:t>It changes DNS name-to-value mappings so as to optimize network performance.</a:t>
            </a:r>
          </a:p>
          <a:p>
            <a:endParaRPr/>
          </a:p>
          <a:p>
            <a:r>
              <a:t>In this situation, the act of choosing one of all possible values</a:t>
            </a:r>
          </a:p>
          <a:p>
            <a:r>
              <a:t>and mapping a name to it is called binding.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prstGeom prst="rect">
            <a:avLst/>
          </a:prstGeom>
        </p:spPr>
        <p:txBody>
          <a:bodyPr/>
          <a:lstStyle/>
          <a:p>
            <a:endParaRPr/>
          </a:p>
        </p:txBody>
      </p:sp>
      <p:sp>
        <p:nvSpPr>
          <p:cNvPr id="176" name="Shape 176"/>
          <p:cNvSpPr>
            <a:spLocks noGrp="1"/>
          </p:cNvSpPr>
          <p:nvPr>
            <p:ph type="body" sz="quarter" idx="1"/>
          </p:nvPr>
        </p:nvSpPr>
        <p:spPr>
          <a:prstGeom prst="rect">
            <a:avLst/>
          </a:prstGeom>
        </p:spPr>
        <p:txBody>
          <a:bodyPr/>
          <a:lstStyle/>
          <a:p>
            <a:r>
              <a:t>Now consider the set of all the possible DNS names on the left,</a:t>
            </a:r>
          </a:p>
          <a:p>
            <a:r>
              <a:t>the set of all the possible IP addresses on the right,</a:t>
            </a:r>
          </a:p>
          <a:p>
            <a:r>
              <a:t>and the DNS system that maps names to IP addresses in the middle.</a:t>
            </a:r>
          </a:p>
          <a:p>
            <a:endParaRPr/>
          </a:p>
          <a:p>
            <a:r>
              <a:t>We call the set on the left a namespace,</a:t>
            </a:r>
          </a:p>
          <a:p>
            <a:r>
              <a:t>the set on the right a universe of values,</a:t>
            </a:r>
          </a:p>
          <a:p>
            <a:r>
              <a:t>and the system that does the mapping a name-mapping algorithm or resolver.</a:t>
            </a:r>
          </a:p>
          <a:p>
            <a:endParaRPr/>
          </a:p>
          <a:p>
            <a:r>
              <a:t>In the case of dynamic DNS, to decide which value to map a name to,</a:t>
            </a:r>
          </a:p>
          <a:p>
            <a:r>
              <a:t>the DNS system needs extra information, e.g., the location of the requester.</a:t>
            </a:r>
          </a:p>
          <a:p>
            <a:r>
              <a:t>We call this extra information, “context.” </a:t>
            </a:r>
          </a:p>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noRot="1" noChangeAspect="1"/>
          </p:cNvSpPr>
          <p:nvPr>
            <p:ph type="sldImg"/>
          </p:nvPr>
        </p:nvSpPr>
        <p:spPr>
          <a:prstGeom prst="rect">
            <a:avLst/>
          </a:prstGeom>
        </p:spPr>
        <p:txBody>
          <a:bodyPr/>
          <a:lstStyle/>
          <a:p>
            <a:endParaRPr/>
          </a:p>
        </p:txBody>
      </p:sp>
      <p:sp>
        <p:nvSpPr>
          <p:cNvPr id="208" name="Shape 208"/>
          <p:cNvSpPr>
            <a:spLocks noGrp="1"/>
          </p:cNvSpPr>
          <p:nvPr>
            <p:ph type="body" sz="quarter" idx="1"/>
          </p:nvPr>
        </p:nvSpPr>
        <p:spPr>
          <a:prstGeom prst="rect">
            <a:avLst/>
          </a:prstGeom>
        </p:spPr>
        <p:txBody>
          <a:bodyPr/>
          <a:lstStyle/>
          <a:p>
            <a:r>
              <a:t>Let’s look at a couple more examples of naming schemes:</a:t>
            </a:r>
          </a:p>
          <a:p>
            <a:endParaRPr/>
          </a:p>
          <a:p>
            <a:r>
              <a:t>A phone book maps human names to phone numbers.</a:t>
            </a:r>
          </a:p>
          <a:p>
            <a:endParaRPr/>
          </a:p>
          <a:p>
            <a:r>
              <a:t>In the US at least, there is a different phone book per county, </a:t>
            </a:r>
          </a:p>
          <a:p>
            <a:r>
              <a:t>so each county is a different context.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noRot="1" noChangeAspect="1"/>
          </p:cNvSpPr>
          <p:nvPr>
            <p:ph type="sldImg"/>
          </p:nvPr>
        </p:nvSpPr>
        <p:spPr>
          <a:prstGeom prst="rect">
            <a:avLst/>
          </a:prstGeom>
        </p:spPr>
        <p:txBody>
          <a:bodyPr/>
          <a:lstStyle/>
          <a:p>
            <a:endParaRPr/>
          </a:p>
        </p:txBody>
      </p:sp>
      <p:sp>
        <p:nvSpPr>
          <p:cNvPr id="232" name="Shape 232"/>
          <p:cNvSpPr>
            <a:spLocks noGrp="1"/>
          </p:cNvSpPr>
          <p:nvPr>
            <p:ph type="body" sz="quarter" idx="1"/>
          </p:nvPr>
        </p:nvSpPr>
        <p:spPr>
          <a:prstGeom prst="rect">
            <a:avLst/>
          </a:prstGeom>
        </p:spPr>
        <p:txBody>
          <a:bodyPr/>
          <a:lstStyle/>
          <a:p>
            <a:r>
              <a:t>To get back to computer systems:</a:t>
            </a:r>
          </a:p>
          <a:p>
            <a:endParaRPr/>
          </a:p>
          <a:p>
            <a:r>
              <a:t>A page table maps virtual memory addresses </a:t>
            </a:r>
          </a:p>
          <a:p>
            <a:r>
              <a:t>to physical memory addresses.</a:t>
            </a:r>
          </a:p>
          <a:p>
            <a:endParaRPr/>
          </a:p>
          <a:p>
            <a:r>
              <a:t>And there is a typically a different page table per process, </a:t>
            </a:r>
          </a:p>
          <a:p>
            <a:r>
              <a:t>so each process is a different context.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Shape 259"/>
          <p:cNvSpPr>
            <a:spLocks noGrp="1" noRot="1" noChangeAspect="1"/>
          </p:cNvSpPr>
          <p:nvPr>
            <p:ph type="sldImg"/>
          </p:nvPr>
        </p:nvSpPr>
        <p:spPr>
          <a:prstGeom prst="rect">
            <a:avLst/>
          </a:prstGeom>
        </p:spPr>
        <p:txBody>
          <a:bodyPr/>
          <a:lstStyle/>
          <a:p>
            <a:endParaRPr/>
          </a:p>
        </p:txBody>
      </p:sp>
      <p:sp>
        <p:nvSpPr>
          <p:cNvPr id="260" name="Shape 260"/>
          <p:cNvSpPr>
            <a:spLocks noGrp="1"/>
          </p:cNvSpPr>
          <p:nvPr>
            <p:ph type="body" sz="quarter" idx="1"/>
          </p:nvPr>
        </p:nvSpPr>
        <p:spPr>
          <a:prstGeom prst="rect">
            <a:avLst/>
          </a:prstGeom>
        </p:spPr>
        <p:txBody>
          <a:bodyPr/>
          <a:lstStyle/>
          <a:p>
            <a:r>
              <a:t>The role of a name service -- also called a directory service -- </a:t>
            </a:r>
          </a:p>
          <a:p>
            <a:r>
              <a:t>is to map names to values.</a:t>
            </a:r>
          </a:p>
          <a:p>
            <a:endParaRPr/>
          </a:p>
          <a:p>
            <a:r>
              <a:t>For example, …</a:t>
            </a:r>
          </a:p>
          <a:p>
            <a:endParaRPr/>
          </a:p>
          <a:p>
            <a:r>
              <a:t>BL had a particular kind of name in mind when he did this paper: </a:t>
            </a:r>
            <a:br/>
            <a:r>
              <a:t>one that consists of an entity and a property.</a:t>
            </a:r>
          </a:p>
          <a:p>
            <a:endParaRPr/>
          </a:p>
          <a:p>
            <a:r>
              <a:t>For example, …</a:t>
            </a:r>
          </a:p>
          <a:p>
            <a:endParaRPr/>
          </a:p>
          <a:p>
            <a:r>
              <a:t>Because he had this particular type of hierarchical name in mind, he proposed to organize data in directories that look like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Shape 296"/>
          <p:cNvSpPr>
            <a:spLocks noGrp="1" noRot="1" noChangeAspect="1"/>
          </p:cNvSpPr>
          <p:nvPr>
            <p:ph type="sldImg"/>
          </p:nvPr>
        </p:nvSpPr>
        <p:spPr>
          <a:prstGeom prst="rect">
            <a:avLst/>
          </a:prstGeom>
        </p:spPr>
        <p:txBody>
          <a:bodyPr/>
          <a:lstStyle/>
          <a:p>
            <a:endParaRPr/>
          </a:p>
        </p:txBody>
      </p:sp>
      <p:sp>
        <p:nvSpPr>
          <p:cNvPr id="297" name="Shape 297"/>
          <p:cNvSpPr>
            <a:spLocks noGrp="1"/>
          </p:cNvSpPr>
          <p:nvPr>
            <p:ph type="body" sz="quarter" idx="1"/>
          </p:nvPr>
        </p:nvSpPr>
        <p:spPr>
          <a:prstGeom prst="rect">
            <a:avLst/>
          </a:prstGeom>
        </p:spPr>
        <p:txBody>
          <a:bodyPr/>
          <a:lstStyle/>
          <a:p>
            <a:r>
              <a:t>trees (because trees are good for representing hierarchy).</a:t>
            </a:r>
          </a:p>
          <a:p>
            <a:endParaRPr/>
          </a:p>
          <a:p>
            <a:r>
              <a:t>Each branch of the tree has a label associated with it.</a:t>
            </a:r>
          </a:p>
          <a:p>
            <a:r>
              <a:t>- At the top of the tree we have the root.</a:t>
            </a:r>
          </a:p>
          <a:p>
            <a:r>
              <a:t>- The branches of the root correspond to entities.</a:t>
            </a:r>
          </a:p>
          <a:p>
            <a:r>
              <a:t>- The branches at the next level down correspond to properties.</a:t>
            </a:r>
          </a:p>
          <a:p>
            <a:r>
              <a:t>- And the branches at the bottom level correspond to values.</a:t>
            </a:r>
          </a:p>
          <a:p>
            <a:endParaRPr/>
          </a:p>
          <a:p>
            <a:r>
              <a:t>For example, Lampson is an entity, Password is a property of Lampson, and vnxm56 is the value of Lampson’s password.</a:t>
            </a:r>
          </a:p>
          <a:p>
            <a:endParaRPr/>
          </a:p>
          <a:p>
            <a:r>
              <a:t>—&gt; Which are the desired properties of a name service?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Shape 302"/>
          <p:cNvSpPr>
            <a:spLocks noGrp="1" noRot="1" noChangeAspect="1"/>
          </p:cNvSpPr>
          <p:nvPr>
            <p:ph type="sldImg"/>
          </p:nvPr>
        </p:nvSpPr>
        <p:spPr>
          <a:prstGeom prst="rect">
            <a:avLst/>
          </a:prstGeom>
        </p:spPr>
        <p:txBody>
          <a:bodyPr/>
          <a:lstStyle/>
          <a:p>
            <a:endParaRPr/>
          </a:p>
        </p:txBody>
      </p:sp>
      <p:sp>
        <p:nvSpPr>
          <p:cNvPr id="303" name="Shape 303"/>
          <p:cNvSpPr>
            <a:spLocks noGrp="1"/>
          </p:cNvSpPr>
          <p:nvPr>
            <p:ph type="body" sz="quarter" idx="1"/>
          </p:nvPr>
        </p:nvSpPr>
        <p:spPr>
          <a:prstGeom prst="rect">
            <a:avLst/>
          </a:prstGeom>
        </p:spPr>
        <p:txBody>
          <a:bodyPr/>
          <a:lstStyle/>
          <a:p>
            <a:r>
              <a:t>It should have scalability, which, informally, means that it should have the ability to grow.</a:t>
            </a:r>
          </a:p>
          <a:p>
            <a:endParaRPr/>
          </a:p>
          <a:p>
            <a:r>
              <a:t>The relevant design question is how much we want it to be able to grow, how many names it should support.</a:t>
            </a:r>
          </a:p>
          <a:p>
            <a:endParaRPr/>
          </a:p>
          <a:p>
            <a:r>
              <a:t>BL set the bar very high: he decided that his service should support an arbitrary number of names and an arbitrary number of administrative organizations providing these names.</a:t>
            </a:r>
            <a:br/>
            <a:endParaRPr/>
          </a:p>
          <a:p>
            <a:r>
              <a:t>Why is this hard?</a:t>
            </a:r>
          </a:p>
          <a:p>
            <a:r>
              <a:t>Arbitrary number of names = arbitrary amount of resources </a:t>
            </a:r>
            <a:br/>
            <a:r>
              <a:t>(at the very least memory to store all the mappings).</a:t>
            </a:r>
          </a:p>
          <a:p>
            <a:endParaRPr/>
          </a:p>
          <a:p>
            <a:r>
              <a:t>—&gt; How do we build a system that requires an arbitrary amount of resources?</a:t>
            </a:r>
          </a:p>
          <a:p>
            <a:r>
              <a:t>—&gt; What are examples of systems that require an arbitrary amount of resources?</a:t>
            </a:r>
          </a:p>
          <a:p>
            <a:r>
              <a:t>DNS, P2P systems like BitTorrent, search engines…</a:t>
            </a:r>
          </a:p>
          <a:p>
            <a:endParaRPr/>
          </a:p>
          <a:p>
            <a:r>
              <a:t>—&gt; How do these systems do it?</a:t>
            </a:r>
          </a:p>
          <a:p>
            <a:pPr marL="959214" indent="-701087">
              <a:buClr>
                <a:srgbClr val="FF2600"/>
              </a:buClr>
              <a:buSzPct val="150000"/>
              <a:buFont typeface="Arial"/>
              <a:buChar char="-"/>
            </a:pPr>
            <a:r>
              <a:t>DNS and P2P are “pure” distributed systems, where multiple resource owners collaborate. </a:t>
            </a:r>
            <a:br/>
            <a:r>
              <a:t>In fact, every entity that introduces new names/content and new demand into the service also has to contribute resources to it.</a:t>
            </a:r>
            <a:br/>
            <a:r>
              <a:t>This is how these systems can grow arbitrarily.</a:t>
            </a:r>
          </a:p>
          <a:p>
            <a:pPr marL="959214" indent="-701087">
              <a:buClr>
                <a:srgbClr val="FF2600"/>
              </a:buClr>
              <a:buSzPct val="150000"/>
              <a:buFont typeface="Arial"/>
              <a:buChar char="-"/>
            </a:pPr>
            <a:r>
              <a:t>Search engines are a very different story — they are typically owned by a single organization. How can a single organization provide the resources needed to index an arbitrary number of pages?</a:t>
            </a:r>
            <a:br/>
            <a:r>
              <a:t>Because every entity that introduces new pages and new demand into the service also brings new revenue through ads. </a:t>
            </a:r>
          </a:p>
          <a:p>
            <a:endParaRPr/>
          </a:p>
          <a:p>
            <a:r>
              <a:t>BL went for a “pure” distributed design, where we have…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2" name="Prof. Katerina Argyraki…"/>
          <p:cNvSpPr/>
          <p:nvPr/>
        </p:nvSpPr>
        <p:spPr>
          <a:xfrm>
            <a:off x="2294095" y="8721557"/>
            <a:ext cx="7227492" cy="10861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0" marR="0" lvl="1" indent="0" defTabSz="660400">
              <a:lnSpc>
                <a:spcPct val="130000"/>
              </a:lnSpc>
              <a:defRPr sz="3600">
                <a:uFillTx/>
                <a:latin typeface="Helvetica CY"/>
                <a:ea typeface="Helvetica CY"/>
                <a:cs typeface="Helvetica CY"/>
                <a:sym typeface="Helvetica CY"/>
              </a:defRPr>
            </a:pPr>
            <a:r>
              <a:t>Prof. Katerina Argyraki</a:t>
            </a:r>
          </a:p>
          <a:p>
            <a:pPr marL="0" marR="0" lvl="1" indent="0" defTabSz="660400">
              <a:lnSpc>
                <a:spcPct val="130000"/>
              </a:lnSpc>
              <a:defRPr sz="3200" i="1">
                <a:uFillTx/>
                <a:latin typeface="Helvetica CY"/>
                <a:ea typeface="Helvetica CY"/>
                <a:cs typeface="Helvetica CY"/>
                <a:sym typeface="Helvetica CY"/>
              </a:defRPr>
            </a:pPr>
            <a:r>
              <a:t>School of Computer &amp; Communication Sciences</a:t>
            </a:r>
          </a:p>
        </p:txBody>
      </p:sp>
      <p:sp>
        <p:nvSpPr>
          <p:cNvPr id="13" name="Line"/>
          <p:cNvSpPr/>
          <p:nvPr/>
        </p:nvSpPr>
        <p:spPr>
          <a:xfrm flipV="1">
            <a:off x="2289757" y="8153400"/>
            <a:ext cx="16991556" cy="2"/>
          </a:xfrm>
          <a:prstGeom prst="line">
            <a:avLst/>
          </a:prstGeom>
          <a:ln w="12700">
            <a:solidFill>
              <a:srgbClr val="000000"/>
            </a:solidFill>
            <a:miter lim="400000"/>
          </a:ln>
        </p:spPr>
        <p:txBody>
          <a:bodyPr lIns="0" tIns="0" rIns="0" bIns="0"/>
          <a:lstStyle/>
          <a:p>
            <a:pPr marL="0" marR="0" defTabSz="457200">
              <a:defRPr sz="1200">
                <a:uFillTx/>
                <a:latin typeface="Helvetica"/>
                <a:ea typeface="Helvetica"/>
                <a:cs typeface="Helvetica"/>
                <a:sym typeface="Helvetica"/>
              </a:defRPr>
            </a:pPr>
            <a:endParaRPr/>
          </a:p>
        </p:txBody>
      </p:sp>
      <p:sp>
        <p:nvSpPr>
          <p:cNvPr id="14" name="Title Text"/>
          <p:cNvSpPr txBox="1">
            <a:spLocks noGrp="1"/>
          </p:cNvSpPr>
          <p:nvPr>
            <p:ph type="title"/>
          </p:nvPr>
        </p:nvSpPr>
        <p:spPr>
          <a:xfrm>
            <a:off x="2294095" y="6583956"/>
            <a:ext cx="14757401" cy="1562101"/>
          </a:xfrm>
          <a:prstGeom prst="rect">
            <a:avLst/>
          </a:prstGeom>
        </p:spPr>
        <p:txBody>
          <a:bodyPr/>
          <a:lstStyle>
            <a:lvl1pPr>
              <a:defRPr sz="7200"/>
            </a:lvl1pPr>
          </a:lstStyle>
          <a:p>
            <a:r>
              <a:t>Title Text</a:t>
            </a:r>
          </a:p>
        </p:txBody>
      </p:sp>
      <p:pic>
        <p:nvPicPr>
          <p:cNvPr id="15" name="EPFL_Logo_CMYK_PROD.pdf" descr="EPFL_Logo_CMYK_PROD.pdf"/>
          <p:cNvPicPr>
            <a:picLocks noChangeAspect="1"/>
          </p:cNvPicPr>
          <p:nvPr/>
        </p:nvPicPr>
        <p:blipFill>
          <a:blip r:embed="rId2">
            <a:extLst/>
          </a:blip>
          <a:srcRect l="9750"/>
          <a:stretch>
            <a:fillRect/>
          </a:stretch>
        </p:blipFill>
        <p:spPr>
          <a:xfrm>
            <a:off x="2294095" y="1522561"/>
            <a:ext cx="2985537" cy="1437127"/>
          </a:xfrm>
          <a:prstGeom prst="rect">
            <a:avLst/>
          </a:prstGeom>
        </p:spPr>
      </p:pic>
      <p:sp>
        <p:nvSpPr>
          <p:cNvPr id="16" name="Slide Number"/>
          <p:cNvSpPr txBox="1">
            <a:spLocks noGrp="1"/>
          </p:cNvSpPr>
          <p:nvPr>
            <p:ph type="sldNum" sz="quarter" idx="2"/>
          </p:nvPr>
        </p:nvSpPr>
        <p:spPr>
          <a:xfrm>
            <a:off x="11682809" y="13185635"/>
            <a:ext cx="1018382" cy="1014810"/>
          </a:xfrm>
          <a:prstGeom prst="rect">
            <a:avLst/>
          </a:prstGeom>
        </p:spPr>
        <p:txBody>
          <a:bodyPr lIns="50800" tIns="50800" rIns="50800" bIns="50800"/>
          <a:lstStyle>
            <a:lvl1pPr>
              <a:defRPr sz="6400">
                <a:solidFill>
                  <a:srgbClr val="000000"/>
                </a:solidFill>
                <a:uFill>
                  <a:solidFill>
                    <a:srgbClr val="000000"/>
                  </a:solidFill>
                </a:uFill>
                <a:latin typeface="Arial"/>
                <a:ea typeface="Arial"/>
                <a:cs typeface="Arial"/>
                <a:sym typeface="Aria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grpSp>
        <p:nvGrpSpPr>
          <p:cNvPr id="32" name="Group"/>
          <p:cNvGrpSpPr/>
          <p:nvPr/>
        </p:nvGrpSpPr>
        <p:grpSpPr>
          <a:xfrm>
            <a:off x="1790" y="1764619"/>
            <a:ext cx="24384003" cy="254393"/>
            <a:chOff x="0" y="0"/>
            <a:chExt cx="24384001" cy="254392"/>
          </a:xfrm>
        </p:grpSpPr>
        <p:sp>
          <p:nvSpPr>
            <p:cNvPr id="30" name="Rectangle"/>
            <p:cNvSpPr/>
            <p:nvPr/>
          </p:nvSpPr>
          <p:spPr>
            <a:xfrm>
              <a:off x="0" y="0"/>
              <a:ext cx="24384002" cy="107490"/>
            </a:xfrm>
            <a:prstGeom prst="rect">
              <a:avLst/>
            </a:prstGeom>
            <a:solidFill>
              <a:srgbClr val="E0E0E0"/>
            </a:solidFill>
            <a:ln w="9525" cap="flat">
              <a:noFill/>
              <a:miter lim="400000"/>
            </a:ln>
            <a:effectLst/>
          </p:spPr>
          <p:txBody>
            <a:bodyPr wrap="square" lIns="50800" tIns="50800" rIns="50800" bIns="50800" numCol="1" anchor="ctr">
              <a:noAutofit/>
            </a:bodyPr>
            <a:lstStyle/>
            <a:p>
              <a:endParaRPr/>
            </a:p>
          </p:txBody>
        </p:sp>
        <p:sp>
          <p:nvSpPr>
            <p:cNvPr id="31" name="Rectangle"/>
            <p:cNvSpPr/>
            <p:nvPr/>
          </p:nvSpPr>
          <p:spPr>
            <a:xfrm>
              <a:off x="0" y="146902"/>
              <a:ext cx="24384002" cy="107491"/>
            </a:xfrm>
            <a:prstGeom prst="rect">
              <a:avLst/>
            </a:prstGeom>
            <a:solidFill>
              <a:srgbClr val="E0E0E0"/>
            </a:solidFill>
            <a:ln w="9525" cap="flat">
              <a:noFill/>
              <a:miter lim="400000"/>
            </a:ln>
            <a:effectLst/>
          </p:spPr>
          <p:txBody>
            <a:bodyPr wrap="square" lIns="50800" tIns="50800" rIns="50800" bIns="50800" numCol="1" anchor="ctr">
              <a:noAutofit/>
            </a:bodyPr>
            <a:lstStyle/>
            <a:p>
              <a:endParaRPr/>
            </a:p>
          </p:txBody>
        </p:sp>
      </p:grpSp>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xfrm>
            <a:off x="1461956" y="2749406"/>
            <a:ext cx="21020171" cy="9652001"/>
          </a:xfrm>
          <a:prstGeom prst="rect">
            <a:avLst/>
          </a:prstGeom>
        </p:spPr>
        <p:txBody>
          <a:bodyPr/>
          <a:lstStyle>
            <a:lvl1pPr>
              <a:lnSpc>
                <a:spcPct val="120000"/>
              </a:lnSpc>
              <a:spcBef>
                <a:spcPts val="2200"/>
              </a:spcBef>
              <a:buFontTx/>
              <a:defRPr sz="6000">
                <a:solidFill>
                  <a:srgbClr val="000000"/>
                </a:solidFill>
                <a:uFill>
                  <a:solidFill>
                    <a:srgbClr val="000000"/>
                  </a:solidFill>
                </a:uFill>
                <a:latin typeface="Arial Narrow"/>
                <a:ea typeface="Arial Narrow"/>
                <a:cs typeface="Arial Narrow"/>
                <a:sym typeface="Arial Narrow"/>
              </a:defRPr>
            </a:lvl1pPr>
            <a:lvl2pPr>
              <a:lnSpc>
                <a:spcPct val="110000"/>
              </a:lnSpc>
              <a:spcBef>
                <a:spcPts val="1200"/>
              </a:spcBef>
              <a:buFontTx/>
              <a:defRPr sz="5000" i="1">
                <a:solidFill>
                  <a:srgbClr val="000000"/>
                </a:solidFill>
                <a:uFill>
                  <a:solidFill>
                    <a:srgbClr val="000000"/>
                  </a:solidFill>
                </a:uFill>
                <a:latin typeface="Arial Narrow"/>
                <a:ea typeface="Arial Narrow"/>
                <a:cs typeface="Arial Narrow"/>
                <a:sym typeface="Arial Narrow"/>
              </a:defRPr>
            </a:lvl2pPr>
            <a:lvl3pPr>
              <a:spcBef>
                <a:spcPts val="1000"/>
              </a:spcBef>
              <a:buFontTx/>
              <a:defRPr sz="4000">
                <a:solidFill>
                  <a:srgbClr val="000000"/>
                </a:solidFill>
                <a:uFill>
                  <a:solidFill>
                    <a:srgbClr val="000000"/>
                  </a:solidFill>
                </a:uFill>
                <a:latin typeface="Arial Narrow"/>
                <a:ea typeface="Arial Narrow"/>
                <a:cs typeface="Arial Narrow"/>
                <a:sym typeface="Arial Narrow"/>
              </a:defRPr>
            </a:lvl3pPr>
            <a:lvl4pPr>
              <a:spcBef>
                <a:spcPts val="1000"/>
              </a:spcBef>
              <a:buFontTx/>
              <a:defRPr>
                <a:solidFill>
                  <a:srgbClr val="000000"/>
                </a:solidFill>
                <a:uFill>
                  <a:solidFill>
                    <a:srgbClr val="000000"/>
                  </a:solidFill>
                </a:uFill>
                <a:latin typeface="Arial Narrow"/>
                <a:ea typeface="Arial Narrow"/>
                <a:cs typeface="Arial Narrow"/>
                <a:sym typeface="Arial Narrow"/>
              </a:defRPr>
            </a:lvl4pPr>
            <a:lvl5pPr>
              <a:spcBef>
                <a:spcPts val="1000"/>
              </a:spcBef>
              <a:buFontTx/>
              <a:defRPr sz="2000">
                <a:solidFill>
                  <a:srgbClr val="000000"/>
                </a:solidFill>
                <a:uFill>
                  <a:solidFill>
                    <a:srgbClr val="000000"/>
                  </a:solidFill>
                </a:uFill>
                <a:latin typeface="Arial Narrow"/>
                <a:ea typeface="Arial Narrow"/>
                <a:cs typeface="Arial Narrow"/>
                <a:sym typeface="Arial Narrow"/>
              </a:defRPr>
            </a:lvl5pPr>
          </a:lstStyle>
          <a:p>
            <a:r>
              <a:t>Body Level One</a:t>
            </a:r>
          </a:p>
          <a:p>
            <a:pPr lvl="1"/>
            <a:r>
              <a:t>Body Level Two</a:t>
            </a:r>
          </a:p>
          <a:p>
            <a:pPr lvl="2"/>
            <a:r>
              <a:t>Body Level Three</a:t>
            </a:r>
          </a:p>
          <a:p>
            <a:pPr lvl="3"/>
            <a:r>
              <a:t>Body Level Four</a:t>
            </a:r>
          </a:p>
          <a:p>
            <a:pPr lvl="4"/>
            <a:r>
              <a:t>Body Level Five</a:t>
            </a:r>
          </a:p>
        </p:txBody>
      </p:sp>
      <p:sp>
        <p:nvSpPr>
          <p:cNvPr id="35"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36" name="Slide Number"/>
          <p:cNvSpPr txBox="1">
            <a:spLocks noGrp="1"/>
          </p:cNvSpPr>
          <p:nvPr>
            <p:ph type="sldNum" sz="quarter" idx="2"/>
          </p:nvPr>
        </p:nvSpPr>
        <p:spPr>
          <a:xfrm>
            <a:off x="23915699" y="13144500"/>
            <a:ext cx="461393" cy="508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Blank with title">
    <p:spTree>
      <p:nvGrpSpPr>
        <p:cNvPr id="1" name=""/>
        <p:cNvGrpSpPr/>
        <p:nvPr/>
      </p:nvGrpSpPr>
      <p:grpSpPr>
        <a:xfrm>
          <a:off x="0" y="0"/>
          <a:ext cx="0" cy="0"/>
          <a:chOff x="0" y="0"/>
          <a:chExt cx="0" cy="0"/>
        </a:xfrm>
      </p:grpSpPr>
      <p:grpSp>
        <p:nvGrpSpPr>
          <p:cNvPr id="45" name="Group"/>
          <p:cNvGrpSpPr/>
          <p:nvPr/>
        </p:nvGrpSpPr>
        <p:grpSpPr>
          <a:xfrm>
            <a:off x="1790" y="1764619"/>
            <a:ext cx="24384003" cy="254393"/>
            <a:chOff x="0" y="0"/>
            <a:chExt cx="24384001" cy="254392"/>
          </a:xfrm>
        </p:grpSpPr>
        <p:sp>
          <p:nvSpPr>
            <p:cNvPr id="43" name="Rectangle"/>
            <p:cNvSpPr/>
            <p:nvPr/>
          </p:nvSpPr>
          <p:spPr>
            <a:xfrm>
              <a:off x="0" y="0"/>
              <a:ext cx="24384002" cy="107490"/>
            </a:xfrm>
            <a:prstGeom prst="rect">
              <a:avLst/>
            </a:prstGeom>
            <a:solidFill>
              <a:srgbClr val="E0E0E0"/>
            </a:solidFill>
            <a:ln w="9525" cap="flat">
              <a:noFill/>
              <a:miter lim="400000"/>
            </a:ln>
            <a:effectLst/>
          </p:spPr>
          <p:txBody>
            <a:bodyPr wrap="square" lIns="50800" tIns="50800" rIns="50800" bIns="50800" numCol="1" anchor="ctr">
              <a:noAutofit/>
            </a:bodyPr>
            <a:lstStyle/>
            <a:p>
              <a:endParaRPr/>
            </a:p>
          </p:txBody>
        </p:sp>
        <p:sp>
          <p:nvSpPr>
            <p:cNvPr id="44" name="Rectangle"/>
            <p:cNvSpPr/>
            <p:nvPr/>
          </p:nvSpPr>
          <p:spPr>
            <a:xfrm>
              <a:off x="0" y="146902"/>
              <a:ext cx="24384002" cy="107491"/>
            </a:xfrm>
            <a:prstGeom prst="rect">
              <a:avLst/>
            </a:prstGeom>
            <a:solidFill>
              <a:srgbClr val="E0E0E0"/>
            </a:solidFill>
            <a:ln w="9525" cap="flat">
              <a:noFill/>
              <a:miter lim="400000"/>
            </a:ln>
            <a:effectLst/>
          </p:spPr>
          <p:txBody>
            <a:bodyPr wrap="square" lIns="50800" tIns="50800" rIns="50800" bIns="50800" numCol="1" anchor="ctr">
              <a:noAutofit/>
            </a:bodyPr>
            <a:lstStyle/>
            <a:p>
              <a:endParaRPr/>
            </a:p>
          </p:txBody>
        </p:sp>
      </p:grpSp>
      <p:sp>
        <p:nvSpPr>
          <p:cNvPr id="46" name="Title Text"/>
          <p:cNvSpPr txBox="1">
            <a:spLocks noGrp="1"/>
          </p:cNvSpPr>
          <p:nvPr>
            <p:ph type="title"/>
          </p:nvPr>
        </p:nvSpPr>
        <p:spPr>
          <a:prstGeom prst="rect">
            <a:avLst/>
          </a:prstGeom>
        </p:spPr>
        <p:txBody>
          <a:bodyPr/>
          <a:lstStyle/>
          <a:p>
            <a:r>
              <a:t>Title Text</a:t>
            </a:r>
          </a:p>
        </p:txBody>
      </p:sp>
      <p:sp>
        <p:nvSpPr>
          <p:cNvPr id="47"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48" name="Slide Number"/>
          <p:cNvSpPr txBox="1">
            <a:spLocks noGrp="1"/>
          </p:cNvSpPr>
          <p:nvPr>
            <p:ph type="sldNum" sz="quarter" idx="2"/>
          </p:nvPr>
        </p:nvSpPr>
        <p:spPr>
          <a:xfrm>
            <a:off x="23906401" y="13144500"/>
            <a:ext cx="461393" cy="508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Subtitle">
    <p:spTree>
      <p:nvGrpSpPr>
        <p:cNvPr id="1" name=""/>
        <p:cNvGrpSpPr/>
        <p:nvPr/>
      </p:nvGrpSpPr>
      <p:grpSpPr>
        <a:xfrm>
          <a:off x="0" y="0"/>
          <a:ext cx="0" cy="0"/>
          <a:chOff x="0" y="0"/>
          <a:chExt cx="0" cy="0"/>
        </a:xfrm>
      </p:grpSpPr>
      <p:sp>
        <p:nvSpPr>
          <p:cNvPr id="55" name="Title Text"/>
          <p:cNvSpPr txBox="1">
            <a:spLocks noGrp="1"/>
          </p:cNvSpPr>
          <p:nvPr>
            <p:ph type="title"/>
          </p:nvPr>
        </p:nvSpPr>
        <p:spPr>
          <a:xfrm>
            <a:off x="2294095" y="6583956"/>
            <a:ext cx="19455812" cy="1562101"/>
          </a:xfrm>
          <a:prstGeom prst="rect">
            <a:avLst/>
          </a:prstGeom>
        </p:spPr>
        <p:txBody>
          <a:bodyPr/>
          <a:lstStyle>
            <a:lvl1pPr algn="ctr">
              <a:defRPr sz="10000"/>
            </a:lvl1pPr>
          </a:lstStyle>
          <a:p>
            <a:r>
              <a:t>Title Text</a:t>
            </a:r>
          </a:p>
        </p:txBody>
      </p:sp>
      <p:sp>
        <p:nvSpPr>
          <p:cNvPr id="56" name="Slide Number"/>
          <p:cNvSpPr txBox="1">
            <a:spLocks noGrp="1"/>
          </p:cNvSpPr>
          <p:nvPr>
            <p:ph type="sldNum" sz="quarter" idx="2"/>
          </p:nvPr>
        </p:nvSpPr>
        <p:spPr>
          <a:xfrm>
            <a:off x="23971130" y="13218297"/>
            <a:ext cx="334393" cy="381001"/>
          </a:xfrm>
          <a:prstGeom prst="rect">
            <a:avLst/>
          </a:prstGeom>
        </p:spPr>
        <p:txBody>
          <a:bodyPr lIns="50800" tIns="50800" rIns="50800" bIns="50800"/>
          <a:lstStyle>
            <a:lvl1pPr>
              <a:defRPr>
                <a:uFill>
                  <a:solidFill>
                    <a:srgbClr val="000000"/>
                  </a:solidFill>
                </a:u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3" name="Title Text"/>
          <p:cNvSpPr txBox="1">
            <a:spLocks noGrp="1"/>
          </p:cNvSpPr>
          <p:nvPr>
            <p:ph type="title"/>
          </p:nvPr>
        </p:nvSpPr>
        <p:spPr>
          <a:xfrm>
            <a:off x="1219200" y="549275"/>
            <a:ext cx="21945602" cy="26511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r>
              <a:t>Title Text</a:t>
            </a:r>
          </a:p>
        </p:txBody>
      </p:sp>
      <p:sp>
        <p:nvSpPr>
          <p:cNvPr id="4" name="Body Level One…"/>
          <p:cNvSpPr txBox="1">
            <a:spLocks noGrp="1"/>
          </p:cNvSpPr>
          <p:nvPr>
            <p:ph type="body" idx="1"/>
          </p:nvPr>
        </p:nvSpPr>
        <p:spPr>
          <a:xfrm>
            <a:off x="1219200" y="3200400"/>
            <a:ext cx="21945602" cy="10515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2pPr marL="1550352" indent="-860425">
              <a:defRPr sz="4200"/>
            </a:lvl2pPr>
            <a:lvl3pPr marL="1872614" indent="-860425">
              <a:defRPr sz="3600"/>
            </a:lvl3pPr>
            <a:lvl4pPr marL="2139314" indent="-860425">
              <a:defRPr sz="3000"/>
            </a:lvl4pPr>
            <a:lvl5pPr marL="2302827" indent="-860425">
              <a:defRPr sz="2600"/>
            </a:lvl5p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23872101" y="13144500"/>
            <a:ext cx="461393" cy="508000"/>
          </a:xfrm>
          <a:prstGeom prst="rect">
            <a:avLst/>
          </a:prstGeom>
          <a:ln w="12700">
            <a:miter lim="400000"/>
          </a:ln>
        </p:spPr>
        <p:txBody>
          <a:bodyPr wrap="none" lIns="114300" tIns="114300" rIns="114300" bIns="114300">
            <a:spAutoFit/>
          </a:bodyPr>
          <a:lstStyle>
            <a:lvl1pPr marL="0" marR="0" algn="ctr" defTabSz="660400">
              <a:defRPr sz="1900">
                <a:solidFill>
                  <a:srgbClr val="D5D5D5"/>
                </a:solidFill>
                <a:uFill>
                  <a:solidFill>
                    <a:srgbClr val="B5B5B5"/>
                  </a:solidFill>
                </a:uFill>
                <a:latin typeface="Arial Narrow"/>
                <a:ea typeface="Arial Narrow"/>
                <a:cs typeface="Arial Narrow"/>
                <a:sym typeface="Arial Narrow"/>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1pPr>
      <a:lvl2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2pPr>
      <a:lvl3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3pPr>
      <a:lvl4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4pPr>
      <a:lvl5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5pPr>
      <a:lvl6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6pPr>
      <a:lvl7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7pPr>
      <a:lvl8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8pPr>
      <a:lvl9pPr marL="45869" marR="45869" indent="0" algn="l" defTabSz="1216611" rtl="0" latinLnBrk="0">
        <a:lnSpc>
          <a:spcPct val="100000"/>
        </a:lnSpc>
        <a:spcBef>
          <a:spcPts val="0"/>
        </a:spcBef>
        <a:spcAft>
          <a:spcPts val="0"/>
        </a:spcAft>
        <a:buClrTx/>
        <a:buSzTx/>
        <a:buFontTx/>
        <a:buNone/>
        <a:tabLst/>
        <a:defRPr sz="6800" b="0" i="0" u="none" strike="noStrike" cap="none" spc="0" baseline="0">
          <a:solidFill>
            <a:srgbClr val="000000"/>
          </a:solidFill>
          <a:uFill>
            <a:solidFill>
              <a:srgbClr val="000000"/>
            </a:solidFill>
          </a:uFill>
          <a:latin typeface="+mn-lt"/>
          <a:ea typeface="+mn-ea"/>
          <a:cs typeface="+mn-cs"/>
          <a:sym typeface="Impact"/>
        </a:defRPr>
      </a:lvl9pPr>
    </p:titleStyle>
    <p:bodyStyle>
      <a:lvl1pPr marL="1118552" marR="45869" indent="-860425"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1pPr>
      <a:lvl2pPr marL="1755215" marR="45869" indent="-1065288"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2pPr>
      <a:lvl3pPr marL="2255025" marR="45869" indent="-1242835"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3pPr>
      <a:lvl4pPr marL="2770293" marR="45869" indent="-1491403"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4pPr>
      <a:lvl5pPr marL="3163252" marR="45869" indent="-1720850"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5pPr>
      <a:lvl6pPr marL="3163252" marR="45869" indent="-1720850"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6pPr>
      <a:lvl7pPr marL="3163252" marR="45869" indent="-1720850"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7pPr>
      <a:lvl8pPr marL="3163252" marR="45869" indent="-1720850"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8pPr>
      <a:lvl9pPr marL="3163252" marR="45869" indent="-1720850" algn="l" defTabSz="1216611" latinLnBrk="0">
        <a:lnSpc>
          <a:spcPct val="100000"/>
        </a:lnSpc>
        <a:spcBef>
          <a:spcPts val="1500"/>
        </a:spcBef>
        <a:spcAft>
          <a:spcPts val="0"/>
        </a:spcAft>
        <a:buClr>
          <a:srgbClr val="FF2600"/>
        </a:buClr>
        <a:buSzPct val="150000"/>
        <a:buFont typeface="Arial"/>
        <a:buChar char="•"/>
        <a:tabLst/>
        <a:defRPr sz="5200" b="0" i="0" u="none" strike="noStrike" cap="none" spc="0" baseline="0">
          <a:solidFill>
            <a:srgbClr val="6C6C6C"/>
          </a:solidFill>
          <a:uFill>
            <a:solidFill>
              <a:srgbClr val="6C6C6C"/>
            </a:solidFill>
          </a:uFill>
          <a:latin typeface="Verdana"/>
          <a:ea typeface="Verdana"/>
          <a:cs typeface="Verdana"/>
          <a:sym typeface="Verdana"/>
        </a:defRPr>
      </a:lvl9pPr>
    </p:bodyStyle>
    <p:otherStyle>
      <a:lvl1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1pPr>
      <a:lvl2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2pPr>
      <a:lvl3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3pPr>
      <a:lvl4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4pPr>
      <a:lvl5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5pPr>
      <a:lvl6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6pPr>
      <a:lvl7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7pPr>
      <a:lvl8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8pPr>
      <a:lvl9pPr marL="0" marR="0" indent="0" algn="ctr" defTabSz="660400" latinLnBrk="0">
        <a:lnSpc>
          <a:spcPct val="100000"/>
        </a:lnSpc>
        <a:spcBef>
          <a:spcPts val="0"/>
        </a:spcBef>
        <a:spcAft>
          <a:spcPts val="0"/>
        </a:spcAft>
        <a:buClrTx/>
        <a:buSzTx/>
        <a:buFontTx/>
        <a:buNone/>
        <a:tabLst/>
        <a:defRPr sz="1900" b="0" i="0" u="none" strike="noStrike" cap="none" spc="0" baseline="0">
          <a:solidFill>
            <a:schemeClr val="tx1"/>
          </a:solidFill>
          <a:uFill>
            <a:solidFill>
              <a:srgbClr val="B5B5B5"/>
            </a:solidFill>
          </a:uFill>
          <a:latin typeface="+mn-lt"/>
          <a:ea typeface="+mn-ea"/>
          <a:cs typeface="+mn-cs"/>
          <a:sym typeface="Arial Narrow"/>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pfl.ch"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rof. Katerina Argyraki…"/>
          <p:cNvSpPr/>
          <p:nvPr/>
        </p:nvSpPr>
        <p:spPr>
          <a:xfrm>
            <a:off x="2294095" y="8721557"/>
            <a:ext cx="7227492" cy="10861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0" marR="0" lvl="1" indent="0" defTabSz="660400">
              <a:lnSpc>
                <a:spcPct val="130000"/>
              </a:lnSpc>
              <a:defRPr sz="3600">
                <a:uFillTx/>
                <a:latin typeface="Helvetica CY"/>
                <a:ea typeface="Helvetica CY"/>
                <a:cs typeface="Helvetica CY"/>
                <a:sym typeface="Helvetica CY"/>
              </a:defRPr>
            </a:pPr>
            <a:r>
              <a:t>Prof. Katerina Argyraki</a:t>
            </a:r>
          </a:p>
          <a:p>
            <a:pPr marL="0" marR="0" lvl="1" indent="0" defTabSz="660400">
              <a:lnSpc>
                <a:spcPct val="130000"/>
              </a:lnSpc>
              <a:defRPr sz="3200" i="1">
                <a:uFillTx/>
                <a:latin typeface="Helvetica CY"/>
                <a:ea typeface="Helvetica CY"/>
                <a:cs typeface="Helvetica CY"/>
                <a:sym typeface="Helvetica CY"/>
              </a:defRPr>
            </a:pPr>
            <a:r>
              <a:t>School of Computer &amp; Communication Sciences</a:t>
            </a:r>
          </a:p>
        </p:txBody>
      </p:sp>
      <p:sp>
        <p:nvSpPr>
          <p:cNvPr id="66" name="Line"/>
          <p:cNvSpPr/>
          <p:nvPr/>
        </p:nvSpPr>
        <p:spPr>
          <a:xfrm flipV="1">
            <a:off x="2289757" y="8153400"/>
            <a:ext cx="16991556" cy="2"/>
          </a:xfrm>
          <a:prstGeom prst="line">
            <a:avLst/>
          </a:prstGeom>
          <a:ln w="12700">
            <a:solidFill>
              <a:srgbClr val="000000"/>
            </a:solidFill>
            <a:miter lim="400000"/>
          </a:ln>
        </p:spPr>
        <p:txBody>
          <a:bodyPr lIns="0" tIns="0" rIns="0" bIns="0"/>
          <a:lstStyle/>
          <a:p>
            <a:pPr marL="0" marR="0" defTabSz="457200">
              <a:defRPr sz="1200">
                <a:uFillTx/>
                <a:latin typeface="Helvetica"/>
                <a:ea typeface="Helvetica"/>
                <a:cs typeface="Helvetica"/>
                <a:sym typeface="Helvetica"/>
              </a:defRPr>
            </a:pPr>
            <a:endParaRPr/>
          </a:p>
        </p:txBody>
      </p:sp>
      <p:sp>
        <p:nvSpPr>
          <p:cNvPr id="67" name="Principles of Computer Systems: Names"/>
          <p:cNvSpPr txBox="1">
            <a:spLocks noGrp="1"/>
          </p:cNvSpPr>
          <p:nvPr>
            <p:ph type="title"/>
          </p:nvPr>
        </p:nvSpPr>
        <p:spPr>
          <a:xfrm>
            <a:off x="2294095" y="6583956"/>
            <a:ext cx="17094201" cy="1562101"/>
          </a:xfrm>
          <a:prstGeom prst="rect">
            <a:avLst/>
          </a:prstGeom>
        </p:spPr>
        <p:txBody>
          <a:bodyPr/>
          <a:lstStyle/>
          <a:p>
            <a:r>
              <a:t>Principles of Computer Systems: Names</a:t>
            </a:r>
          </a:p>
        </p:txBody>
      </p:sp>
      <p:pic>
        <p:nvPicPr>
          <p:cNvPr id="68" name="EPFL_Logo_CMYK_PROD.pdf" descr="EPFL_Logo_CMYK_PROD.pdf"/>
          <p:cNvPicPr>
            <a:picLocks noChangeAspect="1"/>
          </p:cNvPicPr>
          <p:nvPr/>
        </p:nvPicPr>
        <p:blipFill>
          <a:blip r:embed="rId2">
            <a:extLst/>
          </a:blip>
          <a:srcRect l="9750"/>
          <a:stretch>
            <a:fillRect/>
          </a:stretch>
        </p:blipFill>
        <p:spPr>
          <a:xfrm>
            <a:off x="2294095" y="1522561"/>
            <a:ext cx="2985537" cy="1437127"/>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Designing a Global Name Service"/>
          <p:cNvSpPr txBox="1">
            <a:spLocks noGrp="1"/>
          </p:cNvSpPr>
          <p:nvPr>
            <p:ph type="title"/>
          </p:nvPr>
        </p:nvSpPr>
        <p:spPr>
          <a:prstGeom prst="rect">
            <a:avLst/>
          </a:prstGeom>
        </p:spPr>
        <p:txBody>
          <a:bodyPr/>
          <a:lstStyle/>
          <a:p>
            <a:r>
              <a:t>Designing a Global Name Service</a:t>
            </a:r>
          </a:p>
        </p:txBody>
      </p:sp>
      <p:sp>
        <p:nvSpPr>
          <p:cNvPr id="243"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246" name="A name service maps names to values…"/>
          <p:cNvSpPr txBox="1">
            <a:spLocks noGrp="1"/>
          </p:cNvSpPr>
          <p:nvPr>
            <p:ph type="body" sz="quarter" idx="4294967295"/>
          </p:nvPr>
        </p:nvSpPr>
        <p:spPr>
          <a:xfrm>
            <a:off x="9510905" y="8683242"/>
            <a:ext cx="13234610" cy="2705823"/>
          </a:xfrm>
          <a:prstGeom prst="rect">
            <a:avLst/>
          </a:prstGeom>
        </p:spPr>
        <p:txBody>
          <a:bodyPr/>
          <a:lstStyle/>
          <a:p>
            <a:pPr marL="860424" indent="-860424">
              <a:spcBef>
                <a:spcPts val="3000"/>
              </a:spcBef>
              <a:buFontTx/>
              <a:defRPr sz="5000">
                <a:solidFill>
                  <a:srgbClr val="000000"/>
                </a:solidFill>
                <a:uFill>
                  <a:solidFill>
                    <a:srgbClr val="000000"/>
                  </a:solidFill>
                </a:uFill>
                <a:latin typeface="Times New Roman"/>
                <a:ea typeface="Times New Roman"/>
                <a:cs typeface="Times New Roman"/>
                <a:sym typeface="Times New Roman"/>
              </a:defRPr>
            </a:pPr>
            <a:r>
              <a:t>A name service maps </a:t>
            </a:r>
            <a:r>
              <a:rPr>
                <a:solidFill>
                  <a:srgbClr val="0096FF"/>
                </a:solidFill>
                <a:uFill>
                  <a:solidFill>
                    <a:srgbClr val="0096FF"/>
                  </a:solidFill>
                </a:uFill>
              </a:rPr>
              <a:t>names</a:t>
            </a:r>
            <a:r>
              <a:t> to </a:t>
            </a:r>
            <a:r>
              <a:rPr>
                <a:solidFill>
                  <a:srgbClr val="929000"/>
                </a:solidFill>
                <a:uFill>
                  <a:solidFill>
                    <a:srgbClr val="929000"/>
                  </a:solidFill>
                </a:uFill>
              </a:rPr>
              <a:t>values</a:t>
            </a:r>
          </a:p>
          <a:p>
            <a:pPr marL="860424" indent="-860424">
              <a:spcBef>
                <a:spcPts val="5000"/>
              </a:spcBef>
              <a:buFontTx/>
              <a:defRPr sz="5000">
                <a:solidFill>
                  <a:srgbClr val="000000"/>
                </a:solidFill>
                <a:uFill>
                  <a:solidFill>
                    <a:srgbClr val="000000"/>
                  </a:solidFill>
                </a:uFill>
                <a:latin typeface="Times New Roman"/>
                <a:ea typeface="Times New Roman"/>
                <a:cs typeface="Times New Roman"/>
                <a:sym typeface="Times New Roman"/>
              </a:defRPr>
            </a:pPr>
            <a:r>
              <a:t>In this paper, a name is </a:t>
            </a:r>
            <a:r>
              <a:rPr>
                <a:solidFill>
                  <a:srgbClr val="FF2600"/>
                </a:solidFill>
              </a:rPr>
              <a:t>hierarchical</a:t>
            </a:r>
            <a:r>
              <a:t>,</a:t>
            </a:r>
            <a:br/>
            <a:r>
              <a:t>typically consisting of an entity and a property</a:t>
            </a:r>
          </a:p>
        </p:txBody>
      </p:sp>
      <p:sp>
        <p:nvSpPr>
          <p:cNvPr id="247" name="Katerina’s lab"/>
          <p:cNvSpPr/>
          <p:nvPr/>
        </p:nvSpPr>
        <p:spPr>
          <a:xfrm>
            <a:off x="2594603" y="1874955"/>
            <a:ext cx="3926088"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spcBef>
                <a:spcPts val="1400"/>
              </a:spcBef>
              <a:defRPr sz="5000">
                <a:solidFill>
                  <a:srgbClr val="424242"/>
                </a:solidFill>
                <a:latin typeface="Times New Roman"/>
                <a:ea typeface="Times New Roman"/>
                <a:cs typeface="Times New Roman"/>
                <a:sym typeface="Times New Roman"/>
              </a:defRPr>
            </a:pPr>
            <a:r>
              <a:rPr>
                <a:solidFill>
                  <a:srgbClr val="0096FF"/>
                </a:solidFill>
                <a:uFill>
                  <a:solidFill>
                    <a:srgbClr val="0096FF"/>
                  </a:solidFill>
                </a:uFill>
              </a:rPr>
              <a:t>Katerina’s lab</a:t>
            </a:r>
            <a:r>
              <a:t>            </a:t>
            </a:r>
          </a:p>
        </p:txBody>
      </p:sp>
      <p:sp>
        <p:nvSpPr>
          <p:cNvPr id="248" name="entity"/>
          <p:cNvSpPr/>
          <p:nvPr/>
        </p:nvSpPr>
        <p:spPr>
          <a:xfrm>
            <a:off x="2952140" y="4846755"/>
            <a:ext cx="1606283" cy="838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uFill>
                  <a:solidFill>
                    <a:srgbClr val="424242"/>
                  </a:solidFill>
                </a:uFill>
                <a:latin typeface="Times New Roman"/>
                <a:ea typeface="Times New Roman"/>
                <a:cs typeface="Times New Roman"/>
                <a:sym typeface="Times New Roman"/>
              </a:defRPr>
            </a:lvl1pPr>
          </a:lstStyle>
          <a:p>
            <a:r>
              <a:t>entity</a:t>
            </a:r>
          </a:p>
        </p:txBody>
      </p:sp>
      <p:sp>
        <p:nvSpPr>
          <p:cNvPr id="249" name="properties"/>
          <p:cNvSpPr/>
          <p:nvPr/>
        </p:nvSpPr>
        <p:spPr>
          <a:xfrm>
            <a:off x="4894818" y="4846755"/>
            <a:ext cx="2699240" cy="838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uFill>
                  <a:solidFill>
                    <a:srgbClr val="424242"/>
                  </a:solidFill>
                </a:uFill>
                <a:latin typeface="Times New Roman"/>
                <a:ea typeface="Times New Roman"/>
                <a:cs typeface="Times New Roman"/>
                <a:sym typeface="Times New Roman"/>
              </a:defRPr>
            </a:lvl1pPr>
          </a:lstStyle>
          <a:p>
            <a:r>
              <a:t>properties</a:t>
            </a:r>
          </a:p>
        </p:txBody>
      </p:sp>
      <p:sp>
        <p:nvSpPr>
          <p:cNvPr id="250" name="Network Architecture"/>
          <p:cNvSpPr/>
          <p:nvPr/>
        </p:nvSpPr>
        <p:spPr>
          <a:xfrm>
            <a:off x="11405344" y="1850926"/>
            <a:ext cx="6132428"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1400"/>
              </a:spcBef>
              <a:defRPr sz="5000">
                <a:solidFill>
                  <a:srgbClr val="929000"/>
                </a:solidFill>
                <a:uFill>
                  <a:solidFill>
                    <a:srgbClr val="929000"/>
                  </a:solidFill>
                </a:uFill>
                <a:latin typeface="Times New Roman"/>
                <a:ea typeface="Times New Roman"/>
                <a:cs typeface="Times New Roman"/>
                <a:sym typeface="Times New Roman"/>
              </a:defRPr>
            </a:lvl1pPr>
          </a:lstStyle>
          <a:p>
            <a:r>
              <a:t>Network Architecture</a:t>
            </a:r>
          </a:p>
        </p:txBody>
      </p:sp>
      <p:sp>
        <p:nvSpPr>
          <p:cNvPr id="251" name="Katerina’s office"/>
          <p:cNvSpPr/>
          <p:nvPr/>
        </p:nvSpPr>
        <p:spPr>
          <a:xfrm>
            <a:off x="2536246" y="3360855"/>
            <a:ext cx="484771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spcBef>
                <a:spcPts val="1400"/>
              </a:spcBef>
              <a:defRPr sz="5000">
                <a:solidFill>
                  <a:srgbClr val="424242"/>
                </a:solidFill>
                <a:latin typeface="Times New Roman"/>
                <a:ea typeface="Times New Roman"/>
                <a:cs typeface="Times New Roman"/>
                <a:sym typeface="Times New Roman"/>
              </a:defRPr>
            </a:pPr>
            <a:r>
              <a:rPr>
                <a:solidFill>
                  <a:srgbClr val="0096FF"/>
                </a:solidFill>
                <a:uFill>
                  <a:solidFill>
                    <a:srgbClr val="0096FF"/>
                  </a:solidFill>
                </a:uFill>
              </a:rPr>
              <a:t>Katerina’s office</a:t>
            </a:r>
            <a:r>
              <a:t>        </a:t>
            </a:r>
          </a:p>
        </p:txBody>
      </p:sp>
      <p:sp>
        <p:nvSpPr>
          <p:cNvPr id="252" name="BC 126"/>
          <p:cNvSpPr/>
          <p:nvPr/>
        </p:nvSpPr>
        <p:spPr>
          <a:xfrm>
            <a:off x="11405344" y="3336826"/>
            <a:ext cx="2476501"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1400"/>
              </a:spcBef>
              <a:defRPr sz="5000">
                <a:solidFill>
                  <a:srgbClr val="929000"/>
                </a:solidFill>
                <a:uFill>
                  <a:solidFill>
                    <a:srgbClr val="929000"/>
                  </a:solidFill>
                </a:uFill>
                <a:latin typeface="Times New Roman"/>
                <a:ea typeface="Times New Roman"/>
                <a:cs typeface="Times New Roman"/>
                <a:sym typeface="Times New Roman"/>
              </a:defRPr>
            </a:lvl1pPr>
          </a:lstStyle>
          <a:p>
            <a:r>
              <a:t>BC 126</a:t>
            </a:r>
          </a:p>
        </p:txBody>
      </p:sp>
      <p:sp>
        <p:nvSpPr>
          <p:cNvPr id="253" name="Oval"/>
          <p:cNvSpPr/>
          <p:nvPr/>
        </p:nvSpPr>
        <p:spPr>
          <a:xfrm>
            <a:off x="2382086" y="1570155"/>
            <a:ext cx="2746391" cy="3009901"/>
          </a:xfrm>
          <a:prstGeom prst="ellipse">
            <a:avLst/>
          </a:prstGeom>
          <a:ln w="25400">
            <a:solidFill>
              <a:srgbClr val="000000"/>
            </a:solidFill>
            <a:miter lim="400000"/>
          </a:ln>
        </p:spPr>
        <p:txBody>
          <a:bodyPr lIns="50800" tIns="50800" rIns="50800" bIns="50800" anchor="ctr"/>
          <a:lstStyle/>
          <a:p>
            <a:pPr>
              <a:defRPr sz="5200"/>
            </a:pPr>
            <a:endParaRPr/>
          </a:p>
        </p:txBody>
      </p:sp>
      <p:sp>
        <p:nvSpPr>
          <p:cNvPr id="254" name="Oval"/>
          <p:cNvSpPr/>
          <p:nvPr/>
        </p:nvSpPr>
        <p:spPr>
          <a:xfrm>
            <a:off x="5202752" y="1570155"/>
            <a:ext cx="2083372" cy="3009901"/>
          </a:xfrm>
          <a:prstGeom prst="ellipse">
            <a:avLst/>
          </a:prstGeom>
          <a:ln w="25400">
            <a:solidFill>
              <a:srgbClr val="000000"/>
            </a:solidFill>
            <a:miter lim="400000"/>
          </a:ln>
        </p:spPr>
        <p:txBody>
          <a:bodyPr lIns="50800" tIns="50800" rIns="50800" bIns="50800" anchor="ctr"/>
          <a:lstStyle/>
          <a:p>
            <a:pPr>
              <a:defRPr sz="5200"/>
            </a:pPr>
            <a:endParaRPr/>
          </a:p>
        </p:txBody>
      </p:sp>
      <p:sp>
        <p:nvSpPr>
          <p:cNvPr id="255" name="Line"/>
          <p:cNvSpPr/>
          <p:nvPr/>
        </p:nvSpPr>
        <p:spPr>
          <a:xfrm flipH="1" flipV="1">
            <a:off x="7231822" y="2270025"/>
            <a:ext cx="3620346" cy="2"/>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56" name="Line"/>
          <p:cNvSpPr/>
          <p:nvPr/>
        </p:nvSpPr>
        <p:spPr>
          <a:xfrm flipH="1" flipV="1">
            <a:off x="7231822" y="3755925"/>
            <a:ext cx="3620346" cy="2"/>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57" name="property values"/>
          <p:cNvSpPr/>
          <p:nvPr/>
        </p:nvSpPr>
        <p:spPr>
          <a:xfrm>
            <a:off x="12154258" y="4846755"/>
            <a:ext cx="4092334" cy="838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uFill>
                  <a:solidFill>
                    <a:srgbClr val="424242"/>
                  </a:solidFill>
                </a:uFill>
                <a:latin typeface="Times New Roman"/>
                <a:ea typeface="Times New Roman"/>
                <a:cs typeface="Times New Roman"/>
                <a:sym typeface="Times New Roman"/>
              </a:defRPr>
            </a:lvl1pPr>
          </a:lstStyle>
          <a:p>
            <a:r>
              <a:t>property values</a:t>
            </a:r>
          </a:p>
        </p:txBody>
      </p:sp>
      <p:sp>
        <p:nvSpPr>
          <p:cNvPr id="258" name="Oval"/>
          <p:cNvSpPr/>
          <p:nvPr/>
        </p:nvSpPr>
        <p:spPr>
          <a:xfrm>
            <a:off x="10663608" y="1405131"/>
            <a:ext cx="7073635" cy="3009901"/>
          </a:xfrm>
          <a:prstGeom prst="ellipse">
            <a:avLst/>
          </a:prstGeom>
          <a:ln w="25400">
            <a:solidFill>
              <a:srgbClr val="000000"/>
            </a:solidFill>
            <a:miter lim="400000"/>
          </a:ln>
        </p:spPr>
        <p:txBody>
          <a:bodyPr lIns="50800" tIns="50800" rIns="50800" bIns="50800" anchor="ctr"/>
          <a:lstStyle/>
          <a:p>
            <a:pPr>
              <a:defRPr sz="5200"/>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46">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24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iterate>
                                    <p:tmAbs val="0"/>
                                  </p:iterate>
                                  <p:childTnLst>
                                    <p:set>
                                      <p:cBhvr>
                                        <p:cTn id="12" fill="hold"/>
                                        <p:tgtEl>
                                          <p:spTgt spid="24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3" nodeType="clickEffect">
                                  <p:stCondLst>
                                    <p:cond delay="0"/>
                                  </p:stCondLst>
                                  <p:iterate>
                                    <p:tmAbs val="0"/>
                                  </p:iterate>
                                  <p:childTnLst>
                                    <p:set>
                                      <p:cBhvr>
                                        <p:cTn id="16" fill="hold"/>
                                        <p:tgtEl>
                                          <p:spTgt spid="250"/>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4" nodeType="afterEffect">
                                  <p:stCondLst>
                                    <p:cond delay="0"/>
                                  </p:stCondLst>
                                  <p:iterate>
                                    <p:tmAbs val="0"/>
                                  </p:iterate>
                                  <p:childTnLst>
                                    <p:set>
                                      <p:cBhvr>
                                        <p:cTn id="19" fill="hold"/>
                                        <p:tgtEl>
                                          <p:spTgt spid="25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5" nodeType="clickEffect">
                                  <p:stCondLst>
                                    <p:cond delay="0"/>
                                  </p:stCondLst>
                                  <p:iterate>
                                    <p:tmAbs val="0"/>
                                  </p:iterate>
                                  <p:childTnLst>
                                    <p:set>
                                      <p:cBhvr>
                                        <p:cTn id="23" fill="hold"/>
                                        <p:tgtEl>
                                          <p:spTgt spid="25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6" nodeType="clickEffect">
                                  <p:stCondLst>
                                    <p:cond delay="0"/>
                                  </p:stCondLst>
                                  <p:iterate>
                                    <p:tmAbs val="0"/>
                                  </p:iterate>
                                  <p:childTnLst>
                                    <p:set>
                                      <p:cBhvr>
                                        <p:cTn id="27" fill="hold"/>
                                        <p:tgtEl>
                                          <p:spTgt spid="252"/>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7" nodeType="afterEffect">
                                  <p:stCondLst>
                                    <p:cond delay="0"/>
                                  </p:stCondLst>
                                  <p:iterate>
                                    <p:tmAbs val="0"/>
                                  </p:iterate>
                                  <p:childTnLst>
                                    <p:set>
                                      <p:cBhvr>
                                        <p:cTn id="30" fill="hold"/>
                                        <p:tgtEl>
                                          <p:spTgt spid="2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iterate>
                                    <p:tmAbs val="0"/>
                                  </p:iterate>
                                  <p:childTnLst>
                                    <p:set>
                                      <p:cBhvr>
                                        <p:cTn id="34" fill="hold"/>
                                        <p:tgtEl>
                                          <p:spTgt spid="24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8" nodeType="clickEffect">
                                  <p:stCondLst>
                                    <p:cond delay="0"/>
                                  </p:stCondLst>
                                  <p:iterate>
                                    <p:tmAbs val="0"/>
                                  </p:iterate>
                                  <p:childTnLst>
                                    <p:set>
                                      <p:cBhvr>
                                        <p:cTn id="38" fill="hold"/>
                                        <p:tgtEl>
                                          <p:spTgt spid="248"/>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9" nodeType="afterEffect">
                                  <p:stCondLst>
                                    <p:cond delay="0"/>
                                  </p:stCondLst>
                                  <p:iterate>
                                    <p:tmAbs val="0"/>
                                  </p:iterate>
                                  <p:childTnLst>
                                    <p:set>
                                      <p:cBhvr>
                                        <p:cTn id="41" fill="hold"/>
                                        <p:tgtEl>
                                          <p:spTgt spid="25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10" nodeType="clickEffect">
                                  <p:stCondLst>
                                    <p:cond delay="0"/>
                                  </p:stCondLst>
                                  <p:iterate>
                                    <p:tmAbs val="0"/>
                                  </p:iterate>
                                  <p:childTnLst>
                                    <p:set>
                                      <p:cBhvr>
                                        <p:cTn id="45" fill="hold"/>
                                        <p:tgtEl>
                                          <p:spTgt spid="249"/>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11" nodeType="afterEffect">
                                  <p:stCondLst>
                                    <p:cond delay="0"/>
                                  </p:stCondLst>
                                  <p:iterate>
                                    <p:tmAbs val="0"/>
                                  </p:iterate>
                                  <p:childTnLst>
                                    <p:set>
                                      <p:cBhvr>
                                        <p:cTn id="48" fill="hold"/>
                                        <p:tgtEl>
                                          <p:spTgt spid="25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2" nodeType="clickEffect">
                                  <p:stCondLst>
                                    <p:cond delay="0"/>
                                  </p:stCondLst>
                                  <p:iterate>
                                    <p:tmAbs val="0"/>
                                  </p:iterate>
                                  <p:childTnLst>
                                    <p:set>
                                      <p:cBhvr>
                                        <p:cTn id="52" fill="hold"/>
                                        <p:tgtEl>
                                          <p:spTgt spid="257"/>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13" nodeType="afterEffect">
                                  <p:stCondLst>
                                    <p:cond delay="0"/>
                                  </p:stCondLst>
                                  <p:iterate>
                                    <p:tmAbs val="0"/>
                                  </p:iterate>
                                  <p:childTnLst>
                                    <p:set>
                                      <p:cBhvr>
                                        <p:cTn id="55" fill="hold"/>
                                        <p:tgtEl>
                                          <p:spTgt spid="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 grpId="1" build="p" bldLvl="5" animBg="1" advAuto="0"/>
      <p:bldP spid="247" grpId="2" animBg="1" advAuto="0"/>
      <p:bldP spid="248" grpId="8" animBg="1" advAuto="0"/>
      <p:bldP spid="249" grpId="10" animBg="1" advAuto="0"/>
      <p:bldP spid="250" grpId="3" animBg="1" advAuto="0"/>
      <p:bldP spid="251" grpId="5" animBg="1" advAuto="0"/>
      <p:bldP spid="252" grpId="6" animBg="1" advAuto="0"/>
      <p:bldP spid="253" grpId="9" animBg="1" advAuto="0"/>
      <p:bldP spid="254" grpId="11" animBg="1" advAuto="0"/>
      <p:bldP spid="255" grpId="4" animBg="1" advAuto="0"/>
      <p:bldP spid="256" grpId="7" animBg="1" advAuto="0"/>
      <p:bldP spid="257" grpId="12" animBg="1" advAuto="0"/>
      <p:bldP spid="258" grpId="13"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263" name="Line"/>
          <p:cNvSpPr/>
          <p:nvPr/>
        </p:nvSpPr>
        <p:spPr>
          <a:xfrm flipV="1">
            <a:off x="9522990" y="5648602"/>
            <a:ext cx="1137779" cy="1333639"/>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64" name="Circle"/>
          <p:cNvSpPr/>
          <p:nvPr/>
        </p:nvSpPr>
        <p:spPr>
          <a:xfrm>
            <a:off x="10555811" y="4972675"/>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uFillTx/>
                <a:latin typeface="Times New Roman"/>
                <a:ea typeface="Times New Roman"/>
                <a:cs typeface="Times New Roman"/>
                <a:sym typeface="Times New Roman"/>
              </a:defRPr>
            </a:pPr>
            <a:endParaRPr/>
          </a:p>
        </p:txBody>
      </p:sp>
      <p:sp>
        <p:nvSpPr>
          <p:cNvPr id="265" name="Lampson"/>
          <p:cNvSpPr/>
          <p:nvPr/>
        </p:nvSpPr>
        <p:spPr>
          <a:xfrm>
            <a:off x="9202502" y="4070761"/>
            <a:ext cx="2216877"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266" name="Circle"/>
          <p:cNvSpPr/>
          <p:nvPr/>
        </p:nvSpPr>
        <p:spPr>
          <a:xfrm>
            <a:off x="8909932" y="6887467"/>
            <a:ext cx="759815" cy="762310"/>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uFillTx/>
                <a:latin typeface="Times New Roman"/>
                <a:ea typeface="Times New Roman"/>
                <a:cs typeface="Times New Roman"/>
                <a:sym typeface="Times New Roman"/>
              </a:defRPr>
            </a:pPr>
            <a:endParaRPr/>
          </a:p>
        </p:txBody>
      </p:sp>
      <p:sp>
        <p:nvSpPr>
          <p:cNvPr id="267" name="Circle"/>
          <p:cNvSpPr/>
          <p:nvPr/>
        </p:nvSpPr>
        <p:spPr>
          <a:xfrm>
            <a:off x="7314010" y="8761307"/>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uFillTx/>
                <a:latin typeface="Times New Roman"/>
                <a:ea typeface="Times New Roman"/>
                <a:cs typeface="Times New Roman"/>
                <a:sym typeface="Times New Roman"/>
              </a:defRPr>
            </a:pPr>
            <a:endParaRPr/>
          </a:p>
        </p:txBody>
      </p:sp>
      <p:sp>
        <p:nvSpPr>
          <p:cNvPr id="268" name="Circle"/>
          <p:cNvSpPr/>
          <p:nvPr/>
        </p:nvSpPr>
        <p:spPr>
          <a:xfrm>
            <a:off x="10441063" y="8741560"/>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uFillTx/>
                <a:latin typeface="Times New Roman"/>
                <a:ea typeface="Times New Roman"/>
                <a:cs typeface="Times New Roman"/>
                <a:sym typeface="Times New Roman"/>
              </a:defRPr>
            </a:pPr>
            <a:endParaRPr/>
          </a:p>
        </p:txBody>
      </p:sp>
      <p:sp>
        <p:nvSpPr>
          <p:cNvPr id="269" name="Circle"/>
          <p:cNvSpPr/>
          <p:nvPr/>
        </p:nvSpPr>
        <p:spPr>
          <a:xfrm>
            <a:off x="13938212" y="8738788"/>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uFillTx/>
                <a:latin typeface="Times New Roman"/>
                <a:ea typeface="Times New Roman"/>
                <a:cs typeface="Times New Roman"/>
                <a:sym typeface="Times New Roman"/>
              </a:defRPr>
            </a:pPr>
            <a:endParaRPr/>
          </a:p>
        </p:txBody>
      </p:sp>
      <p:sp>
        <p:nvSpPr>
          <p:cNvPr id="270" name="Password"/>
          <p:cNvSpPr/>
          <p:nvPr/>
        </p:nvSpPr>
        <p:spPr>
          <a:xfrm>
            <a:off x="7809260" y="5912543"/>
            <a:ext cx="2216877" cy="6638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Password</a:t>
            </a:r>
          </a:p>
        </p:txBody>
      </p:sp>
      <p:sp>
        <p:nvSpPr>
          <p:cNvPr id="271" name="Mailboxes"/>
          <p:cNvSpPr/>
          <p:nvPr/>
        </p:nvSpPr>
        <p:spPr>
          <a:xfrm>
            <a:off x="11809941" y="5950341"/>
            <a:ext cx="2532293" cy="5762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Mailboxes</a:t>
            </a:r>
          </a:p>
        </p:txBody>
      </p:sp>
      <p:sp>
        <p:nvSpPr>
          <p:cNvPr id="272" name="vnxm56"/>
          <p:cNvSpPr/>
          <p:nvPr/>
        </p:nvSpPr>
        <p:spPr>
          <a:xfrm>
            <a:off x="6445982" y="7627964"/>
            <a:ext cx="1879764" cy="6347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vnxm56</a:t>
            </a:r>
          </a:p>
        </p:txBody>
      </p:sp>
      <p:sp>
        <p:nvSpPr>
          <p:cNvPr id="273" name="Zin"/>
          <p:cNvSpPr/>
          <p:nvPr/>
        </p:nvSpPr>
        <p:spPr>
          <a:xfrm>
            <a:off x="10754045" y="7613386"/>
            <a:ext cx="1032364" cy="6638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Zin</a:t>
            </a:r>
          </a:p>
        </p:txBody>
      </p:sp>
      <p:sp>
        <p:nvSpPr>
          <p:cNvPr id="274" name="Pinot"/>
          <p:cNvSpPr/>
          <p:nvPr/>
        </p:nvSpPr>
        <p:spPr>
          <a:xfrm>
            <a:off x="13304237" y="7605631"/>
            <a:ext cx="1267591" cy="5769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Pinot</a:t>
            </a:r>
          </a:p>
        </p:txBody>
      </p:sp>
      <p:sp>
        <p:nvSpPr>
          <p:cNvPr id="275" name="Circle"/>
          <p:cNvSpPr/>
          <p:nvPr/>
        </p:nvSpPr>
        <p:spPr>
          <a:xfrm>
            <a:off x="13291537" y="4972675"/>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uFillTx/>
                <a:latin typeface="Times New Roman"/>
                <a:ea typeface="Times New Roman"/>
                <a:cs typeface="Times New Roman"/>
                <a:sym typeface="Times New Roman"/>
              </a:defRPr>
            </a:pPr>
            <a:endParaRPr/>
          </a:p>
        </p:txBody>
      </p:sp>
      <p:sp>
        <p:nvSpPr>
          <p:cNvPr id="276" name="Shroeder"/>
          <p:cNvSpPr/>
          <p:nvPr/>
        </p:nvSpPr>
        <p:spPr>
          <a:xfrm>
            <a:off x="13075637" y="4071149"/>
            <a:ext cx="2080750" cy="633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Shroeder</a:t>
            </a:r>
          </a:p>
        </p:txBody>
      </p:sp>
      <p:grpSp>
        <p:nvGrpSpPr>
          <p:cNvPr id="281" name="Group"/>
          <p:cNvGrpSpPr/>
          <p:nvPr/>
        </p:nvGrpSpPr>
        <p:grpSpPr>
          <a:xfrm>
            <a:off x="4202520" y="3522429"/>
            <a:ext cx="4712889" cy="4011086"/>
            <a:chOff x="0" y="0"/>
            <a:chExt cx="4712887" cy="4011084"/>
          </a:xfrm>
        </p:grpSpPr>
        <p:sp>
          <p:nvSpPr>
            <p:cNvPr id="277" name="labels"/>
            <p:cNvSpPr/>
            <p:nvPr/>
          </p:nvSpPr>
          <p:spPr>
            <a:xfrm>
              <a:off x="0" y="0"/>
              <a:ext cx="1804374" cy="83798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defTabSz="825500">
                <a:spcBef>
                  <a:spcPts val="5600"/>
                </a:spcBef>
                <a:defRPr sz="5000">
                  <a:solidFill>
                    <a:srgbClr val="FF2600"/>
                  </a:solidFill>
                  <a:uFillTx/>
                  <a:latin typeface="Times New Roman"/>
                  <a:ea typeface="Times New Roman"/>
                  <a:cs typeface="Times New Roman"/>
                  <a:sym typeface="Times New Roman"/>
                </a:defRPr>
              </a:lvl1pPr>
            </a:lstStyle>
            <a:p>
              <a:r>
                <a:t>labels</a:t>
              </a:r>
            </a:p>
          </p:txBody>
        </p:sp>
        <p:sp>
          <p:nvSpPr>
            <p:cNvPr id="278" name="Line"/>
            <p:cNvSpPr/>
            <p:nvPr/>
          </p:nvSpPr>
          <p:spPr>
            <a:xfrm flipH="1" flipV="1">
              <a:off x="1959484" y="672543"/>
              <a:ext cx="2753404" cy="273721"/>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279" name="Line"/>
            <p:cNvSpPr/>
            <p:nvPr/>
          </p:nvSpPr>
          <p:spPr>
            <a:xfrm flipH="1" flipV="1">
              <a:off x="1942900" y="655959"/>
              <a:ext cx="1667817" cy="1757223"/>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280" name="Line"/>
            <p:cNvSpPr/>
            <p:nvPr/>
          </p:nvSpPr>
          <p:spPr>
            <a:xfrm flipH="1" flipV="1">
              <a:off x="1942902" y="639376"/>
              <a:ext cx="684938" cy="337170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282" name="Rounded Rectangle"/>
          <p:cNvSpPr/>
          <p:nvPr/>
        </p:nvSpPr>
        <p:spPr>
          <a:xfrm>
            <a:off x="10711936" y="2925581"/>
            <a:ext cx="2960128" cy="812585"/>
          </a:xfrm>
          <a:prstGeom prst="roundRect">
            <a:avLst>
              <a:gd name="adj" fmla="val 15306"/>
            </a:avLst>
          </a:prstGeom>
          <a:solidFill>
            <a:srgbClr val="FFFFFF"/>
          </a:solidFill>
          <a:ln w="25400">
            <a:solidFill>
              <a:srgbClr val="424242"/>
            </a:solidFill>
            <a:miter lim="400000"/>
          </a:ln>
        </p:spPr>
        <p:txBody>
          <a:bodyPr lIns="50800" tIns="50800" rIns="50800" bIns="50800" anchor="ctr"/>
          <a:lstStyle/>
          <a:p>
            <a:pPr marL="0" marR="0" algn="ctr" defTabSz="825500">
              <a:spcBef>
                <a:spcPts val="5600"/>
              </a:spcBef>
              <a:defRPr sz="5000" i="1">
                <a:solidFill>
                  <a:srgbClr val="424242"/>
                </a:solidFill>
                <a:uFillTx/>
                <a:latin typeface="Times New Roman"/>
                <a:ea typeface="Times New Roman"/>
                <a:cs typeface="Times New Roman"/>
                <a:sym typeface="Times New Roman"/>
              </a:defRPr>
            </a:pPr>
            <a:endParaRPr/>
          </a:p>
        </p:txBody>
      </p:sp>
      <p:sp>
        <p:nvSpPr>
          <p:cNvPr id="283" name="Circle"/>
          <p:cNvSpPr/>
          <p:nvPr/>
        </p:nvSpPr>
        <p:spPr>
          <a:xfrm>
            <a:off x="12164320" y="6887621"/>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uFillTx/>
                <a:latin typeface="Times New Roman"/>
                <a:ea typeface="Times New Roman"/>
                <a:cs typeface="Times New Roman"/>
                <a:sym typeface="Times New Roman"/>
              </a:defRPr>
            </a:pPr>
            <a:endParaRPr/>
          </a:p>
        </p:txBody>
      </p:sp>
      <p:sp>
        <p:nvSpPr>
          <p:cNvPr id="284" name="entities"/>
          <p:cNvSpPr/>
          <p:nvPr/>
        </p:nvSpPr>
        <p:spPr>
          <a:xfrm>
            <a:off x="15723313" y="4003557"/>
            <a:ext cx="1994167"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solidFill>
                  <a:srgbClr val="FF2600"/>
                </a:solidFill>
                <a:latin typeface="Times New Roman"/>
                <a:ea typeface="Times New Roman"/>
                <a:cs typeface="Times New Roman"/>
                <a:sym typeface="Times New Roman"/>
              </a:defRPr>
            </a:lvl1pPr>
          </a:lstStyle>
          <a:p>
            <a:r>
              <a:t>entities</a:t>
            </a:r>
          </a:p>
        </p:txBody>
      </p:sp>
      <p:sp>
        <p:nvSpPr>
          <p:cNvPr id="285" name="properties"/>
          <p:cNvSpPr/>
          <p:nvPr/>
        </p:nvSpPr>
        <p:spPr>
          <a:xfrm>
            <a:off x="14926422" y="5886510"/>
            <a:ext cx="2699240"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solidFill>
                  <a:srgbClr val="FF2600"/>
                </a:solidFill>
                <a:latin typeface="Times New Roman"/>
                <a:ea typeface="Times New Roman"/>
                <a:cs typeface="Times New Roman"/>
                <a:sym typeface="Times New Roman"/>
              </a:defRPr>
            </a:lvl1pPr>
          </a:lstStyle>
          <a:p>
            <a:r>
              <a:t>properties</a:t>
            </a:r>
          </a:p>
        </p:txBody>
      </p:sp>
      <p:sp>
        <p:nvSpPr>
          <p:cNvPr id="286" name="property values"/>
          <p:cNvSpPr/>
          <p:nvPr/>
        </p:nvSpPr>
        <p:spPr>
          <a:xfrm>
            <a:off x="15285570" y="7593638"/>
            <a:ext cx="4092334"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solidFill>
                  <a:srgbClr val="FF2600"/>
                </a:solidFill>
                <a:latin typeface="Times New Roman"/>
                <a:ea typeface="Times New Roman"/>
                <a:cs typeface="Times New Roman"/>
                <a:sym typeface="Times New Roman"/>
              </a:defRPr>
            </a:lvl1pPr>
          </a:lstStyle>
          <a:p>
            <a:r>
              <a:t>property values</a:t>
            </a:r>
          </a:p>
        </p:txBody>
      </p:sp>
      <p:sp>
        <p:nvSpPr>
          <p:cNvPr id="287" name="Oval"/>
          <p:cNvSpPr/>
          <p:nvPr/>
        </p:nvSpPr>
        <p:spPr>
          <a:xfrm>
            <a:off x="8989900" y="3942878"/>
            <a:ext cx="6679825" cy="978537"/>
          </a:xfrm>
          <a:prstGeom prst="ellipse">
            <a:avLst/>
          </a:prstGeom>
          <a:ln w="25400">
            <a:solidFill>
              <a:srgbClr val="FF2600"/>
            </a:solidFill>
            <a:miter lim="400000"/>
          </a:ln>
        </p:spPr>
        <p:txBody>
          <a:bodyPr lIns="50800" tIns="50800" rIns="50800" bIns="50800" anchor="ctr"/>
          <a:lstStyle/>
          <a:p>
            <a:pPr>
              <a:defRPr sz="5000"/>
            </a:pPr>
            <a:endParaRPr/>
          </a:p>
        </p:txBody>
      </p:sp>
      <p:sp>
        <p:nvSpPr>
          <p:cNvPr id="288" name="Oval"/>
          <p:cNvSpPr/>
          <p:nvPr/>
        </p:nvSpPr>
        <p:spPr>
          <a:xfrm>
            <a:off x="7475232" y="5735334"/>
            <a:ext cx="7279532" cy="1031084"/>
          </a:xfrm>
          <a:prstGeom prst="ellipse">
            <a:avLst/>
          </a:prstGeom>
          <a:ln w="25400">
            <a:solidFill>
              <a:srgbClr val="FF2600"/>
            </a:solidFill>
            <a:miter lim="400000"/>
          </a:ln>
        </p:spPr>
        <p:txBody>
          <a:bodyPr lIns="50800" tIns="50800" rIns="50800" bIns="50800" anchor="ctr"/>
          <a:lstStyle/>
          <a:p>
            <a:pPr>
              <a:defRPr sz="5000"/>
            </a:pPr>
            <a:endParaRPr/>
          </a:p>
        </p:txBody>
      </p:sp>
      <p:sp>
        <p:nvSpPr>
          <p:cNvPr id="289" name="Oval"/>
          <p:cNvSpPr/>
          <p:nvPr/>
        </p:nvSpPr>
        <p:spPr>
          <a:xfrm>
            <a:off x="6096384" y="7475626"/>
            <a:ext cx="9130920" cy="1031084"/>
          </a:xfrm>
          <a:prstGeom prst="ellipse">
            <a:avLst/>
          </a:prstGeom>
          <a:ln w="25400">
            <a:solidFill>
              <a:srgbClr val="FF2600"/>
            </a:solidFill>
            <a:miter lim="400000"/>
          </a:ln>
        </p:spPr>
        <p:txBody>
          <a:bodyPr lIns="50800" tIns="50800" rIns="50800" bIns="50800" anchor="ctr"/>
          <a:lstStyle/>
          <a:p>
            <a:pPr>
              <a:defRPr sz="5000"/>
            </a:pPr>
            <a:endParaRPr/>
          </a:p>
        </p:txBody>
      </p:sp>
      <p:sp>
        <p:nvSpPr>
          <p:cNvPr id="290" name="Line"/>
          <p:cNvSpPr/>
          <p:nvPr/>
        </p:nvSpPr>
        <p:spPr>
          <a:xfrm flipV="1">
            <a:off x="7899975" y="7525080"/>
            <a:ext cx="1137779" cy="1333639"/>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91" name="Line"/>
          <p:cNvSpPr/>
          <p:nvPr/>
        </p:nvSpPr>
        <p:spPr>
          <a:xfrm flipV="1">
            <a:off x="11147318" y="3727712"/>
            <a:ext cx="1137779" cy="133364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92" name="Line"/>
          <p:cNvSpPr/>
          <p:nvPr/>
        </p:nvSpPr>
        <p:spPr>
          <a:xfrm flipV="1">
            <a:off x="11111005" y="7505798"/>
            <a:ext cx="1137779" cy="1333639"/>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93" name="Line"/>
          <p:cNvSpPr/>
          <p:nvPr/>
        </p:nvSpPr>
        <p:spPr>
          <a:xfrm flipH="1" flipV="1">
            <a:off x="12872500" y="7537780"/>
            <a:ext cx="1137779" cy="1333639"/>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94" name="Line"/>
          <p:cNvSpPr/>
          <p:nvPr/>
        </p:nvSpPr>
        <p:spPr>
          <a:xfrm flipH="1" flipV="1">
            <a:off x="11161810" y="5657673"/>
            <a:ext cx="1137779" cy="1333639"/>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95" name="Line"/>
          <p:cNvSpPr/>
          <p:nvPr/>
        </p:nvSpPr>
        <p:spPr>
          <a:xfrm flipH="1" flipV="1">
            <a:off x="12292711" y="3724022"/>
            <a:ext cx="1137779" cy="1333639"/>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287"/>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3" nodeType="afterEffect">
                                  <p:stCondLst>
                                    <p:cond delay="0"/>
                                  </p:stCondLst>
                                  <p:iterate>
                                    <p:tmAbs val="0"/>
                                  </p:iterate>
                                  <p:childTnLst>
                                    <p:set>
                                      <p:cBhvr>
                                        <p:cTn id="13" fill="hold"/>
                                        <p:tgtEl>
                                          <p:spTgt spid="28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4" nodeType="clickEffect">
                                  <p:stCondLst>
                                    <p:cond delay="0"/>
                                  </p:stCondLst>
                                  <p:iterate>
                                    <p:tmAbs val="0"/>
                                  </p:iterate>
                                  <p:childTnLst>
                                    <p:set>
                                      <p:cBhvr>
                                        <p:cTn id="17" fill="hold"/>
                                        <p:tgtEl>
                                          <p:spTgt spid="288"/>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5" nodeType="afterEffect">
                                  <p:stCondLst>
                                    <p:cond delay="0"/>
                                  </p:stCondLst>
                                  <p:iterate>
                                    <p:tmAbs val="0"/>
                                  </p:iterate>
                                  <p:childTnLst>
                                    <p:set>
                                      <p:cBhvr>
                                        <p:cTn id="20" fill="hold"/>
                                        <p:tgtEl>
                                          <p:spTgt spid="28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6" nodeType="clickEffect">
                                  <p:stCondLst>
                                    <p:cond delay="0"/>
                                  </p:stCondLst>
                                  <p:iterate>
                                    <p:tmAbs val="0"/>
                                  </p:iterate>
                                  <p:childTnLst>
                                    <p:set>
                                      <p:cBhvr>
                                        <p:cTn id="24" fill="hold"/>
                                        <p:tgtEl>
                                          <p:spTgt spid="289"/>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7" nodeType="afterEffect">
                                  <p:stCondLst>
                                    <p:cond delay="0"/>
                                  </p:stCondLst>
                                  <p:iterate>
                                    <p:tmAbs val="0"/>
                                  </p:iterate>
                                  <p:childTnLst>
                                    <p:set>
                                      <p:cBhvr>
                                        <p:cTn id="27" fill="hold"/>
                                        <p:tgtEl>
                                          <p:spTgt spid="2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 grpId="1" animBg="1" advAuto="0"/>
      <p:bldP spid="284" grpId="3" animBg="1" advAuto="0"/>
      <p:bldP spid="285" grpId="5" animBg="1" advAuto="0"/>
      <p:bldP spid="286" grpId="7" animBg="1" advAuto="0"/>
      <p:bldP spid="287" grpId="2" animBg="1" advAuto="0"/>
      <p:bldP spid="288" grpId="4" animBg="1" advAuto="0"/>
      <p:bldP spid="289" grpId="6"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Design goal #1: scalability"/>
          <p:cNvSpPr txBox="1">
            <a:spLocks noGrp="1"/>
          </p:cNvSpPr>
          <p:nvPr>
            <p:ph type="title"/>
          </p:nvPr>
        </p:nvSpPr>
        <p:spPr>
          <a:xfrm>
            <a:off x="2621481" y="2957992"/>
            <a:ext cx="12046274" cy="1562101"/>
          </a:xfrm>
          <a:prstGeom prst="rect">
            <a:avLst/>
          </a:prstGeom>
        </p:spPr>
        <p:txBody>
          <a:bodyPr/>
          <a:lstStyle/>
          <a:p>
            <a:pPr>
              <a:defRPr sz="8000">
                <a:latin typeface="Times New Roman"/>
                <a:ea typeface="Times New Roman"/>
                <a:cs typeface="Times New Roman"/>
                <a:sym typeface="Times New Roman"/>
              </a:defRPr>
            </a:pPr>
            <a:r>
              <a:t>Design goal #1: </a:t>
            </a:r>
            <a:r>
              <a:rPr>
                <a:solidFill>
                  <a:srgbClr val="FF2600"/>
                </a:solidFill>
              </a:rPr>
              <a:t>scalability</a:t>
            </a:r>
          </a:p>
        </p:txBody>
      </p:sp>
      <p:sp>
        <p:nvSpPr>
          <p:cNvPr id="300"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301" name="Must support an arbitrary number of names + administrative organizations"/>
          <p:cNvSpPr txBox="1">
            <a:spLocks noGrp="1"/>
          </p:cNvSpPr>
          <p:nvPr>
            <p:ph type="body" sz="quarter" idx="4294967295"/>
          </p:nvPr>
        </p:nvSpPr>
        <p:spPr>
          <a:xfrm>
            <a:off x="7682786" y="7821965"/>
            <a:ext cx="14210496" cy="2134961"/>
          </a:xfrm>
          <a:prstGeom prst="rect">
            <a:avLst/>
          </a:prstGeom>
        </p:spPr>
        <p:txBody>
          <a:bodyPr/>
          <a:lstStyle/>
          <a:p>
            <a:pPr marL="860424" indent="-860424">
              <a:spcBef>
                <a:spcPts val="3000"/>
              </a:spcBef>
              <a:buFontTx/>
              <a:defRPr sz="5000">
                <a:solidFill>
                  <a:srgbClr val="000000"/>
                </a:solidFill>
                <a:uFill>
                  <a:solidFill>
                    <a:srgbClr val="000000"/>
                  </a:solidFill>
                </a:uFill>
                <a:latin typeface="Times New Roman"/>
                <a:ea typeface="Times New Roman"/>
                <a:cs typeface="Times New Roman"/>
                <a:sym typeface="Times New Roman"/>
              </a:defRPr>
            </a:pPr>
            <a:r>
              <a:t>Must support an </a:t>
            </a:r>
            <a:r>
              <a:rPr>
                <a:solidFill>
                  <a:srgbClr val="FF2600"/>
                </a:solidFill>
              </a:rPr>
              <a:t>arbitrary</a:t>
            </a:r>
            <a:r>
              <a:t> number of names + administrative organizations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301">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30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 grpId="1" build="p" bldLvl="5"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grpSp>
        <p:nvGrpSpPr>
          <p:cNvPr id="320" name="Group"/>
          <p:cNvGrpSpPr/>
          <p:nvPr/>
        </p:nvGrpSpPr>
        <p:grpSpPr>
          <a:xfrm>
            <a:off x="7350810" y="5931785"/>
            <a:ext cx="2762623" cy="2924460"/>
            <a:chOff x="0" y="0"/>
            <a:chExt cx="2762622" cy="2924458"/>
          </a:xfrm>
        </p:grpSpPr>
        <p:sp>
          <p:nvSpPr>
            <p:cNvPr id="306" name="Line"/>
            <p:cNvSpPr/>
            <p:nvPr/>
          </p:nvSpPr>
          <p:spPr>
            <a:xfrm flipV="1">
              <a:off x="562364" y="965123"/>
              <a:ext cx="299557" cy="608962"/>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07" name="Line"/>
            <p:cNvSpPr/>
            <p:nvPr/>
          </p:nvSpPr>
          <p:spPr>
            <a:xfrm flipH="1" flipV="1">
              <a:off x="948672" y="1058744"/>
              <a:ext cx="535985" cy="49808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08" name="Line"/>
            <p:cNvSpPr/>
            <p:nvPr/>
          </p:nvSpPr>
          <p:spPr>
            <a:xfrm flipV="1">
              <a:off x="256746" y="1932276"/>
              <a:ext cx="225756" cy="613177"/>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09" name="Line"/>
            <p:cNvSpPr/>
            <p:nvPr/>
          </p:nvSpPr>
          <p:spPr>
            <a:xfrm flipV="1">
              <a:off x="940485" y="0"/>
              <a:ext cx="401806" cy="733994"/>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10" name="Line"/>
            <p:cNvSpPr/>
            <p:nvPr/>
          </p:nvSpPr>
          <p:spPr>
            <a:xfrm flipH="1" flipV="1">
              <a:off x="1350919" y="8628"/>
              <a:ext cx="796786" cy="74737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11" name="Circle"/>
            <p:cNvSpPr/>
            <p:nvPr/>
          </p:nvSpPr>
          <p:spPr>
            <a:xfrm>
              <a:off x="717860" y="715774"/>
              <a:ext cx="388248" cy="388248"/>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12" name="Circle"/>
            <p:cNvSpPr/>
            <p:nvPr/>
          </p:nvSpPr>
          <p:spPr>
            <a:xfrm>
              <a:off x="2037895" y="715774"/>
              <a:ext cx="388248" cy="388248"/>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13" name="Circle"/>
            <p:cNvSpPr/>
            <p:nvPr/>
          </p:nvSpPr>
          <p:spPr>
            <a:xfrm>
              <a:off x="312360" y="1561286"/>
              <a:ext cx="388248" cy="388248"/>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14" name="Circle"/>
            <p:cNvSpPr/>
            <p:nvPr/>
          </p:nvSpPr>
          <p:spPr>
            <a:xfrm>
              <a:off x="0" y="2527586"/>
              <a:ext cx="388247" cy="388247"/>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15" name="Line"/>
            <p:cNvSpPr/>
            <p:nvPr/>
          </p:nvSpPr>
          <p:spPr>
            <a:xfrm flipV="1">
              <a:off x="913059" y="1837356"/>
              <a:ext cx="621063" cy="752318"/>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16" name="Line"/>
            <p:cNvSpPr/>
            <p:nvPr/>
          </p:nvSpPr>
          <p:spPr>
            <a:xfrm flipH="1" flipV="1">
              <a:off x="1593685" y="1884269"/>
              <a:ext cx="867410" cy="705408"/>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17" name="Circle"/>
            <p:cNvSpPr/>
            <p:nvPr/>
          </p:nvSpPr>
          <p:spPr>
            <a:xfrm>
              <a:off x="648839" y="2536212"/>
              <a:ext cx="388248" cy="388247"/>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18" name="Circle"/>
            <p:cNvSpPr/>
            <p:nvPr/>
          </p:nvSpPr>
          <p:spPr>
            <a:xfrm>
              <a:off x="2374375" y="2536212"/>
              <a:ext cx="388248" cy="388247"/>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19" name="Circle"/>
            <p:cNvSpPr/>
            <p:nvPr/>
          </p:nvSpPr>
          <p:spPr>
            <a:xfrm>
              <a:off x="1347682" y="1544031"/>
              <a:ext cx="388247" cy="388247"/>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grpSp>
      <p:grpSp>
        <p:nvGrpSpPr>
          <p:cNvPr id="329" name="Group"/>
          <p:cNvGrpSpPr/>
          <p:nvPr/>
        </p:nvGrpSpPr>
        <p:grpSpPr>
          <a:xfrm>
            <a:off x="5205324" y="2213155"/>
            <a:ext cx="7528023" cy="3218230"/>
            <a:chOff x="0" y="0"/>
            <a:chExt cx="7528022" cy="3218229"/>
          </a:xfrm>
        </p:grpSpPr>
        <p:sp>
          <p:nvSpPr>
            <p:cNvPr id="321" name="Line"/>
            <p:cNvSpPr/>
            <p:nvPr/>
          </p:nvSpPr>
          <p:spPr>
            <a:xfrm flipV="1">
              <a:off x="2018024" y="602241"/>
              <a:ext cx="1049645" cy="841137"/>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22" name="Line"/>
            <p:cNvSpPr/>
            <p:nvPr/>
          </p:nvSpPr>
          <p:spPr>
            <a:xfrm flipH="1" flipV="1">
              <a:off x="4196872" y="545781"/>
              <a:ext cx="1162213" cy="981454"/>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23" name="Line"/>
            <p:cNvSpPr/>
            <p:nvPr/>
          </p:nvSpPr>
          <p:spPr>
            <a:xfrm flipV="1">
              <a:off x="413958" y="1968488"/>
              <a:ext cx="570629" cy="1216487"/>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24" name="Line"/>
            <p:cNvSpPr/>
            <p:nvPr/>
          </p:nvSpPr>
          <p:spPr>
            <a:xfrm flipH="1" flipV="1">
              <a:off x="751917" y="1742648"/>
              <a:ext cx="1995812" cy="1437942"/>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25" name="Line"/>
            <p:cNvSpPr/>
            <p:nvPr/>
          </p:nvSpPr>
          <p:spPr>
            <a:xfrm flipH="1" flipV="1">
              <a:off x="5680565" y="1754082"/>
              <a:ext cx="1847458" cy="1464148"/>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26" name="Rounded Rectangle"/>
            <p:cNvSpPr/>
            <p:nvPr/>
          </p:nvSpPr>
          <p:spPr>
            <a:xfrm>
              <a:off x="2230176" y="0"/>
              <a:ext cx="2681859" cy="686933"/>
            </a:xfrm>
            <a:prstGeom prst="roundRect">
              <a:avLst>
                <a:gd name="adj" fmla="val 20548"/>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sp>
          <p:nvSpPr>
            <p:cNvPr id="327" name="Rounded Rectangle"/>
            <p:cNvSpPr/>
            <p:nvPr/>
          </p:nvSpPr>
          <p:spPr>
            <a:xfrm>
              <a:off x="0" y="1439734"/>
              <a:ext cx="2681858" cy="686933"/>
            </a:xfrm>
            <a:prstGeom prst="roundRect">
              <a:avLst>
                <a:gd name="adj" fmla="val 20548"/>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sp>
          <p:nvSpPr>
            <p:cNvPr id="328" name="Rounded Rectangle"/>
            <p:cNvSpPr/>
            <p:nvPr/>
          </p:nvSpPr>
          <p:spPr>
            <a:xfrm>
              <a:off x="4827344" y="1533834"/>
              <a:ext cx="2681858" cy="686933"/>
            </a:xfrm>
            <a:prstGeom prst="roundRect">
              <a:avLst>
                <a:gd name="adj" fmla="val 20548"/>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grpSp>
      <p:sp>
        <p:nvSpPr>
          <p:cNvPr id="330" name="Rounded Rectangle"/>
          <p:cNvSpPr/>
          <p:nvPr/>
        </p:nvSpPr>
        <p:spPr>
          <a:xfrm>
            <a:off x="7360219" y="5393744"/>
            <a:ext cx="2681859" cy="686933"/>
          </a:xfrm>
          <a:prstGeom prst="roundRect">
            <a:avLst>
              <a:gd name="adj" fmla="val 20548"/>
            </a:avLst>
          </a:prstGeom>
          <a:solidFill>
            <a:srgbClr val="FFFFFF"/>
          </a:solidFill>
          <a:ln w="25400">
            <a:solidFill>
              <a:srgbClr val="424242"/>
            </a:solidFill>
            <a:miter lim="400000"/>
          </a:ln>
        </p:spPr>
        <p:txBody>
          <a:bodyPr lIns="50800" tIns="50800" rIns="50800" bIns="50800" anchor="ct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grpSp>
        <p:nvGrpSpPr>
          <p:cNvPr id="336" name="Group"/>
          <p:cNvGrpSpPr/>
          <p:nvPr/>
        </p:nvGrpSpPr>
        <p:grpSpPr>
          <a:xfrm>
            <a:off x="3673212" y="2875743"/>
            <a:ext cx="9931562" cy="2387392"/>
            <a:chOff x="0" y="0"/>
            <a:chExt cx="9931561" cy="2387390"/>
          </a:xfrm>
        </p:grpSpPr>
        <p:sp>
          <p:nvSpPr>
            <p:cNvPr id="331" name="DEC"/>
            <p:cNvSpPr/>
            <p:nvPr/>
          </p:nvSpPr>
          <p:spPr>
            <a:xfrm>
              <a:off x="2011462" y="6891"/>
              <a:ext cx="1656633" cy="70215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DEC</a:t>
              </a:r>
            </a:p>
          </p:txBody>
        </p:sp>
        <p:sp>
          <p:nvSpPr>
            <p:cNvPr id="332" name="IBM"/>
            <p:cNvSpPr/>
            <p:nvPr/>
          </p:nvSpPr>
          <p:spPr>
            <a:xfrm>
              <a:off x="6344482" y="0"/>
              <a:ext cx="1456722" cy="71593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IBM</a:t>
              </a:r>
            </a:p>
          </p:txBody>
        </p:sp>
        <p:sp>
          <p:nvSpPr>
            <p:cNvPr id="333" name="SRC"/>
            <p:cNvSpPr/>
            <p:nvPr/>
          </p:nvSpPr>
          <p:spPr>
            <a:xfrm>
              <a:off x="3663546" y="1668077"/>
              <a:ext cx="1496457" cy="7042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SRC</a:t>
              </a:r>
            </a:p>
          </p:txBody>
        </p:sp>
        <p:sp>
          <p:nvSpPr>
            <p:cNvPr id="334" name="Finance"/>
            <p:cNvSpPr/>
            <p:nvPr/>
          </p:nvSpPr>
          <p:spPr>
            <a:xfrm>
              <a:off x="0" y="1684427"/>
              <a:ext cx="2352270" cy="67154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Finance</a:t>
              </a:r>
            </a:p>
          </p:txBody>
        </p:sp>
        <p:sp>
          <p:nvSpPr>
            <p:cNvPr id="335" name="TJW"/>
            <p:cNvSpPr/>
            <p:nvPr/>
          </p:nvSpPr>
          <p:spPr>
            <a:xfrm>
              <a:off x="8427295" y="1653010"/>
              <a:ext cx="1504267" cy="73438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TJW</a:t>
              </a:r>
            </a:p>
          </p:txBody>
        </p:sp>
      </p:grpSp>
      <p:grpSp>
        <p:nvGrpSpPr>
          <p:cNvPr id="343" name="Group"/>
          <p:cNvGrpSpPr/>
          <p:nvPr/>
        </p:nvGrpSpPr>
        <p:grpSpPr>
          <a:xfrm>
            <a:off x="3867476" y="6048574"/>
            <a:ext cx="1562550" cy="1964470"/>
            <a:chOff x="0" y="0"/>
            <a:chExt cx="1562548" cy="1964469"/>
          </a:xfrm>
        </p:grpSpPr>
        <p:sp>
          <p:nvSpPr>
            <p:cNvPr id="337" name="Line"/>
            <p:cNvSpPr/>
            <p:nvPr/>
          </p:nvSpPr>
          <p:spPr>
            <a:xfrm flipH="1" flipV="1">
              <a:off x="186772" y="978642"/>
              <a:ext cx="207021" cy="639883"/>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38" name="Line"/>
            <p:cNvSpPr/>
            <p:nvPr/>
          </p:nvSpPr>
          <p:spPr>
            <a:xfrm flipV="1">
              <a:off x="241720" y="0"/>
              <a:ext cx="553161" cy="78832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39" name="Circle"/>
            <p:cNvSpPr/>
            <p:nvPr/>
          </p:nvSpPr>
          <p:spPr>
            <a:xfrm>
              <a:off x="1174068" y="721336"/>
              <a:ext cx="388481" cy="38848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40" name="Line"/>
            <p:cNvSpPr/>
            <p:nvPr/>
          </p:nvSpPr>
          <p:spPr>
            <a:xfrm flipH="1" flipV="1">
              <a:off x="791005" y="4809"/>
              <a:ext cx="551526" cy="72754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41" name="Circle"/>
            <p:cNvSpPr/>
            <p:nvPr/>
          </p:nvSpPr>
          <p:spPr>
            <a:xfrm>
              <a:off x="0" y="747236"/>
              <a:ext cx="388480"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42" name="Circle"/>
            <p:cNvSpPr/>
            <p:nvPr/>
          </p:nvSpPr>
          <p:spPr>
            <a:xfrm>
              <a:off x="326452" y="1575989"/>
              <a:ext cx="388480" cy="38848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grpSp>
      <p:grpSp>
        <p:nvGrpSpPr>
          <p:cNvPr id="358" name="Group"/>
          <p:cNvGrpSpPr/>
          <p:nvPr/>
        </p:nvGrpSpPr>
        <p:grpSpPr>
          <a:xfrm>
            <a:off x="12034217" y="5977166"/>
            <a:ext cx="1812904" cy="2879553"/>
            <a:chOff x="0" y="0"/>
            <a:chExt cx="1812902" cy="2879551"/>
          </a:xfrm>
        </p:grpSpPr>
        <p:sp>
          <p:nvSpPr>
            <p:cNvPr id="344" name="Line"/>
            <p:cNvSpPr/>
            <p:nvPr/>
          </p:nvSpPr>
          <p:spPr>
            <a:xfrm flipV="1">
              <a:off x="232415" y="1942587"/>
              <a:ext cx="281632" cy="598464"/>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45" name="Line"/>
            <p:cNvSpPr/>
            <p:nvPr/>
          </p:nvSpPr>
          <p:spPr>
            <a:xfrm flipH="1" flipV="1">
              <a:off x="572718" y="1870837"/>
              <a:ext cx="241461" cy="643248"/>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46" name="Line"/>
            <p:cNvSpPr/>
            <p:nvPr/>
          </p:nvSpPr>
          <p:spPr>
            <a:xfrm flipH="1" flipV="1">
              <a:off x="619656" y="1847366"/>
              <a:ext cx="756439" cy="666717"/>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47" name="Line"/>
            <p:cNvSpPr/>
            <p:nvPr/>
          </p:nvSpPr>
          <p:spPr>
            <a:xfrm flipV="1">
              <a:off x="713534" y="1031325"/>
              <a:ext cx="715810" cy="621062"/>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48" name="Line"/>
            <p:cNvSpPr/>
            <p:nvPr/>
          </p:nvSpPr>
          <p:spPr>
            <a:xfrm flipH="1" flipV="1">
              <a:off x="1450321" y="997588"/>
              <a:ext cx="136020" cy="604393"/>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49" name="Line"/>
            <p:cNvSpPr/>
            <p:nvPr/>
          </p:nvSpPr>
          <p:spPr>
            <a:xfrm flipV="1">
              <a:off x="310783" y="0"/>
              <a:ext cx="553162" cy="78832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50" name="Circle"/>
            <p:cNvSpPr/>
            <p:nvPr/>
          </p:nvSpPr>
          <p:spPr>
            <a:xfrm>
              <a:off x="1243132" y="721336"/>
              <a:ext cx="388480" cy="38848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51" name="Line"/>
            <p:cNvSpPr/>
            <p:nvPr/>
          </p:nvSpPr>
          <p:spPr>
            <a:xfrm flipH="1" flipV="1">
              <a:off x="860068" y="4809"/>
              <a:ext cx="551526" cy="72754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52" name="Circle"/>
            <p:cNvSpPr/>
            <p:nvPr/>
          </p:nvSpPr>
          <p:spPr>
            <a:xfrm>
              <a:off x="69063" y="747236"/>
              <a:ext cx="388481"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53" name="Circle"/>
            <p:cNvSpPr/>
            <p:nvPr/>
          </p:nvSpPr>
          <p:spPr>
            <a:xfrm>
              <a:off x="397111" y="1575989"/>
              <a:ext cx="388481"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54" name="Circle"/>
            <p:cNvSpPr/>
            <p:nvPr/>
          </p:nvSpPr>
          <p:spPr>
            <a:xfrm>
              <a:off x="1424423" y="1575989"/>
              <a:ext cx="388480"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55" name="Circle"/>
            <p:cNvSpPr/>
            <p:nvPr/>
          </p:nvSpPr>
          <p:spPr>
            <a:xfrm>
              <a:off x="0" y="2491072"/>
              <a:ext cx="388480"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56" name="Circle"/>
            <p:cNvSpPr/>
            <p:nvPr/>
          </p:nvSpPr>
          <p:spPr>
            <a:xfrm>
              <a:off x="647465" y="2491072"/>
              <a:ext cx="388480"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357" name="Circle"/>
            <p:cNvSpPr/>
            <p:nvPr/>
          </p:nvSpPr>
          <p:spPr>
            <a:xfrm>
              <a:off x="1294928" y="2491072"/>
              <a:ext cx="388481"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grpSp>
      <p:sp>
        <p:nvSpPr>
          <p:cNvPr id="359" name="Rounded Rectangle"/>
          <p:cNvSpPr/>
          <p:nvPr/>
        </p:nvSpPr>
        <p:spPr>
          <a:xfrm>
            <a:off x="11444171" y="5403154"/>
            <a:ext cx="2681859" cy="686933"/>
          </a:xfrm>
          <a:prstGeom prst="roundRect">
            <a:avLst>
              <a:gd name="adj" fmla="val 20548"/>
            </a:avLst>
          </a:prstGeom>
          <a:solidFill>
            <a:srgbClr val="FFFFFF"/>
          </a:solidFill>
          <a:ln w="25400">
            <a:solidFill>
              <a:srgbClr val="424242"/>
            </a:solidFill>
            <a:miter lim="400000"/>
          </a:ln>
        </p:spPr>
        <p:txBody>
          <a:bodyPr lIns="50800" tIns="50800" rIns="50800" bIns="50800" anchor="ct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sp>
        <p:nvSpPr>
          <p:cNvPr id="360" name="Rounded Rectangle"/>
          <p:cNvSpPr/>
          <p:nvPr/>
        </p:nvSpPr>
        <p:spPr>
          <a:xfrm>
            <a:off x="3276268" y="5393744"/>
            <a:ext cx="2681859" cy="686933"/>
          </a:xfrm>
          <a:prstGeom prst="roundRect">
            <a:avLst>
              <a:gd name="adj" fmla="val 20548"/>
            </a:avLst>
          </a:prstGeom>
          <a:solidFill>
            <a:srgbClr val="FFFFFF"/>
          </a:solidFill>
          <a:ln w="25400">
            <a:solidFill>
              <a:srgbClr val="424242"/>
            </a:solidFill>
            <a:miter lim="400000"/>
          </a:ln>
        </p:spPr>
        <p:txBody>
          <a:bodyPr lIns="50800" tIns="50800" rIns="50800" bIns="50800" anchor="ct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grpSp>
        <p:nvGrpSpPr>
          <p:cNvPr id="367" name="Group"/>
          <p:cNvGrpSpPr/>
          <p:nvPr/>
        </p:nvGrpSpPr>
        <p:grpSpPr>
          <a:xfrm>
            <a:off x="3795225" y="2255488"/>
            <a:ext cx="9585936" cy="3949192"/>
            <a:chOff x="0" y="0"/>
            <a:chExt cx="9585935" cy="3949190"/>
          </a:xfrm>
        </p:grpSpPr>
        <p:sp>
          <p:nvSpPr>
            <p:cNvPr id="361" name="#734"/>
            <p:cNvSpPr/>
            <p:nvPr/>
          </p:nvSpPr>
          <p:spPr>
            <a:xfrm>
              <a:off x="4083952" y="3189999"/>
              <a:ext cx="1496771" cy="75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362" name="#128"/>
            <p:cNvSpPr/>
            <p:nvPr/>
          </p:nvSpPr>
          <p:spPr>
            <a:xfrm>
              <a:off x="0" y="3189999"/>
              <a:ext cx="1431643" cy="70938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#128</a:t>
              </a:r>
            </a:p>
          </p:txBody>
        </p:sp>
        <p:sp>
          <p:nvSpPr>
            <p:cNvPr id="363" name="#935"/>
            <p:cNvSpPr/>
            <p:nvPr/>
          </p:nvSpPr>
          <p:spPr>
            <a:xfrm>
              <a:off x="8167903" y="3180589"/>
              <a:ext cx="1418033" cy="60072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#935</a:t>
              </a:r>
            </a:p>
          </p:txBody>
        </p:sp>
        <p:sp>
          <p:nvSpPr>
            <p:cNvPr id="364" name="#311"/>
            <p:cNvSpPr/>
            <p:nvPr/>
          </p:nvSpPr>
          <p:spPr>
            <a:xfrm>
              <a:off x="1941489" y="1439734"/>
              <a:ext cx="1338467" cy="73837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#311</a:t>
              </a:r>
            </a:p>
          </p:txBody>
        </p:sp>
        <p:sp>
          <p:nvSpPr>
            <p:cNvPr id="365" name="#552"/>
            <p:cNvSpPr/>
            <p:nvPr/>
          </p:nvSpPr>
          <p:spPr>
            <a:xfrm>
              <a:off x="6841090" y="1533834"/>
              <a:ext cx="1325159" cy="68922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#552</a:t>
              </a:r>
            </a:p>
          </p:txBody>
        </p:sp>
        <p:sp>
          <p:nvSpPr>
            <p:cNvPr id="366" name="#999"/>
            <p:cNvSpPr/>
            <p:nvPr/>
          </p:nvSpPr>
          <p:spPr>
            <a:xfrm>
              <a:off x="4117855" y="0"/>
              <a:ext cx="1550831" cy="72677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#999</a:t>
              </a:r>
            </a:p>
          </p:txBody>
        </p:sp>
      </p:grpSp>
      <p:grpSp>
        <p:nvGrpSpPr>
          <p:cNvPr id="371" name="Group"/>
          <p:cNvGrpSpPr/>
          <p:nvPr/>
        </p:nvGrpSpPr>
        <p:grpSpPr>
          <a:xfrm>
            <a:off x="1441053" y="2546660"/>
            <a:ext cx="4516090" cy="2167189"/>
            <a:chOff x="0" y="1142212"/>
            <a:chExt cx="4516088" cy="2167188"/>
          </a:xfrm>
        </p:grpSpPr>
        <p:sp>
          <p:nvSpPr>
            <p:cNvPr id="368" name="local directory names"/>
            <p:cNvSpPr/>
            <p:nvPr/>
          </p:nvSpPr>
          <p:spPr>
            <a:xfrm>
              <a:off x="0" y="1142212"/>
              <a:ext cx="2733291"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p>
              <a:pPr marL="0" marR="0" defTabSz="825500">
                <a:spcBef>
                  <a:spcPts val="5600"/>
                </a:spcBef>
                <a:defRPr sz="5000">
                  <a:solidFill>
                    <a:srgbClr val="0096FF"/>
                  </a:solidFill>
                  <a:uFillTx/>
                  <a:latin typeface="Times New Roman"/>
                  <a:ea typeface="Times New Roman"/>
                  <a:cs typeface="Times New Roman"/>
                  <a:sym typeface="Times New Roman"/>
                </a:defRPr>
              </a:pPr>
              <a:r>
                <a:rPr>
                  <a:solidFill>
                    <a:srgbClr val="FF2600"/>
                  </a:solidFill>
                </a:rPr>
                <a:t>local</a:t>
              </a:r>
              <a:r>
                <a:t> </a:t>
              </a:r>
              <a:r>
                <a:rPr>
                  <a:solidFill>
                    <a:srgbClr val="FF2600"/>
                  </a:solidFill>
                </a:rPr>
                <a:t>directory names</a:t>
              </a:r>
            </a:p>
          </p:txBody>
        </p:sp>
        <p:sp>
          <p:nvSpPr>
            <p:cNvPr id="369" name="Line"/>
            <p:cNvSpPr/>
            <p:nvPr/>
          </p:nvSpPr>
          <p:spPr>
            <a:xfrm flipH="1" flipV="1">
              <a:off x="2358691" y="1713359"/>
              <a:ext cx="149259" cy="159604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70" name="Line"/>
            <p:cNvSpPr/>
            <p:nvPr/>
          </p:nvSpPr>
          <p:spPr>
            <a:xfrm flipH="1" flipV="1">
              <a:off x="2354357" y="1711491"/>
              <a:ext cx="2161732" cy="169305"/>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375" name="Group"/>
          <p:cNvGrpSpPr/>
          <p:nvPr/>
        </p:nvGrpSpPr>
        <p:grpSpPr>
          <a:xfrm>
            <a:off x="9520995" y="2223562"/>
            <a:ext cx="6929159" cy="1755197"/>
            <a:chOff x="0" y="916456"/>
            <a:chExt cx="6929158" cy="1755195"/>
          </a:xfrm>
        </p:grpSpPr>
        <p:sp>
          <p:nvSpPr>
            <p:cNvPr id="372" name="global directory identifiers"/>
            <p:cNvSpPr/>
            <p:nvPr/>
          </p:nvSpPr>
          <p:spPr>
            <a:xfrm>
              <a:off x="3992359" y="1142212"/>
              <a:ext cx="2936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p>
              <a:pPr marL="0" marR="0" defTabSz="825500">
                <a:spcBef>
                  <a:spcPts val="5600"/>
                </a:spcBef>
                <a:defRPr sz="5000">
                  <a:solidFill>
                    <a:srgbClr val="0096FF"/>
                  </a:solidFill>
                  <a:uFillTx/>
                  <a:latin typeface="Times New Roman"/>
                  <a:ea typeface="Times New Roman"/>
                  <a:cs typeface="Times New Roman"/>
                  <a:sym typeface="Times New Roman"/>
                </a:defRPr>
              </a:pPr>
              <a:r>
                <a:rPr>
                  <a:solidFill>
                    <a:srgbClr val="FF2600"/>
                  </a:solidFill>
                </a:rPr>
                <a:t>global</a:t>
              </a:r>
              <a:r>
                <a:t> </a:t>
              </a:r>
              <a:r>
                <a:rPr>
                  <a:solidFill>
                    <a:srgbClr val="FF2600"/>
                  </a:solidFill>
                </a:rPr>
                <a:t>directory identifiers</a:t>
              </a:r>
            </a:p>
          </p:txBody>
        </p:sp>
        <p:sp>
          <p:nvSpPr>
            <p:cNvPr id="373" name="Line"/>
            <p:cNvSpPr/>
            <p:nvPr/>
          </p:nvSpPr>
          <p:spPr>
            <a:xfrm flipV="1">
              <a:off x="-1" y="917589"/>
              <a:ext cx="3817303" cy="276328"/>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74" name="Line"/>
            <p:cNvSpPr/>
            <p:nvPr/>
          </p:nvSpPr>
          <p:spPr>
            <a:xfrm flipV="1">
              <a:off x="2561095" y="916456"/>
              <a:ext cx="1256015" cy="1755197"/>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3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367"/>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3" nodeType="afterEffect">
                                  <p:stCondLst>
                                    <p:cond delay="0"/>
                                  </p:stCondLst>
                                  <p:iterate>
                                    <p:tmAbs val="0"/>
                                  </p:iterate>
                                  <p:childTnLst>
                                    <p:set>
                                      <p:cBhvr>
                                        <p:cTn id="13" fill="hold"/>
                                        <p:tgtEl>
                                          <p:spTgt spid="37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4" nodeType="clickEffect">
                                  <p:stCondLst>
                                    <p:cond delay="0"/>
                                  </p:stCondLst>
                                  <p:iterate>
                                    <p:tmAbs val="0"/>
                                  </p:iterate>
                                  <p:childTnLst>
                                    <p:set>
                                      <p:cBhvr>
                                        <p:cTn id="17" fill="hold"/>
                                        <p:tgtEl>
                                          <p:spTgt spid="336"/>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5" nodeType="afterEffect">
                                  <p:stCondLst>
                                    <p:cond delay="0"/>
                                  </p:stCondLst>
                                  <p:iterate>
                                    <p:tmAbs val="0"/>
                                  </p:iterate>
                                  <p:childTnLst>
                                    <p:set>
                                      <p:cBhvr>
                                        <p:cTn id="20" fill="hold"/>
                                        <p:tgtEl>
                                          <p:spTgt spid="3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 grpId="1" animBg="1" advAuto="0"/>
      <p:bldP spid="336" grpId="4" animBg="1" advAuto="0"/>
      <p:bldP spid="367" grpId="2" animBg="1" advAuto="0"/>
      <p:bldP spid="371" grpId="5" animBg="1" advAuto="0"/>
      <p:bldP spid="375" grpId="3"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grpSp>
        <p:nvGrpSpPr>
          <p:cNvPr id="401" name="Group"/>
          <p:cNvGrpSpPr/>
          <p:nvPr/>
        </p:nvGrpSpPr>
        <p:grpSpPr>
          <a:xfrm>
            <a:off x="2799580" y="6064791"/>
            <a:ext cx="8710406" cy="5799286"/>
            <a:chOff x="0" y="0"/>
            <a:chExt cx="8710405" cy="5799285"/>
          </a:xfrm>
        </p:grpSpPr>
        <p:sp>
          <p:nvSpPr>
            <p:cNvPr id="380" name="Line"/>
            <p:cNvSpPr/>
            <p:nvPr/>
          </p:nvSpPr>
          <p:spPr>
            <a:xfrm flipV="1">
              <a:off x="3077009" y="1924580"/>
              <a:ext cx="1137778" cy="1333639"/>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81" name="Circle"/>
            <p:cNvSpPr/>
            <p:nvPr/>
          </p:nvSpPr>
          <p:spPr>
            <a:xfrm>
              <a:off x="4109829" y="1248652"/>
              <a:ext cx="762001" cy="76200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382" name="Lampson"/>
            <p:cNvSpPr/>
            <p:nvPr/>
          </p:nvSpPr>
          <p:spPr>
            <a:xfrm>
              <a:off x="2756520" y="34673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383" name="Circle"/>
            <p:cNvSpPr/>
            <p:nvPr/>
          </p:nvSpPr>
          <p:spPr>
            <a:xfrm>
              <a:off x="2463950" y="3163444"/>
              <a:ext cx="759815" cy="76231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384" name="Circle"/>
            <p:cNvSpPr/>
            <p:nvPr/>
          </p:nvSpPr>
          <p:spPr>
            <a:xfrm>
              <a:off x="868029" y="5037285"/>
              <a:ext cx="762001" cy="76200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385" name="Circle"/>
            <p:cNvSpPr/>
            <p:nvPr/>
          </p:nvSpPr>
          <p:spPr>
            <a:xfrm>
              <a:off x="3995081" y="5017537"/>
              <a:ext cx="762001" cy="76200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386" name="Circle"/>
            <p:cNvSpPr/>
            <p:nvPr/>
          </p:nvSpPr>
          <p:spPr>
            <a:xfrm>
              <a:off x="7492231" y="5014765"/>
              <a:ext cx="762001" cy="76200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387" name="Password"/>
            <p:cNvSpPr/>
            <p:nvPr/>
          </p:nvSpPr>
          <p:spPr>
            <a:xfrm>
              <a:off x="1363278" y="2188521"/>
              <a:ext cx="2216876" cy="663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Password</a:t>
              </a:r>
            </a:p>
          </p:txBody>
        </p:sp>
        <p:sp>
          <p:nvSpPr>
            <p:cNvPr id="388" name="Mailboxes"/>
            <p:cNvSpPr/>
            <p:nvPr/>
          </p:nvSpPr>
          <p:spPr>
            <a:xfrm>
              <a:off x="5363959" y="2226318"/>
              <a:ext cx="2532294" cy="57627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Mailboxes</a:t>
              </a:r>
            </a:p>
          </p:txBody>
        </p:sp>
        <p:sp>
          <p:nvSpPr>
            <p:cNvPr id="389" name="vnxm56"/>
            <p:cNvSpPr/>
            <p:nvPr/>
          </p:nvSpPr>
          <p:spPr>
            <a:xfrm>
              <a:off x="0" y="3903941"/>
              <a:ext cx="1879763" cy="63470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vnxm56</a:t>
              </a:r>
            </a:p>
          </p:txBody>
        </p:sp>
        <p:sp>
          <p:nvSpPr>
            <p:cNvPr id="390" name="Zin"/>
            <p:cNvSpPr/>
            <p:nvPr/>
          </p:nvSpPr>
          <p:spPr>
            <a:xfrm>
              <a:off x="4308064" y="3889363"/>
              <a:ext cx="1032364" cy="6638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Zin</a:t>
              </a:r>
            </a:p>
          </p:txBody>
        </p:sp>
        <p:sp>
          <p:nvSpPr>
            <p:cNvPr id="391" name="Pinot"/>
            <p:cNvSpPr/>
            <p:nvPr/>
          </p:nvSpPr>
          <p:spPr>
            <a:xfrm>
              <a:off x="6858255" y="3881608"/>
              <a:ext cx="1267591" cy="5769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Pinot</a:t>
              </a:r>
            </a:p>
          </p:txBody>
        </p:sp>
        <p:sp>
          <p:nvSpPr>
            <p:cNvPr id="392" name="Circle"/>
            <p:cNvSpPr/>
            <p:nvPr/>
          </p:nvSpPr>
          <p:spPr>
            <a:xfrm>
              <a:off x="6845555" y="1248652"/>
              <a:ext cx="762001" cy="76200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393" name="Shroeder"/>
            <p:cNvSpPr/>
            <p:nvPr/>
          </p:nvSpPr>
          <p:spPr>
            <a:xfrm>
              <a:off x="6629655" y="347127"/>
              <a:ext cx="2080751" cy="63392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Shroeder</a:t>
              </a:r>
            </a:p>
          </p:txBody>
        </p:sp>
        <p:sp>
          <p:nvSpPr>
            <p:cNvPr id="394" name="Circle"/>
            <p:cNvSpPr/>
            <p:nvPr/>
          </p:nvSpPr>
          <p:spPr>
            <a:xfrm>
              <a:off x="5718337" y="3163598"/>
              <a:ext cx="762001" cy="76200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395" name="Line"/>
            <p:cNvSpPr/>
            <p:nvPr/>
          </p:nvSpPr>
          <p:spPr>
            <a:xfrm flipV="1">
              <a:off x="1453993" y="3801057"/>
              <a:ext cx="1137778" cy="1333639"/>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96" name="Line"/>
            <p:cNvSpPr/>
            <p:nvPr/>
          </p:nvSpPr>
          <p:spPr>
            <a:xfrm flipV="1">
              <a:off x="4701336" y="3689"/>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97" name="Line"/>
            <p:cNvSpPr/>
            <p:nvPr/>
          </p:nvSpPr>
          <p:spPr>
            <a:xfrm flipV="1">
              <a:off x="4665023" y="3781775"/>
              <a:ext cx="1137779"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98" name="Line"/>
            <p:cNvSpPr/>
            <p:nvPr/>
          </p:nvSpPr>
          <p:spPr>
            <a:xfrm flipH="1" flipV="1">
              <a:off x="6426519" y="3813757"/>
              <a:ext cx="1137778" cy="1333639"/>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99" name="Line"/>
            <p:cNvSpPr/>
            <p:nvPr/>
          </p:nvSpPr>
          <p:spPr>
            <a:xfrm flipH="1" flipV="1">
              <a:off x="4715828" y="1933651"/>
              <a:ext cx="1137779" cy="1333639"/>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00" name="Line"/>
            <p:cNvSpPr/>
            <p:nvPr/>
          </p:nvSpPr>
          <p:spPr>
            <a:xfrm flipH="1" flipV="1">
              <a:off x="5846729" y="-1"/>
              <a:ext cx="1137779" cy="1333639"/>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410" name="Group"/>
          <p:cNvGrpSpPr/>
          <p:nvPr/>
        </p:nvGrpSpPr>
        <p:grpSpPr>
          <a:xfrm>
            <a:off x="5205324" y="2213155"/>
            <a:ext cx="7528023" cy="3218230"/>
            <a:chOff x="0" y="0"/>
            <a:chExt cx="7528022" cy="3218229"/>
          </a:xfrm>
        </p:grpSpPr>
        <p:sp>
          <p:nvSpPr>
            <p:cNvPr id="402" name="Line"/>
            <p:cNvSpPr/>
            <p:nvPr/>
          </p:nvSpPr>
          <p:spPr>
            <a:xfrm flipV="1">
              <a:off x="2018024" y="602241"/>
              <a:ext cx="1049645" cy="841137"/>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03" name="Line"/>
            <p:cNvSpPr/>
            <p:nvPr/>
          </p:nvSpPr>
          <p:spPr>
            <a:xfrm flipH="1" flipV="1">
              <a:off x="4196872" y="545781"/>
              <a:ext cx="1162213" cy="981454"/>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04" name="Line"/>
            <p:cNvSpPr/>
            <p:nvPr/>
          </p:nvSpPr>
          <p:spPr>
            <a:xfrm flipV="1">
              <a:off x="413958" y="1968488"/>
              <a:ext cx="570629" cy="1216487"/>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05" name="Line"/>
            <p:cNvSpPr/>
            <p:nvPr/>
          </p:nvSpPr>
          <p:spPr>
            <a:xfrm flipH="1" flipV="1">
              <a:off x="751917" y="1742648"/>
              <a:ext cx="1995812" cy="1437942"/>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06" name="Line"/>
            <p:cNvSpPr/>
            <p:nvPr/>
          </p:nvSpPr>
          <p:spPr>
            <a:xfrm flipH="1" flipV="1">
              <a:off x="5680565" y="1754082"/>
              <a:ext cx="1847458" cy="1464148"/>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07" name="Rounded Rectangle"/>
            <p:cNvSpPr/>
            <p:nvPr/>
          </p:nvSpPr>
          <p:spPr>
            <a:xfrm>
              <a:off x="2230176" y="0"/>
              <a:ext cx="2681859" cy="686933"/>
            </a:xfrm>
            <a:prstGeom prst="roundRect">
              <a:avLst>
                <a:gd name="adj" fmla="val 20548"/>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sp>
          <p:nvSpPr>
            <p:cNvPr id="408" name="Rounded Rectangle"/>
            <p:cNvSpPr/>
            <p:nvPr/>
          </p:nvSpPr>
          <p:spPr>
            <a:xfrm>
              <a:off x="0" y="1439734"/>
              <a:ext cx="2681858" cy="686933"/>
            </a:xfrm>
            <a:prstGeom prst="roundRect">
              <a:avLst>
                <a:gd name="adj" fmla="val 20548"/>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sp>
          <p:nvSpPr>
            <p:cNvPr id="409" name="Rounded Rectangle"/>
            <p:cNvSpPr/>
            <p:nvPr/>
          </p:nvSpPr>
          <p:spPr>
            <a:xfrm>
              <a:off x="4827344" y="1533834"/>
              <a:ext cx="2681858" cy="686933"/>
            </a:xfrm>
            <a:prstGeom prst="roundRect">
              <a:avLst>
                <a:gd name="adj" fmla="val 20548"/>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grpSp>
      <p:sp>
        <p:nvSpPr>
          <p:cNvPr id="411" name="Rounded Rectangle"/>
          <p:cNvSpPr/>
          <p:nvPr/>
        </p:nvSpPr>
        <p:spPr>
          <a:xfrm>
            <a:off x="7360219" y="5393744"/>
            <a:ext cx="2681859" cy="686933"/>
          </a:xfrm>
          <a:prstGeom prst="roundRect">
            <a:avLst>
              <a:gd name="adj" fmla="val 20548"/>
            </a:avLst>
          </a:prstGeom>
          <a:solidFill>
            <a:srgbClr val="FFFFFF"/>
          </a:solidFill>
          <a:ln w="25400">
            <a:solidFill>
              <a:srgbClr val="424242"/>
            </a:solidFill>
            <a:miter lim="400000"/>
          </a:ln>
        </p:spPr>
        <p:txBody>
          <a:bodyPr lIns="50800" tIns="50800" rIns="50800" bIns="50800" anchor="ct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grpSp>
        <p:nvGrpSpPr>
          <p:cNvPr id="417" name="Group"/>
          <p:cNvGrpSpPr/>
          <p:nvPr/>
        </p:nvGrpSpPr>
        <p:grpSpPr>
          <a:xfrm>
            <a:off x="3673212" y="2875743"/>
            <a:ext cx="9931562" cy="2387392"/>
            <a:chOff x="0" y="0"/>
            <a:chExt cx="9931561" cy="2387390"/>
          </a:xfrm>
        </p:grpSpPr>
        <p:sp>
          <p:nvSpPr>
            <p:cNvPr id="412" name="DEC"/>
            <p:cNvSpPr/>
            <p:nvPr/>
          </p:nvSpPr>
          <p:spPr>
            <a:xfrm>
              <a:off x="2011462" y="6891"/>
              <a:ext cx="1656633" cy="70215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DEC</a:t>
              </a:r>
            </a:p>
          </p:txBody>
        </p:sp>
        <p:sp>
          <p:nvSpPr>
            <p:cNvPr id="413" name="IBM"/>
            <p:cNvSpPr/>
            <p:nvPr/>
          </p:nvSpPr>
          <p:spPr>
            <a:xfrm>
              <a:off x="6344482" y="0"/>
              <a:ext cx="1456722" cy="71593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IBM</a:t>
              </a:r>
            </a:p>
          </p:txBody>
        </p:sp>
        <p:sp>
          <p:nvSpPr>
            <p:cNvPr id="414" name="SRC"/>
            <p:cNvSpPr/>
            <p:nvPr/>
          </p:nvSpPr>
          <p:spPr>
            <a:xfrm>
              <a:off x="3663546" y="1668077"/>
              <a:ext cx="1496457" cy="7042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SRC</a:t>
              </a:r>
            </a:p>
          </p:txBody>
        </p:sp>
        <p:sp>
          <p:nvSpPr>
            <p:cNvPr id="415" name="Finance"/>
            <p:cNvSpPr/>
            <p:nvPr/>
          </p:nvSpPr>
          <p:spPr>
            <a:xfrm>
              <a:off x="0" y="1684427"/>
              <a:ext cx="2352270" cy="67154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Finance</a:t>
              </a:r>
            </a:p>
          </p:txBody>
        </p:sp>
        <p:sp>
          <p:nvSpPr>
            <p:cNvPr id="416" name="TJW"/>
            <p:cNvSpPr/>
            <p:nvPr/>
          </p:nvSpPr>
          <p:spPr>
            <a:xfrm>
              <a:off x="8427295" y="1653010"/>
              <a:ext cx="1504267" cy="73438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TJW</a:t>
              </a:r>
            </a:p>
          </p:txBody>
        </p:sp>
      </p:grpSp>
      <p:grpSp>
        <p:nvGrpSpPr>
          <p:cNvPr id="424" name="Group"/>
          <p:cNvGrpSpPr/>
          <p:nvPr/>
        </p:nvGrpSpPr>
        <p:grpSpPr>
          <a:xfrm>
            <a:off x="3867476" y="6048574"/>
            <a:ext cx="1562550" cy="1964470"/>
            <a:chOff x="0" y="0"/>
            <a:chExt cx="1562548" cy="1964469"/>
          </a:xfrm>
        </p:grpSpPr>
        <p:sp>
          <p:nvSpPr>
            <p:cNvPr id="418" name="Line"/>
            <p:cNvSpPr/>
            <p:nvPr/>
          </p:nvSpPr>
          <p:spPr>
            <a:xfrm flipH="1" flipV="1">
              <a:off x="186772" y="978642"/>
              <a:ext cx="207021" cy="639883"/>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19" name="Line"/>
            <p:cNvSpPr/>
            <p:nvPr/>
          </p:nvSpPr>
          <p:spPr>
            <a:xfrm flipV="1">
              <a:off x="241720" y="0"/>
              <a:ext cx="553161" cy="78832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20" name="Circle"/>
            <p:cNvSpPr/>
            <p:nvPr/>
          </p:nvSpPr>
          <p:spPr>
            <a:xfrm>
              <a:off x="1174068" y="721336"/>
              <a:ext cx="388481" cy="38848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421" name="Line"/>
            <p:cNvSpPr/>
            <p:nvPr/>
          </p:nvSpPr>
          <p:spPr>
            <a:xfrm flipH="1" flipV="1">
              <a:off x="791005" y="4809"/>
              <a:ext cx="551526" cy="72754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22" name="Circle"/>
            <p:cNvSpPr/>
            <p:nvPr/>
          </p:nvSpPr>
          <p:spPr>
            <a:xfrm>
              <a:off x="0" y="747236"/>
              <a:ext cx="388480"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423" name="Circle"/>
            <p:cNvSpPr/>
            <p:nvPr/>
          </p:nvSpPr>
          <p:spPr>
            <a:xfrm>
              <a:off x="326452" y="1575989"/>
              <a:ext cx="388480" cy="38848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grpSp>
      <p:grpSp>
        <p:nvGrpSpPr>
          <p:cNvPr id="439" name="Group"/>
          <p:cNvGrpSpPr/>
          <p:nvPr/>
        </p:nvGrpSpPr>
        <p:grpSpPr>
          <a:xfrm>
            <a:off x="12034217" y="5977166"/>
            <a:ext cx="1812904" cy="2879553"/>
            <a:chOff x="0" y="0"/>
            <a:chExt cx="1812902" cy="2879551"/>
          </a:xfrm>
        </p:grpSpPr>
        <p:sp>
          <p:nvSpPr>
            <p:cNvPr id="425" name="Line"/>
            <p:cNvSpPr/>
            <p:nvPr/>
          </p:nvSpPr>
          <p:spPr>
            <a:xfrm flipV="1">
              <a:off x="232415" y="1942587"/>
              <a:ext cx="281632" cy="598464"/>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26" name="Line"/>
            <p:cNvSpPr/>
            <p:nvPr/>
          </p:nvSpPr>
          <p:spPr>
            <a:xfrm flipH="1" flipV="1">
              <a:off x="572718" y="1870837"/>
              <a:ext cx="241461" cy="643248"/>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27" name="Line"/>
            <p:cNvSpPr/>
            <p:nvPr/>
          </p:nvSpPr>
          <p:spPr>
            <a:xfrm flipH="1" flipV="1">
              <a:off x="619656" y="1847366"/>
              <a:ext cx="756439" cy="666717"/>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28" name="Line"/>
            <p:cNvSpPr/>
            <p:nvPr/>
          </p:nvSpPr>
          <p:spPr>
            <a:xfrm flipV="1">
              <a:off x="713534" y="1031325"/>
              <a:ext cx="715810" cy="621062"/>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29" name="Line"/>
            <p:cNvSpPr/>
            <p:nvPr/>
          </p:nvSpPr>
          <p:spPr>
            <a:xfrm flipH="1" flipV="1">
              <a:off x="1450321" y="997588"/>
              <a:ext cx="136020" cy="604393"/>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30" name="Line"/>
            <p:cNvSpPr/>
            <p:nvPr/>
          </p:nvSpPr>
          <p:spPr>
            <a:xfrm flipV="1">
              <a:off x="310783" y="0"/>
              <a:ext cx="553162" cy="78832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31" name="Circle"/>
            <p:cNvSpPr/>
            <p:nvPr/>
          </p:nvSpPr>
          <p:spPr>
            <a:xfrm>
              <a:off x="1243132" y="721336"/>
              <a:ext cx="388480" cy="388481"/>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432" name="Line"/>
            <p:cNvSpPr/>
            <p:nvPr/>
          </p:nvSpPr>
          <p:spPr>
            <a:xfrm flipH="1" flipV="1">
              <a:off x="860068" y="4809"/>
              <a:ext cx="551526" cy="727545"/>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33" name="Circle"/>
            <p:cNvSpPr/>
            <p:nvPr/>
          </p:nvSpPr>
          <p:spPr>
            <a:xfrm>
              <a:off x="69063" y="747236"/>
              <a:ext cx="388481"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434" name="Circle"/>
            <p:cNvSpPr/>
            <p:nvPr/>
          </p:nvSpPr>
          <p:spPr>
            <a:xfrm>
              <a:off x="397111" y="1575989"/>
              <a:ext cx="388481"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435" name="Circle"/>
            <p:cNvSpPr/>
            <p:nvPr/>
          </p:nvSpPr>
          <p:spPr>
            <a:xfrm>
              <a:off x="1424423" y="1575989"/>
              <a:ext cx="388480"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436" name="Circle"/>
            <p:cNvSpPr/>
            <p:nvPr/>
          </p:nvSpPr>
          <p:spPr>
            <a:xfrm>
              <a:off x="0" y="2491072"/>
              <a:ext cx="388480"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437" name="Circle"/>
            <p:cNvSpPr/>
            <p:nvPr/>
          </p:nvSpPr>
          <p:spPr>
            <a:xfrm>
              <a:off x="647465" y="2491072"/>
              <a:ext cx="388480"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sp>
          <p:nvSpPr>
            <p:cNvPr id="438" name="Circle"/>
            <p:cNvSpPr/>
            <p:nvPr/>
          </p:nvSpPr>
          <p:spPr>
            <a:xfrm>
              <a:off x="1294928" y="2491072"/>
              <a:ext cx="388481" cy="388480"/>
            </a:xfrm>
            <a:prstGeom prst="ellipse">
              <a:avLst/>
            </a:prstGeom>
            <a:solidFill>
              <a:srgbClr val="FFFFFF"/>
            </a:solidFill>
            <a:ln w="25400" cap="flat">
              <a:solidFill>
                <a:srgbClr val="424242"/>
              </a:solidFill>
              <a:prstDash val="solid"/>
              <a:miter lim="400000"/>
            </a:ln>
            <a:effectLst/>
          </p:spPr>
          <p:txBody>
            <a:bodyPr wrap="square" lIns="50800" tIns="50800" rIns="50800" bIns="50800" numCol="1" anchor="ctr">
              <a:noAutofit/>
            </a:bodyPr>
            <a:lstStyle/>
            <a:p>
              <a:pPr marL="0" marR="0" algn="ctr" defTabSz="825500">
                <a:defRPr sz="5600">
                  <a:solidFill>
                    <a:srgbClr val="424242"/>
                  </a:solidFill>
                  <a:uFillTx/>
                  <a:latin typeface="Times New Roman"/>
                  <a:ea typeface="Times New Roman"/>
                  <a:cs typeface="Times New Roman"/>
                  <a:sym typeface="Times New Roman"/>
                </a:defRPr>
              </a:pPr>
              <a:endParaRPr/>
            </a:p>
          </p:txBody>
        </p:sp>
      </p:grpSp>
      <p:sp>
        <p:nvSpPr>
          <p:cNvPr id="440" name="Rounded Rectangle"/>
          <p:cNvSpPr/>
          <p:nvPr/>
        </p:nvSpPr>
        <p:spPr>
          <a:xfrm>
            <a:off x="11444171" y="5403154"/>
            <a:ext cx="2681859" cy="686933"/>
          </a:xfrm>
          <a:prstGeom prst="roundRect">
            <a:avLst>
              <a:gd name="adj" fmla="val 20548"/>
            </a:avLst>
          </a:prstGeom>
          <a:solidFill>
            <a:srgbClr val="FFFFFF"/>
          </a:solidFill>
          <a:ln w="25400">
            <a:solidFill>
              <a:srgbClr val="424242"/>
            </a:solidFill>
            <a:miter lim="400000"/>
          </a:ln>
        </p:spPr>
        <p:txBody>
          <a:bodyPr lIns="50800" tIns="50800" rIns="50800" bIns="50800" anchor="ct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sp>
        <p:nvSpPr>
          <p:cNvPr id="441" name="Rounded Rectangle"/>
          <p:cNvSpPr/>
          <p:nvPr/>
        </p:nvSpPr>
        <p:spPr>
          <a:xfrm>
            <a:off x="3276268" y="5393744"/>
            <a:ext cx="2681859" cy="686933"/>
          </a:xfrm>
          <a:prstGeom prst="roundRect">
            <a:avLst>
              <a:gd name="adj" fmla="val 20548"/>
            </a:avLst>
          </a:prstGeom>
          <a:solidFill>
            <a:srgbClr val="FFFFFF"/>
          </a:solidFill>
          <a:ln w="25400">
            <a:solidFill>
              <a:srgbClr val="424242"/>
            </a:solidFill>
            <a:miter lim="400000"/>
          </a:ln>
        </p:spPr>
        <p:txBody>
          <a:bodyPr lIns="50800" tIns="50800" rIns="50800" bIns="50800" anchor="ctr"/>
          <a:lstStyle/>
          <a:p>
            <a:pPr marL="0" marR="0" algn="ctr" defTabSz="825500">
              <a:spcBef>
                <a:spcPts val="5600"/>
              </a:spcBef>
              <a:defRPr sz="4400">
                <a:solidFill>
                  <a:srgbClr val="424242"/>
                </a:solidFill>
                <a:uFillTx/>
                <a:latin typeface="Times New Roman"/>
                <a:ea typeface="Times New Roman"/>
                <a:cs typeface="Times New Roman"/>
                <a:sym typeface="Times New Roman"/>
              </a:defRPr>
            </a:pPr>
            <a:endParaRPr/>
          </a:p>
        </p:txBody>
      </p:sp>
      <p:grpSp>
        <p:nvGrpSpPr>
          <p:cNvPr id="448" name="Group"/>
          <p:cNvGrpSpPr/>
          <p:nvPr/>
        </p:nvGrpSpPr>
        <p:grpSpPr>
          <a:xfrm>
            <a:off x="3795225" y="2255488"/>
            <a:ext cx="9585936" cy="3949192"/>
            <a:chOff x="0" y="0"/>
            <a:chExt cx="9585935" cy="3949190"/>
          </a:xfrm>
        </p:grpSpPr>
        <p:sp>
          <p:nvSpPr>
            <p:cNvPr id="442" name="#734"/>
            <p:cNvSpPr/>
            <p:nvPr/>
          </p:nvSpPr>
          <p:spPr>
            <a:xfrm>
              <a:off x="4083952" y="3189999"/>
              <a:ext cx="1496771" cy="75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443" name="#128"/>
            <p:cNvSpPr/>
            <p:nvPr/>
          </p:nvSpPr>
          <p:spPr>
            <a:xfrm>
              <a:off x="0" y="3189999"/>
              <a:ext cx="1431643" cy="70938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#128</a:t>
              </a:r>
            </a:p>
          </p:txBody>
        </p:sp>
        <p:sp>
          <p:nvSpPr>
            <p:cNvPr id="444" name="#935"/>
            <p:cNvSpPr/>
            <p:nvPr/>
          </p:nvSpPr>
          <p:spPr>
            <a:xfrm>
              <a:off x="8167903" y="3180589"/>
              <a:ext cx="1418033" cy="60072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#935</a:t>
              </a:r>
            </a:p>
          </p:txBody>
        </p:sp>
        <p:sp>
          <p:nvSpPr>
            <p:cNvPr id="445" name="#311"/>
            <p:cNvSpPr/>
            <p:nvPr/>
          </p:nvSpPr>
          <p:spPr>
            <a:xfrm>
              <a:off x="1941489" y="1439734"/>
              <a:ext cx="1338467" cy="73837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#311</a:t>
              </a:r>
            </a:p>
          </p:txBody>
        </p:sp>
        <p:sp>
          <p:nvSpPr>
            <p:cNvPr id="446" name="#552"/>
            <p:cNvSpPr/>
            <p:nvPr/>
          </p:nvSpPr>
          <p:spPr>
            <a:xfrm>
              <a:off x="6841090" y="1533834"/>
              <a:ext cx="1325159" cy="68922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#552</a:t>
              </a:r>
            </a:p>
          </p:txBody>
        </p:sp>
        <p:sp>
          <p:nvSpPr>
            <p:cNvPr id="447" name="#999"/>
            <p:cNvSpPr/>
            <p:nvPr/>
          </p:nvSpPr>
          <p:spPr>
            <a:xfrm>
              <a:off x="4117855" y="0"/>
              <a:ext cx="1550831" cy="72677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#999</a:t>
              </a:r>
            </a:p>
          </p:txBody>
        </p:sp>
      </p:grpSp>
      <p:sp>
        <p:nvSpPr>
          <p:cNvPr id="449" name="#999/DEC/SRC/Lampson/Password"/>
          <p:cNvSpPr/>
          <p:nvPr/>
        </p:nvSpPr>
        <p:spPr>
          <a:xfrm>
            <a:off x="13796086" y="2105935"/>
            <a:ext cx="961238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spcBef>
                <a:spcPts val="5600"/>
              </a:spcBef>
              <a:defRPr sz="5000">
                <a:solidFill>
                  <a:srgbClr val="0096FF"/>
                </a:solidFill>
                <a:latin typeface="Times New Roman"/>
                <a:ea typeface="Times New Roman"/>
                <a:cs typeface="Times New Roman"/>
                <a:sym typeface="Times New Roman"/>
              </a:defRPr>
            </a:lvl1pPr>
          </a:lstStyle>
          <a:p>
            <a:r>
              <a:t>#999/DEC/SRC/Lampson/Password</a:t>
            </a:r>
          </a:p>
        </p:txBody>
      </p:sp>
      <p:sp>
        <p:nvSpPr>
          <p:cNvPr id="450" name="vnxm56"/>
          <p:cNvSpPr/>
          <p:nvPr/>
        </p:nvSpPr>
        <p:spPr>
          <a:xfrm>
            <a:off x="20977398" y="2933101"/>
            <a:ext cx="2431069" cy="11793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5000">
                <a:solidFill>
                  <a:srgbClr val="929000"/>
                </a:solidFill>
                <a:uFillTx/>
                <a:latin typeface="Times New Roman"/>
                <a:ea typeface="Times New Roman"/>
                <a:cs typeface="Times New Roman"/>
                <a:sym typeface="Times New Roman"/>
              </a:defRPr>
            </a:lvl1pPr>
          </a:lstStyle>
          <a:p>
            <a:r>
              <a:t>vnxm56</a:t>
            </a:r>
          </a:p>
        </p:txBody>
      </p:sp>
      <p:sp>
        <p:nvSpPr>
          <p:cNvPr id="451" name="#999/DEC/SRC/Lampson"/>
          <p:cNvSpPr/>
          <p:nvPr/>
        </p:nvSpPr>
        <p:spPr>
          <a:xfrm>
            <a:off x="16443876" y="5737622"/>
            <a:ext cx="6964592"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spcBef>
                <a:spcPts val="5600"/>
              </a:spcBef>
              <a:defRPr sz="5000">
                <a:solidFill>
                  <a:srgbClr val="0096FF"/>
                </a:solidFill>
                <a:latin typeface="Times New Roman"/>
                <a:ea typeface="Times New Roman"/>
                <a:cs typeface="Times New Roman"/>
                <a:sym typeface="Times New Roman"/>
              </a:defRPr>
            </a:lvl1pPr>
          </a:lstStyle>
          <a:p>
            <a:r>
              <a:t>#999/DEC/SRC/Lampson</a:t>
            </a:r>
          </a:p>
        </p:txBody>
      </p:sp>
      <p:grpSp>
        <p:nvGrpSpPr>
          <p:cNvPr id="468" name="Group"/>
          <p:cNvGrpSpPr/>
          <p:nvPr/>
        </p:nvGrpSpPr>
        <p:grpSpPr>
          <a:xfrm>
            <a:off x="14923780" y="7091153"/>
            <a:ext cx="8254232" cy="4550634"/>
            <a:chOff x="0" y="0"/>
            <a:chExt cx="8254231" cy="4550632"/>
          </a:xfrm>
        </p:grpSpPr>
        <p:sp>
          <p:nvSpPr>
            <p:cNvPr id="452" name="Line"/>
            <p:cNvSpPr/>
            <p:nvPr/>
          </p:nvSpPr>
          <p:spPr>
            <a:xfrm flipV="1">
              <a:off x="3077009" y="675927"/>
              <a:ext cx="1137778" cy="1333639"/>
            </a:xfrm>
            <a:prstGeom prst="line">
              <a:avLst/>
            </a:prstGeom>
            <a:noFill/>
            <a:ln w="25400" cap="flat">
              <a:solidFill>
                <a:srgbClr val="929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53" name="Circle"/>
            <p:cNvSpPr/>
            <p:nvPr/>
          </p:nvSpPr>
          <p:spPr>
            <a:xfrm>
              <a:off x="4109829" y="0"/>
              <a:ext cx="762001" cy="762000"/>
            </a:xfrm>
            <a:prstGeom prst="ellipse">
              <a:avLst/>
            </a:prstGeom>
            <a:solidFill>
              <a:srgbClr val="FFFFFF"/>
            </a:solidFill>
            <a:ln w="25400" cap="flat">
              <a:solidFill>
                <a:srgbClr val="929000"/>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454" name="Circle"/>
            <p:cNvSpPr/>
            <p:nvPr/>
          </p:nvSpPr>
          <p:spPr>
            <a:xfrm>
              <a:off x="2463950" y="1914792"/>
              <a:ext cx="759815" cy="762310"/>
            </a:xfrm>
            <a:prstGeom prst="ellipse">
              <a:avLst/>
            </a:prstGeom>
            <a:solidFill>
              <a:srgbClr val="FFFFFF"/>
            </a:solidFill>
            <a:ln w="25400" cap="flat">
              <a:solidFill>
                <a:srgbClr val="929000"/>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455" name="Circle"/>
            <p:cNvSpPr/>
            <p:nvPr/>
          </p:nvSpPr>
          <p:spPr>
            <a:xfrm>
              <a:off x="868029" y="3788632"/>
              <a:ext cx="762001" cy="762001"/>
            </a:xfrm>
            <a:prstGeom prst="ellipse">
              <a:avLst/>
            </a:prstGeom>
            <a:solidFill>
              <a:srgbClr val="FFFFFF"/>
            </a:solidFill>
            <a:ln w="25400" cap="flat">
              <a:solidFill>
                <a:srgbClr val="929000"/>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456" name="Circle"/>
            <p:cNvSpPr/>
            <p:nvPr/>
          </p:nvSpPr>
          <p:spPr>
            <a:xfrm>
              <a:off x="3995081" y="3768884"/>
              <a:ext cx="762001" cy="762001"/>
            </a:xfrm>
            <a:prstGeom prst="ellipse">
              <a:avLst/>
            </a:prstGeom>
            <a:solidFill>
              <a:srgbClr val="FFFFFF"/>
            </a:solidFill>
            <a:ln w="25400" cap="flat">
              <a:solidFill>
                <a:srgbClr val="929000"/>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457" name="Circle"/>
            <p:cNvSpPr/>
            <p:nvPr/>
          </p:nvSpPr>
          <p:spPr>
            <a:xfrm>
              <a:off x="7492231" y="3766112"/>
              <a:ext cx="762001" cy="762001"/>
            </a:xfrm>
            <a:prstGeom prst="ellipse">
              <a:avLst/>
            </a:prstGeom>
            <a:solidFill>
              <a:srgbClr val="FFFFFF"/>
            </a:solidFill>
            <a:ln w="25400" cap="flat">
              <a:solidFill>
                <a:srgbClr val="929000"/>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458" name="Password"/>
            <p:cNvSpPr/>
            <p:nvPr/>
          </p:nvSpPr>
          <p:spPr>
            <a:xfrm>
              <a:off x="1363278" y="939868"/>
              <a:ext cx="2216876" cy="6638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929000"/>
                  </a:solidFill>
                  <a:uFillTx/>
                  <a:latin typeface="Times New Roman"/>
                  <a:ea typeface="Times New Roman"/>
                  <a:cs typeface="Times New Roman"/>
                  <a:sym typeface="Times New Roman"/>
                </a:defRPr>
              </a:lvl1pPr>
            </a:lstStyle>
            <a:p>
              <a:r>
                <a:t>Password</a:t>
              </a:r>
            </a:p>
          </p:txBody>
        </p:sp>
        <p:sp>
          <p:nvSpPr>
            <p:cNvPr id="459" name="Mailboxes"/>
            <p:cNvSpPr/>
            <p:nvPr/>
          </p:nvSpPr>
          <p:spPr>
            <a:xfrm>
              <a:off x="5363959" y="977666"/>
              <a:ext cx="2532294" cy="57627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929000"/>
                  </a:solidFill>
                  <a:uFillTx/>
                  <a:latin typeface="Times New Roman"/>
                  <a:ea typeface="Times New Roman"/>
                  <a:cs typeface="Times New Roman"/>
                  <a:sym typeface="Times New Roman"/>
                </a:defRPr>
              </a:lvl1pPr>
            </a:lstStyle>
            <a:p>
              <a:r>
                <a:t>Mailboxes</a:t>
              </a:r>
            </a:p>
          </p:txBody>
        </p:sp>
        <p:sp>
          <p:nvSpPr>
            <p:cNvPr id="460" name="vnxm56"/>
            <p:cNvSpPr/>
            <p:nvPr/>
          </p:nvSpPr>
          <p:spPr>
            <a:xfrm>
              <a:off x="0" y="2655289"/>
              <a:ext cx="1879763" cy="63470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929000"/>
                  </a:solidFill>
                  <a:uFillTx/>
                  <a:latin typeface="Times New Roman"/>
                  <a:ea typeface="Times New Roman"/>
                  <a:cs typeface="Times New Roman"/>
                  <a:sym typeface="Times New Roman"/>
                </a:defRPr>
              </a:lvl1pPr>
            </a:lstStyle>
            <a:p>
              <a:r>
                <a:t>vnxm56</a:t>
              </a:r>
            </a:p>
          </p:txBody>
        </p:sp>
        <p:sp>
          <p:nvSpPr>
            <p:cNvPr id="461" name="Zin"/>
            <p:cNvSpPr/>
            <p:nvPr/>
          </p:nvSpPr>
          <p:spPr>
            <a:xfrm>
              <a:off x="4308064" y="2640711"/>
              <a:ext cx="1032364" cy="663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929000"/>
                  </a:solidFill>
                  <a:uFillTx/>
                  <a:latin typeface="Times New Roman"/>
                  <a:ea typeface="Times New Roman"/>
                  <a:cs typeface="Times New Roman"/>
                  <a:sym typeface="Times New Roman"/>
                </a:defRPr>
              </a:lvl1pPr>
            </a:lstStyle>
            <a:p>
              <a:r>
                <a:t>Zin</a:t>
              </a:r>
            </a:p>
          </p:txBody>
        </p:sp>
        <p:sp>
          <p:nvSpPr>
            <p:cNvPr id="462" name="Pinot"/>
            <p:cNvSpPr/>
            <p:nvPr/>
          </p:nvSpPr>
          <p:spPr>
            <a:xfrm>
              <a:off x="6858255" y="2632955"/>
              <a:ext cx="1267591" cy="5769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929000"/>
                  </a:solidFill>
                  <a:uFillTx/>
                  <a:latin typeface="Times New Roman"/>
                  <a:ea typeface="Times New Roman"/>
                  <a:cs typeface="Times New Roman"/>
                  <a:sym typeface="Times New Roman"/>
                </a:defRPr>
              </a:lvl1pPr>
            </a:lstStyle>
            <a:p>
              <a:r>
                <a:t>Pinot</a:t>
              </a:r>
            </a:p>
          </p:txBody>
        </p:sp>
        <p:sp>
          <p:nvSpPr>
            <p:cNvPr id="463" name="Circle"/>
            <p:cNvSpPr/>
            <p:nvPr/>
          </p:nvSpPr>
          <p:spPr>
            <a:xfrm>
              <a:off x="5718337" y="1914946"/>
              <a:ext cx="762001" cy="762001"/>
            </a:xfrm>
            <a:prstGeom prst="ellipse">
              <a:avLst/>
            </a:prstGeom>
            <a:solidFill>
              <a:srgbClr val="FFFFFF"/>
            </a:solidFill>
            <a:ln w="25400" cap="flat">
              <a:solidFill>
                <a:srgbClr val="929000"/>
              </a:solidFill>
              <a:prstDash val="solid"/>
              <a:miter lim="400000"/>
            </a:ln>
            <a:effectLst/>
          </p:spPr>
          <p:txBody>
            <a:bodyPr wrap="square" lIns="50800" tIns="50800" rIns="50800" bIns="50800" numCol="1" anchor="ctr">
              <a:noAutofit/>
            </a:bodyP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464" name="Line"/>
            <p:cNvSpPr/>
            <p:nvPr/>
          </p:nvSpPr>
          <p:spPr>
            <a:xfrm flipV="1">
              <a:off x="1453993" y="2552404"/>
              <a:ext cx="1137778" cy="1333640"/>
            </a:xfrm>
            <a:prstGeom prst="line">
              <a:avLst/>
            </a:prstGeom>
            <a:noFill/>
            <a:ln w="25400" cap="flat">
              <a:solidFill>
                <a:srgbClr val="929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65" name="Line"/>
            <p:cNvSpPr/>
            <p:nvPr/>
          </p:nvSpPr>
          <p:spPr>
            <a:xfrm flipV="1">
              <a:off x="4665023" y="2533123"/>
              <a:ext cx="1137779" cy="1333639"/>
            </a:xfrm>
            <a:prstGeom prst="line">
              <a:avLst/>
            </a:prstGeom>
            <a:noFill/>
            <a:ln w="25400" cap="flat">
              <a:solidFill>
                <a:srgbClr val="929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66" name="Line"/>
            <p:cNvSpPr/>
            <p:nvPr/>
          </p:nvSpPr>
          <p:spPr>
            <a:xfrm flipH="1" flipV="1">
              <a:off x="6426519" y="2565105"/>
              <a:ext cx="1137778" cy="1333639"/>
            </a:xfrm>
            <a:prstGeom prst="line">
              <a:avLst/>
            </a:prstGeom>
            <a:noFill/>
            <a:ln w="25400" cap="flat">
              <a:solidFill>
                <a:srgbClr val="929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67" name="Line"/>
            <p:cNvSpPr/>
            <p:nvPr/>
          </p:nvSpPr>
          <p:spPr>
            <a:xfrm flipH="1" flipV="1">
              <a:off x="4715828" y="684999"/>
              <a:ext cx="1137779" cy="1333639"/>
            </a:xfrm>
            <a:prstGeom prst="line">
              <a:avLst/>
            </a:prstGeom>
            <a:noFill/>
            <a:ln w="25400" cap="flat">
              <a:solidFill>
                <a:srgbClr val="929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4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4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4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 grpId="1" animBg="1" advAuto="0"/>
      <p:bldP spid="450" grpId="2" animBg="1" advAuto="0"/>
      <p:bldP spid="451" grpId="3" animBg="1" advAuto="0"/>
      <p:bldP spid="468" grpId="4"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 name="Design goal #1: scalability"/>
          <p:cNvSpPr txBox="1">
            <a:spLocks noGrp="1"/>
          </p:cNvSpPr>
          <p:nvPr>
            <p:ph type="title"/>
          </p:nvPr>
        </p:nvSpPr>
        <p:spPr>
          <a:xfrm>
            <a:off x="2621481" y="2957992"/>
            <a:ext cx="12046274" cy="1562101"/>
          </a:xfrm>
          <a:prstGeom prst="rect">
            <a:avLst/>
          </a:prstGeom>
        </p:spPr>
        <p:txBody>
          <a:bodyPr/>
          <a:lstStyle/>
          <a:p>
            <a:pPr>
              <a:defRPr sz="8000">
                <a:latin typeface="Times New Roman"/>
                <a:ea typeface="Times New Roman"/>
                <a:cs typeface="Times New Roman"/>
                <a:sym typeface="Times New Roman"/>
              </a:defRPr>
            </a:pPr>
            <a:r>
              <a:t>Design goal #1: </a:t>
            </a:r>
            <a:r>
              <a:rPr>
                <a:solidFill>
                  <a:srgbClr val="FF2600"/>
                </a:solidFill>
              </a:rPr>
              <a:t>scalability</a:t>
            </a:r>
          </a:p>
        </p:txBody>
      </p:sp>
      <p:sp>
        <p:nvSpPr>
          <p:cNvPr id="471"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472" name="Achieved through a hierarchy of directories, each potentially owned by a different entity, each with a private namespace"/>
          <p:cNvSpPr txBox="1">
            <a:spLocks noGrp="1"/>
          </p:cNvSpPr>
          <p:nvPr>
            <p:ph type="body" sz="quarter" idx="4294967295"/>
          </p:nvPr>
        </p:nvSpPr>
        <p:spPr>
          <a:xfrm>
            <a:off x="7835165" y="7739870"/>
            <a:ext cx="14210497" cy="3014768"/>
          </a:xfrm>
          <a:prstGeom prst="rect">
            <a:avLst/>
          </a:prstGeom>
        </p:spPr>
        <p:txBody>
          <a:bodyPr/>
          <a:lstStyle/>
          <a:p>
            <a:pPr marL="860424" indent="-860424">
              <a:spcBef>
                <a:spcPts val="3000"/>
              </a:spcBef>
              <a:buFontTx/>
              <a:defRPr sz="5000">
                <a:solidFill>
                  <a:srgbClr val="000000"/>
                </a:solidFill>
                <a:uFill>
                  <a:solidFill>
                    <a:srgbClr val="000000"/>
                  </a:solidFill>
                </a:uFill>
                <a:latin typeface="Times New Roman"/>
                <a:ea typeface="Times New Roman"/>
                <a:cs typeface="Times New Roman"/>
                <a:sym typeface="Times New Roman"/>
              </a:defRPr>
            </a:pPr>
            <a:r>
              <a:t>Achieved through a </a:t>
            </a:r>
            <a:r>
              <a:rPr>
                <a:solidFill>
                  <a:srgbClr val="FF2600"/>
                </a:solidFill>
              </a:rPr>
              <a:t>hierarchy</a:t>
            </a:r>
            <a:r>
              <a:t> of directories,</a:t>
            </a:r>
            <a:br/>
            <a:r>
              <a:t>each potentially owned by a different entity,</a:t>
            </a:r>
            <a:br/>
            <a:r>
              <a:t>each with a </a:t>
            </a:r>
            <a:r>
              <a:rPr>
                <a:solidFill>
                  <a:srgbClr val="FF2600"/>
                </a:solidFill>
              </a:rPr>
              <a:t>private namespace</a:t>
            </a:r>
            <a:b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 grpId="1"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Design goal #2: fault tolerance"/>
          <p:cNvSpPr txBox="1">
            <a:spLocks noGrp="1"/>
          </p:cNvSpPr>
          <p:nvPr>
            <p:ph type="title"/>
          </p:nvPr>
        </p:nvSpPr>
        <p:spPr>
          <a:xfrm>
            <a:off x="2621481" y="2957992"/>
            <a:ext cx="13438370" cy="1562101"/>
          </a:xfrm>
          <a:prstGeom prst="rect">
            <a:avLst/>
          </a:prstGeom>
        </p:spPr>
        <p:txBody>
          <a:bodyPr/>
          <a:lstStyle/>
          <a:p>
            <a:pPr>
              <a:defRPr sz="8000">
                <a:latin typeface="Times New Roman"/>
                <a:ea typeface="Times New Roman"/>
                <a:cs typeface="Times New Roman"/>
                <a:sym typeface="Times New Roman"/>
              </a:defRPr>
            </a:pPr>
            <a:r>
              <a:t>Design goal #2: </a:t>
            </a:r>
            <a:r>
              <a:rPr>
                <a:solidFill>
                  <a:srgbClr val="FF2600"/>
                </a:solidFill>
              </a:rPr>
              <a:t>fault tolerance</a:t>
            </a:r>
          </a:p>
        </p:txBody>
      </p:sp>
      <p:sp>
        <p:nvSpPr>
          <p:cNvPr id="475"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476" name="The service should operate successfully  even if N of its servers fail"/>
          <p:cNvSpPr txBox="1">
            <a:spLocks noGrp="1"/>
          </p:cNvSpPr>
          <p:nvPr>
            <p:ph type="body" sz="quarter" idx="4294967295"/>
          </p:nvPr>
        </p:nvSpPr>
        <p:spPr>
          <a:xfrm>
            <a:off x="9560259" y="8358850"/>
            <a:ext cx="11698824" cy="2034605"/>
          </a:xfrm>
          <a:prstGeom prst="rect">
            <a:avLst/>
          </a:prstGeom>
        </p:spPr>
        <p:txBody>
          <a:bodyPr/>
          <a:lstStyle/>
          <a:p>
            <a:pPr marL="860424" indent="-860424">
              <a:spcBef>
                <a:spcPts val="3000"/>
              </a:spcBef>
              <a:buFontTx/>
              <a:defRPr sz="5000">
                <a:solidFill>
                  <a:srgbClr val="000000"/>
                </a:solidFill>
                <a:uFill>
                  <a:solidFill>
                    <a:srgbClr val="000000"/>
                  </a:solidFill>
                </a:uFill>
                <a:latin typeface="Times New Roman"/>
                <a:ea typeface="Times New Roman"/>
                <a:cs typeface="Times New Roman"/>
                <a:sym typeface="Times New Roman"/>
              </a:defRPr>
            </a:pPr>
            <a:r>
              <a:t>The service should operate successfully </a:t>
            </a:r>
            <a:br/>
            <a:r>
              <a:t>even if N of its servers fail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76">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47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 grpId="1" build="p" bldLvl="5"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grpSp>
        <p:nvGrpSpPr>
          <p:cNvPr id="487" name="Group"/>
          <p:cNvGrpSpPr/>
          <p:nvPr/>
        </p:nvGrpSpPr>
        <p:grpSpPr>
          <a:xfrm>
            <a:off x="2728061" y="861632"/>
            <a:ext cx="15904747" cy="3753032"/>
            <a:chOff x="0" y="91686"/>
            <a:chExt cx="15904745" cy="3753031"/>
          </a:xfrm>
        </p:grpSpPr>
        <p:sp>
          <p:nvSpPr>
            <p:cNvPr id="481" name="alpha"/>
            <p:cNvSpPr/>
            <p:nvPr/>
          </p:nvSpPr>
          <p:spPr>
            <a:xfrm>
              <a:off x="2688637" y="2731312"/>
              <a:ext cx="2319001" cy="1113407"/>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alpha</a:t>
              </a:r>
            </a:p>
          </p:txBody>
        </p:sp>
        <p:sp>
          <p:nvSpPr>
            <p:cNvPr id="482" name="beta"/>
            <p:cNvSpPr/>
            <p:nvPr/>
          </p:nvSpPr>
          <p:spPr>
            <a:xfrm>
              <a:off x="8113026" y="2726997"/>
              <a:ext cx="2319001" cy="106750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beta</a:t>
              </a:r>
            </a:p>
          </p:txBody>
        </p:sp>
        <p:sp>
          <p:nvSpPr>
            <p:cNvPr id="483" name="gamma"/>
            <p:cNvSpPr/>
            <p:nvPr/>
          </p:nvSpPr>
          <p:spPr>
            <a:xfrm>
              <a:off x="13604688" y="2645192"/>
              <a:ext cx="2300058" cy="106750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gamma</a:t>
              </a:r>
            </a:p>
          </p:txBody>
        </p:sp>
        <p:sp>
          <p:nvSpPr>
            <p:cNvPr id="484" name="servers"/>
            <p:cNvSpPr/>
            <p:nvPr/>
          </p:nvSpPr>
          <p:spPr>
            <a:xfrm>
              <a:off x="0" y="91686"/>
              <a:ext cx="1912640" cy="81122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ctr">
              <a:spAutoFit/>
            </a:bodyPr>
            <a:lstStyle>
              <a:lvl1pPr marL="0" marR="0" defTabSz="825500">
                <a:spcBef>
                  <a:spcPts val="5600"/>
                </a:spcBef>
                <a:defRPr sz="5000">
                  <a:solidFill>
                    <a:srgbClr val="FF2600"/>
                  </a:solidFill>
                  <a:uFillTx/>
                  <a:latin typeface="Times New Roman"/>
                  <a:ea typeface="Times New Roman"/>
                  <a:cs typeface="Times New Roman"/>
                  <a:sym typeface="Times New Roman"/>
                </a:defRPr>
              </a:lvl1pPr>
            </a:lstStyle>
            <a:p>
              <a:r>
                <a:t>servers</a:t>
              </a:r>
            </a:p>
          </p:txBody>
        </p:sp>
        <p:sp>
          <p:nvSpPr>
            <p:cNvPr id="485" name="Line"/>
            <p:cNvSpPr/>
            <p:nvPr/>
          </p:nvSpPr>
          <p:spPr>
            <a:xfrm flipH="1" flipV="1">
              <a:off x="1953014" y="778190"/>
              <a:ext cx="6236991" cy="2208546"/>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86" name="Line"/>
            <p:cNvSpPr/>
            <p:nvPr/>
          </p:nvSpPr>
          <p:spPr>
            <a:xfrm flipH="1" flipV="1">
              <a:off x="1398992" y="953245"/>
              <a:ext cx="1487798" cy="1872921"/>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536" name="Group"/>
          <p:cNvGrpSpPr/>
          <p:nvPr/>
        </p:nvGrpSpPr>
        <p:grpSpPr>
          <a:xfrm>
            <a:off x="3657240" y="861632"/>
            <a:ext cx="18627619" cy="10048158"/>
            <a:chOff x="0" y="296886"/>
            <a:chExt cx="18627618" cy="10048156"/>
          </a:xfrm>
        </p:grpSpPr>
        <p:sp>
          <p:nvSpPr>
            <p:cNvPr id="488" name="directory copies"/>
            <p:cNvSpPr/>
            <p:nvPr/>
          </p:nvSpPr>
          <p:spPr>
            <a:xfrm>
              <a:off x="14440388" y="296886"/>
              <a:ext cx="4187231" cy="81122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ctr">
              <a:spAutoFit/>
            </a:bodyPr>
            <a:lstStyle>
              <a:lvl1pPr marL="0" marR="0" defTabSz="825500">
                <a:spcBef>
                  <a:spcPts val="5600"/>
                </a:spcBef>
                <a:defRPr sz="5000">
                  <a:solidFill>
                    <a:srgbClr val="FF2600"/>
                  </a:solidFill>
                  <a:uFillTx/>
                  <a:latin typeface="Times New Roman"/>
                  <a:ea typeface="Times New Roman"/>
                  <a:cs typeface="Times New Roman"/>
                  <a:sym typeface="Times New Roman"/>
                </a:defRPr>
              </a:lvl1pPr>
            </a:lstStyle>
            <a:p>
              <a:r>
                <a:t>directory copies</a:t>
              </a:r>
            </a:p>
          </p:txBody>
        </p:sp>
        <p:sp>
          <p:nvSpPr>
            <p:cNvPr id="489" name="Line"/>
            <p:cNvSpPr/>
            <p:nvPr/>
          </p:nvSpPr>
          <p:spPr>
            <a:xfrm flipV="1">
              <a:off x="14729084" y="1309241"/>
              <a:ext cx="2747976" cy="3023741"/>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90" name="Line"/>
            <p:cNvSpPr/>
            <p:nvPr/>
          </p:nvSpPr>
          <p:spPr>
            <a:xfrm flipV="1">
              <a:off x="9394151" y="1159799"/>
              <a:ext cx="5042680" cy="332474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91" name="Line"/>
            <p:cNvSpPr/>
            <p:nvPr/>
          </p:nvSpPr>
          <p:spPr>
            <a:xfrm flipV="1">
              <a:off x="1436765" y="6982454"/>
              <a:ext cx="506421" cy="919461"/>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92" name="Line"/>
            <p:cNvSpPr/>
            <p:nvPr/>
          </p:nvSpPr>
          <p:spPr>
            <a:xfrm flipV="1">
              <a:off x="617580" y="8586657"/>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93" name="Line"/>
            <p:cNvSpPr/>
            <p:nvPr/>
          </p:nvSpPr>
          <p:spPr>
            <a:xfrm flipV="1">
              <a:off x="2333836" y="5090764"/>
              <a:ext cx="583017" cy="1168361"/>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94" name="Circle"/>
            <p:cNvSpPr/>
            <p:nvPr/>
          </p:nvSpPr>
          <p:spPr>
            <a:xfrm>
              <a:off x="1733263" y="6225499"/>
              <a:ext cx="839405" cy="839403"/>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nvGrpSpPr>
            <p:cNvPr id="497" name="Group"/>
            <p:cNvGrpSpPr/>
            <p:nvPr/>
          </p:nvGrpSpPr>
          <p:grpSpPr>
            <a:xfrm>
              <a:off x="2928739" y="5102647"/>
              <a:ext cx="1168248" cy="1962067"/>
              <a:chOff x="285202" y="0"/>
              <a:chExt cx="1168246" cy="1962065"/>
            </a:xfrm>
          </p:grpSpPr>
          <p:sp>
            <p:nvSpPr>
              <p:cNvPr id="495"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96" name="Circle"/>
              <p:cNvSpPr/>
              <p:nvPr/>
            </p:nvSpPr>
            <p:spPr>
              <a:xfrm>
                <a:off x="614422" y="1123040"/>
                <a:ext cx="839027" cy="839026"/>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sp>
          <p:nvSpPr>
            <p:cNvPr id="498" name="Circle"/>
            <p:cNvSpPr/>
            <p:nvPr/>
          </p:nvSpPr>
          <p:spPr>
            <a:xfrm>
              <a:off x="836279" y="7879750"/>
              <a:ext cx="833929" cy="833929"/>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sp>
          <p:nvSpPr>
            <p:cNvPr id="499" name="Circle"/>
            <p:cNvSpPr/>
            <p:nvPr/>
          </p:nvSpPr>
          <p:spPr>
            <a:xfrm>
              <a:off x="0" y="9501079"/>
              <a:ext cx="843964" cy="843965"/>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sp>
          <p:nvSpPr>
            <p:cNvPr id="500" name="#734"/>
            <p:cNvSpPr/>
            <p:nvPr/>
          </p:nvSpPr>
          <p:spPr>
            <a:xfrm>
              <a:off x="2193469" y="4247207"/>
              <a:ext cx="1472751" cy="838201"/>
            </a:xfrm>
            <a:prstGeom prst="roundRect">
              <a:avLst>
                <a:gd name="adj" fmla="val 19816"/>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501" name="#734"/>
            <p:cNvSpPr/>
            <p:nvPr/>
          </p:nvSpPr>
          <p:spPr>
            <a:xfrm>
              <a:off x="7717564" y="4230931"/>
              <a:ext cx="1472751" cy="838201"/>
            </a:xfrm>
            <a:prstGeom prst="roundRect">
              <a:avLst>
                <a:gd name="adj" fmla="val 19816"/>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502" name="#734"/>
            <p:cNvSpPr/>
            <p:nvPr/>
          </p:nvSpPr>
          <p:spPr>
            <a:xfrm>
              <a:off x="13150729" y="4230931"/>
              <a:ext cx="1472751" cy="838201"/>
            </a:xfrm>
            <a:prstGeom prst="roundRect">
              <a:avLst>
                <a:gd name="adj" fmla="val 19816"/>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507" name="Group"/>
            <p:cNvGrpSpPr/>
            <p:nvPr/>
          </p:nvGrpSpPr>
          <p:grpSpPr>
            <a:xfrm>
              <a:off x="1795868" y="7027637"/>
              <a:ext cx="1670207" cy="3311790"/>
              <a:chOff x="0" y="0"/>
              <a:chExt cx="1670206" cy="3311788"/>
            </a:xfrm>
          </p:grpSpPr>
          <p:sp>
            <p:nvSpPr>
              <p:cNvPr id="503"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04"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05" name="Circle"/>
              <p:cNvSpPr/>
              <p:nvPr/>
            </p:nvSpPr>
            <p:spPr>
              <a:xfrm>
                <a:off x="836277" y="846494"/>
                <a:ext cx="833930" cy="833930"/>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sp>
            <p:nvSpPr>
              <p:cNvPr id="506" name="Circle"/>
              <p:cNvSpPr/>
              <p:nvPr/>
            </p:nvSpPr>
            <p:spPr>
              <a:xfrm>
                <a:off x="0" y="2467825"/>
                <a:ext cx="843964" cy="843964"/>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sp>
          <p:nvSpPr>
            <p:cNvPr id="508" name="Line"/>
            <p:cNvSpPr/>
            <p:nvPr/>
          </p:nvSpPr>
          <p:spPr>
            <a:xfrm flipV="1">
              <a:off x="12394025" y="6966179"/>
              <a:ext cx="506421" cy="919460"/>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09" name="Line"/>
            <p:cNvSpPr/>
            <p:nvPr/>
          </p:nvSpPr>
          <p:spPr>
            <a:xfrm flipV="1">
              <a:off x="11574840" y="8570381"/>
              <a:ext cx="476461" cy="963720"/>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10" name="Line"/>
            <p:cNvSpPr/>
            <p:nvPr/>
          </p:nvSpPr>
          <p:spPr>
            <a:xfrm flipV="1">
              <a:off x="13291096" y="5074489"/>
              <a:ext cx="583017" cy="1168360"/>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11" name="Circle"/>
            <p:cNvSpPr/>
            <p:nvPr/>
          </p:nvSpPr>
          <p:spPr>
            <a:xfrm>
              <a:off x="12690524" y="6209223"/>
              <a:ext cx="839404" cy="839404"/>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nvGrpSpPr>
            <p:cNvPr id="514" name="Group"/>
            <p:cNvGrpSpPr/>
            <p:nvPr/>
          </p:nvGrpSpPr>
          <p:grpSpPr>
            <a:xfrm>
              <a:off x="13885999" y="5086372"/>
              <a:ext cx="1168248" cy="1962067"/>
              <a:chOff x="285202" y="0"/>
              <a:chExt cx="1168246" cy="1962065"/>
            </a:xfrm>
          </p:grpSpPr>
          <p:sp>
            <p:nvSpPr>
              <p:cNvPr id="512"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13" name="Circle"/>
              <p:cNvSpPr/>
              <p:nvPr/>
            </p:nvSpPr>
            <p:spPr>
              <a:xfrm>
                <a:off x="614422" y="1123040"/>
                <a:ext cx="839027" cy="839026"/>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sp>
          <p:nvSpPr>
            <p:cNvPr id="515" name="Circle"/>
            <p:cNvSpPr/>
            <p:nvPr/>
          </p:nvSpPr>
          <p:spPr>
            <a:xfrm>
              <a:off x="11793539" y="7863474"/>
              <a:ext cx="833929" cy="833929"/>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sp>
          <p:nvSpPr>
            <p:cNvPr id="516" name="Circle"/>
            <p:cNvSpPr/>
            <p:nvPr/>
          </p:nvSpPr>
          <p:spPr>
            <a:xfrm>
              <a:off x="10957259" y="9484804"/>
              <a:ext cx="843965" cy="843964"/>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nvGrpSpPr>
            <p:cNvPr id="521" name="Group"/>
            <p:cNvGrpSpPr/>
            <p:nvPr/>
          </p:nvGrpSpPr>
          <p:grpSpPr>
            <a:xfrm>
              <a:off x="12799629" y="6993560"/>
              <a:ext cx="1670207" cy="3311790"/>
              <a:chOff x="0" y="0"/>
              <a:chExt cx="1670206" cy="3311788"/>
            </a:xfrm>
          </p:grpSpPr>
          <p:sp>
            <p:nvSpPr>
              <p:cNvPr id="517"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18"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19" name="Circle"/>
              <p:cNvSpPr/>
              <p:nvPr/>
            </p:nvSpPr>
            <p:spPr>
              <a:xfrm>
                <a:off x="836277" y="846494"/>
                <a:ext cx="833930" cy="833930"/>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sp>
            <p:nvSpPr>
              <p:cNvPr id="520" name="Circle"/>
              <p:cNvSpPr/>
              <p:nvPr/>
            </p:nvSpPr>
            <p:spPr>
              <a:xfrm>
                <a:off x="0" y="2467825"/>
                <a:ext cx="843964" cy="843964"/>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sp>
          <p:nvSpPr>
            <p:cNvPr id="522" name="Line"/>
            <p:cNvSpPr/>
            <p:nvPr/>
          </p:nvSpPr>
          <p:spPr>
            <a:xfrm flipV="1">
              <a:off x="6960519" y="6969571"/>
              <a:ext cx="506420" cy="919460"/>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23" name="Line"/>
            <p:cNvSpPr/>
            <p:nvPr/>
          </p:nvSpPr>
          <p:spPr>
            <a:xfrm flipV="1">
              <a:off x="6141333" y="8573773"/>
              <a:ext cx="476461" cy="963720"/>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24" name="Line"/>
            <p:cNvSpPr/>
            <p:nvPr/>
          </p:nvSpPr>
          <p:spPr>
            <a:xfrm flipV="1">
              <a:off x="7857589" y="5077881"/>
              <a:ext cx="583017" cy="1168360"/>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25" name="Circle"/>
            <p:cNvSpPr/>
            <p:nvPr/>
          </p:nvSpPr>
          <p:spPr>
            <a:xfrm>
              <a:off x="7257017" y="6212615"/>
              <a:ext cx="839404" cy="839404"/>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nvGrpSpPr>
            <p:cNvPr id="528" name="Group"/>
            <p:cNvGrpSpPr/>
            <p:nvPr/>
          </p:nvGrpSpPr>
          <p:grpSpPr>
            <a:xfrm>
              <a:off x="8452492" y="5089764"/>
              <a:ext cx="1168248" cy="1962067"/>
              <a:chOff x="285202" y="0"/>
              <a:chExt cx="1168246" cy="1962065"/>
            </a:xfrm>
          </p:grpSpPr>
          <p:sp>
            <p:nvSpPr>
              <p:cNvPr id="526"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27" name="Circle"/>
              <p:cNvSpPr/>
              <p:nvPr/>
            </p:nvSpPr>
            <p:spPr>
              <a:xfrm>
                <a:off x="614422" y="1123040"/>
                <a:ext cx="839027" cy="839026"/>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sp>
          <p:nvSpPr>
            <p:cNvPr id="529" name="Circle"/>
            <p:cNvSpPr/>
            <p:nvPr/>
          </p:nvSpPr>
          <p:spPr>
            <a:xfrm>
              <a:off x="6360032" y="7866866"/>
              <a:ext cx="833929" cy="833929"/>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sp>
          <p:nvSpPr>
            <p:cNvPr id="530" name="Circle"/>
            <p:cNvSpPr/>
            <p:nvPr/>
          </p:nvSpPr>
          <p:spPr>
            <a:xfrm>
              <a:off x="5523753" y="9488196"/>
              <a:ext cx="843964" cy="843964"/>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nvGrpSpPr>
            <p:cNvPr id="535" name="Group"/>
            <p:cNvGrpSpPr/>
            <p:nvPr/>
          </p:nvGrpSpPr>
          <p:grpSpPr>
            <a:xfrm>
              <a:off x="7366122" y="6996952"/>
              <a:ext cx="1670207" cy="3311790"/>
              <a:chOff x="0" y="0"/>
              <a:chExt cx="1670206" cy="3311788"/>
            </a:xfrm>
          </p:grpSpPr>
          <p:sp>
            <p:nvSpPr>
              <p:cNvPr id="531"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32"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33" name="Circle"/>
              <p:cNvSpPr/>
              <p:nvPr/>
            </p:nvSpPr>
            <p:spPr>
              <a:xfrm>
                <a:off x="836277" y="846494"/>
                <a:ext cx="833930" cy="833930"/>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sp>
            <p:nvSpPr>
              <p:cNvPr id="534" name="Circle"/>
              <p:cNvSpPr/>
              <p:nvPr/>
            </p:nvSpPr>
            <p:spPr>
              <a:xfrm>
                <a:off x="0" y="2467825"/>
                <a:ext cx="843964" cy="843964"/>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 grpId="1"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541" name="alpha"/>
          <p:cNvSpPr/>
          <p:nvPr/>
        </p:nvSpPr>
        <p:spPr>
          <a:xfrm>
            <a:off x="5416699" y="3501258"/>
            <a:ext cx="2319001" cy="1113406"/>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alpha</a:t>
            </a:r>
          </a:p>
        </p:txBody>
      </p:sp>
      <p:sp>
        <p:nvSpPr>
          <p:cNvPr id="542" name="beta"/>
          <p:cNvSpPr/>
          <p:nvPr/>
        </p:nvSpPr>
        <p:spPr>
          <a:xfrm>
            <a:off x="10841088" y="3496943"/>
            <a:ext cx="2319001"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beta</a:t>
            </a:r>
          </a:p>
        </p:txBody>
      </p:sp>
      <p:sp>
        <p:nvSpPr>
          <p:cNvPr id="543" name="gamma"/>
          <p:cNvSpPr/>
          <p:nvPr/>
        </p:nvSpPr>
        <p:spPr>
          <a:xfrm>
            <a:off x="16332750" y="3415138"/>
            <a:ext cx="2300057"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gamma</a:t>
            </a:r>
          </a:p>
        </p:txBody>
      </p:sp>
      <p:sp>
        <p:nvSpPr>
          <p:cNvPr id="544" name="servers"/>
          <p:cNvSpPr/>
          <p:nvPr/>
        </p:nvSpPr>
        <p:spPr>
          <a:xfrm>
            <a:off x="2728061" y="835444"/>
            <a:ext cx="1912641"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marL="0" marR="0" defTabSz="825500">
              <a:spcBef>
                <a:spcPts val="5600"/>
              </a:spcBef>
              <a:defRPr sz="5000">
                <a:solidFill>
                  <a:srgbClr val="FF2600"/>
                </a:solidFill>
                <a:uFillTx/>
                <a:latin typeface="Times New Roman"/>
                <a:ea typeface="Times New Roman"/>
                <a:cs typeface="Times New Roman"/>
                <a:sym typeface="Times New Roman"/>
              </a:defRPr>
            </a:lvl1pPr>
          </a:lstStyle>
          <a:p>
            <a:r>
              <a:t>servers</a:t>
            </a:r>
          </a:p>
        </p:txBody>
      </p:sp>
      <p:sp>
        <p:nvSpPr>
          <p:cNvPr id="545" name="Line"/>
          <p:cNvSpPr/>
          <p:nvPr/>
        </p:nvSpPr>
        <p:spPr>
          <a:xfrm flipH="1" flipV="1">
            <a:off x="4681076" y="1548136"/>
            <a:ext cx="6236991" cy="2208545"/>
          </a:xfrm>
          <a:prstGeom prst="line">
            <a:avLst/>
          </a:prstGeom>
          <a:ln w="25400">
            <a:solidFill>
              <a:srgbClr val="FF26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46" name="directory copies"/>
          <p:cNvSpPr/>
          <p:nvPr/>
        </p:nvSpPr>
        <p:spPr>
          <a:xfrm>
            <a:off x="18097628" y="835444"/>
            <a:ext cx="4187231"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marL="0" marR="0" defTabSz="825500">
              <a:spcBef>
                <a:spcPts val="5600"/>
              </a:spcBef>
              <a:defRPr sz="5000">
                <a:solidFill>
                  <a:srgbClr val="FF2600"/>
                </a:solidFill>
                <a:uFillTx/>
                <a:latin typeface="Times New Roman"/>
                <a:ea typeface="Times New Roman"/>
                <a:cs typeface="Times New Roman"/>
                <a:sym typeface="Times New Roman"/>
              </a:defRPr>
            </a:lvl1pPr>
          </a:lstStyle>
          <a:p>
            <a:r>
              <a:t>directory copies</a:t>
            </a:r>
          </a:p>
        </p:txBody>
      </p:sp>
      <p:sp>
        <p:nvSpPr>
          <p:cNvPr id="547" name="Line"/>
          <p:cNvSpPr/>
          <p:nvPr/>
        </p:nvSpPr>
        <p:spPr>
          <a:xfrm flipV="1">
            <a:off x="18386324" y="1873987"/>
            <a:ext cx="2747976" cy="3023741"/>
          </a:xfrm>
          <a:prstGeom prst="line">
            <a:avLst/>
          </a:prstGeom>
          <a:ln w="25400">
            <a:solidFill>
              <a:srgbClr val="FF26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48" name="Line"/>
          <p:cNvSpPr/>
          <p:nvPr/>
        </p:nvSpPr>
        <p:spPr>
          <a:xfrm flipV="1">
            <a:off x="13051391" y="1724545"/>
            <a:ext cx="5042681" cy="3324742"/>
          </a:xfrm>
          <a:prstGeom prst="line">
            <a:avLst/>
          </a:prstGeom>
          <a:ln w="25400">
            <a:solidFill>
              <a:srgbClr val="FF26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49" name="Line"/>
          <p:cNvSpPr/>
          <p:nvPr/>
        </p:nvSpPr>
        <p:spPr>
          <a:xfrm flipH="1" flipV="1">
            <a:off x="4127054" y="1723191"/>
            <a:ext cx="1487798" cy="1872921"/>
          </a:xfrm>
          <a:prstGeom prst="line">
            <a:avLst/>
          </a:prstGeom>
          <a:ln w="25400">
            <a:solidFill>
              <a:srgbClr val="FF26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50" name="Line"/>
          <p:cNvSpPr/>
          <p:nvPr/>
        </p:nvSpPr>
        <p:spPr>
          <a:xfrm flipV="1">
            <a:off x="5094006" y="7547200"/>
            <a:ext cx="506421" cy="919461"/>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51" name="Line"/>
          <p:cNvSpPr/>
          <p:nvPr/>
        </p:nvSpPr>
        <p:spPr>
          <a:xfrm flipV="1">
            <a:off x="4274821" y="9151403"/>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52" name="Line"/>
          <p:cNvSpPr/>
          <p:nvPr/>
        </p:nvSpPr>
        <p:spPr>
          <a:xfrm flipV="1">
            <a:off x="5991077" y="5655511"/>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53" name="Circle"/>
          <p:cNvSpPr/>
          <p:nvPr/>
        </p:nvSpPr>
        <p:spPr>
          <a:xfrm>
            <a:off x="5390504" y="6790245"/>
            <a:ext cx="839405" cy="839404"/>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grpSp>
        <p:nvGrpSpPr>
          <p:cNvPr id="556" name="Group"/>
          <p:cNvGrpSpPr/>
          <p:nvPr/>
        </p:nvGrpSpPr>
        <p:grpSpPr>
          <a:xfrm>
            <a:off x="6585980" y="5667393"/>
            <a:ext cx="1168247" cy="1962067"/>
            <a:chOff x="285202" y="0"/>
            <a:chExt cx="1168246" cy="1962065"/>
          </a:xfrm>
        </p:grpSpPr>
        <p:sp>
          <p:nvSpPr>
            <p:cNvPr id="554"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55" name="Circle"/>
            <p:cNvSpPr/>
            <p:nvPr/>
          </p:nvSpPr>
          <p:spPr>
            <a:xfrm>
              <a:off x="614422" y="1123040"/>
              <a:ext cx="839027" cy="839026"/>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sp>
        <p:nvSpPr>
          <p:cNvPr id="557" name="Circle"/>
          <p:cNvSpPr/>
          <p:nvPr/>
        </p:nvSpPr>
        <p:spPr>
          <a:xfrm>
            <a:off x="4493519" y="8444496"/>
            <a:ext cx="833930" cy="833929"/>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sp>
        <p:nvSpPr>
          <p:cNvPr id="558" name="Circle"/>
          <p:cNvSpPr/>
          <p:nvPr/>
        </p:nvSpPr>
        <p:spPr>
          <a:xfrm>
            <a:off x="3657240" y="10065825"/>
            <a:ext cx="843965" cy="843965"/>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sp>
        <p:nvSpPr>
          <p:cNvPr id="559" name="#734"/>
          <p:cNvSpPr/>
          <p:nvPr/>
        </p:nvSpPr>
        <p:spPr>
          <a:xfrm>
            <a:off x="5850710" y="4811953"/>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560" name="Line"/>
          <p:cNvSpPr/>
          <p:nvPr/>
        </p:nvSpPr>
        <p:spPr>
          <a:xfrm flipV="1">
            <a:off x="10618102" y="7530925"/>
            <a:ext cx="506420"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61" name="Line"/>
          <p:cNvSpPr/>
          <p:nvPr/>
        </p:nvSpPr>
        <p:spPr>
          <a:xfrm flipV="1">
            <a:off x="9798917" y="9135127"/>
            <a:ext cx="476460"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62" name="Line"/>
          <p:cNvSpPr/>
          <p:nvPr/>
        </p:nvSpPr>
        <p:spPr>
          <a:xfrm flipV="1">
            <a:off x="11515172" y="5639235"/>
            <a:ext cx="583018"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63" name="Circle"/>
          <p:cNvSpPr/>
          <p:nvPr/>
        </p:nvSpPr>
        <p:spPr>
          <a:xfrm>
            <a:off x="10914600" y="6773969"/>
            <a:ext cx="839404" cy="839404"/>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sp>
        <p:nvSpPr>
          <p:cNvPr id="564" name="Circle"/>
          <p:cNvSpPr/>
          <p:nvPr/>
        </p:nvSpPr>
        <p:spPr>
          <a:xfrm>
            <a:off x="10017615" y="8428220"/>
            <a:ext cx="833930" cy="833929"/>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sp>
        <p:nvSpPr>
          <p:cNvPr id="565" name="Circle"/>
          <p:cNvSpPr/>
          <p:nvPr/>
        </p:nvSpPr>
        <p:spPr>
          <a:xfrm>
            <a:off x="9181336" y="10049550"/>
            <a:ext cx="843965" cy="843964"/>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sp>
        <p:nvSpPr>
          <p:cNvPr id="566" name="#734"/>
          <p:cNvSpPr/>
          <p:nvPr/>
        </p:nvSpPr>
        <p:spPr>
          <a:xfrm>
            <a:off x="11374805"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567" name="Line"/>
          <p:cNvSpPr/>
          <p:nvPr/>
        </p:nvSpPr>
        <p:spPr>
          <a:xfrm flipV="1">
            <a:off x="16051266" y="7530925"/>
            <a:ext cx="506421"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68" name="Line"/>
          <p:cNvSpPr/>
          <p:nvPr/>
        </p:nvSpPr>
        <p:spPr>
          <a:xfrm flipV="1">
            <a:off x="15232080" y="9135127"/>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69" name="Line"/>
          <p:cNvSpPr/>
          <p:nvPr/>
        </p:nvSpPr>
        <p:spPr>
          <a:xfrm flipV="1">
            <a:off x="16948336" y="5639235"/>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70" name="Circle"/>
          <p:cNvSpPr/>
          <p:nvPr/>
        </p:nvSpPr>
        <p:spPr>
          <a:xfrm>
            <a:off x="16347764" y="6773969"/>
            <a:ext cx="839405" cy="839404"/>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grpSp>
        <p:nvGrpSpPr>
          <p:cNvPr id="573" name="Group"/>
          <p:cNvGrpSpPr/>
          <p:nvPr/>
        </p:nvGrpSpPr>
        <p:grpSpPr>
          <a:xfrm>
            <a:off x="17543240" y="5651118"/>
            <a:ext cx="1168247" cy="1962067"/>
            <a:chOff x="285202" y="0"/>
            <a:chExt cx="1168246" cy="1962065"/>
          </a:xfrm>
        </p:grpSpPr>
        <p:sp>
          <p:nvSpPr>
            <p:cNvPr id="571"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72" name="Circle"/>
            <p:cNvSpPr/>
            <p:nvPr/>
          </p:nvSpPr>
          <p:spPr>
            <a:xfrm>
              <a:off x="614422" y="1123040"/>
              <a:ext cx="839027" cy="839026"/>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sp>
        <p:nvSpPr>
          <p:cNvPr id="574" name="Circle"/>
          <p:cNvSpPr/>
          <p:nvPr/>
        </p:nvSpPr>
        <p:spPr>
          <a:xfrm>
            <a:off x="15450779" y="8428220"/>
            <a:ext cx="833929" cy="833929"/>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sp>
        <p:nvSpPr>
          <p:cNvPr id="575" name="Circle"/>
          <p:cNvSpPr/>
          <p:nvPr/>
        </p:nvSpPr>
        <p:spPr>
          <a:xfrm>
            <a:off x="14614500" y="10049550"/>
            <a:ext cx="843964" cy="843964"/>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4000">
                <a:uFillTx/>
                <a:latin typeface="Times New Roman"/>
                <a:ea typeface="Times New Roman"/>
                <a:cs typeface="Times New Roman"/>
                <a:sym typeface="Times New Roman"/>
              </a:defRPr>
            </a:pPr>
            <a:endParaRPr/>
          </a:p>
        </p:txBody>
      </p:sp>
      <p:sp>
        <p:nvSpPr>
          <p:cNvPr id="576" name="#734"/>
          <p:cNvSpPr/>
          <p:nvPr/>
        </p:nvSpPr>
        <p:spPr>
          <a:xfrm>
            <a:off x="16807969"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581" name="Group"/>
          <p:cNvGrpSpPr/>
          <p:nvPr/>
        </p:nvGrpSpPr>
        <p:grpSpPr>
          <a:xfrm>
            <a:off x="16456869" y="7558306"/>
            <a:ext cx="1670208" cy="3311790"/>
            <a:chOff x="0" y="0"/>
            <a:chExt cx="1670206" cy="3311788"/>
          </a:xfrm>
        </p:grpSpPr>
        <p:sp>
          <p:nvSpPr>
            <p:cNvPr id="577"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78"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79" name="Circle"/>
            <p:cNvSpPr/>
            <p:nvPr/>
          </p:nvSpPr>
          <p:spPr>
            <a:xfrm>
              <a:off x="836277" y="846494"/>
              <a:ext cx="833930" cy="833930"/>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sp>
          <p:nvSpPr>
            <p:cNvPr id="580" name="Circle"/>
            <p:cNvSpPr/>
            <p:nvPr/>
          </p:nvSpPr>
          <p:spPr>
            <a:xfrm>
              <a:off x="0" y="2467825"/>
              <a:ext cx="843964" cy="843964"/>
            </a:xfrm>
            <a:prstGeom prst="ellipse">
              <a:avLst/>
            </a:prstGeom>
            <a:solidFill>
              <a:srgbClr val="FFFFFF"/>
            </a:solidFill>
            <a:ln w="25400" cap="flat">
              <a:solidFill>
                <a:srgbClr val="000000"/>
              </a:solidFill>
              <a:prstDash val="solid"/>
              <a:miter lim="400000"/>
            </a:ln>
            <a:effectLst/>
          </p:spPr>
          <p:txBody>
            <a:bodyPr wrap="square" lIns="50800" tIns="50800" rIns="50800" bIns="50800" numCol="1" anchor="ctr">
              <a:noAutofit/>
            </a:bodyPr>
            <a:lstStyle/>
            <a:p>
              <a:pPr marL="0" marR="0" algn="ctr" defTabSz="825500">
                <a:defRPr sz="4000">
                  <a:uFillTx/>
                  <a:latin typeface="Times New Roman"/>
                  <a:ea typeface="Times New Roman"/>
                  <a:cs typeface="Times New Roman"/>
                  <a:sym typeface="Times New Roman"/>
                </a:defRPr>
              </a:pPr>
              <a:endParaRPr/>
            </a:p>
          </p:txBody>
        </p:sp>
      </p:gr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Introduction"/>
          <p:cNvSpPr txBox="1">
            <a:spLocks noGrp="1"/>
          </p:cNvSpPr>
          <p:nvPr>
            <p:ph type="title"/>
          </p:nvPr>
        </p:nvSpPr>
        <p:spPr>
          <a:prstGeom prst="rect">
            <a:avLst/>
          </a:prstGeom>
        </p:spPr>
        <p:txBody>
          <a:bodyPr/>
          <a:lstStyle/>
          <a:p>
            <a:r>
              <a:t>Introduction</a:t>
            </a:r>
          </a:p>
        </p:txBody>
      </p:sp>
      <p:sp>
        <p:nvSpPr>
          <p:cNvPr id="71"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586" name="alpha"/>
          <p:cNvSpPr/>
          <p:nvPr/>
        </p:nvSpPr>
        <p:spPr>
          <a:xfrm>
            <a:off x="5427584" y="3507373"/>
            <a:ext cx="2319001" cy="1113407"/>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alpha</a:t>
            </a:r>
          </a:p>
        </p:txBody>
      </p:sp>
      <p:sp>
        <p:nvSpPr>
          <p:cNvPr id="587" name="beta"/>
          <p:cNvSpPr/>
          <p:nvPr/>
        </p:nvSpPr>
        <p:spPr>
          <a:xfrm>
            <a:off x="10851974" y="3503058"/>
            <a:ext cx="2319000"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beta</a:t>
            </a:r>
          </a:p>
        </p:txBody>
      </p:sp>
      <p:sp>
        <p:nvSpPr>
          <p:cNvPr id="588" name="gamma"/>
          <p:cNvSpPr/>
          <p:nvPr/>
        </p:nvSpPr>
        <p:spPr>
          <a:xfrm>
            <a:off x="16343636" y="3421253"/>
            <a:ext cx="2300057"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gamma</a:t>
            </a:r>
          </a:p>
        </p:txBody>
      </p:sp>
      <p:sp>
        <p:nvSpPr>
          <p:cNvPr id="589" name="Line"/>
          <p:cNvSpPr/>
          <p:nvPr/>
        </p:nvSpPr>
        <p:spPr>
          <a:xfrm flipV="1">
            <a:off x="5094006" y="7547200"/>
            <a:ext cx="506421" cy="919461"/>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90" name="Line"/>
          <p:cNvSpPr/>
          <p:nvPr/>
        </p:nvSpPr>
        <p:spPr>
          <a:xfrm flipV="1">
            <a:off x="4274821" y="9151403"/>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91" name="Line"/>
          <p:cNvSpPr/>
          <p:nvPr/>
        </p:nvSpPr>
        <p:spPr>
          <a:xfrm flipV="1">
            <a:off x="5991077" y="5655511"/>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592" name="1"/>
          <p:cNvSpPr/>
          <p:nvPr/>
        </p:nvSpPr>
        <p:spPr>
          <a:xfrm>
            <a:off x="5390504" y="6790245"/>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grpSp>
        <p:nvGrpSpPr>
          <p:cNvPr id="595" name="Group"/>
          <p:cNvGrpSpPr/>
          <p:nvPr/>
        </p:nvGrpSpPr>
        <p:grpSpPr>
          <a:xfrm>
            <a:off x="6585980" y="5667393"/>
            <a:ext cx="1168247" cy="1962067"/>
            <a:chOff x="285202" y="0"/>
            <a:chExt cx="1168246" cy="1962065"/>
          </a:xfrm>
        </p:grpSpPr>
        <p:sp>
          <p:nvSpPr>
            <p:cNvPr id="593"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594"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sp>
        <p:nvSpPr>
          <p:cNvPr id="596" name="3"/>
          <p:cNvSpPr/>
          <p:nvPr/>
        </p:nvSpPr>
        <p:spPr>
          <a:xfrm>
            <a:off x="4493519" y="8444496"/>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597" name="3"/>
          <p:cNvSpPr/>
          <p:nvPr/>
        </p:nvSpPr>
        <p:spPr>
          <a:xfrm>
            <a:off x="3657240" y="10065825"/>
            <a:ext cx="843965" cy="843965"/>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598" name="#734"/>
          <p:cNvSpPr/>
          <p:nvPr/>
        </p:nvSpPr>
        <p:spPr>
          <a:xfrm>
            <a:off x="5850710" y="4811953"/>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599" name="Line"/>
          <p:cNvSpPr/>
          <p:nvPr/>
        </p:nvSpPr>
        <p:spPr>
          <a:xfrm flipV="1">
            <a:off x="10618102" y="7530925"/>
            <a:ext cx="506420"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00" name="Line"/>
          <p:cNvSpPr/>
          <p:nvPr/>
        </p:nvSpPr>
        <p:spPr>
          <a:xfrm flipV="1">
            <a:off x="9798917" y="9135127"/>
            <a:ext cx="476460"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01" name="Line"/>
          <p:cNvSpPr/>
          <p:nvPr/>
        </p:nvSpPr>
        <p:spPr>
          <a:xfrm flipV="1">
            <a:off x="11515172" y="5639235"/>
            <a:ext cx="583018"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02" name="1"/>
          <p:cNvSpPr/>
          <p:nvPr/>
        </p:nvSpPr>
        <p:spPr>
          <a:xfrm>
            <a:off x="10914600" y="6773969"/>
            <a:ext cx="839404"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603" name="3"/>
          <p:cNvSpPr/>
          <p:nvPr/>
        </p:nvSpPr>
        <p:spPr>
          <a:xfrm>
            <a:off x="10017615" y="8428220"/>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04" name="3"/>
          <p:cNvSpPr/>
          <p:nvPr/>
        </p:nvSpPr>
        <p:spPr>
          <a:xfrm>
            <a:off x="9181336" y="10049550"/>
            <a:ext cx="843965"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05" name="#734"/>
          <p:cNvSpPr/>
          <p:nvPr/>
        </p:nvSpPr>
        <p:spPr>
          <a:xfrm>
            <a:off x="11374805"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606" name="Line"/>
          <p:cNvSpPr/>
          <p:nvPr/>
        </p:nvSpPr>
        <p:spPr>
          <a:xfrm flipV="1">
            <a:off x="16051266" y="7530925"/>
            <a:ext cx="506421"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07" name="Line"/>
          <p:cNvSpPr/>
          <p:nvPr/>
        </p:nvSpPr>
        <p:spPr>
          <a:xfrm flipV="1">
            <a:off x="15232080" y="9135127"/>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08" name="Line"/>
          <p:cNvSpPr/>
          <p:nvPr/>
        </p:nvSpPr>
        <p:spPr>
          <a:xfrm flipV="1">
            <a:off x="16948336" y="5639235"/>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09" name="1"/>
          <p:cNvSpPr/>
          <p:nvPr/>
        </p:nvSpPr>
        <p:spPr>
          <a:xfrm>
            <a:off x="16347764" y="6773969"/>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grpSp>
        <p:nvGrpSpPr>
          <p:cNvPr id="612" name="Group"/>
          <p:cNvGrpSpPr/>
          <p:nvPr/>
        </p:nvGrpSpPr>
        <p:grpSpPr>
          <a:xfrm>
            <a:off x="17543240" y="5651118"/>
            <a:ext cx="1168247" cy="1962067"/>
            <a:chOff x="285202" y="0"/>
            <a:chExt cx="1168246" cy="1962065"/>
          </a:xfrm>
        </p:grpSpPr>
        <p:sp>
          <p:nvSpPr>
            <p:cNvPr id="610"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11"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sp>
        <p:nvSpPr>
          <p:cNvPr id="613" name="3"/>
          <p:cNvSpPr/>
          <p:nvPr/>
        </p:nvSpPr>
        <p:spPr>
          <a:xfrm>
            <a:off x="15450779" y="8428220"/>
            <a:ext cx="833929"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14" name="3"/>
          <p:cNvSpPr/>
          <p:nvPr/>
        </p:nvSpPr>
        <p:spPr>
          <a:xfrm>
            <a:off x="14614500" y="10049550"/>
            <a:ext cx="843964"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15" name="#734"/>
          <p:cNvSpPr/>
          <p:nvPr/>
        </p:nvSpPr>
        <p:spPr>
          <a:xfrm>
            <a:off x="16807969"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620" name="Group"/>
          <p:cNvGrpSpPr/>
          <p:nvPr/>
        </p:nvGrpSpPr>
        <p:grpSpPr>
          <a:xfrm>
            <a:off x="16456869" y="7558306"/>
            <a:ext cx="1670208" cy="3311790"/>
            <a:chOff x="0" y="0"/>
            <a:chExt cx="1670206" cy="3311788"/>
          </a:xfrm>
        </p:grpSpPr>
        <p:sp>
          <p:nvSpPr>
            <p:cNvPr id="616"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17"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18" name="4"/>
            <p:cNvSpPr/>
            <p:nvPr/>
          </p:nvSpPr>
          <p:spPr>
            <a:xfrm>
              <a:off x="836277" y="846494"/>
              <a:ext cx="833930" cy="83393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619" name="4"/>
            <p:cNvSpPr/>
            <p:nvPr/>
          </p:nvSpPr>
          <p:spPr>
            <a:xfrm>
              <a:off x="0" y="2467825"/>
              <a:ext cx="843964" cy="843964"/>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624" name="Group"/>
          <p:cNvGrpSpPr/>
          <p:nvPr/>
        </p:nvGrpSpPr>
        <p:grpSpPr>
          <a:xfrm>
            <a:off x="1363719" y="5623143"/>
            <a:ext cx="4365052" cy="3185418"/>
            <a:chOff x="0" y="405612"/>
            <a:chExt cx="4365051" cy="3185416"/>
          </a:xfrm>
        </p:grpSpPr>
        <p:sp>
          <p:nvSpPr>
            <p:cNvPr id="621" name="timestamps"/>
            <p:cNvSpPr/>
            <p:nvPr/>
          </p:nvSpPr>
          <p:spPr>
            <a:xfrm>
              <a:off x="0" y="405612"/>
              <a:ext cx="1270000"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ctr">
              <a:spAutoFit/>
            </a:bodyPr>
            <a:lstStyle>
              <a:lvl1pPr marL="0" marR="0" defTabSz="825500">
                <a:spcBef>
                  <a:spcPts val="5600"/>
                </a:spcBef>
                <a:defRPr sz="5000">
                  <a:solidFill>
                    <a:srgbClr val="FF2600"/>
                  </a:solidFill>
                  <a:uFillTx/>
                  <a:latin typeface="Times New Roman"/>
                  <a:ea typeface="Times New Roman"/>
                  <a:cs typeface="Times New Roman"/>
                  <a:sym typeface="Times New Roman"/>
                </a:defRPr>
              </a:lvl1pPr>
            </a:lstStyle>
            <a:p>
              <a:r>
                <a:t>timestamps</a:t>
              </a:r>
            </a:p>
          </p:txBody>
        </p:sp>
        <p:sp>
          <p:nvSpPr>
            <p:cNvPr id="622" name="Line"/>
            <p:cNvSpPr/>
            <p:nvPr/>
          </p:nvSpPr>
          <p:spPr>
            <a:xfrm flipH="1" flipV="1">
              <a:off x="1264579" y="928087"/>
              <a:ext cx="2144041" cy="2662943"/>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23" name="Line"/>
            <p:cNvSpPr/>
            <p:nvPr/>
          </p:nvSpPr>
          <p:spPr>
            <a:xfrm flipH="1" flipV="1">
              <a:off x="2045116" y="840413"/>
              <a:ext cx="2319936" cy="1079563"/>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 grpId="1"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 name="Line"/>
          <p:cNvSpPr/>
          <p:nvPr/>
        </p:nvSpPr>
        <p:spPr>
          <a:xfrm flipV="1">
            <a:off x="16948336" y="5639235"/>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29" name="1"/>
          <p:cNvSpPr/>
          <p:nvPr/>
        </p:nvSpPr>
        <p:spPr>
          <a:xfrm>
            <a:off x="16347764" y="6773969"/>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630" name="Line"/>
          <p:cNvSpPr/>
          <p:nvPr/>
        </p:nvSpPr>
        <p:spPr>
          <a:xfrm flipV="1">
            <a:off x="11515172" y="5639235"/>
            <a:ext cx="583018"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31" name="1"/>
          <p:cNvSpPr/>
          <p:nvPr/>
        </p:nvSpPr>
        <p:spPr>
          <a:xfrm>
            <a:off x="10914600" y="6773969"/>
            <a:ext cx="839404"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grpSp>
        <p:nvGrpSpPr>
          <p:cNvPr id="634" name="Group"/>
          <p:cNvGrpSpPr/>
          <p:nvPr/>
        </p:nvGrpSpPr>
        <p:grpSpPr>
          <a:xfrm>
            <a:off x="17543240" y="5651118"/>
            <a:ext cx="1168247" cy="1962067"/>
            <a:chOff x="285202" y="0"/>
            <a:chExt cx="1168246" cy="1962065"/>
          </a:xfrm>
        </p:grpSpPr>
        <p:sp>
          <p:nvSpPr>
            <p:cNvPr id="632"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33"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637" name="Group"/>
          <p:cNvGrpSpPr/>
          <p:nvPr/>
        </p:nvGrpSpPr>
        <p:grpSpPr>
          <a:xfrm>
            <a:off x="6585980" y="5667393"/>
            <a:ext cx="1168247" cy="1962067"/>
            <a:chOff x="285202" y="0"/>
            <a:chExt cx="1168246" cy="1962065"/>
          </a:xfrm>
        </p:grpSpPr>
        <p:sp>
          <p:nvSpPr>
            <p:cNvPr id="635"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36"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640" name="Group"/>
          <p:cNvGrpSpPr/>
          <p:nvPr/>
        </p:nvGrpSpPr>
        <p:grpSpPr>
          <a:xfrm>
            <a:off x="6585980" y="5667393"/>
            <a:ext cx="1168247" cy="1962067"/>
            <a:chOff x="285202" y="0"/>
            <a:chExt cx="1168246" cy="1962065"/>
          </a:xfrm>
        </p:grpSpPr>
        <p:sp>
          <p:nvSpPr>
            <p:cNvPr id="638" name="Line"/>
            <p:cNvSpPr/>
            <p:nvPr/>
          </p:nvSpPr>
          <p:spPr>
            <a:xfrm flipH="1" flipV="1">
              <a:off x="285202" y="-1"/>
              <a:ext cx="621704" cy="115472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39" name="4"/>
            <p:cNvSpPr/>
            <p:nvPr/>
          </p:nvSpPr>
          <p:spPr>
            <a:xfrm>
              <a:off x="614422" y="1123040"/>
              <a:ext cx="839027" cy="839026"/>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sp>
        <p:nvSpPr>
          <p:cNvPr id="641"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642" name="Line"/>
          <p:cNvSpPr/>
          <p:nvPr/>
        </p:nvSpPr>
        <p:spPr>
          <a:xfrm flipV="1">
            <a:off x="5094006" y="7547200"/>
            <a:ext cx="506421" cy="919461"/>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43" name="Line"/>
          <p:cNvSpPr/>
          <p:nvPr/>
        </p:nvSpPr>
        <p:spPr>
          <a:xfrm flipV="1">
            <a:off x="4274821" y="9151403"/>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44" name="Line"/>
          <p:cNvSpPr/>
          <p:nvPr/>
        </p:nvSpPr>
        <p:spPr>
          <a:xfrm flipV="1">
            <a:off x="5991077" y="5655511"/>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45" name="1"/>
          <p:cNvSpPr/>
          <p:nvPr/>
        </p:nvSpPr>
        <p:spPr>
          <a:xfrm>
            <a:off x="5390504" y="6790245"/>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646" name="3"/>
          <p:cNvSpPr/>
          <p:nvPr/>
        </p:nvSpPr>
        <p:spPr>
          <a:xfrm>
            <a:off x="4493519" y="8444496"/>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47" name="3"/>
          <p:cNvSpPr/>
          <p:nvPr/>
        </p:nvSpPr>
        <p:spPr>
          <a:xfrm>
            <a:off x="3657240" y="10065825"/>
            <a:ext cx="843965" cy="843965"/>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48" name="alpha"/>
          <p:cNvSpPr/>
          <p:nvPr/>
        </p:nvSpPr>
        <p:spPr>
          <a:xfrm>
            <a:off x="5427584" y="3507373"/>
            <a:ext cx="2319001" cy="1113407"/>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alpha</a:t>
            </a:r>
          </a:p>
        </p:txBody>
      </p:sp>
      <p:sp>
        <p:nvSpPr>
          <p:cNvPr id="649" name="beta"/>
          <p:cNvSpPr/>
          <p:nvPr/>
        </p:nvSpPr>
        <p:spPr>
          <a:xfrm>
            <a:off x="10851974" y="3503058"/>
            <a:ext cx="2319000"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beta</a:t>
            </a:r>
          </a:p>
        </p:txBody>
      </p:sp>
      <p:sp>
        <p:nvSpPr>
          <p:cNvPr id="650" name="gamma"/>
          <p:cNvSpPr/>
          <p:nvPr/>
        </p:nvSpPr>
        <p:spPr>
          <a:xfrm>
            <a:off x="16343636" y="3421253"/>
            <a:ext cx="2300057"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gamma</a:t>
            </a:r>
          </a:p>
        </p:txBody>
      </p:sp>
      <p:sp>
        <p:nvSpPr>
          <p:cNvPr id="651" name="#734"/>
          <p:cNvSpPr/>
          <p:nvPr/>
        </p:nvSpPr>
        <p:spPr>
          <a:xfrm>
            <a:off x="5850710" y="4811953"/>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654" name="Group"/>
          <p:cNvGrpSpPr/>
          <p:nvPr/>
        </p:nvGrpSpPr>
        <p:grpSpPr>
          <a:xfrm>
            <a:off x="3312207" y="4693137"/>
            <a:ext cx="4703797" cy="7179027"/>
            <a:chOff x="0" y="0"/>
            <a:chExt cx="4703795" cy="7179026"/>
          </a:xfrm>
        </p:grpSpPr>
        <p:sp>
          <p:nvSpPr>
            <p:cNvPr id="652" name="Rectangle"/>
            <p:cNvSpPr/>
            <p:nvPr/>
          </p:nvSpPr>
          <p:spPr>
            <a:xfrm>
              <a:off x="7056" y="0"/>
              <a:ext cx="4696740" cy="6439369"/>
            </a:xfrm>
            <a:prstGeom prst="rect">
              <a:avLst/>
            </a:prstGeom>
            <a:noFill/>
            <a:ln w="25400" cap="flat">
              <a:solidFill>
                <a:srgbClr val="FF2600"/>
              </a:solidFill>
              <a:prstDash val="solid"/>
              <a:round/>
            </a:ln>
            <a:effectLst/>
          </p:spPr>
          <p:txBody>
            <a:bodyPr wrap="square" lIns="50800" tIns="50800" rIns="50800" bIns="50800" numCol="1" anchor="ctr">
              <a:noAutofit/>
            </a:bodyPr>
            <a:lstStyle/>
            <a:p>
              <a:endParaRPr/>
            </a:p>
          </p:txBody>
        </p:sp>
        <p:sp>
          <p:nvSpPr>
            <p:cNvPr id="653" name="sweepTS: 5"/>
            <p:cNvSpPr/>
            <p:nvPr/>
          </p:nvSpPr>
          <p:spPr>
            <a:xfrm>
              <a:off x="0" y="6337847"/>
              <a:ext cx="4589537" cy="84118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i="1">
                  <a:solidFill>
                    <a:srgbClr val="FF2600"/>
                  </a:solidFill>
                  <a:uFillTx/>
                  <a:latin typeface="Times New Roman"/>
                  <a:ea typeface="Times New Roman"/>
                  <a:cs typeface="Times New Roman"/>
                  <a:sym typeface="Times New Roman"/>
                </a:defRPr>
              </a:lvl1pPr>
            </a:lstStyle>
            <a:p>
              <a:r>
                <a:t>sweepTS: 5</a:t>
              </a:r>
            </a:p>
          </p:txBody>
        </p:sp>
      </p:grpSp>
      <p:sp>
        <p:nvSpPr>
          <p:cNvPr id="655" name="lastSweep: 2"/>
          <p:cNvSpPr/>
          <p:nvPr/>
        </p:nvSpPr>
        <p:spPr>
          <a:xfrm>
            <a:off x="4632098" y="1589212"/>
            <a:ext cx="3020974"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656" name="lastSweep: 2"/>
          <p:cNvSpPr/>
          <p:nvPr/>
        </p:nvSpPr>
        <p:spPr>
          <a:xfrm>
            <a:off x="9704327" y="1589212"/>
            <a:ext cx="3329685"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657" name="lastSweep: 2"/>
          <p:cNvSpPr/>
          <p:nvPr/>
        </p:nvSpPr>
        <p:spPr>
          <a:xfrm>
            <a:off x="15257409" y="1589212"/>
            <a:ext cx="3329686"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658" name="Line"/>
          <p:cNvSpPr/>
          <p:nvPr/>
        </p:nvSpPr>
        <p:spPr>
          <a:xfrm flipV="1">
            <a:off x="10618102" y="7530925"/>
            <a:ext cx="506420"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59" name="Line"/>
          <p:cNvSpPr/>
          <p:nvPr/>
        </p:nvSpPr>
        <p:spPr>
          <a:xfrm flipV="1">
            <a:off x="9798917" y="9135127"/>
            <a:ext cx="476460"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60" name="3"/>
          <p:cNvSpPr/>
          <p:nvPr/>
        </p:nvSpPr>
        <p:spPr>
          <a:xfrm>
            <a:off x="10017615" y="8428220"/>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61" name="3"/>
          <p:cNvSpPr/>
          <p:nvPr/>
        </p:nvSpPr>
        <p:spPr>
          <a:xfrm>
            <a:off x="9181336" y="10049550"/>
            <a:ext cx="843965"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62" name="#734"/>
          <p:cNvSpPr/>
          <p:nvPr/>
        </p:nvSpPr>
        <p:spPr>
          <a:xfrm>
            <a:off x="11374805"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663" name="Line"/>
          <p:cNvSpPr/>
          <p:nvPr/>
        </p:nvSpPr>
        <p:spPr>
          <a:xfrm flipV="1">
            <a:off x="16051266" y="7530925"/>
            <a:ext cx="506421"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64" name="Line"/>
          <p:cNvSpPr/>
          <p:nvPr/>
        </p:nvSpPr>
        <p:spPr>
          <a:xfrm flipV="1">
            <a:off x="15232080" y="9135127"/>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65" name="3"/>
          <p:cNvSpPr/>
          <p:nvPr/>
        </p:nvSpPr>
        <p:spPr>
          <a:xfrm>
            <a:off x="15450779" y="8428220"/>
            <a:ext cx="833929"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66" name="3"/>
          <p:cNvSpPr/>
          <p:nvPr/>
        </p:nvSpPr>
        <p:spPr>
          <a:xfrm>
            <a:off x="14614500" y="10049550"/>
            <a:ext cx="843964"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67" name="#734"/>
          <p:cNvSpPr/>
          <p:nvPr/>
        </p:nvSpPr>
        <p:spPr>
          <a:xfrm>
            <a:off x="16807969"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672" name="Group"/>
          <p:cNvGrpSpPr/>
          <p:nvPr/>
        </p:nvGrpSpPr>
        <p:grpSpPr>
          <a:xfrm>
            <a:off x="16456869" y="7558306"/>
            <a:ext cx="1670208" cy="3311790"/>
            <a:chOff x="0" y="0"/>
            <a:chExt cx="1670206" cy="3311788"/>
          </a:xfrm>
        </p:grpSpPr>
        <p:sp>
          <p:nvSpPr>
            <p:cNvPr id="668"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69"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70" name="4"/>
            <p:cNvSpPr/>
            <p:nvPr/>
          </p:nvSpPr>
          <p:spPr>
            <a:xfrm>
              <a:off x="836277" y="846494"/>
              <a:ext cx="833930" cy="83393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671" name="4"/>
            <p:cNvSpPr/>
            <p:nvPr/>
          </p:nvSpPr>
          <p:spPr>
            <a:xfrm>
              <a:off x="0" y="2467825"/>
              <a:ext cx="843964" cy="843964"/>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sp>
        <p:nvSpPr>
          <p:cNvPr id="673" name="Line"/>
          <p:cNvSpPr/>
          <p:nvPr/>
        </p:nvSpPr>
        <p:spPr>
          <a:xfrm flipV="1">
            <a:off x="25995413" y="7538655"/>
            <a:ext cx="506420" cy="919461"/>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74" name="Line"/>
          <p:cNvSpPr/>
          <p:nvPr/>
        </p:nvSpPr>
        <p:spPr>
          <a:xfrm flipV="1">
            <a:off x="25176227" y="9142858"/>
            <a:ext cx="476461" cy="963719"/>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75" name="Line"/>
          <p:cNvSpPr/>
          <p:nvPr/>
        </p:nvSpPr>
        <p:spPr>
          <a:xfrm flipV="1">
            <a:off x="26892482" y="5646966"/>
            <a:ext cx="583018"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676" name="1"/>
          <p:cNvSpPr/>
          <p:nvPr/>
        </p:nvSpPr>
        <p:spPr>
          <a:xfrm>
            <a:off x="26291911" y="6781700"/>
            <a:ext cx="839404" cy="839403"/>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grpSp>
        <p:nvGrpSpPr>
          <p:cNvPr id="679" name="Group"/>
          <p:cNvGrpSpPr/>
          <p:nvPr/>
        </p:nvGrpSpPr>
        <p:grpSpPr>
          <a:xfrm>
            <a:off x="27487386" y="5658849"/>
            <a:ext cx="1168247" cy="1962067"/>
            <a:chOff x="285202" y="0"/>
            <a:chExt cx="1168246" cy="1962065"/>
          </a:xfrm>
        </p:grpSpPr>
        <p:sp>
          <p:nvSpPr>
            <p:cNvPr id="677"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78" name="5"/>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5</a:t>
              </a:r>
            </a:p>
          </p:txBody>
        </p:sp>
      </p:grpSp>
      <p:sp>
        <p:nvSpPr>
          <p:cNvPr id="680" name="3"/>
          <p:cNvSpPr/>
          <p:nvPr/>
        </p:nvSpPr>
        <p:spPr>
          <a:xfrm>
            <a:off x="25394925" y="8435950"/>
            <a:ext cx="833930" cy="833930"/>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81" name="3"/>
          <p:cNvSpPr/>
          <p:nvPr/>
        </p:nvSpPr>
        <p:spPr>
          <a:xfrm>
            <a:off x="24558646" y="10057280"/>
            <a:ext cx="843965"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682" name="#734"/>
          <p:cNvSpPr/>
          <p:nvPr/>
        </p:nvSpPr>
        <p:spPr>
          <a:xfrm>
            <a:off x="26752115" y="4803408"/>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687" name="Group"/>
          <p:cNvGrpSpPr/>
          <p:nvPr/>
        </p:nvGrpSpPr>
        <p:grpSpPr>
          <a:xfrm>
            <a:off x="26401017" y="7566037"/>
            <a:ext cx="1670208" cy="3311789"/>
            <a:chOff x="0" y="0"/>
            <a:chExt cx="1670206" cy="3311788"/>
          </a:xfrm>
        </p:grpSpPr>
        <p:sp>
          <p:nvSpPr>
            <p:cNvPr id="683"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84"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85" name="4"/>
            <p:cNvSpPr/>
            <p:nvPr/>
          </p:nvSpPr>
          <p:spPr>
            <a:xfrm>
              <a:off x="836277" y="846494"/>
              <a:ext cx="833930" cy="83393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686" name="4"/>
            <p:cNvSpPr/>
            <p:nvPr/>
          </p:nvSpPr>
          <p:spPr>
            <a:xfrm>
              <a:off x="0" y="2467825"/>
              <a:ext cx="843964" cy="843964"/>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692" name="Group"/>
          <p:cNvGrpSpPr/>
          <p:nvPr/>
        </p:nvGrpSpPr>
        <p:grpSpPr>
          <a:xfrm>
            <a:off x="3668364" y="7543625"/>
            <a:ext cx="1943187" cy="3362589"/>
            <a:chOff x="0" y="21437"/>
            <a:chExt cx="1943185" cy="3362588"/>
          </a:xfrm>
        </p:grpSpPr>
        <p:sp>
          <p:nvSpPr>
            <p:cNvPr id="688" name="Line"/>
            <p:cNvSpPr/>
            <p:nvPr/>
          </p:nvSpPr>
          <p:spPr>
            <a:xfrm flipV="1">
              <a:off x="1436765" y="21437"/>
              <a:ext cx="506421" cy="919461"/>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89" name="Line"/>
            <p:cNvSpPr/>
            <p:nvPr/>
          </p:nvSpPr>
          <p:spPr>
            <a:xfrm flipV="1">
              <a:off x="617580" y="1625639"/>
              <a:ext cx="476461" cy="96372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90" name="3"/>
            <p:cNvSpPr/>
            <p:nvPr/>
          </p:nvSpPr>
          <p:spPr>
            <a:xfrm>
              <a:off x="836279" y="918732"/>
              <a:ext cx="833929" cy="833929"/>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691" name="3"/>
            <p:cNvSpPr/>
            <p:nvPr/>
          </p:nvSpPr>
          <p:spPr>
            <a:xfrm>
              <a:off x="0" y="2540062"/>
              <a:ext cx="843964"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grpSp>
      <p:grpSp>
        <p:nvGrpSpPr>
          <p:cNvPr id="697" name="Group"/>
          <p:cNvGrpSpPr/>
          <p:nvPr/>
        </p:nvGrpSpPr>
        <p:grpSpPr>
          <a:xfrm>
            <a:off x="16456869" y="7558306"/>
            <a:ext cx="1670208" cy="3311790"/>
            <a:chOff x="0" y="0"/>
            <a:chExt cx="1670206" cy="3311788"/>
          </a:xfrm>
        </p:grpSpPr>
        <p:sp>
          <p:nvSpPr>
            <p:cNvPr id="693" name="Line"/>
            <p:cNvSpPr/>
            <p:nvPr/>
          </p:nvSpPr>
          <p:spPr>
            <a:xfrm flipH="1" flipV="1">
              <a:off x="489800" y="-1"/>
              <a:ext cx="552894" cy="915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94" name="Line"/>
            <p:cNvSpPr/>
            <p:nvPr/>
          </p:nvSpPr>
          <p:spPr>
            <a:xfrm flipV="1">
              <a:off x="617580" y="1553403"/>
              <a:ext cx="476461" cy="96371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695" name="4"/>
            <p:cNvSpPr/>
            <p:nvPr/>
          </p:nvSpPr>
          <p:spPr>
            <a:xfrm>
              <a:off x="836277" y="846494"/>
              <a:ext cx="833930" cy="833930"/>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696" name="4"/>
            <p:cNvSpPr/>
            <p:nvPr/>
          </p:nvSpPr>
          <p:spPr>
            <a:xfrm>
              <a:off x="0" y="2467825"/>
              <a:ext cx="843964"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iterate>
                                    <p:tmAbs val="0"/>
                                  </p:iterate>
                                  <p:childTnLst>
                                    <p:set>
                                      <p:cBhvr>
                                        <p:cTn id="6" fill="hold"/>
                                        <p:tgtEl>
                                          <p:spTgt spid="654"/>
                                        </p:tgtEl>
                                        <p:attrNameLst>
                                          <p:attrName>style.visibility</p:attrName>
                                        </p:attrNameLst>
                                      </p:cBhvr>
                                      <p:to>
                                        <p:strVal val="visible"/>
                                      </p:to>
                                    </p:set>
                                    <p:anim calcmode="lin" valueType="num">
                                      <p:cBhvr>
                                        <p:cTn id="7" dur="1000" fill="hold"/>
                                        <p:tgtEl>
                                          <p:spTgt spid="654"/>
                                        </p:tgtEl>
                                        <p:attrNameLst>
                                          <p:attrName>ppt_x</p:attrName>
                                        </p:attrNameLst>
                                      </p:cBhvr>
                                      <p:tavLst>
                                        <p:tav tm="0">
                                          <p:val>
                                            <p:strVal val="0-#ppt_w/2"/>
                                          </p:val>
                                        </p:tav>
                                        <p:tav tm="100000">
                                          <p:val>
                                            <p:strVal val="#ppt_x"/>
                                          </p:val>
                                        </p:tav>
                                      </p:tavLst>
                                    </p:anim>
                                    <p:anim calcmode="lin" valueType="num">
                                      <p:cBhvr>
                                        <p:cTn id="8" dur="1000" fill="hold"/>
                                        <p:tgtEl>
                                          <p:spTgt spid="65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iterate>
                                    <p:tmAbs val="0"/>
                                  </p:iterate>
                                  <p:childTnLst>
                                    <p:set>
                                      <p:cBhvr>
                                        <p:cTn id="12" fill="hold"/>
                                        <p:tgtEl>
                                          <p:spTgt spid="692"/>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3" nodeType="afterEffect">
                                  <p:stCondLst>
                                    <p:cond delay="0"/>
                                  </p:stCondLst>
                                  <p:iterate>
                                    <p:tmAbs val="0"/>
                                  </p:iterate>
                                  <p:childTnLst>
                                    <p:set>
                                      <p:cBhvr>
                                        <p:cTn id="15" fill="hold"/>
                                        <p:tgtEl>
                                          <p:spTgt spid="640"/>
                                        </p:tgtEl>
                                        <p:attrNameLst>
                                          <p:attrName>style.visibility</p:attrName>
                                        </p:attrNameLst>
                                      </p:cBhvr>
                                      <p:to>
                                        <p:strVal val="visible"/>
                                      </p:to>
                                    </p:set>
                                  </p:childTnLst>
                                </p:cTn>
                              </p:par>
                            </p:childTnLst>
                          </p:cTn>
                        </p:par>
                        <p:par>
                          <p:cTn id="16" fill="hold">
                            <p:stCondLst>
                              <p:cond delay="0"/>
                            </p:stCondLst>
                            <p:childTnLst>
                              <p:par>
                                <p:cTn id="17" presetID="-1" presetClass="path" presetSubtype="0" accel="50000" decel="50000" fill="hold" nodeType="afterEffect">
                                  <p:stCondLst>
                                    <p:cond delay="0"/>
                                  </p:stCondLst>
                                  <p:childTnLst>
                                    <p:animMotion origin="layout" path="M 0.000000 0.000000 L 0.232121 0.000614" pathEditMode="relative">
                                      <p:cBhvr>
                                        <p:cTn id="18" dur="1500" fill="hold"/>
                                        <p:tgtEl>
                                          <p:spTgt spid="654"/>
                                        </p:tgtEl>
                                        <p:attrNameLst>
                                          <p:attrName>ppt_x</p:attrName>
                                          <p:attrName>ppt_y</p:attrName>
                                        </p:attrNameLst>
                                      </p:cBhvr>
                                    </p:animMotion>
                                  </p:childTnLst>
                                </p:cTn>
                              </p:par>
                            </p:childTnLst>
                          </p:cTn>
                        </p:par>
                        <p:par>
                          <p:cTn id="19" fill="hold">
                            <p:stCondLst>
                              <p:cond delay="0"/>
                            </p:stCondLst>
                            <p:childTnLst>
                              <p:par>
                                <p:cTn id="20" presetID="-1" presetClass="path" presetSubtype="0" accel="50000" decel="50000" fill="hold" nodeType="withEffect">
                                  <p:stCondLst>
                                    <p:cond delay="0"/>
                                  </p:stCondLst>
                                  <p:childTnLst>
                                    <p:animMotion origin="layout" path="M 0.000000 0.000000 L 0.226282 -0.000636" pathEditMode="relative">
                                      <p:cBhvr>
                                        <p:cTn id="21" dur="1500" fill="hold"/>
                                        <p:tgtEl>
                                          <p:spTgt spid="692"/>
                                        </p:tgtEl>
                                        <p:attrNameLst>
                                          <p:attrName>ppt_x</p:attrName>
                                          <p:attrName>ppt_y</p:attrName>
                                        </p:attrNameLst>
                                      </p:cBhvr>
                                    </p:animMotion>
                                  </p:childTnLst>
                                </p:cTn>
                              </p:par>
                            </p:childTnLst>
                          </p:cTn>
                        </p:par>
                        <p:par>
                          <p:cTn id="22" fill="hold">
                            <p:stCondLst>
                              <p:cond delay="0"/>
                            </p:stCondLst>
                            <p:childTnLst>
                              <p:par>
                                <p:cTn id="23" presetID="-1" presetClass="path" presetSubtype="0" accel="50000" decel="50000" fill="hold" nodeType="withEffect">
                                  <p:stCondLst>
                                    <p:cond delay="0"/>
                                  </p:stCondLst>
                                  <p:childTnLst>
                                    <p:animMotion origin="layout" path="M 0.000000 0.000000 L 0.226574 -0.000146" pathEditMode="relative">
                                      <p:cBhvr>
                                        <p:cTn id="24" dur="1500" fill="hold"/>
                                        <p:tgtEl>
                                          <p:spTgt spid="640"/>
                                        </p:tgtEl>
                                        <p:attrNameLst>
                                          <p:attrName>ppt_x</p:attrName>
                                          <p:attrName>ppt_y</p:attrName>
                                        </p:attrNameLst>
                                      </p:cBhvr>
                                    </p:animMotion>
                                  </p:childTnLst>
                                </p:cTn>
                              </p:par>
                            </p:childTnLst>
                          </p:cTn>
                        </p:par>
                      </p:childTnLst>
                    </p:cTn>
                  </p:par>
                  <p:par>
                    <p:cTn id="25" fill="hold">
                      <p:stCondLst>
                        <p:cond delay="indefinite"/>
                      </p:stCondLst>
                      <p:childTnLst>
                        <p:par>
                          <p:cTn id="26" fill="hold">
                            <p:stCondLst>
                              <p:cond delay="0"/>
                            </p:stCondLst>
                            <p:childTnLst>
                              <p:par>
                                <p:cTn id="27" presetID="-1" presetClass="path" presetSubtype="0" accel="50000" decel="50000" fill="hold" nodeType="clickEffect">
                                  <p:stCondLst>
                                    <p:cond delay="0"/>
                                  </p:stCondLst>
                                  <p:childTnLst>
                                    <p:animMotion origin="layout" path="M 0.226574 -0.000146 L 0.449922 -0.000104" pathEditMode="relative">
                                      <p:cBhvr>
                                        <p:cTn id="28" dur="1500" fill="hold"/>
                                        <p:tgtEl>
                                          <p:spTgt spid="640"/>
                                        </p:tgtEl>
                                        <p:attrNameLst>
                                          <p:attrName>ppt_x</p:attrName>
                                          <p:attrName>ppt_y</p:attrName>
                                        </p:attrNameLst>
                                      </p:cBhvr>
                                    </p:animMotion>
                                  </p:childTnLst>
                                </p:cTn>
                              </p:par>
                            </p:childTnLst>
                          </p:cTn>
                        </p:par>
                        <p:par>
                          <p:cTn id="29" fill="hold">
                            <p:stCondLst>
                              <p:cond delay="0"/>
                            </p:stCondLst>
                            <p:childTnLst>
                              <p:par>
                                <p:cTn id="30" presetID="-1" presetClass="path" presetSubtype="0" accel="50000" decel="50000" fill="hold" nodeType="withEffect">
                                  <p:stCondLst>
                                    <p:cond delay="0"/>
                                  </p:stCondLst>
                                  <p:childTnLst>
                                    <p:animMotion origin="layout" path="M 0.226282 -0.000636 L 0.448465 0.000409" pathEditMode="relative">
                                      <p:cBhvr>
                                        <p:cTn id="31" dur="1500" fill="hold"/>
                                        <p:tgtEl>
                                          <p:spTgt spid="692"/>
                                        </p:tgtEl>
                                        <p:attrNameLst>
                                          <p:attrName>ppt_x</p:attrName>
                                          <p:attrName>ppt_y</p:attrName>
                                        </p:attrNameLst>
                                      </p:cBhvr>
                                    </p:animMotion>
                                  </p:childTnLst>
                                </p:cTn>
                              </p:par>
                            </p:childTnLst>
                          </p:cTn>
                        </p:par>
                        <p:par>
                          <p:cTn id="32" fill="hold">
                            <p:stCondLst>
                              <p:cond delay="0"/>
                            </p:stCondLst>
                            <p:childTnLst>
                              <p:par>
                                <p:cTn id="33" presetID="-1" presetClass="path" presetSubtype="0" accel="50000" decel="50000" fill="hold" nodeType="withEffect">
                                  <p:stCondLst>
                                    <p:cond delay="0"/>
                                  </p:stCondLst>
                                  <p:childTnLst>
                                    <p:animMotion origin="layout" path="M 0.232121 0.000614 L 0.457048 0.000614" pathEditMode="relative">
                                      <p:cBhvr>
                                        <p:cTn id="34" dur="1500" fill="hold"/>
                                        <p:tgtEl>
                                          <p:spTgt spid="654"/>
                                        </p:tgtEl>
                                        <p:attrNameLst>
                                          <p:attrName>ppt_x</p:attrName>
                                          <p:attrName>ppt_y</p:attrName>
                                        </p:attrNameLst>
                                      </p:cBhvr>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0" nodeType="clickEffect">
                                  <p:stCondLst>
                                    <p:cond delay="0"/>
                                  </p:stCondLst>
                                  <p:iterate>
                                    <p:tmAbs val="0"/>
                                  </p:iterate>
                                  <p:childTnLst>
                                    <p:set>
                                      <p:cBhvr>
                                        <p:cTn id="38" fill="hold"/>
                                        <p:tgtEl>
                                          <p:spTgt spid="697"/>
                                        </p:tgtEl>
                                        <p:attrNameLst>
                                          <p:attrName>style.visibility</p:attrName>
                                        </p:attrNameLst>
                                      </p:cBhvr>
                                      <p:to>
                                        <p:strVal val="visible"/>
                                      </p:to>
                                    </p:set>
                                  </p:childTnLst>
                                </p:cTn>
                              </p:par>
                            </p:childTnLst>
                          </p:cTn>
                        </p:par>
                        <p:par>
                          <p:cTn id="39" fill="hold">
                            <p:stCondLst>
                              <p:cond delay="0"/>
                            </p:stCondLst>
                            <p:childTnLst>
                              <p:par>
                                <p:cTn id="40" presetID="-1" presetClass="path" presetSubtype="0" accel="50000" decel="50000" fill="hold" nodeType="afterEffect">
                                  <p:stCondLst>
                                    <p:cond delay="0"/>
                                  </p:stCondLst>
                                  <p:childTnLst>
                                    <p:animMotion origin="layout" path="M 0.000000 0.000000 L 0.407450 -0.000471" pathEditMode="relative">
                                      <p:cBhvr>
                                        <p:cTn id="41" dur="1500" fill="hold"/>
                                        <p:tgtEl>
                                          <p:spTgt spid="697"/>
                                        </p:tgtEl>
                                        <p:attrNameLst>
                                          <p:attrName>ppt_x</p:attrName>
                                          <p:attrName>ppt_y</p:attrName>
                                        </p:attrNameLst>
                                      </p:cBhvr>
                                    </p:animMotion>
                                  </p:childTnLst>
                                </p:cTn>
                              </p:par>
                            </p:childTnLst>
                          </p:cTn>
                        </p:par>
                        <p:par>
                          <p:cTn id="42" fill="hold">
                            <p:stCondLst>
                              <p:cond delay="0"/>
                            </p:stCondLst>
                            <p:childTnLst>
                              <p:par>
                                <p:cTn id="43" presetID="-1" presetClass="path" presetSubtype="0" accel="50000" decel="50000" fill="hold" nodeType="withEffect">
                                  <p:stCondLst>
                                    <p:cond delay="0"/>
                                  </p:stCondLst>
                                  <p:childTnLst>
                                    <p:animMotion origin="layout" path="M 0.449922 -0.000104 L 0.856696 -0.001691" pathEditMode="relative">
                                      <p:cBhvr>
                                        <p:cTn id="44" dur="1500" fill="hold"/>
                                        <p:tgtEl>
                                          <p:spTgt spid="640"/>
                                        </p:tgtEl>
                                        <p:attrNameLst>
                                          <p:attrName>ppt_x</p:attrName>
                                          <p:attrName>ppt_y</p:attrName>
                                        </p:attrNameLst>
                                      </p:cBhvr>
                                    </p:animMotion>
                                  </p:childTnLst>
                                </p:cTn>
                              </p:par>
                            </p:childTnLst>
                          </p:cTn>
                        </p:par>
                        <p:par>
                          <p:cTn id="45" fill="hold">
                            <p:stCondLst>
                              <p:cond delay="0"/>
                            </p:stCondLst>
                            <p:childTnLst>
                              <p:par>
                                <p:cTn id="46" presetID="-1" presetClass="path" presetSubtype="0" accel="50000" decel="50000" fill="hold" nodeType="withEffect">
                                  <p:stCondLst>
                                    <p:cond delay="0"/>
                                  </p:stCondLst>
                                  <p:childTnLst>
                                    <p:animMotion origin="layout" path="M 0.448465 0.000409 L 0.856078 0.000099" pathEditMode="relative">
                                      <p:cBhvr>
                                        <p:cTn id="47" dur="1500" fill="hold"/>
                                        <p:tgtEl>
                                          <p:spTgt spid="692"/>
                                        </p:tgtEl>
                                        <p:attrNameLst>
                                          <p:attrName>ppt_x</p:attrName>
                                          <p:attrName>ppt_y</p:attrName>
                                        </p:attrNameLst>
                                      </p:cBhvr>
                                    </p:animMotion>
                                  </p:childTnLst>
                                </p:cTn>
                              </p:par>
                            </p:childTnLst>
                          </p:cTn>
                        </p:par>
                        <p:par>
                          <p:cTn id="48" fill="hold">
                            <p:stCondLst>
                              <p:cond delay="0"/>
                            </p:stCondLst>
                            <p:childTnLst>
                              <p:par>
                                <p:cTn id="49" presetID="-1" presetClass="path" presetSubtype="0" accel="50000" decel="50000" fill="hold" nodeType="withEffect">
                                  <p:stCondLst>
                                    <p:cond delay="0"/>
                                  </p:stCondLst>
                                  <p:childTnLst>
                                    <p:animMotion origin="layout" path="M 0.457048 0.000614 L 0.872354 -0.000492" pathEditMode="relative">
                                      <p:cBhvr>
                                        <p:cTn id="50" dur="1500" fill="hold"/>
                                        <p:tgtEl>
                                          <p:spTgt spid="65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0" grpId="3" animBg="1" advAuto="0"/>
      <p:bldP spid="654" grpId="1" animBg="1" advAuto="0"/>
      <p:bldP spid="692" grpId="2" animBg="1" advAuto="0"/>
      <p:bldP spid="697" grpId="10"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5" name="Group"/>
          <p:cNvGrpSpPr/>
          <p:nvPr/>
        </p:nvGrpSpPr>
        <p:grpSpPr>
          <a:xfrm>
            <a:off x="3312207" y="4693137"/>
            <a:ext cx="4703797" cy="7179027"/>
            <a:chOff x="0" y="0"/>
            <a:chExt cx="4703795" cy="7179026"/>
          </a:xfrm>
        </p:grpSpPr>
        <p:grpSp>
          <p:nvGrpSpPr>
            <p:cNvPr id="703" name="Group"/>
            <p:cNvGrpSpPr/>
            <p:nvPr/>
          </p:nvGrpSpPr>
          <p:grpSpPr>
            <a:xfrm>
              <a:off x="0" y="0"/>
              <a:ext cx="4703796" cy="7179027"/>
              <a:chOff x="0" y="0"/>
              <a:chExt cx="4703795" cy="7179026"/>
            </a:xfrm>
          </p:grpSpPr>
          <p:sp>
            <p:nvSpPr>
              <p:cNvPr id="701" name="Rectangle"/>
              <p:cNvSpPr/>
              <p:nvPr/>
            </p:nvSpPr>
            <p:spPr>
              <a:xfrm>
                <a:off x="7056" y="0"/>
                <a:ext cx="4696740" cy="6439369"/>
              </a:xfrm>
              <a:prstGeom prst="rect">
                <a:avLst/>
              </a:prstGeom>
              <a:noFill/>
              <a:ln w="25400" cap="flat">
                <a:solidFill>
                  <a:srgbClr val="FF2600"/>
                </a:solidFill>
                <a:prstDash val="solid"/>
                <a:round/>
              </a:ln>
              <a:effectLst/>
            </p:spPr>
            <p:txBody>
              <a:bodyPr wrap="square" lIns="50800" tIns="50800" rIns="50800" bIns="50800" numCol="1" anchor="ctr">
                <a:noAutofit/>
              </a:bodyPr>
              <a:lstStyle/>
              <a:p>
                <a:endParaRPr/>
              </a:p>
            </p:txBody>
          </p:sp>
          <p:sp>
            <p:nvSpPr>
              <p:cNvPr id="702" name="sweepTS: 5"/>
              <p:cNvSpPr/>
              <p:nvPr/>
            </p:nvSpPr>
            <p:spPr>
              <a:xfrm>
                <a:off x="0" y="6337847"/>
                <a:ext cx="4589537" cy="84118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i="1">
                    <a:solidFill>
                      <a:srgbClr val="FF2600"/>
                    </a:solidFill>
                    <a:uFillTx/>
                    <a:latin typeface="Times New Roman"/>
                    <a:ea typeface="Times New Roman"/>
                    <a:cs typeface="Times New Roman"/>
                    <a:sym typeface="Times New Roman"/>
                  </a:defRPr>
                </a:lvl1pPr>
              </a:lstStyle>
              <a:p>
                <a:r>
                  <a:t>sweepTS: 5</a:t>
                </a:r>
              </a:p>
            </p:txBody>
          </p:sp>
        </p:grpSp>
        <p:grpSp>
          <p:nvGrpSpPr>
            <p:cNvPr id="714" name="Group"/>
            <p:cNvGrpSpPr/>
            <p:nvPr/>
          </p:nvGrpSpPr>
          <p:grpSpPr>
            <a:xfrm>
              <a:off x="345032" y="968315"/>
              <a:ext cx="4096988" cy="5242396"/>
              <a:chOff x="0" y="0"/>
              <a:chExt cx="4096986" cy="5242395"/>
            </a:xfrm>
          </p:grpSpPr>
          <p:sp>
            <p:nvSpPr>
              <p:cNvPr id="704" name="Line"/>
              <p:cNvSpPr/>
              <p:nvPr/>
            </p:nvSpPr>
            <p:spPr>
              <a:xfrm flipV="1">
                <a:off x="1436765" y="1879806"/>
                <a:ext cx="506421" cy="919461"/>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05" name="Line"/>
              <p:cNvSpPr/>
              <p:nvPr/>
            </p:nvSpPr>
            <p:spPr>
              <a:xfrm flipV="1">
                <a:off x="617580" y="3484009"/>
                <a:ext cx="476461" cy="96372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06" name="Line"/>
              <p:cNvSpPr/>
              <p:nvPr/>
            </p:nvSpPr>
            <p:spPr>
              <a:xfrm flipH="1" flipV="1">
                <a:off x="2928739" y="-1"/>
                <a:ext cx="621705" cy="115472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07" name="4"/>
              <p:cNvSpPr/>
              <p:nvPr/>
            </p:nvSpPr>
            <p:spPr>
              <a:xfrm>
                <a:off x="3257960" y="1123040"/>
                <a:ext cx="839027" cy="839026"/>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708" name="3"/>
              <p:cNvSpPr/>
              <p:nvPr/>
            </p:nvSpPr>
            <p:spPr>
              <a:xfrm>
                <a:off x="836279" y="2777102"/>
                <a:ext cx="833929" cy="833929"/>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709" name="3"/>
              <p:cNvSpPr/>
              <p:nvPr/>
            </p:nvSpPr>
            <p:spPr>
              <a:xfrm>
                <a:off x="0" y="4398431"/>
                <a:ext cx="843964" cy="843965"/>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710" name="Line"/>
              <p:cNvSpPr/>
              <p:nvPr/>
            </p:nvSpPr>
            <p:spPr>
              <a:xfrm flipH="1" flipV="1">
                <a:off x="2285668" y="1916312"/>
                <a:ext cx="552894" cy="915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11" name="Line"/>
              <p:cNvSpPr/>
              <p:nvPr/>
            </p:nvSpPr>
            <p:spPr>
              <a:xfrm flipV="1">
                <a:off x="2413448" y="3469715"/>
                <a:ext cx="476461" cy="96372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12" name="4"/>
              <p:cNvSpPr/>
              <p:nvPr/>
            </p:nvSpPr>
            <p:spPr>
              <a:xfrm>
                <a:off x="2632145" y="2762807"/>
                <a:ext cx="833930" cy="833929"/>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713" name="4"/>
              <p:cNvSpPr/>
              <p:nvPr/>
            </p:nvSpPr>
            <p:spPr>
              <a:xfrm>
                <a:off x="1795868" y="4384138"/>
                <a:ext cx="843965"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grpSp>
      <p:sp>
        <p:nvSpPr>
          <p:cNvPr id="716" name="Line"/>
          <p:cNvSpPr/>
          <p:nvPr/>
        </p:nvSpPr>
        <p:spPr>
          <a:xfrm flipV="1">
            <a:off x="5094006" y="7547200"/>
            <a:ext cx="506421" cy="919461"/>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17" name="Line"/>
          <p:cNvSpPr/>
          <p:nvPr/>
        </p:nvSpPr>
        <p:spPr>
          <a:xfrm flipV="1">
            <a:off x="4274821" y="9151403"/>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18" name="3"/>
          <p:cNvSpPr/>
          <p:nvPr/>
        </p:nvSpPr>
        <p:spPr>
          <a:xfrm>
            <a:off x="4493519" y="8444496"/>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719" name="3"/>
          <p:cNvSpPr/>
          <p:nvPr/>
        </p:nvSpPr>
        <p:spPr>
          <a:xfrm>
            <a:off x="3657240" y="10065825"/>
            <a:ext cx="843965" cy="843965"/>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grpSp>
        <p:nvGrpSpPr>
          <p:cNvPr id="722" name="Group"/>
          <p:cNvGrpSpPr/>
          <p:nvPr/>
        </p:nvGrpSpPr>
        <p:grpSpPr>
          <a:xfrm>
            <a:off x="6585980" y="5667393"/>
            <a:ext cx="1168247" cy="1962067"/>
            <a:chOff x="285202" y="0"/>
            <a:chExt cx="1168246" cy="1962065"/>
          </a:xfrm>
        </p:grpSpPr>
        <p:sp>
          <p:nvSpPr>
            <p:cNvPr id="720"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21"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727" name="Group"/>
          <p:cNvGrpSpPr/>
          <p:nvPr/>
        </p:nvGrpSpPr>
        <p:grpSpPr>
          <a:xfrm>
            <a:off x="5453108" y="7583706"/>
            <a:ext cx="1670208" cy="3311790"/>
            <a:chOff x="0" y="0"/>
            <a:chExt cx="1670206" cy="3311788"/>
          </a:xfrm>
        </p:grpSpPr>
        <p:sp>
          <p:nvSpPr>
            <p:cNvPr id="723" name="Line"/>
            <p:cNvSpPr/>
            <p:nvPr/>
          </p:nvSpPr>
          <p:spPr>
            <a:xfrm flipH="1" flipV="1">
              <a:off x="489800" y="-1"/>
              <a:ext cx="552894" cy="915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24" name="Line"/>
            <p:cNvSpPr/>
            <p:nvPr/>
          </p:nvSpPr>
          <p:spPr>
            <a:xfrm flipV="1">
              <a:off x="617580" y="1553403"/>
              <a:ext cx="476461" cy="96371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25" name="4"/>
            <p:cNvSpPr/>
            <p:nvPr/>
          </p:nvSpPr>
          <p:spPr>
            <a:xfrm>
              <a:off x="836277" y="846494"/>
              <a:ext cx="833930" cy="833930"/>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726" name="4"/>
            <p:cNvSpPr/>
            <p:nvPr/>
          </p:nvSpPr>
          <p:spPr>
            <a:xfrm>
              <a:off x="0" y="2467825"/>
              <a:ext cx="843964"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sp>
        <p:nvSpPr>
          <p:cNvPr id="728"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729" name="alpha"/>
          <p:cNvSpPr/>
          <p:nvPr/>
        </p:nvSpPr>
        <p:spPr>
          <a:xfrm>
            <a:off x="5427584" y="3507373"/>
            <a:ext cx="2319001" cy="1113407"/>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alpha</a:t>
            </a:r>
          </a:p>
        </p:txBody>
      </p:sp>
      <p:sp>
        <p:nvSpPr>
          <p:cNvPr id="730" name="beta"/>
          <p:cNvSpPr/>
          <p:nvPr/>
        </p:nvSpPr>
        <p:spPr>
          <a:xfrm>
            <a:off x="10851974" y="3503058"/>
            <a:ext cx="2319000"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beta</a:t>
            </a:r>
          </a:p>
        </p:txBody>
      </p:sp>
      <p:sp>
        <p:nvSpPr>
          <p:cNvPr id="731" name="gamma"/>
          <p:cNvSpPr/>
          <p:nvPr/>
        </p:nvSpPr>
        <p:spPr>
          <a:xfrm>
            <a:off x="16343636" y="3421253"/>
            <a:ext cx="2300057"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gamma</a:t>
            </a:r>
          </a:p>
        </p:txBody>
      </p:sp>
      <p:sp>
        <p:nvSpPr>
          <p:cNvPr id="732" name="lastSweep: 2"/>
          <p:cNvSpPr/>
          <p:nvPr/>
        </p:nvSpPr>
        <p:spPr>
          <a:xfrm>
            <a:off x="4632098" y="1589212"/>
            <a:ext cx="3020974"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733" name="lastSweep: 2"/>
          <p:cNvSpPr/>
          <p:nvPr/>
        </p:nvSpPr>
        <p:spPr>
          <a:xfrm>
            <a:off x="9704327" y="1589212"/>
            <a:ext cx="3329685"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734" name="lastSweep: 2"/>
          <p:cNvSpPr/>
          <p:nvPr/>
        </p:nvSpPr>
        <p:spPr>
          <a:xfrm>
            <a:off x="15257409" y="1589212"/>
            <a:ext cx="3329686"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735" name="Line"/>
          <p:cNvSpPr/>
          <p:nvPr/>
        </p:nvSpPr>
        <p:spPr>
          <a:xfrm flipV="1">
            <a:off x="5991077" y="5655511"/>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36" name="1"/>
          <p:cNvSpPr/>
          <p:nvPr/>
        </p:nvSpPr>
        <p:spPr>
          <a:xfrm>
            <a:off x="5390504" y="6790245"/>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737" name="#734"/>
          <p:cNvSpPr/>
          <p:nvPr/>
        </p:nvSpPr>
        <p:spPr>
          <a:xfrm>
            <a:off x="5850710" y="4811953"/>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738" name="Line"/>
          <p:cNvSpPr/>
          <p:nvPr/>
        </p:nvSpPr>
        <p:spPr>
          <a:xfrm flipV="1">
            <a:off x="10618102" y="7530925"/>
            <a:ext cx="506420"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39" name="Line"/>
          <p:cNvSpPr/>
          <p:nvPr/>
        </p:nvSpPr>
        <p:spPr>
          <a:xfrm flipV="1">
            <a:off x="9798917" y="9135127"/>
            <a:ext cx="476460"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40" name="Line"/>
          <p:cNvSpPr/>
          <p:nvPr/>
        </p:nvSpPr>
        <p:spPr>
          <a:xfrm flipV="1">
            <a:off x="11515172" y="5639235"/>
            <a:ext cx="583018"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41" name="1"/>
          <p:cNvSpPr/>
          <p:nvPr/>
        </p:nvSpPr>
        <p:spPr>
          <a:xfrm>
            <a:off x="10914600" y="6773969"/>
            <a:ext cx="839404"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742" name="3"/>
          <p:cNvSpPr/>
          <p:nvPr/>
        </p:nvSpPr>
        <p:spPr>
          <a:xfrm>
            <a:off x="10017615" y="8428220"/>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743" name="3"/>
          <p:cNvSpPr/>
          <p:nvPr/>
        </p:nvSpPr>
        <p:spPr>
          <a:xfrm>
            <a:off x="9181336" y="10049550"/>
            <a:ext cx="843965"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744" name="#734"/>
          <p:cNvSpPr/>
          <p:nvPr/>
        </p:nvSpPr>
        <p:spPr>
          <a:xfrm>
            <a:off x="11374805"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745" name="Line"/>
          <p:cNvSpPr/>
          <p:nvPr/>
        </p:nvSpPr>
        <p:spPr>
          <a:xfrm flipV="1">
            <a:off x="16051266" y="7530925"/>
            <a:ext cx="506421"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46" name="Line"/>
          <p:cNvSpPr/>
          <p:nvPr/>
        </p:nvSpPr>
        <p:spPr>
          <a:xfrm flipV="1">
            <a:off x="15232080" y="9135127"/>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47" name="Line"/>
          <p:cNvSpPr/>
          <p:nvPr/>
        </p:nvSpPr>
        <p:spPr>
          <a:xfrm flipV="1">
            <a:off x="16948336" y="5639235"/>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48" name="1"/>
          <p:cNvSpPr/>
          <p:nvPr/>
        </p:nvSpPr>
        <p:spPr>
          <a:xfrm>
            <a:off x="16347764" y="6773969"/>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grpSp>
        <p:nvGrpSpPr>
          <p:cNvPr id="751" name="Group"/>
          <p:cNvGrpSpPr/>
          <p:nvPr/>
        </p:nvGrpSpPr>
        <p:grpSpPr>
          <a:xfrm>
            <a:off x="17543240" y="5651118"/>
            <a:ext cx="1168247" cy="1962067"/>
            <a:chOff x="285202" y="0"/>
            <a:chExt cx="1168246" cy="1962065"/>
          </a:xfrm>
        </p:grpSpPr>
        <p:sp>
          <p:nvSpPr>
            <p:cNvPr id="749"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50"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sp>
        <p:nvSpPr>
          <p:cNvPr id="752" name="3"/>
          <p:cNvSpPr/>
          <p:nvPr/>
        </p:nvSpPr>
        <p:spPr>
          <a:xfrm>
            <a:off x="15450779" y="8428220"/>
            <a:ext cx="833929"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753" name="3"/>
          <p:cNvSpPr/>
          <p:nvPr/>
        </p:nvSpPr>
        <p:spPr>
          <a:xfrm>
            <a:off x="14614500" y="10049550"/>
            <a:ext cx="843964"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754" name="#734"/>
          <p:cNvSpPr/>
          <p:nvPr/>
        </p:nvSpPr>
        <p:spPr>
          <a:xfrm>
            <a:off x="16807969"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759" name="Group"/>
          <p:cNvGrpSpPr/>
          <p:nvPr/>
        </p:nvGrpSpPr>
        <p:grpSpPr>
          <a:xfrm>
            <a:off x="16456869" y="7558306"/>
            <a:ext cx="1670208" cy="3311790"/>
            <a:chOff x="0" y="0"/>
            <a:chExt cx="1670206" cy="3311788"/>
          </a:xfrm>
        </p:grpSpPr>
        <p:sp>
          <p:nvSpPr>
            <p:cNvPr id="755"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56"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57" name="4"/>
            <p:cNvSpPr/>
            <p:nvPr/>
          </p:nvSpPr>
          <p:spPr>
            <a:xfrm>
              <a:off x="836277" y="846494"/>
              <a:ext cx="833930" cy="83393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758" name="4"/>
            <p:cNvSpPr/>
            <p:nvPr/>
          </p:nvSpPr>
          <p:spPr>
            <a:xfrm>
              <a:off x="0" y="2467825"/>
              <a:ext cx="843964" cy="843964"/>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sp>
        <p:nvSpPr>
          <p:cNvPr id="760" name="/ 5"/>
          <p:cNvSpPr/>
          <p:nvPr/>
        </p:nvSpPr>
        <p:spPr>
          <a:xfrm>
            <a:off x="7102691" y="1589212"/>
            <a:ext cx="864804"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 5</a:t>
            </a:r>
          </a:p>
        </p:txBody>
      </p:sp>
      <p:sp>
        <p:nvSpPr>
          <p:cNvPr id="761" name="/ 5"/>
          <p:cNvSpPr/>
          <p:nvPr/>
        </p:nvSpPr>
        <p:spPr>
          <a:xfrm>
            <a:off x="12477552" y="1589212"/>
            <a:ext cx="864804"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 5</a:t>
            </a:r>
          </a:p>
        </p:txBody>
      </p:sp>
      <p:sp>
        <p:nvSpPr>
          <p:cNvPr id="762" name="/ 5"/>
          <p:cNvSpPr/>
          <p:nvPr/>
        </p:nvSpPr>
        <p:spPr>
          <a:xfrm>
            <a:off x="18039836" y="1589212"/>
            <a:ext cx="864805"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 5</a:t>
            </a:r>
          </a:p>
        </p:txBody>
      </p:sp>
      <p:grpSp>
        <p:nvGrpSpPr>
          <p:cNvPr id="771" name="Group"/>
          <p:cNvGrpSpPr/>
          <p:nvPr/>
        </p:nvGrpSpPr>
        <p:grpSpPr>
          <a:xfrm>
            <a:off x="10991633" y="5646265"/>
            <a:ext cx="2301120" cy="5228102"/>
            <a:chOff x="0" y="0"/>
            <a:chExt cx="2301118" cy="5228101"/>
          </a:xfrm>
        </p:grpSpPr>
        <p:grpSp>
          <p:nvGrpSpPr>
            <p:cNvPr id="765" name="Group"/>
            <p:cNvGrpSpPr/>
            <p:nvPr/>
          </p:nvGrpSpPr>
          <p:grpSpPr>
            <a:xfrm>
              <a:off x="1132872" y="-1"/>
              <a:ext cx="1168247" cy="1962067"/>
              <a:chOff x="285202" y="0"/>
              <a:chExt cx="1168246" cy="1962065"/>
            </a:xfrm>
          </p:grpSpPr>
          <p:sp>
            <p:nvSpPr>
              <p:cNvPr id="763" name="Line"/>
              <p:cNvSpPr/>
              <p:nvPr/>
            </p:nvSpPr>
            <p:spPr>
              <a:xfrm flipH="1" flipV="1">
                <a:off x="285202" y="-1"/>
                <a:ext cx="621704" cy="115472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64" name="4"/>
              <p:cNvSpPr/>
              <p:nvPr/>
            </p:nvSpPr>
            <p:spPr>
              <a:xfrm>
                <a:off x="614422" y="1123040"/>
                <a:ext cx="839027" cy="839026"/>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grpSp>
          <p:nvGrpSpPr>
            <p:cNvPr id="770" name="Group"/>
            <p:cNvGrpSpPr/>
            <p:nvPr/>
          </p:nvGrpSpPr>
          <p:grpSpPr>
            <a:xfrm>
              <a:off x="-1" y="1916312"/>
              <a:ext cx="1670208" cy="3311790"/>
              <a:chOff x="0" y="0"/>
              <a:chExt cx="1670206" cy="3311788"/>
            </a:xfrm>
          </p:grpSpPr>
          <p:sp>
            <p:nvSpPr>
              <p:cNvPr id="766" name="Line"/>
              <p:cNvSpPr/>
              <p:nvPr/>
            </p:nvSpPr>
            <p:spPr>
              <a:xfrm flipH="1" flipV="1">
                <a:off x="489800" y="-1"/>
                <a:ext cx="552894" cy="915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67" name="Line"/>
              <p:cNvSpPr/>
              <p:nvPr/>
            </p:nvSpPr>
            <p:spPr>
              <a:xfrm flipV="1">
                <a:off x="617580" y="1553403"/>
                <a:ext cx="476461" cy="96371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68" name="4"/>
              <p:cNvSpPr/>
              <p:nvPr/>
            </p:nvSpPr>
            <p:spPr>
              <a:xfrm>
                <a:off x="836277" y="846494"/>
                <a:ext cx="833930" cy="833930"/>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769" name="4"/>
              <p:cNvSpPr/>
              <p:nvPr/>
            </p:nvSpPr>
            <p:spPr>
              <a:xfrm>
                <a:off x="0" y="2467825"/>
                <a:ext cx="843964"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iterate>
                                    <p:tmAbs val="0"/>
                                  </p:iterate>
                                  <p:childTnLst>
                                    <p:set>
                                      <p:cBhvr>
                                        <p:cTn id="6" fill="hold"/>
                                        <p:tgtEl>
                                          <p:spTgt spid="715"/>
                                        </p:tgtEl>
                                        <p:attrNameLst>
                                          <p:attrName>style.visibility</p:attrName>
                                        </p:attrNameLst>
                                      </p:cBhvr>
                                      <p:to>
                                        <p:strVal val="visible"/>
                                      </p:to>
                                    </p:set>
                                    <p:anim calcmode="lin" valueType="num">
                                      <p:cBhvr>
                                        <p:cTn id="7" dur="1000" fill="hold"/>
                                        <p:tgtEl>
                                          <p:spTgt spid="715"/>
                                        </p:tgtEl>
                                        <p:attrNameLst>
                                          <p:attrName>ppt_x</p:attrName>
                                        </p:attrNameLst>
                                      </p:cBhvr>
                                      <p:tavLst>
                                        <p:tav tm="0">
                                          <p:val>
                                            <p:strVal val="0-#ppt_w/2"/>
                                          </p:val>
                                        </p:tav>
                                        <p:tav tm="100000">
                                          <p:val>
                                            <p:strVal val="#ppt_x"/>
                                          </p:val>
                                        </p:tav>
                                      </p:tavLst>
                                    </p:anim>
                                    <p:anim calcmode="lin" valueType="num">
                                      <p:cBhvr>
                                        <p:cTn id="8" dur="1000" fill="hold"/>
                                        <p:tgtEl>
                                          <p:spTgt spid="7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iterate>
                                    <p:tmAbs val="0"/>
                                  </p:iterate>
                                  <p:childTnLst>
                                    <p:set>
                                      <p:cBhvr>
                                        <p:cTn id="12" fill="hold"/>
                                        <p:tgtEl>
                                          <p:spTgt spid="76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3" nodeType="clickEffect">
                                  <p:stCondLst>
                                    <p:cond delay="0"/>
                                  </p:stCondLst>
                                  <p:iterate>
                                    <p:tmAbs val="0"/>
                                  </p:iterate>
                                  <p:childTnLst>
                                    <p:set>
                                      <p:cBhvr>
                                        <p:cTn id="16" fill="hold"/>
                                        <p:tgtEl>
                                          <p:spTgt spid="727"/>
                                        </p:tgtEl>
                                        <p:attrNameLst>
                                          <p:attrName>style.visibility</p:attrName>
                                        </p:attrNameLst>
                                      </p:cBhvr>
                                      <p:to>
                                        <p:strVal val="visible"/>
                                      </p:to>
                                    </p:set>
                                  </p:childTnLst>
                                </p:cTn>
                              </p:par>
                            </p:childTnLst>
                          </p:cTn>
                        </p:par>
                        <p:par>
                          <p:cTn id="17" fill="hold">
                            <p:stCondLst>
                              <p:cond delay="0"/>
                            </p:stCondLst>
                            <p:childTnLst>
                              <p:par>
                                <p:cTn id="18" presetID="-1" presetClass="path" presetSubtype="0" accel="50000" decel="50000" fill="hold" nodeType="withEffect">
                                  <p:stCondLst>
                                    <p:cond delay="0"/>
                                  </p:stCondLst>
                                  <p:childTnLst>
                                    <p:animMotion origin="layout" path="M 0.000000 0.000000 L 0.227168 -0.001373" pathEditMode="relative">
                                      <p:cBhvr>
                                        <p:cTn id="19" dur="1000" fill="hold"/>
                                        <p:tgtEl>
                                          <p:spTgt spid="715"/>
                                        </p:tgtEl>
                                        <p:attrNameLst>
                                          <p:attrName>ppt_x</p:attrName>
                                          <p:attrName>ppt_y</p:attrName>
                                        </p:attrNameLst>
                                      </p:cBhvr>
                                    </p:animMotion>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5" nodeType="clickEffect">
                                  <p:stCondLst>
                                    <p:cond delay="0"/>
                                  </p:stCondLst>
                                  <p:iterate>
                                    <p:tmAbs val="0"/>
                                  </p:iterate>
                                  <p:childTnLst>
                                    <p:set>
                                      <p:cBhvr>
                                        <p:cTn id="23" fill="hold"/>
                                        <p:tgtEl>
                                          <p:spTgt spid="76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6" nodeType="clickEffect">
                                  <p:stCondLst>
                                    <p:cond delay="0"/>
                                  </p:stCondLst>
                                  <p:iterate>
                                    <p:tmAbs val="0"/>
                                  </p:iterate>
                                  <p:childTnLst>
                                    <p:set>
                                      <p:cBhvr>
                                        <p:cTn id="27" fill="hold"/>
                                        <p:tgtEl>
                                          <p:spTgt spid="771"/>
                                        </p:tgtEl>
                                        <p:attrNameLst>
                                          <p:attrName>style.visibility</p:attrName>
                                        </p:attrNameLst>
                                      </p:cBhvr>
                                      <p:to>
                                        <p:strVal val="visible"/>
                                      </p:to>
                                    </p:set>
                                  </p:childTnLst>
                                </p:cTn>
                              </p:par>
                            </p:childTnLst>
                          </p:cTn>
                        </p:par>
                        <p:par>
                          <p:cTn id="28" fill="hold">
                            <p:stCondLst>
                              <p:cond delay="0"/>
                            </p:stCondLst>
                            <p:childTnLst>
                              <p:par>
                                <p:cTn id="29" presetID="-1" presetClass="path" presetSubtype="0" accel="50000" decel="50000" fill="hold" nodeType="withEffect">
                                  <p:stCondLst>
                                    <p:cond delay="0"/>
                                  </p:stCondLst>
                                  <p:childTnLst>
                                    <p:animMotion origin="layout" path="M 0.227168 -0.001373 L 0.450037 -0.000937" pathEditMode="relative">
                                      <p:cBhvr>
                                        <p:cTn id="30" dur="1000" fill="hold"/>
                                        <p:tgtEl>
                                          <p:spTgt spid="715"/>
                                        </p:tgtEl>
                                        <p:attrNameLst>
                                          <p:attrName>ppt_x</p:attrName>
                                          <p:attrName>ppt_y</p:attrName>
                                        </p:attrNameLst>
                                      </p:cBhvr>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8" nodeType="clickEffect">
                                  <p:stCondLst>
                                    <p:cond delay="0"/>
                                  </p:stCondLst>
                                  <p:iterate>
                                    <p:tmAbs val="0"/>
                                  </p:iterate>
                                  <p:childTnLst>
                                    <p:set>
                                      <p:cBhvr>
                                        <p:cTn id="34" fill="hold"/>
                                        <p:tgtEl>
                                          <p:spTgt spid="76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path" presetSubtype="0" accel="50000" decel="50000" fill="hold" nodeType="clickEffect">
                                  <p:stCondLst>
                                    <p:cond delay="0"/>
                                  </p:stCondLst>
                                  <p:childTnLst>
                                    <p:animMotion origin="layout" path="M 0.450037 -0.000937 L 0.893023 0.004610" pathEditMode="relative">
                                      <p:cBhvr>
                                        <p:cTn id="38" dur="1000" fill="hold"/>
                                        <p:tgtEl>
                                          <p:spTgt spid="71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 grpId="1" animBg="1" advAuto="0"/>
      <p:bldP spid="727" grpId="3" animBg="1" advAuto="0"/>
      <p:bldP spid="760" grpId="2" animBg="1" advAuto="0"/>
      <p:bldP spid="761" grpId="5" animBg="1" advAuto="0"/>
      <p:bldP spid="762" grpId="8" animBg="1" advAuto="0"/>
      <p:bldP spid="771" grpId="6"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 name="Line"/>
          <p:cNvSpPr/>
          <p:nvPr/>
        </p:nvSpPr>
        <p:spPr>
          <a:xfrm flipV="1">
            <a:off x="11515172" y="5639235"/>
            <a:ext cx="583018"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76" name="1"/>
          <p:cNvSpPr/>
          <p:nvPr/>
        </p:nvSpPr>
        <p:spPr>
          <a:xfrm>
            <a:off x="10914600" y="6773969"/>
            <a:ext cx="839404"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777" name="Line"/>
          <p:cNvSpPr/>
          <p:nvPr/>
        </p:nvSpPr>
        <p:spPr>
          <a:xfrm flipV="1">
            <a:off x="16948336" y="5639235"/>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78" name="1"/>
          <p:cNvSpPr/>
          <p:nvPr/>
        </p:nvSpPr>
        <p:spPr>
          <a:xfrm>
            <a:off x="16347764" y="6773969"/>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grpSp>
        <p:nvGrpSpPr>
          <p:cNvPr id="781" name="Group"/>
          <p:cNvGrpSpPr/>
          <p:nvPr/>
        </p:nvGrpSpPr>
        <p:grpSpPr>
          <a:xfrm>
            <a:off x="17543240" y="5651118"/>
            <a:ext cx="1168247" cy="1962067"/>
            <a:chOff x="285202" y="0"/>
            <a:chExt cx="1168246" cy="1962065"/>
          </a:xfrm>
        </p:grpSpPr>
        <p:sp>
          <p:nvSpPr>
            <p:cNvPr id="779"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80"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784" name="Group"/>
          <p:cNvGrpSpPr/>
          <p:nvPr/>
        </p:nvGrpSpPr>
        <p:grpSpPr>
          <a:xfrm>
            <a:off x="6585980" y="5667393"/>
            <a:ext cx="1168247" cy="1962067"/>
            <a:chOff x="285202" y="0"/>
            <a:chExt cx="1168246" cy="1962065"/>
          </a:xfrm>
        </p:grpSpPr>
        <p:sp>
          <p:nvSpPr>
            <p:cNvPr id="782"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83"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787" name="Group"/>
          <p:cNvGrpSpPr/>
          <p:nvPr/>
        </p:nvGrpSpPr>
        <p:grpSpPr>
          <a:xfrm>
            <a:off x="6585980" y="5667393"/>
            <a:ext cx="1168247" cy="1962067"/>
            <a:chOff x="285202" y="0"/>
            <a:chExt cx="1168246" cy="1962065"/>
          </a:xfrm>
        </p:grpSpPr>
        <p:sp>
          <p:nvSpPr>
            <p:cNvPr id="785" name="Line"/>
            <p:cNvSpPr/>
            <p:nvPr/>
          </p:nvSpPr>
          <p:spPr>
            <a:xfrm flipH="1" flipV="1">
              <a:off x="285202" y="-1"/>
              <a:ext cx="621704" cy="115472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786" name="4"/>
            <p:cNvSpPr/>
            <p:nvPr/>
          </p:nvSpPr>
          <p:spPr>
            <a:xfrm>
              <a:off x="614422" y="1123040"/>
              <a:ext cx="839027" cy="839026"/>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sp>
        <p:nvSpPr>
          <p:cNvPr id="788"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789" name="Line"/>
          <p:cNvSpPr/>
          <p:nvPr/>
        </p:nvSpPr>
        <p:spPr>
          <a:xfrm flipV="1">
            <a:off x="5094006" y="7547200"/>
            <a:ext cx="506421" cy="919461"/>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90" name="Line"/>
          <p:cNvSpPr/>
          <p:nvPr/>
        </p:nvSpPr>
        <p:spPr>
          <a:xfrm flipV="1">
            <a:off x="4274821" y="9151403"/>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91" name="Line"/>
          <p:cNvSpPr/>
          <p:nvPr/>
        </p:nvSpPr>
        <p:spPr>
          <a:xfrm flipV="1">
            <a:off x="5991077" y="5655511"/>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792" name="1"/>
          <p:cNvSpPr/>
          <p:nvPr/>
        </p:nvSpPr>
        <p:spPr>
          <a:xfrm>
            <a:off x="5390504" y="6790245"/>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793" name="3"/>
          <p:cNvSpPr/>
          <p:nvPr/>
        </p:nvSpPr>
        <p:spPr>
          <a:xfrm>
            <a:off x="4493519" y="8444496"/>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794" name="3"/>
          <p:cNvSpPr/>
          <p:nvPr/>
        </p:nvSpPr>
        <p:spPr>
          <a:xfrm>
            <a:off x="3657240" y="10065825"/>
            <a:ext cx="843965" cy="843965"/>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795" name="alpha"/>
          <p:cNvSpPr/>
          <p:nvPr/>
        </p:nvSpPr>
        <p:spPr>
          <a:xfrm>
            <a:off x="5427584" y="3507373"/>
            <a:ext cx="2319001" cy="1113407"/>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alpha</a:t>
            </a:r>
          </a:p>
        </p:txBody>
      </p:sp>
      <p:sp>
        <p:nvSpPr>
          <p:cNvPr id="796" name="beta"/>
          <p:cNvSpPr/>
          <p:nvPr/>
        </p:nvSpPr>
        <p:spPr>
          <a:xfrm>
            <a:off x="10851974" y="3503058"/>
            <a:ext cx="2319000"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beta</a:t>
            </a:r>
          </a:p>
        </p:txBody>
      </p:sp>
      <p:sp>
        <p:nvSpPr>
          <p:cNvPr id="797" name="gamma"/>
          <p:cNvSpPr/>
          <p:nvPr/>
        </p:nvSpPr>
        <p:spPr>
          <a:xfrm>
            <a:off x="16343636" y="3421253"/>
            <a:ext cx="2300057"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gamma</a:t>
            </a:r>
          </a:p>
        </p:txBody>
      </p:sp>
      <p:sp>
        <p:nvSpPr>
          <p:cNvPr id="798" name="#734"/>
          <p:cNvSpPr/>
          <p:nvPr/>
        </p:nvSpPr>
        <p:spPr>
          <a:xfrm>
            <a:off x="5850710" y="4811953"/>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801" name="Group"/>
          <p:cNvGrpSpPr/>
          <p:nvPr/>
        </p:nvGrpSpPr>
        <p:grpSpPr>
          <a:xfrm>
            <a:off x="3312207" y="4693137"/>
            <a:ext cx="4703797" cy="7179027"/>
            <a:chOff x="0" y="0"/>
            <a:chExt cx="4703795" cy="7179026"/>
          </a:xfrm>
        </p:grpSpPr>
        <p:sp>
          <p:nvSpPr>
            <p:cNvPr id="799" name="Rectangle"/>
            <p:cNvSpPr/>
            <p:nvPr/>
          </p:nvSpPr>
          <p:spPr>
            <a:xfrm>
              <a:off x="7056" y="0"/>
              <a:ext cx="4696740" cy="6439369"/>
            </a:xfrm>
            <a:prstGeom prst="rect">
              <a:avLst/>
            </a:prstGeom>
            <a:noFill/>
            <a:ln w="25400" cap="flat">
              <a:solidFill>
                <a:srgbClr val="FF2600"/>
              </a:solidFill>
              <a:prstDash val="solid"/>
              <a:round/>
            </a:ln>
            <a:effectLst/>
          </p:spPr>
          <p:txBody>
            <a:bodyPr wrap="square" lIns="50800" tIns="50800" rIns="50800" bIns="50800" numCol="1" anchor="ctr">
              <a:noAutofit/>
            </a:bodyPr>
            <a:lstStyle/>
            <a:p>
              <a:endParaRPr/>
            </a:p>
          </p:txBody>
        </p:sp>
        <p:sp>
          <p:nvSpPr>
            <p:cNvPr id="800" name="sweepTS: 5"/>
            <p:cNvSpPr/>
            <p:nvPr/>
          </p:nvSpPr>
          <p:spPr>
            <a:xfrm>
              <a:off x="0" y="6337847"/>
              <a:ext cx="4589537" cy="84118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i="1">
                  <a:solidFill>
                    <a:srgbClr val="FF2600"/>
                  </a:solidFill>
                  <a:uFillTx/>
                  <a:latin typeface="Times New Roman"/>
                  <a:ea typeface="Times New Roman"/>
                  <a:cs typeface="Times New Roman"/>
                  <a:sym typeface="Times New Roman"/>
                </a:defRPr>
              </a:lvl1pPr>
            </a:lstStyle>
            <a:p>
              <a:r>
                <a:t>sweepTS: 5</a:t>
              </a:r>
            </a:p>
          </p:txBody>
        </p:sp>
      </p:grpSp>
      <p:sp>
        <p:nvSpPr>
          <p:cNvPr id="802" name="lastSweep: 2"/>
          <p:cNvSpPr/>
          <p:nvPr/>
        </p:nvSpPr>
        <p:spPr>
          <a:xfrm>
            <a:off x="4632098" y="1589212"/>
            <a:ext cx="3020974"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803" name="lastSweep: 2"/>
          <p:cNvSpPr/>
          <p:nvPr/>
        </p:nvSpPr>
        <p:spPr>
          <a:xfrm>
            <a:off x="9704327" y="1589212"/>
            <a:ext cx="3329685"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804" name="lastSweep: 2"/>
          <p:cNvSpPr/>
          <p:nvPr/>
        </p:nvSpPr>
        <p:spPr>
          <a:xfrm>
            <a:off x="15257409" y="1589212"/>
            <a:ext cx="3329686"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805" name="Line"/>
          <p:cNvSpPr/>
          <p:nvPr/>
        </p:nvSpPr>
        <p:spPr>
          <a:xfrm flipV="1">
            <a:off x="10618102" y="7530925"/>
            <a:ext cx="506420"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06" name="Line"/>
          <p:cNvSpPr/>
          <p:nvPr/>
        </p:nvSpPr>
        <p:spPr>
          <a:xfrm flipV="1">
            <a:off x="9798917" y="9135127"/>
            <a:ext cx="476460"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07" name="3"/>
          <p:cNvSpPr/>
          <p:nvPr/>
        </p:nvSpPr>
        <p:spPr>
          <a:xfrm>
            <a:off x="10017615" y="8428220"/>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08" name="3"/>
          <p:cNvSpPr/>
          <p:nvPr/>
        </p:nvSpPr>
        <p:spPr>
          <a:xfrm>
            <a:off x="9181336" y="10049550"/>
            <a:ext cx="843965"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09" name="#734"/>
          <p:cNvSpPr/>
          <p:nvPr/>
        </p:nvSpPr>
        <p:spPr>
          <a:xfrm>
            <a:off x="11374805"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810" name="Line"/>
          <p:cNvSpPr/>
          <p:nvPr/>
        </p:nvSpPr>
        <p:spPr>
          <a:xfrm flipV="1">
            <a:off x="16051266" y="7530925"/>
            <a:ext cx="506421"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11" name="Line"/>
          <p:cNvSpPr/>
          <p:nvPr/>
        </p:nvSpPr>
        <p:spPr>
          <a:xfrm flipV="1">
            <a:off x="15232080" y="9135127"/>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12" name="3"/>
          <p:cNvSpPr/>
          <p:nvPr/>
        </p:nvSpPr>
        <p:spPr>
          <a:xfrm>
            <a:off x="15450779" y="8428220"/>
            <a:ext cx="833929"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13" name="3"/>
          <p:cNvSpPr/>
          <p:nvPr/>
        </p:nvSpPr>
        <p:spPr>
          <a:xfrm>
            <a:off x="14614500" y="10049550"/>
            <a:ext cx="843964"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14" name="#734"/>
          <p:cNvSpPr/>
          <p:nvPr/>
        </p:nvSpPr>
        <p:spPr>
          <a:xfrm>
            <a:off x="16807969"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819" name="Group"/>
          <p:cNvGrpSpPr/>
          <p:nvPr/>
        </p:nvGrpSpPr>
        <p:grpSpPr>
          <a:xfrm>
            <a:off x="16456869" y="7558306"/>
            <a:ext cx="1670208" cy="3311790"/>
            <a:chOff x="0" y="0"/>
            <a:chExt cx="1670206" cy="3311788"/>
          </a:xfrm>
        </p:grpSpPr>
        <p:sp>
          <p:nvSpPr>
            <p:cNvPr id="815"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16"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17" name="4"/>
            <p:cNvSpPr/>
            <p:nvPr/>
          </p:nvSpPr>
          <p:spPr>
            <a:xfrm>
              <a:off x="836277" y="846494"/>
              <a:ext cx="833930" cy="83393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818" name="4"/>
            <p:cNvSpPr/>
            <p:nvPr/>
          </p:nvSpPr>
          <p:spPr>
            <a:xfrm>
              <a:off x="0" y="2467825"/>
              <a:ext cx="843964" cy="843964"/>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sp>
        <p:nvSpPr>
          <p:cNvPr id="820" name="Line"/>
          <p:cNvSpPr/>
          <p:nvPr/>
        </p:nvSpPr>
        <p:spPr>
          <a:xfrm flipV="1">
            <a:off x="25995413" y="7538655"/>
            <a:ext cx="506420" cy="919461"/>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21" name="Line"/>
          <p:cNvSpPr/>
          <p:nvPr/>
        </p:nvSpPr>
        <p:spPr>
          <a:xfrm flipV="1">
            <a:off x="25176227" y="9142858"/>
            <a:ext cx="476461" cy="963719"/>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22" name="Line"/>
          <p:cNvSpPr/>
          <p:nvPr/>
        </p:nvSpPr>
        <p:spPr>
          <a:xfrm flipV="1">
            <a:off x="26892482" y="5646966"/>
            <a:ext cx="583018"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23" name="1"/>
          <p:cNvSpPr/>
          <p:nvPr/>
        </p:nvSpPr>
        <p:spPr>
          <a:xfrm>
            <a:off x="26291911" y="6781700"/>
            <a:ext cx="839404" cy="839403"/>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grpSp>
        <p:nvGrpSpPr>
          <p:cNvPr id="826" name="Group"/>
          <p:cNvGrpSpPr/>
          <p:nvPr/>
        </p:nvGrpSpPr>
        <p:grpSpPr>
          <a:xfrm>
            <a:off x="27487386" y="5658849"/>
            <a:ext cx="1168247" cy="1962067"/>
            <a:chOff x="285202" y="0"/>
            <a:chExt cx="1168246" cy="1962065"/>
          </a:xfrm>
        </p:grpSpPr>
        <p:sp>
          <p:nvSpPr>
            <p:cNvPr id="824"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25" name="5"/>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5</a:t>
              </a:r>
            </a:p>
          </p:txBody>
        </p:sp>
      </p:grpSp>
      <p:sp>
        <p:nvSpPr>
          <p:cNvPr id="827" name="3"/>
          <p:cNvSpPr/>
          <p:nvPr/>
        </p:nvSpPr>
        <p:spPr>
          <a:xfrm>
            <a:off x="25394925" y="8435950"/>
            <a:ext cx="833930" cy="833930"/>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28" name="3"/>
          <p:cNvSpPr/>
          <p:nvPr/>
        </p:nvSpPr>
        <p:spPr>
          <a:xfrm>
            <a:off x="24558646" y="10057280"/>
            <a:ext cx="843965"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29" name="#734"/>
          <p:cNvSpPr/>
          <p:nvPr/>
        </p:nvSpPr>
        <p:spPr>
          <a:xfrm>
            <a:off x="26752115" y="4803408"/>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834" name="Group"/>
          <p:cNvGrpSpPr/>
          <p:nvPr/>
        </p:nvGrpSpPr>
        <p:grpSpPr>
          <a:xfrm>
            <a:off x="26401017" y="7566037"/>
            <a:ext cx="1670208" cy="3311789"/>
            <a:chOff x="0" y="0"/>
            <a:chExt cx="1670206" cy="3311788"/>
          </a:xfrm>
        </p:grpSpPr>
        <p:sp>
          <p:nvSpPr>
            <p:cNvPr id="830"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31"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32" name="4"/>
            <p:cNvSpPr/>
            <p:nvPr/>
          </p:nvSpPr>
          <p:spPr>
            <a:xfrm>
              <a:off x="836277" y="846494"/>
              <a:ext cx="833930" cy="83393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833" name="4"/>
            <p:cNvSpPr/>
            <p:nvPr/>
          </p:nvSpPr>
          <p:spPr>
            <a:xfrm>
              <a:off x="0" y="2467825"/>
              <a:ext cx="843964" cy="843964"/>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839" name="Group"/>
          <p:cNvGrpSpPr/>
          <p:nvPr/>
        </p:nvGrpSpPr>
        <p:grpSpPr>
          <a:xfrm>
            <a:off x="3668364" y="7543625"/>
            <a:ext cx="1943187" cy="3362589"/>
            <a:chOff x="0" y="21437"/>
            <a:chExt cx="1943185" cy="3362588"/>
          </a:xfrm>
        </p:grpSpPr>
        <p:sp>
          <p:nvSpPr>
            <p:cNvPr id="835" name="Line"/>
            <p:cNvSpPr/>
            <p:nvPr/>
          </p:nvSpPr>
          <p:spPr>
            <a:xfrm flipV="1">
              <a:off x="1436765" y="21437"/>
              <a:ext cx="506421" cy="919461"/>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36" name="Line"/>
            <p:cNvSpPr/>
            <p:nvPr/>
          </p:nvSpPr>
          <p:spPr>
            <a:xfrm flipV="1">
              <a:off x="617580" y="1625639"/>
              <a:ext cx="476461" cy="96372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37" name="3"/>
            <p:cNvSpPr/>
            <p:nvPr/>
          </p:nvSpPr>
          <p:spPr>
            <a:xfrm>
              <a:off x="836279" y="918732"/>
              <a:ext cx="833929" cy="833929"/>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838" name="3"/>
            <p:cNvSpPr/>
            <p:nvPr/>
          </p:nvSpPr>
          <p:spPr>
            <a:xfrm>
              <a:off x="0" y="2540062"/>
              <a:ext cx="843964"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grpSp>
      <p:grpSp>
        <p:nvGrpSpPr>
          <p:cNvPr id="844" name="Group"/>
          <p:cNvGrpSpPr/>
          <p:nvPr/>
        </p:nvGrpSpPr>
        <p:grpSpPr>
          <a:xfrm>
            <a:off x="16456869" y="7558306"/>
            <a:ext cx="1670208" cy="3311790"/>
            <a:chOff x="0" y="0"/>
            <a:chExt cx="1670206" cy="3311788"/>
          </a:xfrm>
        </p:grpSpPr>
        <p:sp>
          <p:nvSpPr>
            <p:cNvPr id="840" name="Line"/>
            <p:cNvSpPr/>
            <p:nvPr/>
          </p:nvSpPr>
          <p:spPr>
            <a:xfrm flipH="1" flipV="1">
              <a:off x="489800" y="-1"/>
              <a:ext cx="552894" cy="915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41" name="Line"/>
            <p:cNvSpPr/>
            <p:nvPr/>
          </p:nvSpPr>
          <p:spPr>
            <a:xfrm flipV="1">
              <a:off x="617580" y="1553403"/>
              <a:ext cx="476461" cy="96371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42" name="4"/>
            <p:cNvSpPr/>
            <p:nvPr/>
          </p:nvSpPr>
          <p:spPr>
            <a:xfrm>
              <a:off x="836277" y="846494"/>
              <a:ext cx="833930" cy="833930"/>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843" name="4"/>
            <p:cNvSpPr/>
            <p:nvPr/>
          </p:nvSpPr>
          <p:spPr>
            <a:xfrm>
              <a:off x="0" y="2467825"/>
              <a:ext cx="843964"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sp>
        <p:nvSpPr>
          <p:cNvPr id="845" name="nextTS: 5"/>
          <p:cNvSpPr/>
          <p:nvPr/>
        </p:nvSpPr>
        <p:spPr>
          <a:xfrm>
            <a:off x="4673906" y="2083013"/>
            <a:ext cx="3020973"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nextTS: 5</a:t>
            </a:r>
          </a:p>
        </p:txBody>
      </p:sp>
      <p:sp>
        <p:nvSpPr>
          <p:cNvPr id="846" name="nextTS: 5"/>
          <p:cNvSpPr/>
          <p:nvPr/>
        </p:nvSpPr>
        <p:spPr>
          <a:xfrm>
            <a:off x="9746134" y="2083013"/>
            <a:ext cx="3329686"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nextTS: 5</a:t>
            </a:r>
          </a:p>
        </p:txBody>
      </p:sp>
      <p:sp>
        <p:nvSpPr>
          <p:cNvPr id="847" name="nextTS: 5"/>
          <p:cNvSpPr/>
          <p:nvPr/>
        </p:nvSpPr>
        <p:spPr>
          <a:xfrm>
            <a:off x="15299216" y="2083013"/>
            <a:ext cx="3329686"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nextTS: 5</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iterate>
                                    <p:tmAbs val="0"/>
                                  </p:iterate>
                                  <p:childTnLst>
                                    <p:set>
                                      <p:cBhvr>
                                        <p:cTn id="6" fill="hold"/>
                                        <p:tgtEl>
                                          <p:spTgt spid="801"/>
                                        </p:tgtEl>
                                        <p:attrNameLst>
                                          <p:attrName>style.visibility</p:attrName>
                                        </p:attrNameLst>
                                      </p:cBhvr>
                                      <p:to>
                                        <p:strVal val="visible"/>
                                      </p:to>
                                    </p:set>
                                    <p:anim calcmode="lin" valueType="num">
                                      <p:cBhvr>
                                        <p:cTn id="7" dur="1000" fill="hold"/>
                                        <p:tgtEl>
                                          <p:spTgt spid="801"/>
                                        </p:tgtEl>
                                        <p:attrNameLst>
                                          <p:attrName>ppt_x</p:attrName>
                                        </p:attrNameLst>
                                      </p:cBhvr>
                                      <p:tavLst>
                                        <p:tav tm="0">
                                          <p:val>
                                            <p:strVal val="0-#ppt_w/2"/>
                                          </p:val>
                                        </p:tav>
                                        <p:tav tm="100000">
                                          <p:val>
                                            <p:strVal val="#ppt_x"/>
                                          </p:val>
                                        </p:tav>
                                      </p:tavLst>
                                    </p:anim>
                                    <p:anim calcmode="lin" valueType="num">
                                      <p:cBhvr>
                                        <p:cTn id="8" dur="1000" fill="hold"/>
                                        <p:tgtEl>
                                          <p:spTgt spid="80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iterate>
                                    <p:tmAbs val="0"/>
                                  </p:iterate>
                                  <p:childTnLst>
                                    <p:set>
                                      <p:cBhvr>
                                        <p:cTn id="12" fill="hold"/>
                                        <p:tgtEl>
                                          <p:spTgt spid="839"/>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3" nodeType="afterEffect">
                                  <p:stCondLst>
                                    <p:cond delay="0"/>
                                  </p:stCondLst>
                                  <p:iterate>
                                    <p:tmAbs val="0"/>
                                  </p:iterate>
                                  <p:childTnLst>
                                    <p:set>
                                      <p:cBhvr>
                                        <p:cTn id="15" fill="hold"/>
                                        <p:tgtEl>
                                          <p:spTgt spid="78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4" nodeType="clickEffect">
                                  <p:stCondLst>
                                    <p:cond delay="0"/>
                                  </p:stCondLst>
                                  <p:iterate>
                                    <p:tmAbs val="0"/>
                                  </p:iterate>
                                  <p:childTnLst>
                                    <p:set>
                                      <p:cBhvr>
                                        <p:cTn id="19" fill="hold"/>
                                        <p:tgtEl>
                                          <p:spTgt spid="84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path" presetSubtype="0" accel="50000" decel="50000" fill="hold" nodeType="clickEffect">
                                  <p:stCondLst>
                                    <p:cond delay="0"/>
                                  </p:stCondLst>
                                  <p:childTnLst>
                                    <p:animMotion origin="layout" path="M 0.000000 0.000000 L 0.232121 0.000614" pathEditMode="relative">
                                      <p:cBhvr>
                                        <p:cTn id="23" dur="1500" fill="hold"/>
                                        <p:tgtEl>
                                          <p:spTgt spid="801"/>
                                        </p:tgtEl>
                                        <p:attrNameLst>
                                          <p:attrName>ppt_x</p:attrName>
                                          <p:attrName>ppt_y</p:attrName>
                                        </p:attrNameLst>
                                      </p:cBhvr>
                                    </p:animMotion>
                                  </p:childTnLst>
                                </p:cTn>
                              </p:par>
                            </p:childTnLst>
                          </p:cTn>
                        </p:par>
                        <p:par>
                          <p:cTn id="24" fill="hold">
                            <p:stCondLst>
                              <p:cond delay="0"/>
                            </p:stCondLst>
                            <p:childTnLst>
                              <p:par>
                                <p:cTn id="25" presetID="-1" presetClass="path" presetSubtype="0" accel="50000" decel="50000" fill="hold" nodeType="withEffect">
                                  <p:stCondLst>
                                    <p:cond delay="0"/>
                                  </p:stCondLst>
                                  <p:childTnLst>
                                    <p:animMotion origin="layout" path="M 0.000000 0.000000 L 0.226282 -0.000636" pathEditMode="relative">
                                      <p:cBhvr>
                                        <p:cTn id="26" dur="1500" fill="hold"/>
                                        <p:tgtEl>
                                          <p:spTgt spid="839"/>
                                        </p:tgtEl>
                                        <p:attrNameLst>
                                          <p:attrName>ppt_x</p:attrName>
                                          <p:attrName>ppt_y</p:attrName>
                                        </p:attrNameLst>
                                      </p:cBhvr>
                                    </p:animMotion>
                                  </p:childTnLst>
                                </p:cTn>
                              </p:par>
                            </p:childTnLst>
                          </p:cTn>
                        </p:par>
                        <p:par>
                          <p:cTn id="27" fill="hold">
                            <p:stCondLst>
                              <p:cond delay="0"/>
                            </p:stCondLst>
                            <p:childTnLst>
                              <p:par>
                                <p:cTn id="28" presetID="-1" presetClass="path" presetSubtype="0" accel="50000" decel="50000" fill="hold" nodeType="withEffect">
                                  <p:stCondLst>
                                    <p:cond delay="0"/>
                                  </p:stCondLst>
                                  <p:childTnLst>
                                    <p:animMotion origin="layout" path="M 0.000000 0.000000 L 0.226574 -0.000146" pathEditMode="relative">
                                      <p:cBhvr>
                                        <p:cTn id="29" dur="1500" fill="hold"/>
                                        <p:tgtEl>
                                          <p:spTgt spid="787"/>
                                        </p:tgtEl>
                                        <p:attrNameLst>
                                          <p:attrName>ppt_x</p:attrName>
                                          <p:attrName>ppt_y</p:attrName>
                                        </p:attrNameLst>
                                      </p:cBhvr>
                                    </p:animMotion>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8" nodeType="clickEffect">
                                  <p:stCondLst>
                                    <p:cond delay="0"/>
                                  </p:stCondLst>
                                  <p:iterate>
                                    <p:tmAbs val="0"/>
                                  </p:iterate>
                                  <p:childTnLst>
                                    <p:set>
                                      <p:cBhvr>
                                        <p:cTn id="33" fill="hold"/>
                                        <p:tgtEl>
                                          <p:spTgt spid="84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path" presetSubtype="0" accel="50000" decel="50000" fill="hold" nodeType="clickEffect">
                                  <p:stCondLst>
                                    <p:cond delay="0"/>
                                  </p:stCondLst>
                                  <p:childTnLst>
                                    <p:animMotion origin="layout" path="M 0.226574 -0.000146 L 0.449922 -0.000104" pathEditMode="relative">
                                      <p:cBhvr>
                                        <p:cTn id="37" dur="1500" fill="hold"/>
                                        <p:tgtEl>
                                          <p:spTgt spid="787"/>
                                        </p:tgtEl>
                                        <p:attrNameLst>
                                          <p:attrName>ppt_x</p:attrName>
                                          <p:attrName>ppt_y</p:attrName>
                                        </p:attrNameLst>
                                      </p:cBhvr>
                                    </p:animMotion>
                                  </p:childTnLst>
                                </p:cTn>
                              </p:par>
                            </p:childTnLst>
                          </p:cTn>
                        </p:par>
                        <p:par>
                          <p:cTn id="38" fill="hold">
                            <p:stCondLst>
                              <p:cond delay="0"/>
                            </p:stCondLst>
                            <p:childTnLst>
                              <p:par>
                                <p:cTn id="39" presetID="-1" presetClass="path" presetSubtype="0" accel="50000" decel="50000" fill="hold" nodeType="withEffect">
                                  <p:stCondLst>
                                    <p:cond delay="0"/>
                                  </p:stCondLst>
                                  <p:childTnLst>
                                    <p:animMotion origin="layout" path="M 0.226282 -0.000636 L 0.448465 0.000409" pathEditMode="relative">
                                      <p:cBhvr>
                                        <p:cTn id="40" dur="1500" fill="hold"/>
                                        <p:tgtEl>
                                          <p:spTgt spid="839"/>
                                        </p:tgtEl>
                                        <p:attrNameLst>
                                          <p:attrName>ppt_x</p:attrName>
                                          <p:attrName>ppt_y</p:attrName>
                                        </p:attrNameLst>
                                      </p:cBhvr>
                                    </p:animMotion>
                                  </p:childTnLst>
                                </p:cTn>
                              </p:par>
                            </p:childTnLst>
                          </p:cTn>
                        </p:par>
                        <p:par>
                          <p:cTn id="41" fill="hold">
                            <p:stCondLst>
                              <p:cond delay="0"/>
                            </p:stCondLst>
                            <p:childTnLst>
                              <p:par>
                                <p:cTn id="42" presetID="-1" presetClass="path" presetSubtype="0" accel="50000" decel="50000" fill="hold" nodeType="withEffect">
                                  <p:stCondLst>
                                    <p:cond delay="0"/>
                                  </p:stCondLst>
                                  <p:childTnLst>
                                    <p:animMotion origin="layout" path="M 0.232121 0.000614 L 0.457048 0.000614" pathEditMode="relative">
                                      <p:cBhvr>
                                        <p:cTn id="43" dur="1500" fill="hold"/>
                                        <p:tgtEl>
                                          <p:spTgt spid="801"/>
                                        </p:tgtEl>
                                        <p:attrNameLst>
                                          <p:attrName>ppt_x</p:attrName>
                                          <p:attrName>ppt_y</p:attrName>
                                        </p:attrNameLst>
                                      </p:cBhvr>
                                    </p:animMotion>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12" nodeType="clickEffect">
                                  <p:stCondLst>
                                    <p:cond delay="0"/>
                                  </p:stCondLst>
                                  <p:iterate>
                                    <p:tmAbs val="0"/>
                                  </p:iterate>
                                  <p:childTnLst>
                                    <p:set>
                                      <p:cBhvr>
                                        <p:cTn id="47" fill="hold"/>
                                        <p:tgtEl>
                                          <p:spTgt spid="84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13" nodeType="clickEffect">
                                  <p:stCondLst>
                                    <p:cond delay="0"/>
                                  </p:stCondLst>
                                  <p:iterate>
                                    <p:tmAbs val="0"/>
                                  </p:iterate>
                                  <p:childTnLst>
                                    <p:set>
                                      <p:cBhvr>
                                        <p:cTn id="51" fill="hold"/>
                                        <p:tgtEl>
                                          <p:spTgt spid="847"/>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path" presetSubtype="0" accel="50000" decel="50000" fill="hold" nodeType="clickEffect">
                                  <p:stCondLst>
                                    <p:cond delay="0"/>
                                  </p:stCondLst>
                                  <p:childTnLst>
                                    <p:animMotion origin="layout" path="M 0.000000 0.000000 L 0.407450 -0.000471" pathEditMode="relative">
                                      <p:cBhvr>
                                        <p:cTn id="55" dur="1500" fill="hold"/>
                                        <p:tgtEl>
                                          <p:spTgt spid="844"/>
                                        </p:tgtEl>
                                        <p:attrNameLst>
                                          <p:attrName>ppt_x</p:attrName>
                                          <p:attrName>ppt_y</p:attrName>
                                        </p:attrNameLst>
                                      </p:cBhvr>
                                    </p:animMotion>
                                  </p:childTnLst>
                                </p:cTn>
                              </p:par>
                            </p:childTnLst>
                          </p:cTn>
                        </p:par>
                        <p:par>
                          <p:cTn id="56" fill="hold">
                            <p:stCondLst>
                              <p:cond delay="0"/>
                            </p:stCondLst>
                            <p:childTnLst>
                              <p:par>
                                <p:cTn id="57" presetID="-1" presetClass="path" presetSubtype="0" accel="50000" decel="50000" fill="hold" nodeType="withEffect">
                                  <p:stCondLst>
                                    <p:cond delay="0"/>
                                  </p:stCondLst>
                                  <p:childTnLst>
                                    <p:animMotion origin="layout" path="M 0.449922 -0.000104 L 0.856696 -0.001691" pathEditMode="relative">
                                      <p:cBhvr>
                                        <p:cTn id="58" dur="1500" fill="hold"/>
                                        <p:tgtEl>
                                          <p:spTgt spid="787"/>
                                        </p:tgtEl>
                                        <p:attrNameLst>
                                          <p:attrName>ppt_x</p:attrName>
                                          <p:attrName>ppt_y</p:attrName>
                                        </p:attrNameLst>
                                      </p:cBhvr>
                                    </p:animMotion>
                                  </p:childTnLst>
                                </p:cTn>
                              </p:par>
                            </p:childTnLst>
                          </p:cTn>
                        </p:par>
                        <p:par>
                          <p:cTn id="59" fill="hold">
                            <p:stCondLst>
                              <p:cond delay="0"/>
                            </p:stCondLst>
                            <p:childTnLst>
                              <p:par>
                                <p:cTn id="60" presetID="-1" presetClass="path" presetSubtype="0" accel="50000" decel="50000" fill="hold" nodeType="withEffect">
                                  <p:stCondLst>
                                    <p:cond delay="0"/>
                                  </p:stCondLst>
                                  <p:childTnLst>
                                    <p:animMotion origin="layout" path="M 0.448465 0.000409 L 0.856078 0.000099" pathEditMode="relative">
                                      <p:cBhvr>
                                        <p:cTn id="61" dur="1500" fill="hold"/>
                                        <p:tgtEl>
                                          <p:spTgt spid="839"/>
                                        </p:tgtEl>
                                        <p:attrNameLst>
                                          <p:attrName>ppt_x</p:attrName>
                                          <p:attrName>ppt_y</p:attrName>
                                        </p:attrNameLst>
                                      </p:cBhvr>
                                    </p:animMotion>
                                  </p:childTnLst>
                                </p:cTn>
                              </p:par>
                            </p:childTnLst>
                          </p:cTn>
                        </p:par>
                        <p:par>
                          <p:cTn id="62" fill="hold">
                            <p:stCondLst>
                              <p:cond delay="0"/>
                            </p:stCondLst>
                            <p:childTnLst>
                              <p:par>
                                <p:cTn id="63" presetID="-1" presetClass="path" presetSubtype="0" accel="50000" decel="50000" fill="hold" nodeType="withEffect">
                                  <p:stCondLst>
                                    <p:cond delay="0"/>
                                  </p:stCondLst>
                                  <p:childTnLst>
                                    <p:animMotion origin="layout" path="M 0.457048 0.000614 L 0.872354 -0.000492" pathEditMode="relative">
                                      <p:cBhvr>
                                        <p:cTn id="64" dur="1500" fill="hold"/>
                                        <p:tgtEl>
                                          <p:spTgt spid="80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7" grpId="3" animBg="1" advAuto="0"/>
      <p:bldP spid="801" grpId="1" animBg="1" advAuto="0"/>
      <p:bldP spid="839" grpId="2" animBg="1" advAuto="0"/>
      <p:bldP spid="844" grpId="12" animBg="1" advAuto="0"/>
      <p:bldP spid="845" grpId="4" animBg="1" advAuto="0"/>
      <p:bldP spid="846" grpId="8" animBg="1" advAuto="0"/>
      <p:bldP spid="847" grpId="13" animBg="1"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1" name="Group"/>
          <p:cNvGrpSpPr/>
          <p:nvPr/>
        </p:nvGrpSpPr>
        <p:grpSpPr>
          <a:xfrm>
            <a:off x="6585980" y="5667393"/>
            <a:ext cx="1168247" cy="1962067"/>
            <a:chOff x="285202" y="0"/>
            <a:chExt cx="1168246" cy="1962065"/>
          </a:xfrm>
        </p:grpSpPr>
        <p:sp>
          <p:nvSpPr>
            <p:cNvPr id="849"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50"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grpSp>
        <p:nvGrpSpPr>
          <p:cNvPr id="866" name="Group"/>
          <p:cNvGrpSpPr/>
          <p:nvPr/>
        </p:nvGrpSpPr>
        <p:grpSpPr>
          <a:xfrm>
            <a:off x="3312207" y="4693137"/>
            <a:ext cx="4703797" cy="7179027"/>
            <a:chOff x="0" y="0"/>
            <a:chExt cx="4703795" cy="7179026"/>
          </a:xfrm>
        </p:grpSpPr>
        <p:grpSp>
          <p:nvGrpSpPr>
            <p:cNvPr id="854" name="Group"/>
            <p:cNvGrpSpPr/>
            <p:nvPr/>
          </p:nvGrpSpPr>
          <p:grpSpPr>
            <a:xfrm>
              <a:off x="0" y="0"/>
              <a:ext cx="4703796" cy="7179027"/>
              <a:chOff x="0" y="0"/>
              <a:chExt cx="4703795" cy="7179026"/>
            </a:xfrm>
          </p:grpSpPr>
          <p:sp>
            <p:nvSpPr>
              <p:cNvPr id="852" name="Rectangle"/>
              <p:cNvSpPr/>
              <p:nvPr/>
            </p:nvSpPr>
            <p:spPr>
              <a:xfrm>
                <a:off x="7056" y="0"/>
                <a:ext cx="4696740" cy="6439369"/>
              </a:xfrm>
              <a:prstGeom prst="rect">
                <a:avLst/>
              </a:prstGeom>
              <a:noFill/>
              <a:ln w="25400" cap="flat">
                <a:solidFill>
                  <a:srgbClr val="FF2600"/>
                </a:solidFill>
                <a:prstDash val="solid"/>
                <a:round/>
              </a:ln>
              <a:effectLst/>
            </p:spPr>
            <p:txBody>
              <a:bodyPr wrap="square" lIns="50800" tIns="50800" rIns="50800" bIns="50800" numCol="1" anchor="ctr">
                <a:noAutofit/>
              </a:bodyPr>
              <a:lstStyle/>
              <a:p>
                <a:endParaRPr/>
              </a:p>
            </p:txBody>
          </p:sp>
          <p:sp>
            <p:nvSpPr>
              <p:cNvPr id="853" name="sweepTS: 5"/>
              <p:cNvSpPr/>
              <p:nvPr/>
            </p:nvSpPr>
            <p:spPr>
              <a:xfrm>
                <a:off x="0" y="6337847"/>
                <a:ext cx="4589537" cy="84118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i="1">
                    <a:solidFill>
                      <a:srgbClr val="FF2600"/>
                    </a:solidFill>
                    <a:uFillTx/>
                    <a:latin typeface="Times New Roman"/>
                    <a:ea typeface="Times New Roman"/>
                    <a:cs typeface="Times New Roman"/>
                    <a:sym typeface="Times New Roman"/>
                  </a:defRPr>
                </a:lvl1pPr>
              </a:lstStyle>
              <a:p>
                <a:r>
                  <a:t>sweepTS: 5</a:t>
                </a:r>
              </a:p>
            </p:txBody>
          </p:sp>
        </p:grpSp>
        <p:grpSp>
          <p:nvGrpSpPr>
            <p:cNvPr id="865" name="Group"/>
            <p:cNvGrpSpPr/>
            <p:nvPr/>
          </p:nvGrpSpPr>
          <p:grpSpPr>
            <a:xfrm>
              <a:off x="345032" y="968315"/>
              <a:ext cx="4096988" cy="5242396"/>
              <a:chOff x="0" y="0"/>
              <a:chExt cx="4096986" cy="5242395"/>
            </a:xfrm>
          </p:grpSpPr>
          <p:sp>
            <p:nvSpPr>
              <p:cNvPr id="855" name="Line"/>
              <p:cNvSpPr/>
              <p:nvPr/>
            </p:nvSpPr>
            <p:spPr>
              <a:xfrm flipV="1">
                <a:off x="1436765" y="1879806"/>
                <a:ext cx="506421" cy="919461"/>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56" name="Line"/>
              <p:cNvSpPr/>
              <p:nvPr/>
            </p:nvSpPr>
            <p:spPr>
              <a:xfrm flipV="1">
                <a:off x="617580" y="3484009"/>
                <a:ext cx="476461" cy="96372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57" name="Line"/>
              <p:cNvSpPr/>
              <p:nvPr/>
            </p:nvSpPr>
            <p:spPr>
              <a:xfrm flipH="1" flipV="1">
                <a:off x="2928739" y="-1"/>
                <a:ext cx="621705" cy="115472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58" name="4"/>
              <p:cNvSpPr/>
              <p:nvPr/>
            </p:nvSpPr>
            <p:spPr>
              <a:xfrm>
                <a:off x="3257960" y="1123040"/>
                <a:ext cx="839027" cy="839026"/>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859" name="3"/>
              <p:cNvSpPr/>
              <p:nvPr/>
            </p:nvSpPr>
            <p:spPr>
              <a:xfrm>
                <a:off x="836279" y="2777102"/>
                <a:ext cx="833929" cy="833929"/>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860" name="3"/>
              <p:cNvSpPr/>
              <p:nvPr/>
            </p:nvSpPr>
            <p:spPr>
              <a:xfrm>
                <a:off x="0" y="4398431"/>
                <a:ext cx="843964" cy="843965"/>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861" name="Line"/>
              <p:cNvSpPr/>
              <p:nvPr/>
            </p:nvSpPr>
            <p:spPr>
              <a:xfrm flipH="1" flipV="1">
                <a:off x="2285668" y="1916312"/>
                <a:ext cx="552894" cy="915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62" name="Line"/>
              <p:cNvSpPr/>
              <p:nvPr/>
            </p:nvSpPr>
            <p:spPr>
              <a:xfrm flipV="1">
                <a:off x="2413448" y="3469715"/>
                <a:ext cx="476461" cy="96372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63" name="4"/>
              <p:cNvSpPr/>
              <p:nvPr/>
            </p:nvSpPr>
            <p:spPr>
              <a:xfrm>
                <a:off x="2632145" y="2762807"/>
                <a:ext cx="833930" cy="833929"/>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864" name="4"/>
              <p:cNvSpPr/>
              <p:nvPr/>
            </p:nvSpPr>
            <p:spPr>
              <a:xfrm>
                <a:off x="1795868" y="4384138"/>
                <a:ext cx="843965"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grpSp>
      <p:grpSp>
        <p:nvGrpSpPr>
          <p:cNvPr id="871" name="Group"/>
          <p:cNvGrpSpPr/>
          <p:nvPr/>
        </p:nvGrpSpPr>
        <p:grpSpPr>
          <a:xfrm>
            <a:off x="5453108" y="7583706"/>
            <a:ext cx="1670208" cy="3311790"/>
            <a:chOff x="0" y="0"/>
            <a:chExt cx="1670206" cy="3311788"/>
          </a:xfrm>
        </p:grpSpPr>
        <p:sp>
          <p:nvSpPr>
            <p:cNvPr id="867" name="Line"/>
            <p:cNvSpPr/>
            <p:nvPr/>
          </p:nvSpPr>
          <p:spPr>
            <a:xfrm flipH="1" flipV="1">
              <a:off x="489800" y="-1"/>
              <a:ext cx="552894" cy="915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68" name="Line"/>
            <p:cNvSpPr/>
            <p:nvPr/>
          </p:nvSpPr>
          <p:spPr>
            <a:xfrm flipV="1">
              <a:off x="617580" y="1553403"/>
              <a:ext cx="476461" cy="96371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69" name="4"/>
            <p:cNvSpPr/>
            <p:nvPr/>
          </p:nvSpPr>
          <p:spPr>
            <a:xfrm>
              <a:off x="836277" y="846494"/>
              <a:ext cx="833930" cy="833930"/>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870" name="4"/>
            <p:cNvSpPr/>
            <p:nvPr/>
          </p:nvSpPr>
          <p:spPr>
            <a:xfrm>
              <a:off x="0" y="2467825"/>
              <a:ext cx="843964"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sp>
        <p:nvSpPr>
          <p:cNvPr id="872"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873" name="alpha"/>
          <p:cNvSpPr/>
          <p:nvPr/>
        </p:nvSpPr>
        <p:spPr>
          <a:xfrm>
            <a:off x="5427584" y="3507373"/>
            <a:ext cx="2319001" cy="1113407"/>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alpha</a:t>
            </a:r>
          </a:p>
        </p:txBody>
      </p:sp>
      <p:sp>
        <p:nvSpPr>
          <p:cNvPr id="874" name="beta"/>
          <p:cNvSpPr/>
          <p:nvPr/>
        </p:nvSpPr>
        <p:spPr>
          <a:xfrm>
            <a:off x="10851974" y="3503058"/>
            <a:ext cx="2319000"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beta</a:t>
            </a:r>
          </a:p>
        </p:txBody>
      </p:sp>
      <p:sp>
        <p:nvSpPr>
          <p:cNvPr id="875" name="gamma"/>
          <p:cNvSpPr/>
          <p:nvPr/>
        </p:nvSpPr>
        <p:spPr>
          <a:xfrm>
            <a:off x="16343636" y="3421253"/>
            <a:ext cx="2300057" cy="106749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gamma</a:t>
            </a:r>
          </a:p>
        </p:txBody>
      </p:sp>
      <p:sp>
        <p:nvSpPr>
          <p:cNvPr id="876" name="lastSweep: 2"/>
          <p:cNvSpPr/>
          <p:nvPr/>
        </p:nvSpPr>
        <p:spPr>
          <a:xfrm>
            <a:off x="4632098" y="1589212"/>
            <a:ext cx="3020974"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877" name="lastSweep: 2"/>
          <p:cNvSpPr/>
          <p:nvPr/>
        </p:nvSpPr>
        <p:spPr>
          <a:xfrm>
            <a:off x="9704327" y="1589212"/>
            <a:ext cx="3329685"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878" name="lastSweep: 2"/>
          <p:cNvSpPr/>
          <p:nvPr/>
        </p:nvSpPr>
        <p:spPr>
          <a:xfrm>
            <a:off x="15257409" y="1589212"/>
            <a:ext cx="3329686"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lastSweep: 2</a:t>
            </a:r>
          </a:p>
        </p:txBody>
      </p:sp>
      <p:sp>
        <p:nvSpPr>
          <p:cNvPr id="879" name="Line"/>
          <p:cNvSpPr/>
          <p:nvPr/>
        </p:nvSpPr>
        <p:spPr>
          <a:xfrm flipV="1">
            <a:off x="5094006" y="7547200"/>
            <a:ext cx="506421" cy="919461"/>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80" name="Line"/>
          <p:cNvSpPr/>
          <p:nvPr/>
        </p:nvSpPr>
        <p:spPr>
          <a:xfrm flipV="1">
            <a:off x="4274821" y="9151403"/>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81" name="Line"/>
          <p:cNvSpPr/>
          <p:nvPr/>
        </p:nvSpPr>
        <p:spPr>
          <a:xfrm flipV="1">
            <a:off x="5991077" y="5655511"/>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82" name="1"/>
          <p:cNvSpPr/>
          <p:nvPr/>
        </p:nvSpPr>
        <p:spPr>
          <a:xfrm>
            <a:off x="5390504" y="6790245"/>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883" name="3"/>
          <p:cNvSpPr/>
          <p:nvPr/>
        </p:nvSpPr>
        <p:spPr>
          <a:xfrm>
            <a:off x="4493519" y="8444496"/>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84" name="3"/>
          <p:cNvSpPr/>
          <p:nvPr/>
        </p:nvSpPr>
        <p:spPr>
          <a:xfrm>
            <a:off x="3657240" y="10065825"/>
            <a:ext cx="843965" cy="843965"/>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85" name="#734"/>
          <p:cNvSpPr/>
          <p:nvPr/>
        </p:nvSpPr>
        <p:spPr>
          <a:xfrm>
            <a:off x="5850710" y="4811953"/>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886" name="Line"/>
          <p:cNvSpPr/>
          <p:nvPr/>
        </p:nvSpPr>
        <p:spPr>
          <a:xfrm flipV="1">
            <a:off x="10618102" y="7530925"/>
            <a:ext cx="506420"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87" name="Line"/>
          <p:cNvSpPr/>
          <p:nvPr/>
        </p:nvSpPr>
        <p:spPr>
          <a:xfrm flipV="1">
            <a:off x="9798917" y="9135127"/>
            <a:ext cx="476460"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88" name="Line"/>
          <p:cNvSpPr/>
          <p:nvPr/>
        </p:nvSpPr>
        <p:spPr>
          <a:xfrm flipV="1">
            <a:off x="11515172" y="5639235"/>
            <a:ext cx="583018"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89" name="1"/>
          <p:cNvSpPr/>
          <p:nvPr/>
        </p:nvSpPr>
        <p:spPr>
          <a:xfrm>
            <a:off x="10914600" y="6773969"/>
            <a:ext cx="839404"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890" name="3"/>
          <p:cNvSpPr/>
          <p:nvPr/>
        </p:nvSpPr>
        <p:spPr>
          <a:xfrm>
            <a:off x="10017615" y="8428220"/>
            <a:ext cx="833930"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91" name="3"/>
          <p:cNvSpPr/>
          <p:nvPr/>
        </p:nvSpPr>
        <p:spPr>
          <a:xfrm>
            <a:off x="9181336" y="10049550"/>
            <a:ext cx="843965"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892" name="#734"/>
          <p:cNvSpPr/>
          <p:nvPr/>
        </p:nvSpPr>
        <p:spPr>
          <a:xfrm>
            <a:off x="11374805"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893" name="Line"/>
          <p:cNvSpPr/>
          <p:nvPr/>
        </p:nvSpPr>
        <p:spPr>
          <a:xfrm flipV="1">
            <a:off x="16051266" y="7530925"/>
            <a:ext cx="506421" cy="9194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94" name="Line"/>
          <p:cNvSpPr/>
          <p:nvPr/>
        </p:nvSpPr>
        <p:spPr>
          <a:xfrm flipV="1">
            <a:off x="15232080" y="9135127"/>
            <a:ext cx="476461" cy="96372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95" name="Line"/>
          <p:cNvSpPr/>
          <p:nvPr/>
        </p:nvSpPr>
        <p:spPr>
          <a:xfrm flipV="1">
            <a:off x="16948336" y="5639235"/>
            <a:ext cx="583017" cy="1168360"/>
          </a:xfrm>
          <a:prstGeom prst="line">
            <a:avLst/>
          </a:prstGeom>
          <a:ln w="25400">
            <a:solidFill>
              <a:srgbClr val="000000"/>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96" name="1"/>
          <p:cNvSpPr/>
          <p:nvPr/>
        </p:nvSpPr>
        <p:spPr>
          <a:xfrm>
            <a:off x="16347764" y="6773969"/>
            <a:ext cx="839405" cy="83940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grpSp>
        <p:nvGrpSpPr>
          <p:cNvPr id="899" name="Group"/>
          <p:cNvGrpSpPr/>
          <p:nvPr/>
        </p:nvGrpSpPr>
        <p:grpSpPr>
          <a:xfrm>
            <a:off x="17543240" y="5651118"/>
            <a:ext cx="1168247" cy="1962067"/>
            <a:chOff x="285202" y="0"/>
            <a:chExt cx="1168246" cy="1962065"/>
          </a:xfrm>
        </p:grpSpPr>
        <p:sp>
          <p:nvSpPr>
            <p:cNvPr id="897" name="Line"/>
            <p:cNvSpPr/>
            <p:nvPr/>
          </p:nvSpPr>
          <p:spPr>
            <a:xfrm flipH="1" flipV="1">
              <a:off x="285202" y="-1"/>
              <a:ext cx="621704" cy="1154722"/>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898" name="4"/>
            <p:cNvSpPr/>
            <p:nvPr/>
          </p:nvSpPr>
          <p:spPr>
            <a:xfrm>
              <a:off x="614422" y="1123040"/>
              <a:ext cx="839027" cy="839026"/>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sp>
        <p:nvSpPr>
          <p:cNvPr id="900" name="3"/>
          <p:cNvSpPr/>
          <p:nvPr/>
        </p:nvSpPr>
        <p:spPr>
          <a:xfrm>
            <a:off x="15450779" y="8428220"/>
            <a:ext cx="833929" cy="833929"/>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901" name="3"/>
          <p:cNvSpPr/>
          <p:nvPr/>
        </p:nvSpPr>
        <p:spPr>
          <a:xfrm>
            <a:off x="14614500" y="10049550"/>
            <a:ext cx="843964" cy="843964"/>
          </a:xfrm>
          <a:prstGeom prst="ellipse">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3</a:t>
            </a:r>
          </a:p>
        </p:txBody>
      </p:sp>
      <p:sp>
        <p:nvSpPr>
          <p:cNvPr id="902" name="#734"/>
          <p:cNvSpPr/>
          <p:nvPr/>
        </p:nvSpPr>
        <p:spPr>
          <a:xfrm>
            <a:off x="16807969" y="4795677"/>
            <a:ext cx="1472751" cy="838201"/>
          </a:xfrm>
          <a:prstGeom prst="roundRect">
            <a:avLst>
              <a:gd name="adj" fmla="val 19816"/>
            </a:avLst>
          </a:prstGeom>
          <a:solidFill>
            <a:srgbClr val="FFFFFF"/>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907" name="Group"/>
          <p:cNvGrpSpPr/>
          <p:nvPr/>
        </p:nvGrpSpPr>
        <p:grpSpPr>
          <a:xfrm>
            <a:off x="16456869" y="7558306"/>
            <a:ext cx="1670208" cy="3311790"/>
            <a:chOff x="0" y="0"/>
            <a:chExt cx="1670206" cy="3311788"/>
          </a:xfrm>
        </p:grpSpPr>
        <p:sp>
          <p:nvSpPr>
            <p:cNvPr id="903" name="Line"/>
            <p:cNvSpPr/>
            <p:nvPr/>
          </p:nvSpPr>
          <p:spPr>
            <a:xfrm flipH="1" flipV="1">
              <a:off x="489800" y="-1"/>
              <a:ext cx="552894" cy="91509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904" name="Line"/>
            <p:cNvSpPr/>
            <p:nvPr/>
          </p:nvSpPr>
          <p:spPr>
            <a:xfrm flipV="1">
              <a:off x="617580" y="1553403"/>
              <a:ext cx="476461" cy="96371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905" name="4"/>
            <p:cNvSpPr/>
            <p:nvPr/>
          </p:nvSpPr>
          <p:spPr>
            <a:xfrm>
              <a:off x="836277" y="846494"/>
              <a:ext cx="833930" cy="833930"/>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906" name="4"/>
            <p:cNvSpPr/>
            <p:nvPr/>
          </p:nvSpPr>
          <p:spPr>
            <a:xfrm>
              <a:off x="0" y="2467825"/>
              <a:ext cx="843964" cy="843964"/>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grpSp>
      <p:sp>
        <p:nvSpPr>
          <p:cNvPr id="908" name="/ 5"/>
          <p:cNvSpPr/>
          <p:nvPr/>
        </p:nvSpPr>
        <p:spPr>
          <a:xfrm>
            <a:off x="7102691" y="1589212"/>
            <a:ext cx="864804"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 5</a:t>
            </a:r>
          </a:p>
        </p:txBody>
      </p:sp>
      <p:sp>
        <p:nvSpPr>
          <p:cNvPr id="909" name="/ 5"/>
          <p:cNvSpPr/>
          <p:nvPr/>
        </p:nvSpPr>
        <p:spPr>
          <a:xfrm>
            <a:off x="12477552" y="1589212"/>
            <a:ext cx="864804"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 5</a:t>
            </a:r>
          </a:p>
        </p:txBody>
      </p:sp>
      <p:sp>
        <p:nvSpPr>
          <p:cNvPr id="910" name="/ 5"/>
          <p:cNvSpPr/>
          <p:nvPr/>
        </p:nvSpPr>
        <p:spPr>
          <a:xfrm>
            <a:off x="18039836" y="1589212"/>
            <a:ext cx="864805"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 5</a:t>
            </a:r>
          </a:p>
        </p:txBody>
      </p:sp>
      <p:sp>
        <p:nvSpPr>
          <p:cNvPr id="911" name="nextTS: 5"/>
          <p:cNvSpPr/>
          <p:nvPr/>
        </p:nvSpPr>
        <p:spPr>
          <a:xfrm>
            <a:off x="4673906" y="2083013"/>
            <a:ext cx="3020973"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nextTS: 5</a:t>
            </a:r>
          </a:p>
        </p:txBody>
      </p:sp>
      <p:sp>
        <p:nvSpPr>
          <p:cNvPr id="912" name="nextTS: 5"/>
          <p:cNvSpPr/>
          <p:nvPr/>
        </p:nvSpPr>
        <p:spPr>
          <a:xfrm>
            <a:off x="9746134" y="2083013"/>
            <a:ext cx="3329686"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nextTS: 5</a:t>
            </a:r>
          </a:p>
        </p:txBody>
      </p:sp>
      <p:sp>
        <p:nvSpPr>
          <p:cNvPr id="913" name="nextTS: 5"/>
          <p:cNvSpPr/>
          <p:nvPr/>
        </p:nvSpPr>
        <p:spPr>
          <a:xfrm>
            <a:off x="15299216" y="2083013"/>
            <a:ext cx="3329686" cy="841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r" defTabSz="825500">
              <a:spcBef>
                <a:spcPts val="5600"/>
              </a:spcBef>
              <a:defRPr sz="4000" i="1">
                <a:solidFill>
                  <a:srgbClr val="FF2600"/>
                </a:solidFill>
                <a:uFillTx/>
                <a:latin typeface="Times New Roman"/>
                <a:ea typeface="Times New Roman"/>
                <a:cs typeface="Times New Roman"/>
                <a:sym typeface="Times New Roman"/>
              </a:defRPr>
            </a:lvl1pPr>
          </a:lstStyle>
          <a:p>
            <a:r>
              <a:t>nextTS: 5</a:t>
            </a:r>
          </a:p>
        </p:txBody>
      </p:sp>
      <p:grpSp>
        <p:nvGrpSpPr>
          <p:cNvPr id="922" name="Group"/>
          <p:cNvGrpSpPr/>
          <p:nvPr/>
        </p:nvGrpSpPr>
        <p:grpSpPr>
          <a:xfrm>
            <a:off x="10991633" y="5646265"/>
            <a:ext cx="2301120" cy="5228102"/>
            <a:chOff x="0" y="0"/>
            <a:chExt cx="2301118" cy="5228101"/>
          </a:xfrm>
        </p:grpSpPr>
        <p:grpSp>
          <p:nvGrpSpPr>
            <p:cNvPr id="916" name="Group"/>
            <p:cNvGrpSpPr/>
            <p:nvPr/>
          </p:nvGrpSpPr>
          <p:grpSpPr>
            <a:xfrm>
              <a:off x="1132872" y="-1"/>
              <a:ext cx="1168247" cy="1962067"/>
              <a:chOff x="285202" y="0"/>
              <a:chExt cx="1168246" cy="1962065"/>
            </a:xfrm>
          </p:grpSpPr>
          <p:sp>
            <p:nvSpPr>
              <p:cNvPr id="914" name="Line"/>
              <p:cNvSpPr/>
              <p:nvPr/>
            </p:nvSpPr>
            <p:spPr>
              <a:xfrm flipH="1" flipV="1">
                <a:off x="285202" y="-1"/>
                <a:ext cx="621704" cy="115472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915" name="4"/>
              <p:cNvSpPr/>
              <p:nvPr/>
            </p:nvSpPr>
            <p:spPr>
              <a:xfrm>
                <a:off x="614422" y="1123040"/>
                <a:ext cx="839027" cy="839026"/>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grpSp>
          <p:nvGrpSpPr>
            <p:cNvPr id="921" name="Group"/>
            <p:cNvGrpSpPr/>
            <p:nvPr/>
          </p:nvGrpSpPr>
          <p:grpSpPr>
            <a:xfrm>
              <a:off x="-1" y="1916312"/>
              <a:ext cx="1670208" cy="3311790"/>
              <a:chOff x="0" y="0"/>
              <a:chExt cx="1670206" cy="3311788"/>
            </a:xfrm>
          </p:grpSpPr>
          <p:sp>
            <p:nvSpPr>
              <p:cNvPr id="917" name="Line"/>
              <p:cNvSpPr/>
              <p:nvPr/>
            </p:nvSpPr>
            <p:spPr>
              <a:xfrm flipH="1" flipV="1">
                <a:off x="489800" y="-1"/>
                <a:ext cx="552894" cy="915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918" name="Line"/>
              <p:cNvSpPr/>
              <p:nvPr/>
            </p:nvSpPr>
            <p:spPr>
              <a:xfrm flipV="1">
                <a:off x="617580" y="1553403"/>
                <a:ext cx="476461" cy="96371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919" name="4"/>
              <p:cNvSpPr/>
              <p:nvPr/>
            </p:nvSpPr>
            <p:spPr>
              <a:xfrm>
                <a:off x="836277" y="846494"/>
                <a:ext cx="833930" cy="833930"/>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920" name="4"/>
              <p:cNvSpPr/>
              <p:nvPr/>
            </p:nvSpPr>
            <p:spPr>
              <a:xfrm>
                <a:off x="0" y="2467825"/>
                <a:ext cx="843964" cy="843964"/>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gr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iterate>
                                    <p:tmAbs val="0"/>
                                  </p:iterate>
                                  <p:childTnLst>
                                    <p:set>
                                      <p:cBhvr>
                                        <p:cTn id="6" fill="hold"/>
                                        <p:tgtEl>
                                          <p:spTgt spid="866"/>
                                        </p:tgtEl>
                                        <p:attrNameLst>
                                          <p:attrName>style.visibility</p:attrName>
                                        </p:attrNameLst>
                                      </p:cBhvr>
                                      <p:to>
                                        <p:strVal val="visible"/>
                                      </p:to>
                                    </p:set>
                                    <p:anim calcmode="lin" valueType="num">
                                      <p:cBhvr>
                                        <p:cTn id="7" dur="1000" fill="hold"/>
                                        <p:tgtEl>
                                          <p:spTgt spid="866"/>
                                        </p:tgtEl>
                                        <p:attrNameLst>
                                          <p:attrName>ppt_x</p:attrName>
                                        </p:attrNameLst>
                                      </p:cBhvr>
                                      <p:tavLst>
                                        <p:tav tm="0">
                                          <p:val>
                                            <p:strVal val="0-#ppt_w/2"/>
                                          </p:val>
                                        </p:tav>
                                        <p:tav tm="100000">
                                          <p:val>
                                            <p:strVal val="#ppt_x"/>
                                          </p:val>
                                        </p:tav>
                                      </p:tavLst>
                                    </p:anim>
                                    <p:anim calcmode="lin" valueType="num">
                                      <p:cBhvr>
                                        <p:cTn id="8" dur="1000" fill="hold"/>
                                        <p:tgtEl>
                                          <p:spTgt spid="8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iterate>
                                    <p:tmAbs val="0"/>
                                  </p:iterate>
                                  <p:childTnLst>
                                    <p:set>
                                      <p:cBhvr>
                                        <p:cTn id="12" fill="hold"/>
                                        <p:tgtEl>
                                          <p:spTgt spid="90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3" nodeType="clickEffect">
                                  <p:stCondLst>
                                    <p:cond delay="0"/>
                                  </p:stCondLst>
                                  <p:iterate>
                                    <p:tmAbs val="0"/>
                                  </p:iterate>
                                  <p:childTnLst>
                                    <p:set>
                                      <p:cBhvr>
                                        <p:cTn id="16" fill="hold"/>
                                        <p:tgtEl>
                                          <p:spTgt spid="871"/>
                                        </p:tgtEl>
                                        <p:attrNameLst>
                                          <p:attrName>style.visibility</p:attrName>
                                        </p:attrNameLst>
                                      </p:cBhvr>
                                      <p:to>
                                        <p:strVal val="visible"/>
                                      </p:to>
                                    </p:set>
                                  </p:childTnLst>
                                </p:cTn>
                              </p:par>
                            </p:childTnLst>
                          </p:cTn>
                        </p:par>
                        <p:par>
                          <p:cTn id="17" fill="hold">
                            <p:stCondLst>
                              <p:cond delay="0"/>
                            </p:stCondLst>
                            <p:childTnLst>
                              <p:par>
                                <p:cTn id="18" presetID="-1" presetClass="path" presetSubtype="0" accel="50000" decel="50000" fill="hold" nodeType="withEffect">
                                  <p:stCondLst>
                                    <p:cond delay="0"/>
                                  </p:stCondLst>
                                  <p:childTnLst>
                                    <p:animMotion origin="layout" path="M 0.000000 0.000000 L 0.227168 -0.001373" pathEditMode="relative">
                                      <p:cBhvr>
                                        <p:cTn id="19" dur="1000" fill="hold"/>
                                        <p:tgtEl>
                                          <p:spTgt spid="866"/>
                                        </p:tgtEl>
                                        <p:attrNameLst>
                                          <p:attrName>ppt_x</p:attrName>
                                          <p:attrName>ppt_y</p:attrName>
                                        </p:attrNameLst>
                                      </p:cBhvr>
                                    </p:animMotion>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5" nodeType="clickEffect">
                                  <p:stCondLst>
                                    <p:cond delay="0"/>
                                  </p:stCondLst>
                                  <p:iterate>
                                    <p:tmAbs val="0"/>
                                  </p:iterate>
                                  <p:childTnLst>
                                    <p:set>
                                      <p:cBhvr>
                                        <p:cTn id="23" fill="hold"/>
                                        <p:tgtEl>
                                          <p:spTgt spid="90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6" nodeType="clickEffect">
                                  <p:stCondLst>
                                    <p:cond delay="0"/>
                                  </p:stCondLst>
                                  <p:iterate>
                                    <p:tmAbs val="0"/>
                                  </p:iterate>
                                  <p:childTnLst>
                                    <p:set>
                                      <p:cBhvr>
                                        <p:cTn id="27" fill="hold"/>
                                        <p:tgtEl>
                                          <p:spTgt spid="922"/>
                                        </p:tgtEl>
                                        <p:attrNameLst>
                                          <p:attrName>style.visibility</p:attrName>
                                        </p:attrNameLst>
                                      </p:cBhvr>
                                      <p:to>
                                        <p:strVal val="visible"/>
                                      </p:to>
                                    </p:set>
                                  </p:childTnLst>
                                </p:cTn>
                              </p:par>
                            </p:childTnLst>
                          </p:cTn>
                        </p:par>
                        <p:par>
                          <p:cTn id="28" fill="hold">
                            <p:stCondLst>
                              <p:cond delay="0"/>
                            </p:stCondLst>
                            <p:childTnLst>
                              <p:par>
                                <p:cTn id="29" presetID="-1" presetClass="path" presetSubtype="0" accel="50000" decel="50000" fill="hold" nodeType="withEffect">
                                  <p:stCondLst>
                                    <p:cond delay="0"/>
                                  </p:stCondLst>
                                  <p:childTnLst>
                                    <p:animMotion origin="layout" path="M 0.227168 -0.001373 L 0.450037 -0.000937" pathEditMode="relative">
                                      <p:cBhvr>
                                        <p:cTn id="30" dur="1000" fill="hold"/>
                                        <p:tgtEl>
                                          <p:spTgt spid="866"/>
                                        </p:tgtEl>
                                        <p:attrNameLst>
                                          <p:attrName>ppt_x</p:attrName>
                                          <p:attrName>ppt_y</p:attrName>
                                        </p:attrNameLst>
                                      </p:cBhvr>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8" nodeType="clickEffect">
                                  <p:stCondLst>
                                    <p:cond delay="0"/>
                                  </p:stCondLst>
                                  <p:iterate>
                                    <p:tmAbs val="0"/>
                                  </p:iterate>
                                  <p:childTnLst>
                                    <p:set>
                                      <p:cBhvr>
                                        <p:cTn id="34" fill="hold"/>
                                        <p:tgtEl>
                                          <p:spTgt spid="9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path" presetSubtype="0" accel="50000" decel="50000" fill="hold" nodeType="clickEffect">
                                  <p:stCondLst>
                                    <p:cond delay="0"/>
                                  </p:stCondLst>
                                  <p:childTnLst>
                                    <p:animMotion origin="layout" path="M 0.450037 -0.000937 L 0.893023 0.004610" pathEditMode="relative">
                                      <p:cBhvr>
                                        <p:cTn id="38" dur="1000" fill="hold"/>
                                        <p:tgtEl>
                                          <p:spTgt spid="86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6" grpId="1" animBg="1" advAuto="0"/>
      <p:bldP spid="871" grpId="3" animBg="1" advAuto="0"/>
      <p:bldP spid="908" grpId="2" animBg="1" advAuto="0"/>
      <p:bldP spid="909" grpId="5" animBg="1" advAuto="0"/>
      <p:bldP spid="910" grpId="8" animBg="1" advAuto="0"/>
      <p:bldP spid="922" grpId="6" animBg="1"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925" name="Achieved through redundancy…"/>
          <p:cNvSpPr txBox="1">
            <a:spLocks noGrp="1"/>
          </p:cNvSpPr>
          <p:nvPr>
            <p:ph type="body" sz="quarter" idx="4294967295"/>
          </p:nvPr>
        </p:nvSpPr>
        <p:spPr>
          <a:xfrm>
            <a:off x="8114593" y="7285424"/>
            <a:ext cx="14090606" cy="4237365"/>
          </a:xfrm>
          <a:prstGeom prst="rect">
            <a:avLst/>
          </a:prstGeom>
        </p:spPr>
        <p:txBody>
          <a:bodyPr/>
          <a:lstStyle/>
          <a:p>
            <a:pPr marL="860424" indent="-860424">
              <a:spcBef>
                <a:spcPts val="500"/>
              </a:spcBef>
              <a:buFontTx/>
              <a:defRPr sz="5000">
                <a:solidFill>
                  <a:srgbClr val="000000"/>
                </a:solidFill>
                <a:uFill>
                  <a:solidFill>
                    <a:srgbClr val="000000"/>
                  </a:solidFill>
                </a:uFill>
                <a:latin typeface="Times New Roman"/>
                <a:ea typeface="Times New Roman"/>
                <a:cs typeface="Times New Roman"/>
                <a:sym typeface="Times New Roman"/>
              </a:defRPr>
            </a:pPr>
            <a:r>
              <a:t>Achieved through </a:t>
            </a:r>
            <a:r>
              <a:rPr>
                <a:solidFill>
                  <a:srgbClr val="FF2600"/>
                </a:solidFill>
              </a:rPr>
              <a:t>redundancy</a:t>
            </a:r>
          </a:p>
          <a:p>
            <a:pPr marL="1519173" lvl="1" indent="-757173">
              <a:spcBef>
                <a:spcPts val="3000"/>
              </a:spcBef>
              <a:buFontTx/>
              <a:defRPr sz="5000">
                <a:solidFill>
                  <a:srgbClr val="000000"/>
                </a:solidFill>
                <a:uFill>
                  <a:solidFill>
                    <a:srgbClr val="000000"/>
                  </a:solidFill>
                </a:uFill>
                <a:latin typeface="Times New Roman"/>
                <a:ea typeface="Times New Roman"/>
                <a:cs typeface="Times New Roman"/>
                <a:sym typeface="Times New Roman"/>
              </a:defRPr>
            </a:pPr>
            <a:r>
              <a:rPr sz="4400" i="1"/>
              <a:t>redundant directory copies on different servers</a:t>
            </a:r>
            <a:r>
              <a:t>    </a:t>
            </a:r>
          </a:p>
          <a:p>
            <a:pPr marL="860424" indent="-860424">
              <a:spcBef>
                <a:spcPts val="500"/>
              </a:spcBef>
              <a:buFontTx/>
              <a:defRPr sz="5000">
                <a:solidFill>
                  <a:srgbClr val="000000"/>
                </a:solidFill>
                <a:uFill>
                  <a:solidFill>
                    <a:srgbClr val="000000"/>
                  </a:solidFill>
                </a:uFill>
                <a:latin typeface="Times New Roman"/>
                <a:ea typeface="Times New Roman"/>
                <a:cs typeface="Times New Roman"/>
                <a:sym typeface="Times New Roman"/>
              </a:defRPr>
            </a:pPr>
            <a:r>
              <a:t>Combined with </a:t>
            </a:r>
            <a:r>
              <a:rPr>
                <a:solidFill>
                  <a:srgbClr val="FF2600"/>
                </a:solidFill>
              </a:rPr>
              <a:t>eventual consistency</a:t>
            </a:r>
          </a:p>
          <a:p>
            <a:pPr marL="1519173" lvl="1" indent="-757173">
              <a:spcBef>
                <a:spcPts val="3000"/>
              </a:spcBef>
              <a:buFontTx/>
              <a:defRPr sz="5000" i="1">
                <a:solidFill>
                  <a:srgbClr val="000000"/>
                </a:solidFill>
                <a:uFill>
                  <a:solidFill>
                    <a:srgbClr val="000000"/>
                  </a:solidFill>
                </a:uFill>
                <a:latin typeface="Times New Roman"/>
                <a:ea typeface="Times New Roman"/>
                <a:cs typeface="Times New Roman"/>
                <a:sym typeface="Times New Roman"/>
              </a:defRPr>
            </a:pPr>
            <a:r>
              <a:rPr sz="4400"/>
              <a:t>copies periodically synchronized</a:t>
            </a:r>
            <a:r>
              <a:t> </a:t>
            </a:r>
            <a:r>
              <a:rPr sz="4400"/>
              <a:t>through sweep</a:t>
            </a:r>
          </a:p>
        </p:txBody>
      </p:sp>
      <p:sp>
        <p:nvSpPr>
          <p:cNvPr id="926" name="Design goal #2: fault tolerance"/>
          <p:cNvSpPr txBox="1">
            <a:spLocks noGrp="1"/>
          </p:cNvSpPr>
          <p:nvPr>
            <p:ph type="title"/>
          </p:nvPr>
        </p:nvSpPr>
        <p:spPr>
          <a:xfrm>
            <a:off x="2621481" y="2957992"/>
            <a:ext cx="13438370" cy="1562101"/>
          </a:xfrm>
          <a:prstGeom prst="rect">
            <a:avLst/>
          </a:prstGeom>
        </p:spPr>
        <p:txBody>
          <a:bodyPr/>
          <a:lstStyle/>
          <a:p>
            <a:pPr>
              <a:defRPr sz="8000">
                <a:latin typeface="Times New Roman"/>
                <a:ea typeface="Times New Roman"/>
                <a:cs typeface="Times New Roman"/>
                <a:sym typeface="Times New Roman"/>
              </a:defRPr>
            </a:pPr>
            <a:r>
              <a:t>Design goal #2: </a:t>
            </a:r>
            <a:r>
              <a:rPr>
                <a:solidFill>
                  <a:srgbClr val="FF2600"/>
                </a:solidFill>
              </a:rPr>
              <a:t>fault tolerance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25">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925">
                                            <p:txEl>
                                              <p:pRg st="0" end="0"/>
                                            </p:txEl>
                                          </p:spTgt>
                                        </p:tgtEl>
                                        <p:attrNameLst>
                                          <p:attrName>style.visibility</p:attrName>
                                        </p:attrNameLst>
                                      </p:cBhvr>
                                      <p:to>
                                        <p:strVal val="visible"/>
                                      </p:to>
                                    </p:set>
                                  </p:childTnLst>
                                </p:cTn>
                              </p:par>
                              <p:par>
                                <p:cTn id="9" presetID="1" presetClass="entr" presetSubtype="0" fill="hold" grpId="1" nodeType="withEffect">
                                  <p:stCondLst>
                                    <p:cond delay="0"/>
                                  </p:stCondLst>
                                  <p:iterate>
                                    <p:tmAbs val="0"/>
                                  </p:iterate>
                                  <p:childTnLst>
                                    <p:set>
                                      <p:cBhvr>
                                        <p:cTn id="10" fill="hold"/>
                                        <p:tgtEl>
                                          <p:spTgt spid="9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925">
                                            <p:txEl>
                                              <p:pRg st="2" end="2"/>
                                            </p:txEl>
                                          </p:spTgt>
                                        </p:tgtEl>
                                        <p:attrNameLst>
                                          <p:attrName>style.visibility</p:attrName>
                                        </p:attrNameLst>
                                      </p:cBhvr>
                                      <p:to>
                                        <p:strVal val="visible"/>
                                      </p:to>
                                    </p:set>
                                  </p:childTnLst>
                                </p:cTn>
                              </p:par>
                              <p:par>
                                <p:cTn id="15" presetID="1" presetClass="entr" presetSubtype="0" fill="hold" grpId="1" nodeType="withEffect">
                                  <p:stCondLst>
                                    <p:cond delay="0"/>
                                  </p:stCondLst>
                                  <p:iterate>
                                    <p:tmAbs val="0"/>
                                  </p:iterate>
                                  <p:childTnLst>
                                    <p:set>
                                      <p:cBhvr>
                                        <p:cTn id="16" fill="hold"/>
                                        <p:tgtEl>
                                          <p:spTgt spid="9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 grpId="1" build="p" animBg="1" advAuto="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8"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929" name="Name lookup"/>
          <p:cNvSpPr txBox="1">
            <a:spLocks noGrp="1"/>
          </p:cNvSpPr>
          <p:nvPr>
            <p:ph type="title"/>
          </p:nvPr>
        </p:nvSpPr>
        <p:spPr>
          <a:xfrm>
            <a:off x="2892164" y="3138446"/>
            <a:ext cx="7709624" cy="1562101"/>
          </a:xfrm>
          <a:prstGeom prst="rect">
            <a:avLst/>
          </a:prstGeom>
        </p:spPr>
        <p:txBody>
          <a:bodyPr/>
          <a:lstStyle>
            <a:lvl1pPr>
              <a:defRPr sz="8000">
                <a:solidFill>
                  <a:srgbClr val="FF2600"/>
                </a:solidFill>
                <a:latin typeface="Times New Roman"/>
                <a:ea typeface="Times New Roman"/>
                <a:cs typeface="Times New Roman"/>
                <a:sym typeface="Times New Roman"/>
              </a:defRPr>
            </a:lvl1pPr>
          </a:lstStyle>
          <a:p>
            <a:r>
              <a:t>Name lookup</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932" name="Line"/>
          <p:cNvSpPr/>
          <p:nvPr/>
        </p:nvSpPr>
        <p:spPr>
          <a:xfrm flipV="1">
            <a:off x="3995098" y="8327724"/>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33" name="Circle"/>
          <p:cNvSpPr/>
          <p:nvPr/>
        </p:nvSpPr>
        <p:spPr>
          <a:xfrm>
            <a:off x="5027919" y="7651797"/>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34" name="Lampson"/>
          <p:cNvSpPr/>
          <p:nvPr/>
        </p:nvSpPr>
        <p:spPr>
          <a:xfrm>
            <a:off x="3674610" y="6749883"/>
            <a:ext cx="2216877"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935" name="Circle"/>
          <p:cNvSpPr/>
          <p:nvPr/>
        </p:nvSpPr>
        <p:spPr>
          <a:xfrm>
            <a:off x="3382040" y="9566588"/>
            <a:ext cx="759815" cy="76231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36" name="Circle"/>
          <p:cNvSpPr/>
          <p:nvPr/>
        </p:nvSpPr>
        <p:spPr>
          <a:xfrm>
            <a:off x="1786119" y="11440429"/>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37" name="Circle"/>
          <p:cNvSpPr/>
          <p:nvPr/>
        </p:nvSpPr>
        <p:spPr>
          <a:xfrm>
            <a:off x="4913171" y="11420681"/>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38" name="Circle"/>
          <p:cNvSpPr/>
          <p:nvPr/>
        </p:nvSpPr>
        <p:spPr>
          <a:xfrm>
            <a:off x="8410320" y="11417910"/>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39" name="Password"/>
          <p:cNvSpPr/>
          <p:nvPr/>
        </p:nvSpPr>
        <p:spPr>
          <a:xfrm>
            <a:off x="2281368" y="8591665"/>
            <a:ext cx="2216877" cy="6638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Password</a:t>
            </a:r>
          </a:p>
        </p:txBody>
      </p:sp>
      <p:sp>
        <p:nvSpPr>
          <p:cNvPr id="940" name="Mailboxes"/>
          <p:cNvSpPr/>
          <p:nvPr/>
        </p:nvSpPr>
        <p:spPr>
          <a:xfrm>
            <a:off x="6282049" y="8629463"/>
            <a:ext cx="2532293" cy="5762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Mailboxes</a:t>
            </a:r>
          </a:p>
        </p:txBody>
      </p:sp>
      <p:sp>
        <p:nvSpPr>
          <p:cNvPr id="941" name="vnxm56"/>
          <p:cNvSpPr/>
          <p:nvPr/>
        </p:nvSpPr>
        <p:spPr>
          <a:xfrm>
            <a:off x="918091" y="10307086"/>
            <a:ext cx="1879763" cy="6347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vnxm56</a:t>
            </a:r>
          </a:p>
        </p:txBody>
      </p:sp>
      <p:sp>
        <p:nvSpPr>
          <p:cNvPr id="942" name="Zin"/>
          <p:cNvSpPr/>
          <p:nvPr/>
        </p:nvSpPr>
        <p:spPr>
          <a:xfrm>
            <a:off x="5226153" y="10292508"/>
            <a:ext cx="1032364" cy="663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Zin</a:t>
            </a:r>
          </a:p>
        </p:txBody>
      </p:sp>
      <p:sp>
        <p:nvSpPr>
          <p:cNvPr id="943" name="Pinot"/>
          <p:cNvSpPr/>
          <p:nvPr/>
        </p:nvSpPr>
        <p:spPr>
          <a:xfrm>
            <a:off x="7776345" y="10284752"/>
            <a:ext cx="1267591" cy="5769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Pinot</a:t>
            </a:r>
          </a:p>
        </p:txBody>
      </p:sp>
      <p:sp>
        <p:nvSpPr>
          <p:cNvPr id="944" name="Circle"/>
          <p:cNvSpPr/>
          <p:nvPr/>
        </p:nvSpPr>
        <p:spPr>
          <a:xfrm>
            <a:off x="7763645" y="7651797"/>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45" name="Shroeder"/>
          <p:cNvSpPr/>
          <p:nvPr/>
        </p:nvSpPr>
        <p:spPr>
          <a:xfrm>
            <a:off x="7547745" y="6750271"/>
            <a:ext cx="2080750" cy="6339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Shroeder</a:t>
            </a:r>
          </a:p>
        </p:txBody>
      </p:sp>
      <p:sp>
        <p:nvSpPr>
          <p:cNvPr id="946" name="#734"/>
          <p:cNvSpPr/>
          <p:nvPr/>
        </p:nvSpPr>
        <p:spPr>
          <a:xfrm>
            <a:off x="6011440" y="5604703"/>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947" name="Circle"/>
          <p:cNvSpPr/>
          <p:nvPr/>
        </p:nvSpPr>
        <p:spPr>
          <a:xfrm>
            <a:off x="6636428" y="9566743"/>
            <a:ext cx="762001" cy="762001"/>
          </a:xfrm>
          <a:prstGeom prst="ellipse">
            <a:avLst/>
          </a:prstGeom>
          <a:solidFill>
            <a:srgbClr val="FFFFFF"/>
          </a:solidFill>
          <a:ln w="25400">
            <a:solidFill>
              <a:srgbClr val="424242"/>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48" name="Line"/>
          <p:cNvSpPr/>
          <p:nvPr/>
        </p:nvSpPr>
        <p:spPr>
          <a:xfrm flipV="1">
            <a:off x="2372084" y="10204202"/>
            <a:ext cx="1137778"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49" name="Line"/>
          <p:cNvSpPr/>
          <p:nvPr/>
        </p:nvSpPr>
        <p:spPr>
          <a:xfrm flipV="1">
            <a:off x="5619426" y="6406834"/>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50" name="Line"/>
          <p:cNvSpPr/>
          <p:nvPr/>
        </p:nvSpPr>
        <p:spPr>
          <a:xfrm flipV="1">
            <a:off x="5583113" y="10184920"/>
            <a:ext cx="1137778"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51" name="Line"/>
          <p:cNvSpPr/>
          <p:nvPr/>
        </p:nvSpPr>
        <p:spPr>
          <a:xfrm flipH="1" flipV="1">
            <a:off x="7344608" y="10216902"/>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52" name="Line"/>
          <p:cNvSpPr/>
          <p:nvPr/>
        </p:nvSpPr>
        <p:spPr>
          <a:xfrm flipH="1" flipV="1">
            <a:off x="5633918" y="8336795"/>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53" name="Line"/>
          <p:cNvSpPr/>
          <p:nvPr/>
        </p:nvSpPr>
        <p:spPr>
          <a:xfrm flipH="1" flipV="1">
            <a:off x="6764819" y="6403144"/>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54" name="#999"/>
          <p:cNvSpPr/>
          <p:nvPr/>
        </p:nvSpPr>
        <p:spPr>
          <a:xfrm>
            <a:off x="4725854" y="1162003"/>
            <a:ext cx="1366131"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#999</a:t>
            </a:r>
          </a:p>
        </p:txBody>
      </p:sp>
      <p:sp>
        <p:nvSpPr>
          <p:cNvPr id="955" name="#311"/>
          <p:cNvSpPr/>
          <p:nvPr/>
        </p:nvSpPr>
        <p:spPr>
          <a:xfrm>
            <a:off x="4706309" y="3364303"/>
            <a:ext cx="1366131"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#311</a:t>
            </a:r>
          </a:p>
        </p:txBody>
      </p:sp>
      <p:sp>
        <p:nvSpPr>
          <p:cNvPr id="956" name="DEC"/>
          <p:cNvSpPr/>
          <p:nvPr/>
        </p:nvSpPr>
        <p:spPr>
          <a:xfrm>
            <a:off x="4949210" y="2185019"/>
            <a:ext cx="2216877"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DEC</a:t>
            </a:r>
          </a:p>
        </p:txBody>
      </p:sp>
      <p:sp>
        <p:nvSpPr>
          <p:cNvPr id="957" name="Line"/>
          <p:cNvSpPr/>
          <p:nvPr/>
        </p:nvSpPr>
        <p:spPr>
          <a:xfrm flipH="1" flipV="1">
            <a:off x="5446197" y="1995461"/>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58" name="SRC"/>
          <p:cNvSpPr/>
          <p:nvPr/>
        </p:nvSpPr>
        <p:spPr>
          <a:xfrm>
            <a:off x="5654130" y="4400948"/>
            <a:ext cx="2080750" cy="6339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SRC</a:t>
            </a:r>
          </a:p>
        </p:txBody>
      </p:sp>
      <p:sp>
        <p:nvSpPr>
          <p:cNvPr id="959" name="Line"/>
          <p:cNvSpPr/>
          <p:nvPr/>
        </p:nvSpPr>
        <p:spPr>
          <a:xfrm flipH="1" flipV="1">
            <a:off x="5523483" y="4171842"/>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60" name="#999/DEC/SRC/Lampson/Password"/>
          <p:cNvSpPr/>
          <p:nvPr/>
        </p:nvSpPr>
        <p:spPr>
          <a:xfrm>
            <a:off x="11641813" y="3188666"/>
            <a:ext cx="9612382"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#999/DEC/SRC/Lampson/Password</a:t>
            </a:r>
          </a:p>
        </p:txBody>
      </p:sp>
      <p:sp>
        <p:nvSpPr>
          <p:cNvPr id="961" name="Name"/>
          <p:cNvSpPr/>
          <p:nvPr/>
        </p:nvSpPr>
        <p:spPr>
          <a:xfrm>
            <a:off x="11641813" y="1877244"/>
            <a:ext cx="1676357"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Name</a:t>
            </a:r>
          </a:p>
        </p:txBody>
      </p:sp>
      <p:sp>
        <p:nvSpPr>
          <p:cNvPr id="962" name="Value"/>
          <p:cNvSpPr/>
          <p:nvPr/>
        </p:nvSpPr>
        <p:spPr>
          <a:xfrm>
            <a:off x="17204833" y="1877244"/>
            <a:ext cx="1605974"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Value</a:t>
            </a:r>
          </a:p>
        </p:txBody>
      </p:sp>
      <p:sp>
        <p:nvSpPr>
          <p:cNvPr id="963" name="vnxm56"/>
          <p:cNvSpPr/>
          <p:nvPr/>
        </p:nvSpPr>
        <p:spPr>
          <a:xfrm>
            <a:off x="17204833" y="10873127"/>
            <a:ext cx="2794887" cy="11793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5000">
                <a:solidFill>
                  <a:srgbClr val="929000"/>
                </a:solidFill>
                <a:uFillTx/>
                <a:latin typeface="Times New Roman"/>
                <a:ea typeface="Times New Roman"/>
                <a:cs typeface="Times New Roman"/>
                <a:sym typeface="Times New Roman"/>
              </a:defRPr>
            </a:lvl1pPr>
          </a:lstStyle>
          <a:p>
            <a:r>
              <a:t>vnxm56</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9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0" grpId="1" animBg="1" advAuto="0"/>
      <p:bldP spid="963" grpId="2" animBg="1"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968" name="Circle"/>
          <p:cNvSpPr/>
          <p:nvPr/>
        </p:nvSpPr>
        <p:spPr>
          <a:xfrm>
            <a:off x="1652031" y="4622010"/>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69" name="#311,  {delta,    omega}"/>
          <p:cNvSpPr/>
          <p:nvPr/>
        </p:nvSpPr>
        <p:spPr>
          <a:xfrm>
            <a:off x="2223020" y="7469078"/>
            <a:ext cx="2247699" cy="25541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0" marR="0" defTabSz="825500">
              <a:spcBef>
                <a:spcPts val="5600"/>
              </a:spcBef>
              <a:defRPr sz="4000">
                <a:uFillTx/>
                <a:latin typeface="Times New Roman"/>
                <a:ea typeface="Times New Roman"/>
                <a:cs typeface="Times New Roman"/>
                <a:sym typeface="Times New Roman"/>
              </a:defRPr>
            </a:pPr>
            <a:r>
              <a:t>#311, </a:t>
            </a:r>
            <a:br/>
            <a:r>
              <a:t>{delta, </a:t>
            </a:r>
            <a:br/>
            <a:r>
              <a:t>  omega}</a:t>
            </a:r>
          </a:p>
        </p:txBody>
      </p:sp>
      <p:sp>
        <p:nvSpPr>
          <p:cNvPr id="970" name="#999"/>
          <p:cNvSpPr/>
          <p:nvPr/>
        </p:nvSpPr>
        <p:spPr>
          <a:xfrm>
            <a:off x="1376189" y="2431350"/>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#999</a:t>
            </a:r>
          </a:p>
        </p:txBody>
      </p:sp>
      <p:sp>
        <p:nvSpPr>
          <p:cNvPr id="971" name="DEC"/>
          <p:cNvSpPr/>
          <p:nvPr/>
        </p:nvSpPr>
        <p:spPr>
          <a:xfrm>
            <a:off x="2131279" y="3568806"/>
            <a:ext cx="1290072"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DEC</a:t>
            </a:r>
          </a:p>
        </p:txBody>
      </p:sp>
      <p:sp>
        <p:nvSpPr>
          <p:cNvPr id="972" name="Line"/>
          <p:cNvSpPr/>
          <p:nvPr/>
        </p:nvSpPr>
        <p:spPr>
          <a:xfrm flipH="1" flipV="1">
            <a:off x="2096531" y="3264808"/>
            <a:ext cx="1" cy="1337188"/>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73" name="Circle"/>
          <p:cNvSpPr/>
          <p:nvPr/>
        </p:nvSpPr>
        <p:spPr>
          <a:xfrm>
            <a:off x="1652031" y="6908372"/>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974" name="DR"/>
          <p:cNvSpPr/>
          <p:nvPr/>
        </p:nvSpPr>
        <p:spPr>
          <a:xfrm>
            <a:off x="2131279" y="5749249"/>
            <a:ext cx="914401"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DR</a:t>
            </a:r>
          </a:p>
        </p:txBody>
      </p:sp>
      <p:sp>
        <p:nvSpPr>
          <p:cNvPr id="975" name="Line"/>
          <p:cNvSpPr/>
          <p:nvPr/>
        </p:nvSpPr>
        <p:spPr>
          <a:xfrm flipH="1" flipV="1">
            <a:off x="2096531" y="5551170"/>
            <a:ext cx="1" cy="1337188"/>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76" name="Line"/>
          <p:cNvSpPr/>
          <p:nvPr/>
        </p:nvSpPr>
        <p:spPr>
          <a:xfrm flipV="1">
            <a:off x="2096531" y="7837532"/>
            <a:ext cx="1" cy="2185732"/>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977" name="Circle"/>
          <p:cNvSpPr/>
          <p:nvPr/>
        </p:nvSpPr>
        <p:spPr>
          <a:xfrm>
            <a:off x="1652031" y="10051836"/>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grpSp>
        <p:nvGrpSpPr>
          <p:cNvPr id="980" name="Group"/>
          <p:cNvGrpSpPr/>
          <p:nvPr/>
        </p:nvGrpSpPr>
        <p:grpSpPr>
          <a:xfrm>
            <a:off x="3300436" y="5708232"/>
            <a:ext cx="6942241" cy="405614"/>
            <a:chOff x="0" y="0"/>
            <a:chExt cx="6942240" cy="405612"/>
          </a:xfrm>
        </p:grpSpPr>
        <p:sp>
          <p:nvSpPr>
            <p:cNvPr id="978" name="directory reference"/>
            <p:cNvSpPr/>
            <p:nvPr/>
          </p:nvSpPr>
          <p:spPr>
            <a:xfrm>
              <a:off x="1544561" y="0"/>
              <a:ext cx="539768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lvl1pPr>
                <a:spcBef>
                  <a:spcPts val="5600"/>
                </a:spcBef>
                <a:defRPr sz="5000">
                  <a:solidFill>
                    <a:srgbClr val="FF2600"/>
                  </a:solidFill>
                  <a:latin typeface="Times New Roman"/>
                  <a:ea typeface="Times New Roman"/>
                  <a:cs typeface="Times New Roman"/>
                  <a:sym typeface="Times New Roman"/>
                </a:defRPr>
              </a:lvl1pPr>
            </a:lstStyle>
            <a:p>
              <a:r>
                <a:t>directory reference</a:t>
              </a:r>
            </a:p>
          </p:txBody>
        </p:sp>
        <p:sp>
          <p:nvSpPr>
            <p:cNvPr id="979" name="Line"/>
            <p:cNvSpPr/>
            <p:nvPr/>
          </p:nvSpPr>
          <p:spPr>
            <a:xfrm>
              <a:off x="-1" y="405612"/>
              <a:ext cx="1324215" cy="1"/>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983" name="Group"/>
          <p:cNvGrpSpPr/>
          <p:nvPr/>
        </p:nvGrpSpPr>
        <p:grpSpPr>
          <a:xfrm>
            <a:off x="3471234" y="7214200"/>
            <a:ext cx="7850453" cy="1040720"/>
            <a:chOff x="0" y="0"/>
            <a:chExt cx="7850451" cy="1040718"/>
          </a:xfrm>
        </p:grpSpPr>
        <p:sp>
          <p:nvSpPr>
            <p:cNvPr id="981" name="directory identifier"/>
            <p:cNvSpPr/>
            <p:nvPr/>
          </p:nvSpPr>
          <p:spPr>
            <a:xfrm>
              <a:off x="2452772" y="0"/>
              <a:ext cx="539768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lvl1pPr>
                <a:spcBef>
                  <a:spcPts val="5600"/>
                </a:spcBef>
                <a:defRPr sz="5000">
                  <a:solidFill>
                    <a:srgbClr val="FF2600"/>
                  </a:solidFill>
                  <a:latin typeface="Times New Roman"/>
                  <a:ea typeface="Times New Roman"/>
                  <a:cs typeface="Times New Roman"/>
                  <a:sym typeface="Times New Roman"/>
                </a:defRPr>
              </a:lvl1pPr>
            </a:lstStyle>
            <a:p>
              <a:r>
                <a:t>directory identifier</a:t>
              </a:r>
            </a:p>
          </p:txBody>
        </p:sp>
        <p:sp>
          <p:nvSpPr>
            <p:cNvPr id="982" name="Line"/>
            <p:cNvSpPr/>
            <p:nvPr/>
          </p:nvSpPr>
          <p:spPr>
            <a:xfrm flipV="1">
              <a:off x="-1" y="653000"/>
              <a:ext cx="2276914" cy="38771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987" name="Group"/>
          <p:cNvGrpSpPr/>
          <p:nvPr/>
        </p:nvGrpSpPr>
        <p:grpSpPr>
          <a:xfrm>
            <a:off x="3985402" y="8729684"/>
            <a:ext cx="7820702" cy="703540"/>
            <a:chOff x="1574" y="0"/>
            <a:chExt cx="7820701" cy="703539"/>
          </a:xfrm>
        </p:grpSpPr>
        <p:sp>
          <p:nvSpPr>
            <p:cNvPr id="984" name="server identifiers"/>
            <p:cNvSpPr/>
            <p:nvPr/>
          </p:nvSpPr>
          <p:spPr>
            <a:xfrm>
              <a:off x="3230747" y="0"/>
              <a:ext cx="4591529"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lvl1pPr>
                <a:spcBef>
                  <a:spcPts val="5600"/>
                </a:spcBef>
                <a:defRPr sz="5000">
                  <a:solidFill>
                    <a:srgbClr val="FF2600"/>
                  </a:solidFill>
                  <a:latin typeface="Times New Roman"/>
                  <a:ea typeface="Times New Roman"/>
                  <a:cs typeface="Times New Roman"/>
                  <a:sym typeface="Times New Roman"/>
                </a:defRPr>
              </a:lvl1pPr>
            </a:lstStyle>
            <a:p>
              <a:r>
                <a:t>server identifiers</a:t>
              </a:r>
            </a:p>
          </p:txBody>
        </p:sp>
        <p:sp>
          <p:nvSpPr>
            <p:cNvPr id="985" name="Line"/>
            <p:cNvSpPr/>
            <p:nvPr/>
          </p:nvSpPr>
          <p:spPr>
            <a:xfrm>
              <a:off x="1574" y="24367"/>
              <a:ext cx="3057446" cy="324362"/>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986" name="Line"/>
            <p:cNvSpPr/>
            <p:nvPr/>
          </p:nvSpPr>
          <p:spPr>
            <a:xfrm flipV="1">
              <a:off x="353492" y="546247"/>
              <a:ext cx="2714078" cy="157293"/>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988" name="#999/DEC/SRC/Lampson/Password"/>
          <p:cNvSpPr/>
          <p:nvPr/>
        </p:nvSpPr>
        <p:spPr>
          <a:xfrm>
            <a:off x="11641813" y="3188666"/>
            <a:ext cx="9612382"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#999/DEC/SRC/Lampson/Password</a:t>
            </a:r>
          </a:p>
        </p:txBody>
      </p:sp>
      <p:sp>
        <p:nvSpPr>
          <p:cNvPr id="989" name="Names"/>
          <p:cNvSpPr/>
          <p:nvPr/>
        </p:nvSpPr>
        <p:spPr>
          <a:xfrm>
            <a:off x="11641813" y="1877244"/>
            <a:ext cx="192347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Names</a:t>
            </a:r>
          </a:p>
        </p:txBody>
      </p:sp>
      <p:sp>
        <p:nvSpPr>
          <p:cNvPr id="990" name="Values"/>
          <p:cNvSpPr/>
          <p:nvPr/>
        </p:nvSpPr>
        <p:spPr>
          <a:xfrm>
            <a:off x="17204833" y="1877244"/>
            <a:ext cx="1853090"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Values</a:t>
            </a:r>
          </a:p>
        </p:txBody>
      </p:sp>
      <p:sp>
        <p:nvSpPr>
          <p:cNvPr id="991" name="#999/DEC/DR"/>
          <p:cNvSpPr/>
          <p:nvPr/>
        </p:nvSpPr>
        <p:spPr>
          <a:xfrm>
            <a:off x="11641813" y="4958463"/>
            <a:ext cx="4258289"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#999/DEC/DR</a:t>
            </a:r>
          </a:p>
        </p:txBody>
      </p:sp>
      <p:sp>
        <p:nvSpPr>
          <p:cNvPr id="992" name="#311, {delta, omega}"/>
          <p:cNvSpPr/>
          <p:nvPr/>
        </p:nvSpPr>
        <p:spPr>
          <a:xfrm>
            <a:off x="17204833" y="5811509"/>
            <a:ext cx="588286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929000"/>
                </a:solidFill>
                <a:latin typeface="Times New Roman"/>
                <a:ea typeface="Times New Roman"/>
                <a:cs typeface="Times New Roman"/>
                <a:sym typeface="Times New Roman"/>
              </a:defRPr>
            </a:lvl1pPr>
          </a:lstStyle>
          <a:p>
            <a:r>
              <a:t>#311, {delta, omega}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972"/>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3" nodeType="afterEffect">
                                  <p:stCondLst>
                                    <p:cond delay="0"/>
                                  </p:stCondLst>
                                  <p:iterate>
                                    <p:tmAbs val="0"/>
                                  </p:iterate>
                                  <p:childTnLst>
                                    <p:set>
                                      <p:cBhvr>
                                        <p:cTn id="13" fill="hold"/>
                                        <p:tgtEl>
                                          <p:spTgt spid="971"/>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4" nodeType="afterEffect">
                                  <p:stCondLst>
                                    <p:cond delay="0"/>
                                  </p:stCondLst>
                                  <p:iterate>
                                    <p:tmAbs val="0"/>
                                  </p:iterate>
                                  <p:childTnLst>
                                    <p:set>
                                      <p:cBhvr>
                                        <p:cTn id="16" fill="hold"/>
                                        <p:tgtEl>
                                          <p:spTgt spid="96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5" nodeType="clickEffect">
                                  <p:stCondLst>
                                    <p:cond delay="0"/>
                                  </p:stCondLst>
                                  <p:iterate>
                                    <p:tmAbs val="0"/>
                                  </p:iterate>
                                  <p:childTnLst>
                                    <p:set>
                                      <p:cBhvr>
                                        <p:cTn id="20" fill="hold"/>
                                        <p:tgtEl>
                                          <p:spTgt spid="975"/>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6" nodeType="afterEffect">
                                  <p:stCondLst>
                                    <p:cond delay="0"/>
                                  </p:stCondLst>
                                  <p:iterate>
                                    <p:tmAbs val="0"/>
                                  </p:iterate>
                                  <p:childTnLst>
                                    <p:set>
                                      <p:cBhvr>
                                        <p:cTn id="23" fill="hold"/>
                                        <p:tgtEl>
                                          <p:spTgt spid="974"/>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7" nodeType="afterEffect">
                                  <p:stCondLst>
                                    <p:cond delay="0"/>
                                  </p:stCondLst>
                                  <p:iterate>
                                    <p:tmAbs val="0"/>
                                  </p:iterate>
                                  <p:childTnLst>
                                    <p:set>
                                      <p:cBhvr>
                                        <p:cTn id="26" fill="hold"/>
                                        <p:tgtEl>
                                          <p:spTgt spid="973"/>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8" nodeType="afterEffect">
                                  <p:stCondLst>
                                    <p:cond delay="0"/>
                                  </p:stCondLst>
                                  <p:iterate>
                                    <p:tmAbs val="0"/>
                                  </p:iterate>
                                  <p:childTnLst>
                                    <p:set>
                                      <p:cBhvr>
                                        <p:cTn id="29" fill="hold"/>
                                        <p:tgtEl>
                                          <p:spTgt spid="98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9" nodeType="clickEffect">
                                  <p:stCondLst>
                                    <p:cond delay="0"/>
                                  </p:stCondLst>
                                  <p:iterate>
                                    <p:tmAbs val="0"/>
                                  </p:iterate>
                                  <p:childTnLst>
                                    <p:set>
                                      <p:cBhvr>
                                        <p:cTn id="33" fill="hold"/>
                                        <p:tgtEl>
                                          <p:spTgt spid="969"/>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10" nodeType="afterEffect">
                                  <p:stCondLst>
                                    <p:cond delay="0"/>
                                  </p:stCondLst>
                                  <p:iterate>
                                    <p:tmAbs val="0"/>
                                  </p:iterate>
                                  <p:childTnLst>
                                    <p:set>
                                      <p:cBhvr>
                                        <p:cTn id="36" fill="hold"/>
                                        <p:tgtEl>
                                          <p:spTgt spid="976"/>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11" nodeType="afterEffect">
                                  <p:stCondLst>
                                    <p:cond delay="0"/>
                                  </p:stCondLst>
                                  <p:iterate>
                                    <p:tmAbs val="0"/>
                                  </p:iterate>
                                  <p:childTnLst>
                                    <p:set>
                                      <p:cBhvr>
                                        <p:cTn id="39" fill="hold"/>
                                        <p:tgtEl>
                                          <p:spTgt spid="977"/>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12" nodeType="afterEffect">
                                  <p:stCondLst>
                                    <p:cond delay="0"/>
                                  </p:stCondLst>
                                  <p:iterate>
                                    <p:tmAbs val="0"/>
                                  </p:iterate>
                                  <p:childTnLst>
                                    <p:set>
                                      <p:cBhvr>
                                        <p:cTn id="42" fill="hold"/>
                                        <p:tgtEl>
                                          <p:spTgt spid="983"/>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grpId="13" nodeType="afterEffect">
                                  <p:stCondLst>
                                    <p:cond delay="0"/>
                                  </p:stCondLst>
                                  <p:iterate>
                                    <p:tmAbs val="0"/>
                                  </p:iterate>
                                  <p:childTnLst>
                                    <p:set>
                                      <p:cBhvr>
                                        <p:cTn id="45" fill="hold"/>
                                        <p:tgtEl>
                                          <p:spTgt spid="987"/>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14" nodeType="clickEffect">
                                  <p:stCondLst>
                                    <p:cond delay="0"/>
                                  </p:stCondLst>
                                  <p:iterate>
                                    <p:tmAbs val="0"/>
                                  </p:iterate>
                                  <p:childTnLst>
                                    <p:set>
                                      <p:cBhvr>
                                        <p:cTn id="49" fill="hold"/>
                                        <p:tgtEl>
                                          <p:spTgt spid="99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15" nodeType="clickEffect">
                                  <p:stCondLst>
                                    <p:cond delay="0"/>
                                  </p:stCondLst>
                                  <p:iterate>
                                    <p:tmAbs val="0"/>
                                  </p:iterate>
                                  <p:childTnLst>
                                    <p:set>
                                      <p:cBhvr>
                                        <p:cTn id="53" fill="hold"/>
                                        <p:tgtEl>
                                          <p:spTgt spid="9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8" grpId="4" animBg="1" advAuto="0"/>
      <p:bldP spid="969" grpId="9" animBg="1" advAuto="0"/>
      <p:bldP spid="970" grpId="1" animBg="1" advAuto="0"/>
      <p:bldP spid="971" grpId="3" animBg="1" advAuto="0"/>
      <p:bldP spid="972" grpId="2" animBg="1" advAuto="0"/>
      <p:bldP spid="973" grpId="7" animBg="1" advAuto="0"/>
      <p:bldP spid="974" grpId="6" animBg="1" advAuto="0"/>
      <p:bldP spid="975" grpId="5" animBg="1" advAuto="0"/>
      <p:bldP spid="976" grpId="10" animBg="1" advAuto="0"/>
      <p:bldP spid="977" grpId="11" animBg="1" advAuto="0"/>
      <p:bldP spid="980" grpId="8" animBg="1" advAuto="0"/>
      <p:bldP spid="983" grpId="12" animBg="1" advAuto="0"/>
      <p:bldP spid="987" grpId="13" animBg="1" advAuto="0"/>
      <p:bldP spid="991" grpId="14" animBg="1" advAuto="0"/>
      <p:bldP spid="992" grpId="15" animBg="1"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997" name="#999/DEC/SRC/Lampson/Password"/>
          <p:cNvSpPr/>
          <p:nvPr/>
        </p:nvSpPr>
        <p:spPr>
          <a:xfrm>
            <a:off x="11641813" y="3188666"/>
            <a:ext cx="9612382"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#999/DEC/SRC/Lampson/Password</a:t>
            </a:r>
          </a:p>
        </p:txBody>
      </p:sp>
      <p:sp>
        <p:nvSpPr>
          <p:cNvPr id="998" name="Names"/>
          <p:cNvSpPr/>
          <p:nvPr/>
        </p:nvSpPr>
        <p:spPr>
          <a:xfrm>
            <a:off x="11641813" y="1877244"/>
            <a:ext cx="192347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Names</a:t>
            </a:r>
          </a:p>
        </p:txBody>
      </p:sp>
      <p:sp>
        <p:nvSpPr>
          <p:cNvPr id="999" name="Values"/>
          <p:cNvSpPr/>
          <p:nvPr/>
        </p:nvSpPr>
        <p:spPr>
          <a:xfrm>
            <a:off x="17204833" y="1877244"/>
            <a:ext cx="1853090"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Values</a:t>
            </a:r>
          </a:p>
        </p:txBody>
      </p:sp>
      <p:sp>
        <p:nvSpPr>
          <p:cNvPr id="1000" name="#999/DEC/DR"/>
          <p:cNvSpPr/>
          <p:nvPr/>
        </p:nvSpPr>
        <p:spPr>
          <a:xfrm>
            <a:off x="11641813" y="4958463"/>
            <a:ext cx="4258289"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#999/DEC/DR</a:t>
            </a:r>
          </a:p>
        </p:txBody>
      </p:sp>
      <p:sp>
        <p:nvSpPr>
          <p:cNvPr id="1001" name="Circle"/>
          <p:cNvSpPr/>
          <p:nvPr/>
        </p:nvSpPr>
        <p:spPr>
          <a:xfrm>
            <a:off x="1652031" y="4622010"/>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02" name="#311,  {delta,    omega}"/>
          <p:cNvSpPr/>
          <p:nvPr/>
        </p:nvSpPr>
        <p:spPr>
          <a:xfrm>
            <a:off x="2223020" y="7469078"/>
            <a:ext cx="2247699" cy="25541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0" marR="0" defTabSz="825500">
              <a:spcBef>
                <a:spcPts val="5600"/>
              </a:spcBef>
              <a:defRPr sz="4000">
                <a:uFillTx/>
                <a:latin typeface="Times New Roman"/>
                <a:ea typeface="Times New Roman"/>
                <a:cs typeface="Times New Roman"/>
                <a:sym typeface="Times New Roman"/>
              </a:defRPr>
            </a:pPr>
            <a:r>
              <a:t>#311, </a:t>
            </a:r>
            <a:br/>
            <a:r>
              <a:t>{delta, </a:t>
            </a:r>
            <a:br/>
            <a:r>
              <a:t>  omega}</a:t>
            </a:r>
          </a:p>
        </p:txBody>
      </p:sp>
      <p:sp>
        <p:nvSpPr>
          <p:cNvPr id="1003" name="#999"/>
          <p:cNvSpPr/>
          <p:nvPr/>
        </p:nvSpPr>
        <p:spPr>
          <a:xfrm>
            <a:off x="1376189" y="2431350"/>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#999</a:t>
            </a:r>
          </a:p>
        </p:txBody>
      </p:sp>
      <p:sp>
        <p:nvSpPr>
          <p:cNvPr id="1004" name="DEC"/>
          <p:cNvSpPr/>
          <p:nvPr/>
        </p:nvSpPr>
        <p:spPr>
          <a:xfrm>
            <a:off x="2131279" y="3568806"/>
            <a:ext cx="1290072"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DEC</a:t>
            </a:r>
          </a:p>
        </p:txBody>
      </p:sp>
      <p:sp>
        <p:nvSpPr>
          <p:cNvPr id="1005" name="Line"/>
          <p:cNvSpPr/>
          <p:nvPr/>
        </p:nvSpPr>
        <p:spPr>
          <a:xfrm flipH="1" flipV="1">
            <a:off x="2096531" y="3264808"/>
            <a:ext cx="1" cy="1337188"/>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06" name="Circle"/>
          <p:cNvSpPr/>
          <p:nvPr/>
        </p:nvSpPr>
        <p:spPr>
          <a:xfrm>
            <a:off x="1652031" y="6908372"/>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07" name="DR"/>
          <p:cNvSpPr/>
          <p:nvPr/>
        </p:nvSpPr>
        <p:spPr>
          <a:xfrm>
            <a:off x="2131279" y="5749249"/>
            <a:ext cx="914401"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DR</a:t>
            </a:r>
          </a:p>
        </p:txBody>
      </p:sp>
      <p:sp>
        <p:nvSpPr>
          <p:cNvPr id="1008" name="Line"/>
          <p:cNvSpPr/>
          <p:nvPr/>
        </p:nvSpPr>
        <p:spPr>
          <a:xfrm flipH="1" flipV="1">
            <a:off x="2096531" y="5551170"/>
            <a:ext cx="1" cy="1337188"/>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09" name="Line"/>
          <p:cNvSpPr/>
          <p:nvPr/>
        </p:nvSpPr>
        <p:spPr>
          <a:xfrm flipV="1">
            <a:off x="2096531" y="7837532"/>
            <a:ext cx="1" cy="2185732"/>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10" name="Circle"/>
          <p:cNvSpPr/>
          <p:nvPr/>
        </p:nvSpPr>
        <p:spPr>
          <a:xfrm>
            <a:off x="1652031" y="10051836"/>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11" name="#311, {delta, omega}"/>
          <p:cNvSpPr/>
          <p:nvPr/>
        </p:nvSpPr>
        <p:spPr>
          <a:xfrm>
            <a:off x="17204833" y="5811509"/>
            <a:ext cx="588286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929000"/>
                </a:solidFill>
                <a:latin typeface="Times New Roman"/>
                <a:ea typeface="Times New Roman"/>
                <a:cs typeface="Times New Roman"/>
                <a:sym typeface="Times New Roman"/>
              </a:defRPr>
            </a:lvl1pPr>
          </a:lstStyle>
          <a:p>
            <a:r>
              <a:t>#311, {delta, omega}</a:t>
            </a:r>
          </a:p>
        </p:txBody>
      </p:sp>
      <p:sp>
        <p:nvSpPr>
          <p:cNvPr id="1012" name="#311/SRC/DR"/>
          <p:cNvSpPr/>
          <p:nvPr/>
        </p:nvSpPr>
        <p:spPr>
          <a:xfrm>
            <a:off x="11641813" y="7568022"/>
            <a:ext cx="4258289"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#311/SRC/DR</a:t>
            </a:r>
          </a:p>
        </p:txBody>
      </p:sp>
      <p:sp>
        <p:nvSpPr>
          <p:cNvPr id="1013" name="Circle"/>
          <p:cNvSpPr/>
          <p:nvPr/>
        </p:nvSpPr>
        <p:spPr>
          <a:xfrm>
            <a:off x="4787684" y="4599559"/>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14" name="#734,  {alpha,    beta}"/>
          <p:cNvSpPr/>
          <p:nvPr/>
        </p:nvSpPr>
        <p:spPr>
          <a:xfrm>
            <a:off x="5443230" y="7603243"/>
            <a:ext cx="2247700" cy="2496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0" marR="0" defTabSz="825500">
              <a:spcBef>
                <a:spcPts val="5600"/>
              </a:spcBef>
              <a:defRPr sz="4000">
                <a:uFillTx/>
                <a:latin typeface="Times New Roman"/>
                <a:ea typeface="Times New Roman"/>
                <a:cs typeface="Times New Roman"/>
                <a:sym typeface="Times New Roman"/>
              </a:defRPr>
            </a:pPr>
            <a:r>
              <a:t>#734, </a:t>
            </a:r>
            <a:br/>
            <a:r>
              <a:t>{alpha, </a:t>
            </a:r>
            <a:br/>
            <a:r>
              <a:t>  beta}</a:t>
            </a:r>
          </a:p>
        </p:txBody>
      </p:sp>
      <p:sp>
        <p:nvSpPr>
          <p:cNvPr id="1015" name="#311"/>
          <p:cNvSpPr/>
          <p:nvPr/>
        </p:nvSpPr>
        <p:spPr>
          <a:xfrm>
            <a:off x="4511841" y="2408899"/>
            <a:ext cx="1366131"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#311</a:t>
            </a:r>
          </a:p>
        </p:txBody>
      </p:sp>
      <p:sp>
        <p:nvSpPr>
          <p:cNvPr id="1016" name="SRC"/>
          <p:cNvSpPr/>
          <p:nvPr/>
        </p:nvSpPr>
        <p:spPr>
          <a:xfrm>
            <a:off x="5266932" y="3546356"/>
            <a:ext cx="1290071"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SRC</a:t>
            </a:r>
          </a:p>
        </p:txBody>
      </p:sp>
      <p:sp>
        <p:nvSpPr>
          <p:cNvPr id="1017" name="Line"/>
          <p:cNvSpPr/>
          <p:nvPr/>
        </p:nvSpPr>
        <p:spPr>
          <a:xfrm flipH="1" flipV="1">
            <a:off x="5232183" y="3242357"/>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18" name="Circle"/>
          <p:cNvSpPr/>
          <p:nvPr/>
        </p:nvSpPr>
        <p:spPr>
          <a:xfrm>
            <a:off x="4787683" y="6885920"/>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19" name="DR"/>
          <p:cNvSpPr/>
          <p:nvPr/>
        </p:nvSpPr>
        <p:spPr>
          <a:xfrm>
            <a:off x="5266932" y="5726798"/>
            <a:ext cx="914401"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DR</a:t>
            </a:r>
          </a:p>
        </p:txBody>
      </p:sp>
      <p:sp>
        <p:nvSpPr>
          <p:cNvPr id="1020" name="Line"/>
          <p:cNvSpPr/>
          <p:nvPr/>
        </p:nvSpPr>
        <p:spPr>
          <a:xfrm flipH="1" flipV="1">
            <a:off x="5232183" y="5528719"/>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21" name="Line"/>
          <p:cNvSpPr/>
          <p:nvPr/>
        </p:nvSpPr>
        <p:spPr>
          <a:xfrm flipV="1">
            <a:off x="5232183" y="7815081"/>
            <a:ext cx="1" cy="2208183"/>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22" name="Circle"/>
          <p:cNvSpPr/>
          <p:nvPr/>
        </p:nvSpPr>
        <p:spPr>
          <a:xfrm>
            <a:off x="4750406" y="10051836"/>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23" name="#734, {alpha, beta}"/>
          <p:cNvSpPr/>
          <p:nvPr/>
        </p:nvSpPr>
        <p:spPr>
          <a:xfrm>
            <a:off x="17204833" y="8434353"/>
            <a:ext cx="588286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929000"/>
                </a:solidFill>
                <a:latin typeface="Times New Roman"/>
                <a:ea typeface="Times New Roman"/>
                <a:cs typeface="Times New Roman"/>
                <a:sym typeface="Times New Roman"/>
              </a:defRPr>
            </a:lvl1pPr>
          </a:lstStyle>
          <a:p>
            <a:r>
              <a:t>#734, {alpha, beta}</a:t>
            </a:r>
          </a:p>
        </p:txBody>
      </p:sp>
      <p:sp>
        <p:nvSpPr>
          <p:cNvPr id="1024" name="#734/Lampson/Password"/>
          <p:cNvSpPr/>
          <p:nvPr/>
        </p:nvSpPr>
        <p:spPr>
          <a:xfrm>
            <a:off x="11606553" y="10177581"/>
            <a:ext cx="7716350" cy="8112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#734/Lampson/Password</a:t>
            </a:r>
          </a:p>
        </p:txBody>
      </p:sp>
      <p:sp>
        <p:nvSpPr>
          <p:cNvPr id="1025" name="vnxm56"/>
          <p:cNvSpPr/>
          <p:nvPr/>
        </p:nvSpPr>
        <p:spPr>
          <a:xfrm>
            <a:off x="17204833" y="10873127"/>
            <a:ext cx="2794887" cy="11793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5000">
                <a:solidFill>
                  <a:srgbClr val="929000"/>
                </a:solidFill>
                <a:uFillTx/>
                <a:latin typeface="Times New Roman"/>
                <a:ea typeface="Times New Roman"/>
                <a:cs typeface="Times New Roman"/>
                <a:sym typeface="Times New Roman"/>
              </a:defRPr>
            </a:lvl1pPr>
          </a:lstStyle>
          <a:p>
            <a:r>
              <a:t>vnxm56</a:t>
            </a:r>
          </a:p>
        </p:txBody>
      </p:sp>
      <p:sp>
        <p:nvSpPr>
          <p:cNvPr id="1026" name="Circle"/>
          <p:cNvSpPr/>
          <p:nvPr/>
        </p:nvSpPr>
        <p:spPr>
          <a:xfrm>
            <a:off x="7791914" y="4599559"/>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27" name="vnxm56"/>
          <p:cNvSpPr/>
          <p:nvPr/>
        </p:nvSpPr>
        <p:spPr>
          <a:xfrm>
            <a:off x="8322116" y="8245890"/>
            <a:ext cx="2247699" cy="10425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vnxm56</a:t>
            </a:r>
          </a:p>
        </p:txBody>
      </p:sp>
      <p:sp>
        <p:nvSpPr>
          <p:cNvPr id="1028" name="#734"/>
          <p:cNvSpPr/>
          <p:nvPr/>
        </p:nvSpPr>
        <p:spPr>
          <a:xfrm>
            <a:off x="7516072" y="2408899"/>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1029" name="Lampson"/>
          <p:cNvSpPr/>
          <p:nvPr/>
        </p:nvSpPr>
        <p:spPr>
          <a:xfrm>
            <a:off x="8271162" y="3546356"/>
            <a:ext cx="2107517"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Lampson</a:t>
            </a:r>
          </a:p>
        </p:txBody>
      </p:sp>
      <p:sp>
        <p:nvSpPr>
          <p:cNvPr id="1030" name="Line"/>
          <p:cNvSpPr/>
          <p:nvPr/>
        </p:nvSpPr>
        <p:spPr>
          <a:xfrm flipH="1" flipV="1">
            <a:off x="8236414" y="3242357"/>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31" name="Circle"/>
          <p:cNvSpPr/>
          <p:nvPr/>
        </p:nvSpPr>
        <p:spPr>
          <a:xfrm>
            <a:off x="7791914" y="6885920"/>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32" name="Password"/>
          <p:cNvSpPr/>
          <p:nvPr/>
        </p:nvSpPr>
        <p:spPr>
          <a:xfrm>
            <a:off x="8271162" y="5726798"/>
            <a:ext cx="2247700" cy="8379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Password</a:t>
            </a:r>
          </a:p>
        </p:txBody>
      </p:sp>
      <p:sp>
        <p:nvSpPr>
          <p:cNvPr id="1033" name="Line"/>
          <p:cNvSpPr/>
          <p:nvPr/>
        </p:nvSpPr>
        <p:spPr>
          <a:xfrm flipH="1" flipV="1">
            <a:off x="8236414" y="5528719"/>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34" name="Line"/>
          <p:cNvSpPr/>
          <p:nvPr/>
        </p:nvSpPr>
        <p:spPr>
          <a:xfrm flipV="1">
            <a:off x="8236414" y="7815081"/>
            <a:ext cx="1" cy="2208183"/>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35" name="Circle"/>
          <p:cNvSpPr/>
          <p:nvPr/>
        </p:nvSpPr>
        <p:spPr>
          <a:xfrm>
            <a:off x="7754636" y="10051836"/>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1017"/>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3" nodeType="afterEffect">
                                  <p:stCondLst>
                                    <p:cond delay="0"/>
                                  </p:stCondLst>
                                  <p:iterate>
                                    <p:tmAbs val="0"/>
                                  </p:iterate>
                                  <p:childTnLst>
                                    <p:set>
                                      <p:cBhvr>
                                        <p:cTn id="13" fill="hold"/>
                                        <p:tgtEl>
                                          <p:spTgt spid="1016"/>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4" nodeType="afterEffect">
                                  <p:stCondLst>
                                    <p:cond delay="0"/>
                                  </p:stCondLst>
                                  <p:iterate>
                                    <p:tmAbs val="0"/>
                                  </p:iterate>
                                  <p:childTnLst>
                                    <p:set>
                                      <p:cBhvr>
                                        <p:cTn id="16" fill="hold"/>
                                        <p:tgtEl>
                                          <p:spTgt spid="10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5" nodeType="clickEffect">
                                  <p:stCondLst>
                                    <p:cond delay="0"/>
                                  </p:stCondLst>
                                  <p:iterate>
                                    <p:tmAbs val="0"/>
                                  </p:iterate>
                                  <p:childTnLst>
                                    <p:set>
                                      <p:cBhvr>
                                        <p:cTn id="20" fill="hold"/>
                                        <p:tgtEl>
                                          <p:spTgt spid="1020"/>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6" nodeType="afterEffect">
                                  <p:stCondLst>
                                    <p:cond delay="0"/>
                                  </p:stCondLst>
                                  <p:iterate>
                                    <p:tmAbs val="0"/>
                                  </p:iterate>
                                  <p:childTnLst>
                                    <p:set>
                                      <p:cBhvr>
                                        <p:cTn id="23" fill="hold"/>
                                        <p:tgtEl>
                                          <p:spTgt spid="1019"/>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7" nodeType="afterEffect">
                                  <p:stCondLst>
                                    <p:cond delay="0"/>
                                  </p:stCondLst>
                                  <p:iterate>
                                    <p:tmAbs val="0"/>
                                  </p:iterate>
                                  <p:childTnLst>
                                    <p:set>
                                      <p:cBhvr>
                                        <p:cTn id="26" fill="hold"/>
                                        <p:tgtEl>
                                          <p:spTgt spid="10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8" nodeType="clickEffect">
                                  <p:stCondLst>
                                    <p:cond delay="0"/>
                                  </p:stCondLst>
                                  <p:iterate>
                                    <p:tmAbs val="0"/>
                                  </p:iterate>
                                  <p:childTnLst>
                                    <p:set>
                                      <p:cBhvr>
                                        <p:cTn id="30" fill="hold"/>
                                        <p:tgtEl>
                                          <p:spTgt spid="1014"/>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9" nodeType="afterEffect">
                                  <p:stCondLst>
                                    <p:cond delay="0"/>
                                  </p:stCondLst>
                                  <p:iterate>
                                    <p:tmAbs val="0"/>
                                  </p:iterate>
                                  <p:childTnLst>
                                    <p:set>
                                      <p:cBhvr>
                                        <p:cTn id="33" fill="hold"/>
                                        <p:tgtEl>
                                          <p:spTgt spid="1021"/>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10" nodeType="afterEffect">
                                  <p:stCondLst>
                                    <p:cond delay="0"/>
                                  </p:stCondLst>
                                  <p:iterate>
                                    <p:tmAbs val="0"/>
                                  </p:iterate>
                                  <p:childTnLst>
                                    <p:set>
                                      <p:cBhvr>
                                        <p:cTn id="36" fill="hold"/>
                                        <p:tgtEl>
                                          <p:spTgt spid="10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1" nodeType="clickEffect">
                                  <p:stCondLst>
                                    <p:cond delay="0"/>
                                  </p:stCondLst>
                                  <p:iterate>
                                    <p:tmAbs val="0"/>
                                  </p:iterate>
                                  <p:childTnLst>
                                    <p:set>
                                      <p:cBhvr>
                                        <p:cTn id="40" fill="hold"/>
                                        <p:tgtEl>
                                          <p:spTgt spid="10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2" nodeType="clickEffect">
                                  <p:stCondLst>
                                    <p:cond delay="0"/>
                                  </p:stCondLst>
                                  <p:iterate>
                                    <p:tmAbs val="0"/>
                                  </p:iterate>
                                  <p:childTnLst>
                                    <p:set>
                                      <p:cBhvr>
                                        <p:cTn id="44" fill="hold"/>
                                        <p:tgtEl>
                                          <p:spTgt spid="102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3" nodeType="clickEffect">
                                  <p:stCondLst>
                                    <p:cond delay="0"/>
                                  </p:stCondLst>
                                  <p:iterate>
                                    <p:tmAbs val="0"/>
                                  </p:iterate>
                                  <p:childTnLst>
                                    <p:set>
                                      <p:cBhvr>
                                        <p:cTn id="48" fill="hold"/>
                                        <p:tgtEl>
                                          <p:spTgt spid="102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4" nodeType="clickEffect">
                                  <p:stCondLst>
                                    <p:cond delay="0"/>
                                  </p:stCondLst>
                                  <p:iterate>
                                    <p:tmAbs val="0"/>
                                  </p:iterate>
                                  <p:childTnLst>
                                    <p:set>
                                      <p:cBhvr>
                                        <p:cTn id="52" fill="hold"/>
                                        <p:tgtEl>
                                          <p:spTgt spid="1030"/>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15" nodeType="afterEffect">
                                  <p:stCondLst>
                                    <p:cond delay="0"/>
                                  </p:stCondLst>
                                  <p:iterate>
                                    <p:tmAbs val="0"/>
                                  </p:iterate>
                                  <p:childTnLst>
                                    <p:set>
                                      <p:cBhvr>
                                        <p:cTn id="55" fill="hold"/>
                                        <p:tgtEl>
                                          <p:spTgt spid="1029"/>
                                        </p:tgtEl>
                                        <p:attrNameLst>
                                          <p:attrName>style.visibility</p:attrName>
                                        </p:attrNameLst>
                                      </p:cBhvr>
                                      <p:to>
                                        <p:strVal val="visible"/>
                                      </p:to>
                                    </p:set>
                                  </p:childTnLst>
                                </p:cTn>
                              </p:par>
                            </p:childTnLst>
                          </p:cTn>
                        </p:par>
                        <p:par>
                          <p:cTn id="56" fill="hold">
                            <p:stCondLst>
                              <p:cond delay="0"/>
                            </p:stCondLst>
                            <p:childTnLst>
                              <p:par>
                                <p:cTn id="57" presetID="1" presetClass="entr" presetSubtype="0" fill="hold" grpId="16" nodeType="afterEffect">
                                  <p:stCondLst>
                                    <p:cond delay="0"/>
                                  </p:stCondLst>
                                  <p:iterate>
                                    <p:tmAbs val="0"/>
                                  </p:iterate>
                                  <p:childTnLst>
                                    <p:set>
                                      <p:cBhvr>
                                        <p:cTn id="58" fill="hold"/>
                                        <p:tgtEl>
                                          <p:spTgt spid="1026"/>
                                        </p:tgtEl>
                                        <p:attrNameLst>
                                          <p:attrName>style.visibility</p:attrName>
                                        </p:attrNameLst>
                                      </p:cBhvr>
                                      <p:to>
                                        <p:strVal val="visible"/>
                                      </p:to>
                                    </p:set>
                                  </p:childTnLst>
                                </p:cTn>
                              </p:par>
                            </p:childTnLst>
                          </p:cTn>
                        </p:par>
                        <p:par>
                          <p:cTn id="59" fill="hold">
                            <p:stCondLst>
                              <p:cond delay="0"/>
                            </p:stCondLst>
                            <p:childTnLst>
                              <p:par>
                                <p:cTn id="60" presetID="1" presetClass="entr" presetSubtype="0" fill="hold" grpId="17" nodeType="afterEffect">
                                  <p:stCondLst>
                                    <p:cond delay="0"/>
                                  </p:stCondLst>
                                  <p:iterate>
                                    <p:tmAbs val="0"/>
                                  </p:iterate>
                                  <p:childTnLst>
                                    <p:set>
                                      <p:cBhvr>
                                        <p:cTn id="61" fill="hold"/>
                                        <p:tgtEl>
                                          <p:spTgt spid="1033"/>
                                        </p:tgtEl>
                                        <p:attrNameLst>
                                          <p:attrName>style.visibility</p:attrName>
                                        </p:attrNameLst>
                                      </p:cBhvr>
                                      <p:to>
                                        <p:strVal val="visible"/>
                                      </p:to>
                                    </p:set>
                                  </p:childTnLst>
                                </p:cTn>
                              </p:par>
                            </p:childTnLst>
                          </p:cTn>
                        </p:par>
                        <p:par>
                          <p:cTn id="62" fill="hold">
                            <p:stCondLst>
                              <p:cond delay="0"/>
                            </p:stCondLst>
                            <p:childTnLst>
                              <p:par>
                                <p:cTn id="63" presetID="1" presetClass="entr" presetSubtype="0" fill="hold" grpId="18" nodeType="afterEffect">
                                  <p:stCondLst>
                                    <p:cond delay="0"/>
                                  </p:stCondLst>
                                  <p:iterate>
                                    <p:tmAbs val="0"/>
                                  </p:iterate>
                                  <p:childTnLst>
                                    <p:set>
                                      <p:cBhvr>
                                        <p:cTn id="64" fill="hold"/>
                                        <p:tgtEl>
                                          <p:spTgt spid="1032"/>
                                        </p:tgtEl>
                                        <p:attrNameLst>
                                          <p:attrName>style.visibility</p:attrName>
                                        </p:attrNameLst>
                                      </p:cBhvr>
                                      <p:to>
                                        <p:strVal val="visible"/>
                                      </p:to>
                                    </p:set>
                                  </p:childTnLst>
                                </p:cTn>
                              </p:par>
                            </p:childTnLst>
                          </p:cTn>
                        </p:par>
                        <p:par>
                          <p:cTn id="65" fill="hold">
                            <p:stCondLst>
                              <p:cond delay="0"/>
                            </p:stCondLst>
                            <p:childTnLst>
                              <p:par>
                                <p:cTn id="66" presetID="1" presetClass="entr" presetSubtype="0" fill="hold" grpId="19" nodeType="afterEffect">
                                  <p:stCondLst>
                                    <p:cond delay="0"/>
                                  </p:stCondLst>
                                  <p:iterate>
                                    <p:tmAbs val="0"/>
                                  </p:iterate>
                                  <p:childTnLst>
                                    <p:set>
                                      <p:cBhvr>
                                        <p:cTn id="67" fill="hold"/>
                                        <p:tgtEl>
                                          <p:spTgt spid="1031"/>
                                        </p:tgtEl>
                                        <p:attrNameLst>
                                          <p:attrName>style.visibility</p:attrName>
                                        </p:attrNameLst>
                                      </p:cBhvr>
                                      <p:to>
                                        <p:strVal val="visible"/>
                                      </p:to>
                                    </p:set>
                                  </p:childTnLst>
                                </p:cTn>
                              </p:par>
                            </p:childTnLst>
                          </p:cTn>
                        </p:par>
                        <p:par>
                          <p:cTn id="68" fill="hold">
                            <p:stCondLst>
                              <p:cond delay="0"/>
                            </p:stCondLst>
                            <p:childTnLst>
                              <p:par>
                                <p:cTn id="69" presetID="1" presetClass="entr" presetSubtype="0" fill="hold" grpId="20" nodeType="afterEffect">
                                  <p:stCondLst>
                                    <p:cond delay="0"/>
                                  </p:stCondLst>
                                  <p:iterate>
                                    <p:tmAbs val="0"/>
                                  </p:iterate>
                                  <p:childTnLst>
                                    <p:set>
                                      <p:cBhvr>
                                        <p:cTn id="70" fill="hold"/>
                                        <p:tgtEl>
                                          <p:spTgt spid="1034"/>
                                        </p:tgtEl>
                                        <p:attrNameLst>
                                          <p:attrName>style.visibility</p:attrName>
                                        </p:attrNameLst>
                                      </p:cBhvr>
                                      <p:to>
                                        <p:strVal val="visible"/>
                                      </p:to>
                                    </p:set>
                                  </p:childTnLst>
                                </p:cTn>
                              </p:par>
                            </p:childTnLst>
                          </p:cTn>
                        </p:par>
                        <p:par>
                          <p:cTn id="71" fill="hold">
                            <p:stCondLst>
                              <p:cond delay="0"/>
                            </p:stCondLst>
                            <p:childTnLst>
                              <p:par>
                                <p:cTn id="72" presetID="1" presetClass="entr" presetSubtype="0" fill="hold" grpId="21" nodeType="afterEffect">
                                  <p:stCondLst>
                                    <p:cond delay="0"/>
                                  </p:stCondLst>
                                  <p:iterate>
                                    <p:tmAbs val="0"/>
                                  </p:iterate>
                                  <p:childTnLst>
                                    <p:set>
                                      <p:cBhvr>
                                        <p:cTn id="73" fill="hold"/>
                                        <p:tgtEl>
                                          <p:spTgt spid="1027"/>
                                        </p:tgtEl>
                                        <p:attrNameLst>
                                          <p:attrName>style.visibility</p:attrName>
                                        </p:attrNameLst>
                                      </p:cBhvr>
                                      <p:to>
                                        <p:strVal val="visible"/>
                                      </p:to>
                                    </p:set>
                                  </p:childTnLst>
                                </p:cTn>
                              </p:par>
                            </p:childTnLst>
                          </p:cTn>
                        </p:par>
                        <p:par>
                          <p:cTn id="74" fill="hold">
                            <p:stCondLst>
                              <p:cond delay="0"/>
                            </p:stCondLst>
                            <p:childTnLst>
                              <p:par>
                                <p:cTn id="75" presetID="1" presetClass="entr" presetSubtype="0" fill="hold" grpId="22" nodeType="afterEffect">
                                  <p:stCondLst>
                                    <p:cond delay="0"/>
                                  </p:stCondLst>
                                  <p:iterate>
                                    <p:tmAbs val="0"/>
                                  </p:iterate>
                                  <p:childTnLst>
                                    <p:set>
                                      <p:cBhvr>
                                        <p:cTn id="76" fill="hold"/>
                                        <p:tgtEl>
                                          <p:spTgt spid="103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23" nodeType="clickEffect">
                                  <p:stCondLst>
                                    <p:cond delay="0"/>
                                  </p:stCondLst>
                                  <p:iterate>
                                    <p:tmAbs val="0"/>
                                  </p:iterate>
                                  <p:childTnLst>
                                    <p:set>
                                      <p:cBhvr>
                                        <p:cTn id="80" fill="hold"/>
                                        <p:tgtEl>
                                          <p:spTgt spid="102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24" nodeType="clickEffect">
                                  <p:stCondLst>
                                    <p:cond delay="0"/>
                                  </p:stCondLst>
                                  <p:iterate>
                                    <p:tmAbs val="0"/>
                                  </p:iterate>
                                  <p:childTnLst>
                                    <p:set>
                                      <p:cBhvr>
                                        <p:cTn id="84" fill="hold"/>
                                        <p:tgtEl>
                                          <p:spTgt spid="10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2" grpId="11" animBg="1" advAuto="0"/>
      <p:bldP spid="1013" grpId="4" animBg="1" advAuto="0"/>
      <p:bldP spid="1014" grpId="8" animBg="1" advAuto="0"/>
      <p:bldP spid="1015" grpId="1" animBg="1" advAuto="0"/>
      <p:bldP spid="1016" grpId="3" animBg="1" advAuto="0"/>
      <p:bldP spid="1017" grpId="2" animBg="1" advAuto="0"/>
      <p:bldP spid="1018" grpId="7" animBg="1" advAuto="0"/>
      <p:bldP spid="1019" grpId="6" animBg="1" advAuto="0"/>
      <p:bldP spid="1020" grpId="5" animBg="1" advAuto="0"/>
      <p:bldP spid="1021" grpId="9" animBg="1" advAuto="0"/>
      <p:bldP spid="1022" grpId="10" animBg="1" advAuto="0"/>
      <p:bldP spid="1023" grpId="12" animBg="1" advAuto="0"/>
      <p:bldP spid="1024" grpId="23" animBg="1" advAuto="0"/>
      <p:bldP spid="1025" grpId="24" animBg="1" advAuto="0"/>
      <p:bldP spid="1026" grpId="16" animBg="1" advAuto="0"/>
      <p:bldP spid="1027" grpId="21" animBg="1" advAuto="0"/>
      <p:bldP spid="1028" grpId="13" animBg="1" advAuto="0"/>
      <p:bldP spid="1029" grpId="15" animBg="1" advAuto="0"/>
      <p:bldP spid="1030" grpId="14" animBg="1" advAuto="0"/>
      <p:bldP spid="1031" grpId="19" animBg="1" advAuto="0"/>
      <p:bldP spid="1032" grpId="18" animBg="1" advAuto="0"/>
      <p:bldP spid="1033" grpId="17" animBg="1" advAuto="0"/>
      <p:bldP spid="1034" grpId="20" animBg="1" advAuto="0"/>
      <p:bldP spid="1035" grpId="22"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74" name="A name is a way to refer to a resource"/>
          <p:cNvSpPr txBox="1">
            <a:spLocks noGrp="1"/>
          </p:cNvSpPr>
          <p:nvPr>
            <p:ph type="body" sz="quarter" idx="4294967295"/>
          </p:nvPr>
        </p:nvSpPr>
        <p:spPr>
          <a:xfrm>
            <a:off x="8065357" y="9584080"/>
            <a:ext cx="8253286" cy="756004"/>
          </a:xfrm>
          <a:prstGeom prst="rect">
            <a:avLst/>
          </a:prstGeom>
        </p:spPr>
        <p:txBody>
          <a:bodyPr/>
          <a:lstStyle/>
          <a:p>
            <a:pPr marL="0" indent="0">
              <a:buClrTx/>
              <a:buSzTx/>
              <a:buFontTx/>
              <a:buNone/>
              <a:defRPr sz="4000">
                <a:solidFill>
                  <a:srgbClr val="000000"/>
                </a:solidFill>
                <a:uFill>
                  <a:solidFill>
                    <a:srgbClr val="000000"/>
                  </a:solidFill>
                </a:uFill>
                <a:latin typeface="Times New Roman"/>
                <a:ea typeface="Times New Roman"/>
                <a:cs typeface="Times New Roman"/>
                <a:sym typeface="Times New Roman"/>
              </a:defRPr>
            </a:pPr>
            <a:r>
              <a:t>A </a:t>
            </a:r>
            <a:r>
              <a:rPr>
                <a:solidFill>
                  <a:srgbClr val="0096FF"/>
                </a:solidFill>
                <a:uFill>
                  <a:solidFill>
                    <a:srgbClr val="0096FF"/>
                  </a:solidFill>
                </a:uFill>
              </a:rPr>
              <a:t>name</a:t>
            </a:r>
            <a:r>
              <a:t> is a way to refer to a </a:t>
            </a:r>
            <a:r>
              <a:rPr>
                <a:solidFill>
                  <a:srgbClr val="929000"/>
                </a:solidFill>
                <a:uFill>
                  <a:solidFill>
                    <a:srgbClr val="929000"/>
                  </a:solidFill>
                </a:uFill>
              </a:rPr>
              <a:t>resource</a:t>
            </a:r>
          </a:p>
        </p:txBody>
      </p:sp>
      <p:sp>
        <p:nvSpPr>
          <p:cNvPr id="75" name="0x12abff"/>
          <p:cNvSpPr/>
          <p:nvPr/>
        </p:nvSpPr>
        <p:spPr>
          <a:xfrm>
            <a:off x="8105325" y="3091433"/>
            <a:ext cx="2198859"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defRPr sz="4000">
                <a:solidFill>
                  <a:srgbClr val="0096FF"/>
                </a:solidFill>
                <a:uFill>
                  <a:solidFill>
                    <a:srgbClr val="0096FF"/>
                  </a:solidFill>
                </a:uFill>
                <a:latin typeface="Times New Roman"/>
                <a:ea typeface="Times New Roman"/>
                <a:cs typeface="Times New Roman"/>
                <a:sym typeface="Times New Roman"/>
              </a:defRPr>
            </a:lvl1pPr>
          </a:lstStyle>
          <a:p>
            <a:r>
              <a:t> 0x12abff</a:t>
            </a:r>
          </a:p>
        </p:txBody>
      </p:sp>
      <p:sp>
        <p:nvSpPr>
          <p:cNvPr id="76" name="128.178.50.12"/>
          <p:cNvSpPr/>
          <p:nvPr/>
        </p:nvSpPr>
        <p:spPr>
          <a:xfrm>
            <a:off x="6917057" y="4056633"/>
            <a:ext cx="3387127"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defRPr sz="4000">
                <a:solidFill>
                  <a:srgbClr val="0096FF"/>
                </a:solidFill>
                <a:uFill>
                  <a:solidFill>
                    <a:srgbClr val="0096FF"/>
                  </a:solidFill>
                </a:uFill>
                <a:latin typeface="Times New Roman"/>
                <a:ea typeface="Times New Roman"/>
                <a:cs typeface="Times New Roman"/>
                <a:sym typeface="Times New Roman"/>
              </a:defRPr>
            </a:lvl1pPr>
          </a:lstStyle>
          <a:p>
            <a:r>
              <a:t>128.178.50.12</a:t>
            </a:r>
          </a:p>
        </p:txBody>
      </p:sp>
      <p:sp>
        <p:nvSpPr>
          <p:cNvPr id="77" name="http://www.epfl.ch/index.html"/>
          <p:cNvSpPr/>
          <p:nvPr/>
        </p:nvSpPr>
        <p:spPr>
          <a:xfrm>
            <a:off x="3721199" y="5021833"/>
            <a:ext cx="6582985"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defRPr sz="4000">
                <a:solidFill>
                  <a:srgbClr val="0096FF"/>
                </a:solidFill>
                <a:uFill>
                  <a:solidFill>
                    <a:srgbClr val="0096FF"/>
                  </a:solidFill>
                </a:uFill>
                <a:latin typeface="Times New Roman"/>
                <a:ea typeface="Times New Roman"/>
                <a:cs typeface="Times New Roman"/>
                <a:sym typeface="Times New Roman"/>
              </a:defRPr>
            </a:lvl1pPr>
          </a:lstStyle>
          <a:p>
            <a:r>
              <a:t>http://www.epfl.ch/index.html </a:t>
            </a:r>
          </a:p>
        </p:txBody>
      </p:sp>
      <p:sp>
        <p:nvSpPr>
          <p:cNvPr id="78" name="katerina.argyraki@epfl.ch"/>
          <p:cNvSpPr/>
          <p:nvPr/>
        </p:nvSpPr>
        <p:spPr>
          <a:xfrm>
            <a:off x="4396523" y="5988444"/>
            <a:ext cx="5907661"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defRPr sz="4000">
                <a:solidFill>
                  <a:srgbClr val="0096FF"/>
                </a:solidFill>
                <a:uFill>
                  <a:solidFill>
                    <a:srgbClr val="0096FF"/>
                  </a:solidFill>
                </a:uFill>
                <a:latin typeface="Times New Roman"/>
                <a:ea typeface="Times New Roman"/>
                <a:cs typeface="Times New Roman"/>
                <a:sym typeface="Times New Roman"/>
              </a:defRPr>
            </a:lvl1pPr>
          </a:lstStyle>
          <a:p>
            <a:r>
              <a:t>katerina.argyraki@epfl.ch</a:t>
            </a:r>
          </a:p>
        </p:txBody>
      </p:sp>
      <p:sp>
        <p:nvSpPr>
          <p:cNvPr id="79" name="memory cell"/>
          <p:cNvSpPr/>
          <p:nvPr/>
        </p:nvSpPr>
        <p:spPr>
          <a:xfrm>
            <a:off x="15425686" y="3091433"/>
            <a:ext cx="2713317"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memory cell</a:t>
            </a:r>
          </a:p>
        </p:txBody>
      </p:sp>
      <p:sp>
        <p:nvSpPr>
          <p:cNvPr id="80" name="network interface"/>
          <p:cNvSpPr/>
          <p:nvPr/>
        </p:nvSpPr>
        <p:spPr>
          <a:xfrm>
            <a:off x="15425686" y="4056633"/>
            <a:ext cx="3728324"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network interface</a:t>
            </a:r>
          </a:p>
        </p:txBody>
      </p:sp>
      <p:sp>
        <p:nvSpPr>
          <p:cNvPr id="81" name="web object"/>
          <p:cNvSpPr/>
          <p:nvPr/>
        </p:nvSpPr>
        <p:spPr>
          <a:xfrm>
            <a:off x="15425686" y="5021833"/>
            <a:ext cx="2431115" cy="718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hlinkClick r:id="rId3"/>
              </a:defRPr>
            </a:lvl1pPr>
          </a:lstStyle>
          <a:p>
            <a:r>
              <a:rPr dirty="0"/>
              <a:t>web object</a:t>
            </a:r>
            <a:endParaRPr dirty="0">
              <a:hlinkClick r:id="rId3"/>
            </a:endParaRPr>
          </a:p>
        </p:txBody>
      </p:sp>
      <p:sp>
        <p:nvSpPr>
          <p:cNvPr id="82" name="email account"/>
          <p:cNvSpPr/>
          <p:nvPr/>
        </p:nvSpPr>
        <p:spPr>
          <a:xfrm>
            <a:off x="15284795" y="5987033"/>
            <a:ext cx="2995098"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hlinkClick r:id="rId3"/>
              </a:defRPr>
            </a:lvl1pPr>
          </a:lstStyle>
          <a:p>
            <a:r>
              <a:rPr dirty="0"/>
              <a:t>email account</a:t>
            </a:r>
            <a:endParaRPr dirty="0">
              <a:hlinkClick r:id="rId3"/>
            </a:endParaRPr>
          </a:p>
        </p:txBody>
      </p:sp>
      <p:sp>
        <p:nvSpPr>
          <p:cNvPr id="83" name="Line"/>
          <p:cNvSpPr/>
          <p:nvPr/>
        </p:nvSpPr>
        <p:spPr>
          <a:xfrm flipH="1" flipV="1">
            <a:off x="10956039" y="3461657"/>
            <a:ext cx="3620347" cy="2"/>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4" name="Line"/>
          <p:cNvSpPr/>
          <p:nvPr/>
        </p:nvSpPr>
        <p:spPr>
          <a:xfrm flipH="1" flipV="1">
            <a:off x="10956039" y="4395092"/>
            <a:ext cx="3620347" cy="2"/>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5" name="Line"/>
          <p:cNvSpPr/>
          <p:nvPr/>
        </p:nvSpPr>
        <p:spPr>
          <a:xfrm flipH="1" flipV="1">
            <a:off x="10956039" y="5360292"/>
            <a:ext cx="3620347" cy="2"/>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86" name="Line"/>
          <p:cNvSpPr/>
          <p:nvPr/>
        </p:nvSpPr>
        <p:spPr>
          <a:xfrm flipH="1" flipV="1">
            <a:off x="10956039" y="6301503"/>
            <a:ext cx="3620347" cy="2"/>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79"/>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3" nodeType="afterEffect">
                                  <p:stCondLst>
                                    <p:cond delay="0"/>
                                  </p:stCondLst>
                                  <p:iterate>
                                    <p:tmAbs val="0"/>
                                  </p:iterate>
                                  <p:childTnLst>
                                    <p:set>
                                      <p:cBhvr>
                                        <p:cTn id="13" fill="hold"/>
                                        <p:tgtEl>
                                          <p:spTgt spid="8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4" nodeType="clickEffect">
                                  <p:stCondLst>
                                    <p:cond delay="0"/>
                                  </p:stCondLst>
                                  <p:iterate>
                                    <p:tmAbs val="0"/>
                                  </p:iterate>
                                  <p:childTnLst>
                                    <p:set>
                                      <p:cBhvr>
                                        <p:cTn id="17" fill="hold"/>
                                        <p:tgtEl>
                                          <p:spTgt spid="7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5" nodeType="clickEffect">
                                  <p:stCondLst>
                                    <p:cond delay="0"/>
                                  </p:stCondLst>
                                  <p:iterate>
                                    <p:tmAbs val="0"/>
                                  </p:iterate>
                                  <p:childTnLst>
                                    <p:set>
                                      <p:cBhvr>
                                        <p:cTn id="21" fill="hold"/>
                                        <p:tgtEl>
                                          <p:spTgt spid="80"/>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6" nodeType="afterEffect">
                                  <p:stCondLst>
                                    <p:cond delay="0"/>
                                  </p:stCondLst>
                                  <p:iterate>
                                    <p:tmAbs val="0"/>
                                  </p:iterate>
                                  <p:childTnLst>
                                    <p:set>
                                      <p:cBhvr>
                                        <p:cTn id="24" fill="hold"/>
                                        <p:tgtEl>
                                          <p:spTgt spid="8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7" nodeType="clickEffect">
                                  <p:stCondLst>
                                    <p:cond delay="0"/>
                                  </p:stCondLst>
                                  <p:iterate>
                                    <p:tmAbs val="0"/>
                                  </p:iterate>
                                  <p:childTnLst>
                                    <p:set>
                                      <p:cBhvr>
                                        <p:cTn id="28" fill="hold"/>
                                        <p:tgtEl>
                                          <p:spTgt spid="7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8" nodeType="clickEffect">
                                  <p:stCondLst>
                                    <p:cond delay="0"/>
                                  </p:stCondLst>
                                  <p:iterate>
                                    <p:tmAbs val="0"/>
                                  </p:iterate>
                                  <p:childTnLst>
                                    <p:set>
                                      <p:cBhvr>
                                        <p:cTn id="32" fill="hold"/>
                                        <p:tgtEl>
                                          <p:spTgt spid="81"/>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9" nodeType="afterEffect">
                                  <p:stCondLst>
                                    <p:cond delay="0"/>
                                  </p:stCondLst>
                                  <p:iterate>
                                    <p:tmAbs val="0"/>
                                  </p:iterate>
                                  <p:childTnLst>
                                    <p:set>
                                      <p:cBhvr>
                                        <p:cTn id="35" fill="hold"/>
                                        <p:tgtEl>
                                          <p:spTgt spid="8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0" nodeType="clickEffect">
                                  <p:stCondLst>
                                    <p:cond delay="0"/>
                                  </p:stCondLst>
                                  <p:iterate>
                                    <p:tmAbs val="0"/>
                                  </p:iterate>
                                  <p:childTnLst>
                                    <p:set>
                                      <p:cBhvr>
                                        <p:cTn id="39" fill="hold"/>
                                        <p:tgtEl>
                                          <p:spTgt spid="7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11" nodeType="clickEffect">
                                  <p:stCondLst>
                                    <p:cond delay="0"/>
                                  </p:stCondLst>
                                  <p:iterate>
                                    <p:tmAbs val="0"/>
                                  </p:iterate>
                                  <p:childTnLst>
                                    <p:set>
                                      <p:cBhvr>
                                        <p:cTn id="43" fill="hold"/>
                                        <p:tgtEl>
                                          <p:spTgt spid="82"/>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grpId="12" nodeType="afterEffect">
                                  <p:stCondLst>
                                    <p:cond delay="0"/>
                                  </p:stCondLst>
                                  <p:iterate>
                                    <p:tmAbs val="0"/>
                                  </p:iterate>
                                  <p:childTnLst>
                                    <p:set>
                                      <p:cBhvr>
                                        <p:cTn id="46" fill="hold"/>
                                        <p:tgtEl>
                                          <p:spTgt spid="8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3" nodeType="clickEffect">
                                  <p:stCondLst>
                                    <p:cond delay="0"/>
                                  </p:stCondLst>
                                  <p:iterate>
                                    <p:tmAbs val="0"/>
                                  </p:iterate>
                                  <p:childTnLst>
                                    <p:set>
                                      <p:cBhvr>
                                        <p:cTn id="50" fill="hold"/>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13" animBg="1" advAuto="0"/>
      <p:bldP spid="75" grpId="1" animBg="1" advAuto="0"/>
      <p:bldP spid="76" grpId="4" animBg="1" advAuto="0"/>
      <p:bldP spid="77" grpId="7" animBg="1" advAuto="0"/>
      <p:bldP spid="78" grpId="10" animBg="1" advAuto="0"/>
      <p:bldP spid="79" grpId="2" animBg="1" advAuto="0"/>
      <p:bldP spid="80" grpId="5" animBg="1" advAuto="0"/>
      <p:bldP spid="81" grpId="8" animBg="1" advAuto="0"/>
      <p:bldP spid="82" grpId="11" animBg="1" advAuto="0"/>
      <p:bldP spid="83" grpId="3" animBg="1" advAuto="0"/>
      <p:bldP spid="84" grpId="6" animBg="1" advAuto="0"/>
      <p:bldP spid="85" grpId="9" animBg="1" advAuto="0"/>
      <p:bldP spid="86" grpId="12" animBg="1" advAuto="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040" name="The name service uses itself as a name service"/>
          <p:cNvSpPr txBox="1">
            <a:spLocks noGrp="1"/>
          </p:cNvSpPr>
          <p:nvPr>
            <p:ph type="body" sz="quarter" idx="4294967295"/>
          </p:nvPr>
        </p:nvSpPr>
        <p:spPr>
          <a:xfrm>
            <a:off x="6903744" y="7569211"/>
            <a:ext cx="15898724" cy="3550764"/>
          </a:xfrm>
          <a:prstGeom prst="rect">
            <a:avLst/>
          </a:prstGeom>
        </p:spPr>
        <p:txBody>
          <a:bodyPr/>
          <a:lstStyle/>
          <a:p>
            <a:pPr marL="860424" indent="-860424">
              <a:spcBef>
                <a:spcPts val="3000"/>
              </a:spcBef>
              <a:buFontTx/>
              <a:defRPr sz="5000">
                <a:solidFill>
                  <a:srgbClr val="000000"/>
                </a:solidFill>
                <a:uFill>
                  <a:solidFill>
                    <a:srgbClr val="000000"/>
                  </a:solidFill>
                </a:uFill>
                <a:latin typeface="Times New Roman"/>
                <a:ea typeface="Times New Roman"/>
                <a:cs typeface="Times New Roman"/>
                <a:sym typeface="Times New Roman"/>
              </a:defRPr>
            </a:pPr>
            <a:r>
              <a:t>The name service uses </a:t>
            </a:r>
            <a:r>
              <a:rPr>
                <a:solidFill>
                  <a:srgbClr val="FF2600"/>
                </a:solidFill>
              </a:rPr>
              <a:t>itself</a:t>
            </a:r>
            <a:r>
              <a:t> as a name service </a:t>
            </a:r>
          </a:p>
        </p:txBody>
      </p:sp>
      <p:sp>
        <p:nvSpPr>
          <p:cNvPr id="1041" name="Name lookup"/>
          <p:cNvSpPr txBox="1">
            <a:spLocks noGrp="1"/>
          </p:cNvSpPr>
          <p:nvPr>
            <p:ph type="title"/>
          </p:nvPr>
        </p:nvSpPr>
        <p:spPr>
          <a:xfrm>
            <a:off x="2892164" y="3138446"/>
            <a:ext cx="7709624" cy="1562101"/>
          </a:xfrm>
          <a:prstGeom prst="rect">
            <a:avLst/>
          </a:prstGeom>
        </p:spPr>
        <p:txBody>
          <a:bodyPr/>
          <a:lstStyle>
            <a:lvl1pPr>
              <a:defRPr sz="8000">
                <a:solidFill>
                  <a:srgbClr val="FF2600"/>
                </a:solidFill>
                <a:latin typeface="Times New Roman"/>
                <a:ea typeface="Times New Roman"/>
                <a:cs typeface="Times New Roman"/>
                <a:sym typeface="Times New Roman"/>
              </a:defRPr>
            </a:lvl1pPr>
          </a:lstStyle>
          <a:p>
            <a:r>
              <a:t>Name lookup</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40">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04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0" grpId="1" build="p" bldLvl="5" animBg="1"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044" name="#999/DEC/SRC/Lampson/Password"/>
          <p:cNvSpPr/>
          <p:nvPr/>
        </p:nvSpPr>
        <p:spPr>
          <a:xfrm>
            <a:off x="11641813" y="3188666"/>
            <a:ext cx="9612382"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#999/DEC/SRC/Lampson/Password</a:t>
            </a:r>
          </a:p>
        </p:txBody>
      </p:sp>
      <p:sp>
        <p:nvSpPr>
          <p:cNvPr id="1045" name="Names"/>
          <p:cNvSpPr/>
          <p:nvPr/>
        </p:nvSpPr>
        <p:spPr>
          <a:xfrm>
            <a:off x="11641813" y="1877244"/>
            <a:ext cx="192347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Names</a:t>
            </a:r>
          </a:p>
        </p:txBody>
      </p:sp>
      <p:sp>
        <p:nvSpPr>
          <p:cNvPr id="1046" name="Values"/>
          <p:cNvSpPr/>
          <p:nvPr/>
        </p:nvSpPr>
        <p:spPr>
          <a:xfrm>
            <a:off x="17204833" y="1877244"/>
            <a:ext cx="1853090"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Values</a:t>
            </a:r>
          </a:p>
        </p:txBody>
      </p:sp>
      <p:sp>
        <p:nvSpPr>
          <p:cNvPr id="1047" name="#999/DEC/DR"/>
          <p:cNvSpPr/>
          <p:nvPr/>
        </p:nvSpPr>
        <p:spPr>
          <a:xfrm>
            <a:off x="11641813" y="4958463"/>
            <a:ext cx="4258289"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#999/DEC/DR</a:t>
            </a:r>
          </a:p>
        </p:txBody>
      </p:sp>
      <p:sp>
        <p:nvSpPr>
          <p:cNvPr id="1048" name="Circle"/>
          <p:cNvSpPr/>
          <p:nvPr/>
        </p:nvSpPr>
        <p:spPr>
          <a:xfrm>
            <a:off x="1652031" y="4622010"/>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49" name="#311,  {delta,    omega}"/>
          <p:cNvSpPr/>
          <p:nvPr/>
        </p:nvSpPr>
        <p:spPr>
          <a:xfrm>
            <a:off x="2223020" y="7469078"/>
            <a:ext cx="2247699" cy="25541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0" marR="0" defTabSz="825500">
              <a:spcBef>
                <a:spcPts val="5600"/>
              </a:spcBef>
              <a:defRPr sz="4000">
                <a:uFillTx/>
                <a:latin typeface="Times New Roman"/>
                <a:ea typeface="Times New Roman"/>
                <a:cs typeface="Times New Roman"/>
                <a:sym typeface="Times New Roman"/>
              </a:defRPr>
            </a:pPr>
            <a:r>
              <a:t>#311, </a:t>
            </a:r>
            <a:br/>
            <a:r>
              <a:t>{delta, </a:t>
            </a:r>
            <a:br/>
            <a:r>
              <a:t>  omega}</a:t>
            </a:r>
          </a:p>
        </p:txBody>
      </p:sp>
      <p:sp>
        <p:nvSpPr>
          <p:cNvPr id="1050" name="#999"/>
          <p:cNvSpPr/>
          <p:nvPr/>
        </p:nvSpPr>
        <p:spPr>
          <a:xfrm>
            <a:off x="1376189" y="2431350"/>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#999</a:t>
            </a:r>
          </a:p>
        </p:txBody>
      </p:sp>
      <p:sp>
        <p:nvSpPr>
          <p:cNvPr id="1051" name="DEC"/>
          <p:cNvSpPr/>
          <p:nvPr/>
        </p:nvSpPr>
        <p:spPr>
          <a:xfrm>
            <a:off x="2131279" y="3568806"/>
            <a:ext cx="1290072"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DEC</a:t>
            </a:r>
          </a:p>
        </p:txBody>
      </p:sp>
      <p:sp>
        <p:nvSpPr>
          <p:cNvPr id="1052" name="Line"/>
          <p:cNvSpPr/>
          <p:nvPr/>
        </p:nvSpPr>
        <p:spPr>
          <a:xfrm flipH="1" flipV="1">
            <a:off x="2096531" y="3264808"/>
            <a:ext cx="1" cy="1337188"/>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53" name="Circle"/>
          <p:cNvSpPr/>
          <p:nvPr/>
        </p:nvSpPr>
        <p:spPr>
          <a:xfrm>
            <a:off x="1652031" y="6908372"/>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54" name="DR"/>
          <p:cNvSpPr/>
          <p:nvPr/>
        </p:nvSpPr>
        <p:spPr>
          <a:xfrm>
            <a:off x="2131279" y="5749249"/>
            <a:ext cx="914401"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DR</a:t>
            </a:r>
          </a:p>
        </p:txBody>
      </p:sp>
      <p:sp>
        <p:nvSpPr>
          <p:cNvPr id="1055" name="Line"/>
          <p:cNvSpPr/>
          <p:nvPr/>
        </p:nvSpPr>
        <p:spPr>
          <a:xfrm flipH="1" flipV="1">
            <a:off x="2096531" y="5551170"/>
            <a:ext cx="1" cy="1337188"/>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56" name="Line"/>
          <p:cNvSpPr/>
          <p:nvPr/>
        </p:nvSpPr>
        <p:spPr>
          <a:xfrm flipV="1">
            <a:off x="2096531" y="7837532"/>
            <a:ext cx="1" cy="2185732"/>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57" name="Circle"/>
          <p:cNvSpPr/>
          <p:nvPr/>
        </p:nvSpPr>
        <p:spPr>
          <a:xfrm>
            <a:off x="1652031" y="10051836"/>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58" name="#311, {delta, omega}"/>
          <p:cNvSpPr/>
          <p:nvPr/>
        </p:nvSpPr>
        <p:spPr>
          <a:xfrm>
            <a:off x="17204833" y="5811509"/>
            <a:ext cx="588286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929000"/>
                </a:solidFill>
                <a:latin typeface="Times New Roman"/>
                <a:ea typeface="Times New Roman"/>
                <a:cs typeface="Times New Roman"/>
                <a:sym typeface="Times New Roman"/>
              </a:defRPr>
            </a:lvl1pPr>
          </a:lstStyle>
          <a:p>
            <a:r>
              <a:t>#311, {delta, omega}</a:t>
            </a:r>
          </a:p>
        </p:txBody>
      </p:sp>
      <p:sp>
        <p:nvSpPr>
          <p:cNvPr id="1059" name="#311/SRC/DR"/>
          <p:cNvSpPr/>
          <p:nvPr/>
        </p:nvSpPr>
        <p:spPr>
          <a:xfrm>
            <a:off x="11641813" y="7568022"/>
            <a:ext cx="4258289"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#311/SRC/DR</a:t>
            </a:r>
          </a:p>
        </p:txBody>
      </p:sp>
      <p:sp>
        <p:nvSpPr>
          <p:cNvPr id="1060" name="Circle"/>
          <p:cNvSpPr/>
          <p:nvPr/>
        </p:nvSpPr>
        <p:spPr>
          <a:xfrm>
            <a:off x="4787684" y="4599559"/>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61" name="#734,  {alpha,    beta}"/>
          <p:cNvSpPr/>
          <p:nvPr/>
        </p:nvSpPr>
        <p:spPr>
          <a:xfrm>
            <a:off x="5443230" y="7603243"/>
            <a:ext cx="2247700" cy="2496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0" marR="0" defTabSz="825500">
              <a:spcBef>
                <a:spcPts val="5600"/>
              </a:spcBef>
              <a:defRPr sz="4000">
                <a:uFillTx/>
                <a:latin typeface="Times New Roman"/>
                <a:ea typeface="Times New Roman"/>
                <a:cs typeface="Times New Roman"/>
                <a:sym typeface="Times New Roman"/>
              </a:defRPr>
            </a:pPr>
            <a:r>
              <a:t>#734, </a:t>
            </a:r>
            <a:br/>
            <a:r>
              <a:t>{alpha, </a:t>
            </a:r>
            <a:br/>
            <a:r>
              <a:t>  beta}</a:t>
            </a:r>
          </a:p>
        </p:txBody>
      </p:sp>
      <p:sp>
        <p:nvSpPr>
          <p:cNvPr id="1062" name="#311"/>
          <p:cNvSpPr/>
          <p:nvPr/>
        </p:nvSpPr>
        <p:spPr>
          <a:xfrm>
            <a:off x="4511841" y="2408899"/>
            <a:ext cx="1366131"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#311</a:t>
            </a:r>
          </a:p>
        </p:txBody>
      </p:sp>
      <p:sp>
        <p:nvSpPr>
          <p:cNvPr id="1063" name="SRC"/>
          <p:cNvSpPr/>
          <p:nvPr/>
        </p:nvSpPr>
        <p:spPr>
          <a:xfrm>
            <a:off x="5266932" y="3546356"/>
            <a:ext cx="1290071"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SRC</a:t>
            </a:r>
          </a:p>
        </p:txBody>
      </p:sp>
      <p:sp>
        <p:nvSpPr>
          <p:cNvPr id="1064" name="Line"/>
          <p:cNvSpPr/>
          <p:nvPr/>
        </p:nvSpPr>
        <p:spPr>
          <a:xfrm flipH="1" flipV="1">
            <a:off x="5232183" y="3242357"/>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65" name="Circle"/>
          <p:cNvSpPr/>
          <p:nvPr/>
        </p:nvSpPr>
        <p:spPr>
          <a:xfrm>
            <a:off x="4787683" y="6885920"/>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66" name="DR"/>
          <p:cNvSpPr/>
          <p:nvPr/>
        </p:nvSpPr>
        <p:spPr>
          <a:xfrm>
            <a:off x="5266932" y="5726798"/>
            <a:ext cx="914401"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DR</a:t>
            </a:r>
          </a:p>
        </p:txBody>
      </p:sp>
      <p:sp>
        <p:nvSpPr>
          <p:cNvPr id="1067" name="Line"/>
          <p:cNvSpPr/>
          <p:nvPr/>
        </p:nvSpPr>
        <p:spPr>
          <a:xfrm flipH="1" flipV="1">
            <a:off x="5232183" y="5528719"/>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68" name="Line"/>
          <p:cNvSpPr/>
          <p:nvPr/>
        </p:nvSpPr>
        <p:spPr>
          <a:xfrm flipV="1">
            <a:off x="5232183" y="7815081"/>
            <a:ext cx="1" cy="2208183"/>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69" name="Circle"/>
          <p:cNvSpPr/>
          <p:nvPr/>
        </p:nvSpPr>
        <p:spPr>
          <a:xfrm>
            <a:off x="4750406" y="10051836"/>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70" name="#734, {alpha, beta}"/>
          <p:cNvSpPr/>
          <p:nvPr/>
        </p:nvSpPr>
        <p:spPr>
          <a:xfrm>
            <a:off x="17204833" y="8434353"/>
            <a:ext cx="588286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929000"/>
                </a:solidFill>
                <a:latin typeface="Times New Roman"/>
                <a:ea typeface="Times New Roman"/>
                <a:cs typeface="Times New Roman"/>
                <a:sym typeface="Times New Roman"/>
              </a:defRPr>
            </a:lvl1pPr>
          </a:lstStyle>
          <a:p>
            <a:r>
              <a:t>#734, {alpha, beta}</a:t>
            </a:r>
          </a:p>
        </p:txBody>
      </p:sp>
      <p:sp>
        <p:nvSpPr>
          <p:cNvPr id="1071" name="#734/Lampson/Password"/>
          <p:cNvSpPr/>
          <p:nvPr/>
        </p:nvSpPr>
        <p:spPr>
          <a:xfrm>
            <a:off x="11606553" y="10177581"/>
            <a:ext cx="7716350" cy="8112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#734/Lampson/Password</a:t>
            </a:r>
          </a:p>
        </p:txBody>
      </p:sp>
      <p:sp>
        <p:nvSpPr>
          <p:cNvPr id="1072" name="vnxm56"/>
          <p:cNvSpPr/>
          <p:nvPr/>
        </p:nvSpPr>
        <p:spPr>
          <a:xfrm>
            <a:off x="17204833" y="10873127"/>
            <a:ext cx="2794887" cy="11793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5000">
                <a:solidFill>
                  <a:srgbClr val="929000"/>
                </a:solidFill>
                <a:uFillTx/>
                <a:latin typeface="Times New Roman"/>
                <a:ea typeface="Times New Roman"/>
                <a:cs typeface="Times New Roman"/>
                <a:sym typeface="Times New Roman"/>
              </a:defRPr>
            </a:lvl1pPr>
          </a:lstStyle>
          <a:p>
            <a:r>
              <a:t>vnxm56</a:t>
            </a:r>
          </a:p>
        </p:txBody>
      </p:sp>
      <p:sp>
        <p:nvSpPr>
          <p:cNvPr id="1073" name="Circle"/>
          <p:cNvSpPr/>
          <p:nvPr/>
        </p:nvSpPr>
        <p:spPr>
          <a:xfrm>
            <a:off x="7791914" y="4599559"/>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74" name="vnxm56"/>
          <p:cNvSpPr/>
          <p:nvPr/>
        </p:nvSpPr>
        <p:spPr>
          <a:xfrm>
            <a:off x="8322116" y="8245890"/>
            <a:ext cx="2247699" cy="10425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vnxm56</a:t>
            </a:r>
          </a:p>
        </p:txBody>
      </p:sp>
      <p:sp>
        <p:nvSpPr>
          <p:cNvPr id="1075" name="#734"/>
          <p:cNvSpPr/>
          <p:nvPr/>
        </p:nvSpPr>
        <p:spPr>
          <a:xfrm>
            <a:off x="7516072" y="2408899"/>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sp>
        <p:nvSpPr>
          <p:cNvPr id="1076" name="Lampson"/>
          <p:cNvSpPr/>
          <p:nvPr/>
        </p:nvSpPr>
        <p:spPr>
          <a:xfrm>
            <a:off x="8271162" y="3546356"/>
            <a:ext cx="2107517"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Lampson</a:t>
            </a:r>
          </a:p>
        </p:txBody>
      </p:sp>
      <p:sp>
        <p:nvSpPr>
          <p:cNvPr id="1077" name="Line"/>
          <p:cNvSpPr/>
          <p:nvPr/>
        </p:nvSpPr>
        <p:spPr>
          <a:xfrm flipH="1" flipV="1">
            <a:off x="8236414" y="3242357"/>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78" name="Circle"/>
          <p:cNvSpPr/>
          <p:nvPr/>
        </p:nvSpPr>
        <p:spPr>
          <a:xfrm>
            <a:off x="7791914" y="6885920"/>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79" name="Password"/>
          <p:cNvSpPr/>
          <p:nvPr/>
        </p:nvSpPr>
        <p:spPr>
          <a:xfrm>
            <a:off x="8271162" y="5726798"/>
            <a:ext cx="2247700" cy="8379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Password</a:t>
            </a:r>
          </a:p>
        </p:txBody>
      </p:sp>
      <p:sp>
        <p:nvSpPr>
          <p:cNvPr id="1080" name="Line"/>
          <p:cNvSpPr/>
          <p:nvPr/>
        </p:nvSpPr>
        <p:spPr>
          <a:xfrm flipH="1" flipV="1">
            <a:off x="8236414" y="5528719"/>
            <a:ext cx="1" cy="133718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81" name="Line"/>
          <p:cNvSpPr/>
          <p:nvPr/>
        </p:nvSpPr>
        <p:spPr>
          <a:xfrm flipV="1">
            <a:off x="8236414" y="7815081"/>
            <a:ext cx="1" cy="2208183"/>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82" name="Circle"/>
          <p:cNvSpPr/>
          <p:nvPr/>
        </p:nvSpPr>
        <p:spPr>
          <a:xfrm>
            <a:off x="7754636" y="10051836"/>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087" name="Circle"/>
          <p:cNvSpPr/>
          <p:nvPr/>
        </p:nvSpPr>
        <p:spPr>
          <a:xfrm>
            <a:off x="1652031" y="4622010"/>
            <a:ext cx="889001" cy="889001"/>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88" name="#311,  {delta,    omega}"/>
          <p:cNvSpPr/>
          <p:nvPr/>
        </p:nvSpPr>
        <p:spPr>
          <a:xfrm>
            <a:off x="2223020" y="7469078"/>
            <a:ext cx="2247699" cy="25541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marL="0" marR="0" defTabSz="825500">
              <a:spcBef>
                <a:spcPts val="5600"/>
              </a:spcBef>
              <a:defRPr sz="4000">
                <a:uFillTx/>
                <a:latin typeface="Times New Roman"/>
                <a:ea typeface="Times New Roman"/>
                <a:cs typeface="Times New Roman"/>
                <a:sym typeface="Times New Roman"/>
              </a:defRPr>
            </a:pPr>
            <a:r>
              <a:t>#311, </a:t>
            </a:r>
            <a:br/>
            <a:r>
              <a:t>{delta, </a:t>
            </a:r>
            <a:br/>
            <a:r>
              <a:t>  omega}</a:t>
            </a:r>
          </a:p>
        </p:txBody>
      </p:sp>
      <p:sp>
        <p:nvSpPr>
          <p:cNvPr id="1089" name="#999"/>
          <p:cNvSpPr/>
          <p:nvPr/>
        </p:nvSpPr>
        <p:spPr>
          <a:xfrm>
            <a:off x="1376189" y="2431350"/>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#999</a:t>
            </a:r>
          </a:p>
        </p:txBody>
      </p:sp>
      <p:sp>
        <p:nvSpPr>
          <p:cNvPr id="1090" name="DEC"/>
          <p:cNvSpPr/>
          <p:nvPr/>
        </p:nvSpPr>
        <p:spPr>
          <a:xfrm>
            <a:off x="2131279" y="3568806"/>
            <a:ext cx="1290072"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DEC</a:t>
            </a:r>
          </a:p>
        </p:txBody>
      </p:sp>
      <p:sp>
        <p:nvSpPr>
          <p:cNvPr id="1091" name="Line"/>
          <p:cNvSpPr/>
          <p:nvPr/>
        </p:nvSpPr>
        <p:spPr>
          <a:xfrm flipH="1" flipV="1">
            <a:off x="2096531" y="3264808"/>
            <a:ext cx="1" cy="1337188"/>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92" name="Circle"/>
          <p:cNvSpPr/>
          <p:nvPr/>
        </p:nvSpPr>
        <p:spPr>
          <a:xfrm>
            <a:off x="1652031" y="6908372"/>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93" name="DR"/>
          <p:cNvSpPr/>
          <p:nvPr/>
        </p:nvSpPr>
        <p:spPr>
          <a:xfrm>
            <a:off x="2131279" y="5749249"/>
            <a:ext cx="914401" cy="7291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defTabSz="825500">
              <a:spcBef>
                <a:spcPts val="5600"/>
              </a:spcBef>
              <a:defRPr sz="4000">
                <a:uFillTx/>
                <a:latin typeface="Times New Roman"/>
                <a:ea typeface="Times New Roman"/>
                <a:cs typeface="Times New Roman"/>
                <a:sym typeface="Times New Roman"/>
              </a:defRPr>
            </a:lvl1pPr>
          </a:lstStyle>
          <a:p>
            <a:r>
              <a:t>DR</a:t>
            </a:r>
          </a:p>
        </p:txBody>
      </p:sp>
      <p:sp>
        <p:nvSpPr>
          <p:cNvPr id="1094" name="Line"/>
          <p:cNvSpPr/>
          <p:nvPr/>
        </p:nvSpPr>
        <p:spPr>
          <a:xfrm flipH="1" flipV="1">
            <a:off x="2096531" y="5551170"/>
            <a:ext cx="1" cy="1337188"/>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95" name="Line"/>
          <p:cNvSpPr/>
          <p:nvPr/>
        </p:nvSpPr>
        <p:spPr>
          <a:xfrm flipV="1">
            <a:off x="2096531" y="7837532"/>
            <a:ext cx="1" cy="2185732"/>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096" name="Circle"/>
          <p:cNvSpPr/>
          <p:nvPr/>
        </p:nvSpPr>
        <p:spPr>
          <a:xfrm>
            <a:off x="1652031" y="10051836"/>
            <a:ext cx="889001" cy="889000"/>
          </a:xfrm>
          <a:prstGeom prst="ellipse">
            <a:avLst/>
          </a:prstGeom>
          <a:solidFill>
            <a:srgbClr val="FFFFFF"/>
          </a:solidFill>
          <a:ln w="25400">
            <a:solidFill>
              <a:srgbClr val="000000"/>
            </a:solidFill>
            <a:miter lim="400000"/>
          </a:ln>
        </p:spPr>
        <p:txBody>
          <a:bodyPr lIns="50800" tIns="50800" rIns="50800" bIns="50800" anchor="ctr"/>
          <a:lstStyle/>
          <a:p>
            <a:pPr marL="0" marR="0" algn="ctr" defTabSz="825500">
              <a:defRPr sz="3200">
                <a:solidFill>
                  <a:srgbClr val="424242"/>
                </a:solidFill>
                <a:uFillTx/>
                <a:latin typeface="Times New Roman"/>
                <a:ea typeface="Times New Roman"/>
                <a:cs typeface="Times New Roman"/>
                <a:sym typeface="Times New Roman"/>
              </a:defRPr>
            </a:pPr>
            <a:endParaRPr/>
          </a:p>
        </p:txBody>
      </p:sp>
      <p:sp>
        <p:nvSpPr>
          <p:cNvPr id="1097" name="Group"/>
          <p:cNvSpPr/>
          <p:nvPr/>
        </p:nvSpPr>
        <p:spPr>
          <a:xfrm>
            <a:off x="3385813" y="3565889"/>
            <a:ext cx="3006209" cy="6676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spcBef>
                <a:spcPts val="5600"/>
              </a:spcBef>
              <a:defRPr sz="4000">
                <a:solidFill>
                  <a:srgbClr val="FF2600"/>
                </a:solidFill>
                <a:latin typeface="Times New Roman"/>
                <a:ea typeface="Times New Roman"/>
                <a:cs typeface="Times New Roman"/>
                <a:sym typeface="Times New Roman"/>
              </a:defRPr>
            </a:lvl1pPr>
          </a:lstStyle>
          <a:p>
            <a:r>
              <a:t>31 Dec 2000</a:t>
            </a:r>
          </a:p>
        </p:txBody>
      </p:sp>
      <p:sp>
        <p:nvSpPr>
          <p:cNvPr id="1098" name="#999/DEC/SRC/Lampson/Password"/>
          <p:cNvSpPr/>
          <p:nvPr/>
        </p:nvSpPr>
        <p:spPr>
          <a:xfrm>
            <a:off x="11641813" y="3188666"/>
            <a:ext cx="9612382"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#999/DEC/SRC/Lampson/Password</a:t>
            </a:r>
          </a:p>
        </p:txBody>
      </p:sp>
      <p:sp>
        <p:nvSpPr>
          <p:cNvPr id="1099" name="Names"/>
          <p:cNvSpPr/>
          <p:nvPr/>
        </p:nvSpPr>
        <p:spPr>
          <a:xfrm>
            <a:off x="11641813" y="1877244"/>
            <a:ext cx="192347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Names</a:t>
            </a:r>
          </a:p>
        </p:txBody>
      </p:sp>
      <p:sp>
        <p:nvSpPr>
          <p:cNvPr id="1100" name="Values"/>
          <p:cNvSpPr/>
          <p:nvPr/>
        </p:nvSpPr>
        <p:spPr>
          <a:xfrm>
            <a:off x="17204833" y="1877244"/>
            <a:ext cx="1853090"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spcBef>
                <a:spcPts val="5600"/>
              </a:spcBef>
              <a:defRPr sz="5000">
                <a:latin typeface="Times New Roman"/>
                <a:ea typeface="Times New Roman"/>
                <a:cs typeface="Times New Roman"/>
                <a:sym typeface="Times New Roman"/>
              </a:defRPr>
            </a:lvl1pPr>
          </a:lstStyle>
          <a:p>
            <a:r>
              <a:t>Values</a:t>
            </a:r>
          </a:p>
        </p:txBody>
      </p:sp>
      <p:sp>
        <p:nvSpPr>
          <p:cNvPr id="1101" name="#999/DEC/DR"/>
          <p:cNvSpPr/>
          <p:nvPr/>
        </p:nvSpPr>
        <p:spPr>
          <a:xfrm>
            <a:off x="11641813" y="4958463"/>
            <a:ext cx="4258289"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0096FF"/>
                </a:solidFill>
                <a:latin typeface="Times New Roman"/>
                <a:ea typeface="Times New Roman"/>
                <a:cs typeface="Times New Roman"/>
                <a:sym typeface="Times New Roman"/>
              </a:defRPr>
            </a:lvl1pPr>
          </a:lstStyle>
          <a:p>
            <a:r>
              <a:t>#999/DEC/DR</a:t>
            </a:r>
          </a:p>
        </p:txBody>
      </p:sp>
      <p:sp>
        <p:nvSpPr>
          <p:cNvPr id="1102" name="#311, {delta, omega}"/>
          <p:cNvSpPr/>
          <p:nvPr/>
        </p:nvSpPr>
        <p:spPr>
          <a:xfrm>
            <a:off x="17204833" y="5811509"/>
            <a:ext cx="5882863" cy="8112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spcBef>
                <a:spcPts val="5600"/>
              </a:spcBef>
              <a:defRPr sz="5000">
                <a:solidFill>
                  <a:srgbClr val="929000"/>
                </a:solidFill>
                <a:latin typeface="Times New Roman"/>
                <a:ea typeface="Times New Roman"/>
                <a:cs typeface="Times New Roman"/>
                <a:sym typeface="Times New Roman"/>
              </a:defRPr>
            </a:lvl1pPr>
          </a:lstStyle>
          <a:p>
            <a:r>
              <a:t>#311, {delta, omega}</a:t>
            </a:r>
          </a:p>
        </p:txBody>
      </p:sp>
      <p:sp>
        <p:nvSpPr>
          <p:cNvPr id="1103" name="Group"/>
          <p:cNvSpPr/>
          <p:nvPr/>
        </p:nvSpPr>
        <p:spPr>
          <a:xfrm>
            <a:off x="3385813" y="5780019"/>
            <a:ext cx="3006209" cy="6676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spcBef>
                <a:spcPts val="5600"/>
              </a:spcBef>
              <a:defRPr sz="4000">
                <a:solidFill>
                  <a:srgbClr val="FF2600"/>
                </a:solidFill>
                <a:latin typeface="Times New Roman"/>
                <a:ea typeface="Times New Roman"/>
                <a:cs typeface="Times New Roman"/>
                <a:sym typeface="Times New Roman"/>
              </a:defRPr>
            </a:lvl1pPr>
          </a:lstStyle>
          <a:p>
            <a:r>
              <a:t>31 Dec 2000</a:t>
            </a:r>
          </a:p>
        </p:txBody>
      </p:sp>
      <p:sp>
        <p:nvSpPr>
          <p:cNvPr id="1104" name="Group"/>
          <p:cNvSpPr/>
          <p:nvPr/>
        </p:nvSpPr>
        <p:spPr>
          <a:xfrm>
            <a:off x="4234633" y="8596571"/>
            <a:ext cx="3006209" cy="6676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spcBef>
                <a:spcPts val="5600"/>
              </a:spcBef>
              <a:defRPr sz="4000">
                <a:solidFill>
                  <a:srgbClr val="FF2600"/>
                </a:solidFill>
                <a:latin typeface="Times New Roman"/>
                <a:ea typeface="Times New Roman"/>
                <a:cs typeface="Times New Roman"/>
                <a:sym typeface="Times New Roman"/>
              </a:defRPr>
            </a:lvl1pPr>
          </a:lstStyle>
          <a:p>
            <a:r>
              <a:t>15 Sept 1985</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Name lookup"/>
          <p:cNvSpPr txBox="1">
            <a:spLocks noGrp="1"/>
          </p:cNvSpPr>
          <p:nvPr>
            <p:ph type="title"/>
          </p:nvPr>
        </p:nvSpPr>
        <p:spPr>
          <a:xfrm>
            <a:off x="2892164" y="3138446"/>
            <a:ext cx="7709624" cy="1562101"/>
          </a:xfrm>
          <a:prstGeom prst="rect">
            <a:avLst/>
          </a:prstGeom>
        </p:spPr>
        <p:txBody>
          <a:bodyPr/>
          <a:lstStyle>
            <a:lvl1pPr>
              <a:defRPr sz="8000">
                <a:solidFill>
                  <a:srgbClr val="FF2600"/>
                </a:solidFill>
                <a:latin typeface="Times New Roman"/>
                <a:ea typeface="Times New Roman"/>
                <a:cs typeface="Times New Roman"/>
                <a:sym typeface="Times New Roman"/>
              </a:defRPr>
            </a:lvl1pPr>
          </a:lstStyle>
          <a:p>
            <a:r>
              <a:t>Name lookup</a:t>
            </a:r>
          </a:p>
        </p:txBody>
      </p:sp>
      <p:sp>
        <p:nvSpPr>
          <p:cNvPr id="1109"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110" name="The name service uses itself as a name service"/>
          <p:cNvSpPr txBox="1">
            <a:spLocks noGrp="1"/>
          </p:cNvSpPr>
          <p:nvPr>
            <p:ph type="body" sz="quarter" idx="4294967295"/>
          </p:nvPr>
        </p:nvSpPr>
        <p:spPr>
          <a:xfrm>
            <a:off x="6903744" y="7569211"/>
            <a:ext cx="15898724" cy="1094177"/>
          </a:xfrm>
          <a:prstGeom prst="rect">
            <a:avLst/>
          </a:prstGeom>
        </p:spPr>
        <p:txBody>
          <a:bodyPr/>
          <a:lstStyle/>
          <a:p>
            <a:pPr marL="860424" indent="-860424">
              <a:spcBef>
                <a:spcPts val="3000"/>
              </a:spcBef>
              <a:buFontTx/>
              <a:defRPr sz="5000">
                <a:solidFill>
                  <a:srgbClr val="000000"/>
                </a:solidFill>
                <a:uFill>
                  <a:solidFill>
                    <a:srgbClr val="000000"/>
                  </a:solidFill>
                </a:uFill>
                <a:latin typeface="Times New Roman"/>
                <a:ea typeface="Times New Roman"/>
                <a:cs typeface="Times New Roman"/>
                <a:sym typeface="Times New Roman"/>
              </a:defRPr>
            </a:pPr>
            <a:r>
              <a:t>The name service uses </a:t>
            </a:r>
            <a:r>
              <a:rPr>
                <a:solidFill>
                  <a:srgbClr val="FF2600"/>
                </a:solidFill>
              </a:rPr>
              <a:t>itself</a:t>
            </a:r>
            <a:r>
              <a:t> as a name service </a:t>
            </a:r>
          </a:p>
        </p:txBody>
      </p:sp>
      <p:sp>
        <p:nvSpPr>
          <p:cNvPr id="1111" name="Clients can cache mappings to reduce latency…"/>
          <p:cNvSpPr txBox="1"/>
          <p:nvPr/>
        </p:nvSpPr>
        <p:spPr>
          <a:xfrm>
            <a:off x="6903744" y="9117295"/>
            <a:ext cx="15898724" cy="2675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pPr marL="860424" indent="-860424">
              <a:spcBef>
                <a:spcPts val="3000"/>
              </a:spcBef>
              <a:buClr>
                <a:srgbClr val="FF2600"/>
              </a:buClr>
              <a:buSzPct val="150000"/>
              <a:buChar char="•"/>
              <a:defRPr sz="5000">
                <a:latin typeface="Times New Roman"/>
                <a:ea typeface="Times New Roman"/>
                <a:cs typeface="Times New Roman"/>
                <a:sym typeface="Times New Roman"/>
              </a:defRPr>
            </a:pPr>
            <a:r>
              <a:t>Clients can </a:t>
            </a:r>
            <a:r>
              <a:rPr>
                <a:solidFill>
                  <a:srgbClr val="FF2600"/>
                </a:solidFill>
              </a:rPr>
              <a:t>cache</a:t>
            </a:r>
            <a:r>
              <a:t> mappings to reduce latency</a:t>
            </a:r>
          </a:p>
          <a:p>
            <a:pPr marL="860424" indent="-860424">
              <a:spcBef>
                <a:spcPts val="3000"/>
              </a:spcBef>
              <a:buClr>
                <a:srgbClr val="FF2600"/>
              </a:buClr>
              <a:buSzPct val="150000"/>
              <a:buChar char="•"/>
              <a:defRPr sz="5000">
                <a:latin typeface="Times New Roman"/>
                <a:ea typeface="Times New Roman"/>
                <a:cs typeface="Times New Roman"/>
                <a:sym typeface="Times New Roman"/>
              </a:defRPr>
            </a:pPr>
            <a:r>
              <a:t>Stale mappings avoided through </a:t>
            </a:r>
            <a:r>
              <a:rPr>
                <a:solidFill>
                  <a:srgbClr val="FF2600"/>
                </a:solidFill>
              </a:rPr>
              <a:t>expiration times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11">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11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1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1" grpId="1" build="p" bldLvl="5" animBg="1" advAuto="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3"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114" name="Updates"/>
          <p:cNvSpPr txBox="1">
            <a:spLocks noGrp="1"/>
          </p:cNvSpPr>
          <p:nvPr>
            <p:ph type="title"/>
          </p:nvPr>
        </p:nvSpPr>
        <p:spPr>
          <a:xfrm>
            <a:off x="2598924" y="3138446"/>
            <a:ext cx="4998920" cy="1562101"/>
          </a:xfrm>
          <a:prstGeom prst="rect">
            <a:avLst/>
          </a:prstGeom>
        </p:spPr>
        <p:txBody>
          <a:bodyPr/>
          <a:lstStyle>
            <a:lvl1pPr>
              <a:defRPr sz="8000">
                <a:solidFill>
                  <a:srgbClr val="FF2600"/>
                </a:solidFill>
                <a:latin typeface="Times New Roman"/>
                <a:ea typeface="Times New Roman"/>
                <a:cs typeface="Times New Roman"/>
                <a:sym typeface="Times New Roman"/>
              </a:defRPr>
            </a:lvl1pPr>
          </a:lstStyle>
          <a:p>
            <a:r>
              <a:t>Updates</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19" name="Group"/>
          <p:cNvGrpSpPr/>
          <p:nvPr/>
        </p:nvGrpSpPr>
        <p:grpSpPr>
          <a:xfrm>
            <a:off x="15463524" y="4365590"/>
            <a:ext cx="3082594" cy="2108564"/>
            <a:chOff x="0" y="0"/>
            <a:chExt cx="3082593" cy="2108562"/>
          </a:xfrm>
        </p:grpSpPr>
        <p:sp>
          <p:nvSpPr>
            <p:cNvPr id="1116" name="1"/>
            <p:cNvSpPr/>
            <p:nvPr/>
          </p:nvSpPr>
          <p:spPr>
            <a:xfrm>
              <a:off x="1315208" y="1270362"/>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1</a:t>
              </a:r>
            </a:p>
          </p:txBody>
        </p:sp>
        <p:sp>
          <p:nvSpPr>
            <p:cNvPr id="1117"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Lampson</a:t>
              </a:r>
            </a:p>
          </p:txBody>
        </p:sp>
        <p:sp>
          <p:nvSpPr>
            <p:cNvPr id="1118" name="Line"/>
            <p:cNvSpPr/>
            <p:nvPr/>
          </p:nvSpPr>
          <p:spPr>
            <a:xfrm flipV="1">
              <a:off x="1944816" y="-1"/>
              <a:ext cx="1137778"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1120"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121" name="1"/>
          <p:cNvSpPr/>
          <p:nvPr/>
        </p:nvSpPr>
        <p:spPr>
          <a:xfrm>
            <a:off x="7357621" y="5670835"/>
            <a:ext cx="838201" cy="838201"/>
          </a:xfrm>
          <a:prstGeom prst="ellipse">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1122" name="Shroeder"/>
          <p:cNvSpPr/>
          <p:nvPr/>
        </p:nvSpPr>
        <p:spPr>
          <a:xfrm>
            <a:off x="7254506" y="4731209"/>
            <a:ext cx="2080750" cy="6339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Shroeder</a:t>
            </a:r>
          </a:p>
        </p:txBody>
      </p:sp>
      <p:sp>
        <p:nvSpPr>
          <p:cNvPr id="1123" name="#734"/>
          <p:cNvSpPr/>
          <p:nvPr/>
        </p:nvSpPr>
        <p:spPr>
          <a:xfrm>
            <a:off x="5718200" y="3585641"/>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1127" name="Group"/>
          <p:cNvGrpSpPr/>
          <p:nvPr/>
        </p:nvGrpSpPr>
        <p:grpSpPr>
          <a:xfrm>
            <a:off x="3381371" y="4387772"/>
            <a:ext cx="3082594" cy="2121264"/>
            <a:chOff x="0" y="0"/>
            <a:chExt cx="3082593" cy="2121262"/>
          </a:xfrm>
        </p:grpSpPr>
        <p:sp>
          <p:nvSpPr>
            <p:cNvPr id="1124"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125"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126"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1128" name="Line"/>
          <p:cNvSpPr/>
          <p:nvPr/>
        </p:nvSpPr>
        <p:spPr>
          <a:xfrm flipH="1" flipV="1">
            <a:off x="6471579" y="4384082"/>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grpSp>
        <p:nvGrpSpPr>
          <p:cNvPr id="1135" name="Group"/>
          <p:cNvGrpSpPr/>
          <p:nvPr/>
        </p:nvGrpSpPr>
        <p:grpSpPr>
          <a:xfrm>
            <a:off x="15017671" y="6489492"/>
            <a:ext cx="2639015" cy="4552505"/>
            <a:chOff x="0" y="0"/>
            <a:chExt cx="2639013" cy="4552503"/>
          </a:xfrm>
        </p:grpSpPr>
        <p:sp>
          <p:nvSpPr>
            <p:cNvPr id="1129" name="Line"/>
            <p:cNvSpPr/>
            <p:nvPr/>
          </p:nvSpPr>
          <p:spPr>
            <a:xfrm flipV="1">
              <a:off x="2219913" y="-1"/>
              <a:ext cx="2" cy="1459653"/>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130" name="3"/>
            <p:cNvSpPr/>
            <p:nvPr/>
          </p:nvSpPr>
          <p:spPr>
            <a:xfrm>
              <a:off x="1800813" y="1479976"/>
              <a:ext cx="838201" cy="840953"/>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1131" name="3"/>
            <p:cNvSpPr/>
            <p:nvPr/>
          </p:nvSpPr>
          <p:spPr>
            <a:xfrm>
              <a:off x="1800813" y="3714303"/>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1132" name="Password"/>
            <p:cNvSpPr/>
            <p:nvPr/>
          </p:nvSpPr>
          <p:spPr>
            <a:xfrm>
              <a:off x="0" y="557497"/>
              <a:ext cx="2216876" cy="6638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Password</a:t>
              </a:r>
            </a:p>
          </p:txBody>
        </p:sp>
        <p:sp>
          <p:nvSpPr>
            <p:cNvPr id="1133" name="gmf34"/>
            <p:cNvSpPr/>
            <p:nvPr/>
          </p:nvSpPr>
          <p:spPr>
            <a:xfrm>
              <a:off x="463830" y="2579547"/>
              <a:ext cx="1879763" cy="96503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gmf34</a:t>
              </a:r>
            </a:p>
          </p:txBody>
        </p:sp>
        <p:sp>
          <p:nvSpPr>
            <p:cNvPr id="1134" name="Line"/>
            <p:cNvSpPr/>
            <p:nvPr/>
          </p:nvSpPr>
          <p:spPr>
            <a:xfrm flipV="1">
              <a:off x="2219913" y="2336144"/>
              <a:ext cx="1" cy="137564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139" name="Group"/>
          <p:cNvGrpSpPr/>
          <p:nvPr/>
        </p:nvGrpSpPr>
        <p:grpSpPr>
          <a:xfrm>
            <a:off x="15463524" y="4365590"/>
            <a:ext cx="3082594" cy="2108564"/>
            <a:chOff x="0" y="0"/>
            <a:chExt cx="3082593" cy="2108562"/>
          </a:xfrm>
        </p:grpSpPr>
        <p:sp>
          <p:nvSpPr>
            <p:cNvPr id="1136" name="1"/>
            <p:cNvSpPr/>
            <p:nvPr/>
          </p:nvSpPr>
          <p:spPr>
            <a:xfrm>
              <a:off x="1315208" y="1270362"/>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1</a:t>
              </a:r>
            </a:p>
          </p:txBody>
        </p:sp>
        <p:sp>
          <p:nvSpPr>
            <p:cNvPr id="1137"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Lampson</a:t>
              </a:r>
            </a:p>
          </p:txBody>
        </p:sp>
        <p:sp>
          <p:nvSpPr>
            <p:cNvPr id="1138" name="Line"/>
            <p:cNvSpPr/>
            <p:nvPr/>
          </p:nvSpPr>
          <p:spPr>
            <a:xfrm flipV="1">
              <a:off x="1944816" y="-1"/>
              <a:ext cx="1137778"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146" name="Group"/>
          <p:cNvGrpSpPr/>
          <p:nvPr/>
        </p:nvGrpSpPr>
        <p:grpSpPr>
          <a:xfrm>
            <a:off x="12721219" y="6368366"/>
            <a:ext cx="4214786" cy="4090572"/>
            <a:chOff x="0" y="0"/>
            <a:chExt cx="4214785" cy="4090570"/>
          </a:xfrm>
        </p:grpSpPr>
        <p:sp>
          <p:nvSpPr>
            <p:cNvPr id="1140" name="Line"/>
            <p:cNvSpPr/>
            <p:nvPr/>
          </p:nvSpPr>
          <p:spPr>
            <a:xfrm flipV="1">
              <a:off x="3077007" y="-1"/>
              <a:ext cx="1137779"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141" name="2"/>
            <p:cNvSpPr/>
            <p:nvPr/>
          </p:nvSpPr>
          <p:spPr>
            <a:xfrm>
              <a:off x="2425848" y="1276964"/>
              <a:ext cx="838201" cy="840953"/>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2</a:t>
              </a:r>
            </a:p>
          </p:txBody>
        </p:sp>
        <p:sp>
          <p:nvSpPr>
            <p:cNvPr id="1142" name="2"/>
            <p:cNvSpPr/>
            <p:nvPr/>
          </p:nvSpPr>
          <p:spPr>
            <a:xfrm>
              <a:off x="769270" y="3252370"/>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2</a:t>
              </a:r>
            </a:p>
          </p:txBody>
        </p:sp>
        <p:sp>
          <p:nvSpPr>
            <p:cNvPr id="1143" name="Password"/>
            <p:cNvSpPr/>
            <p:nvPr/>
          </p:nvSpPr>
          <p:spPr>
            <a:xfrm>
              <a:off x="1363278" y="263940"/>
              <a:ext cx="2216876" cy="6638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Password</a:t>
              </a:r>
            </a:p>
          </p:txBody>
        </p:sp>
        <p:sp>
          <p:nvSpPr>
            <p:cNvPr id="1144" name="vnxm56"/>
            <p:cNvSpPr/>
            <p:nvPr/>
          </p:nvSpPr>
          <p:spPr>
            <a:xfrm>
              <a:off x="0" y="2042861"/>
              <a:ext cx="1879763" cy="63470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vnxm56</a:t>
              </a:r>
            </a:p>
          </p:txBody>
        </p:sp>
        <p:sp>
          <p:nvSpPr>
            <p:cNvPr id="1145" name="Line"/>
            <p:cNvSpPr/>
            <p:nvPr/>
          </p:nvSpPr>
          <p:spPr>
            <a:xfrm flipV="1">
              <a:off x="1428593" y="1990777"/>
              <a:ext cx="1137778" cy="133363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150" name="Group"/>
          <p:cNvGrpSpPr/>
          <p:nvPr/>
        </p:nvGrpSpPr>
        <p:grpSpPr>
          <a:xfrm>
            <a:off x="3381371" y="4387772"/>
            <a:ext cx="3082594" cy="2121264"/>
            <a:chOff x="0" y="0"/>
            <a:chExt cx="3082593" cy="2121262"/>
          </a:xfrm>
        </p:grpSpPr>
        <p:sp>
          <p:nvSpPr>
            <p:cNvPr id="1147"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148"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149"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154" name="Group"/>
          <p:cNvGrpSpPr/>
          <p:nvPr/>
        </p:nvGrpSpPr>
        <p:grpSpPr>
          <a:xfrm>
            <a:off x="3381371" y="4387772"/>
            <a:ext cx="3082594" cy="2121264"/>
            <a:chOff x="0" y="0"/>
            <a:chExt cx="3082593" cy="2121262"/>
          </a:xfrm>
        </p:grpSpPr>
        <p:sp>
          <p:nvSpPr>
            <p:cNvPr id="1151"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152"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153"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19"/>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114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3" nodeType="clickEffect">
                                  <p:stCondLst>
                                    <p:cond delay="0"/>
                                  </p:stCondLst>
                                  <p:iterate>
                                    <p:tmAbs val="0"/>
                                  </p:iterate>
                                  <p:childTnLst>
                                    <p:set>
                                      <p:cBhvr>
                                        <p:cTn id="13" fill="hold"/>
                                        <p:tgtEl>
                                          <p:spTgt spid="1150"/>
                                        </p:tgtEl>
                                        <p:attrNameLst>
                                          <p:attrName>style.visibility</p:attrName>
                                        </p:attrNameLst>
                                      </p:cBhvr>
                                      <p:to>
                                        <p:strVal val="visible"/>
                                      </p:to>
                                    </p:set>
                                  </p:childTnLst>
                                </p:cTn>
                              </p:par>
                            </p:childTnLst>
                          </p:cTn>
                        </p:par>
                        <p:par>
                          <p:cTn id="14" fill="hold">
                            <p:stCondLst>
                              <p:cond delay="0"/>
                            </p:stCondLst>
                            <p:childTnLst>
                              <p:par>
                                <p:cTn id="15" presetID="-1" presetClass="path" presetSubtype="0" accel="50000" decel="50000" fill="hold" nodeType="afterEffect">
                                  <p:stCondLst>
                                    <p:cond delay="0"/>
                                  </p:stCondLst>
                                  <p:childTnLst>
                                    <p:animMotion origin="layout" path="M 0.000000 0.000000 L 0.494438 -0.001895" pathEditMode="relative">
                                      <p:cBhvr>
                                        <p:cTn id="16" dur="1500" fill="hold"/>
                                        <p:tgtEl>
                                          <p:spTgt spid="1150"/>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5" nodeType="clickEffect">
                                  <p:stCondLst>
                                    <p:cond delay="0"/>
                                  </p:stCondLst>
                                  <p:iterate>
                                    <p:tmAbs val="0"/>
                                  </p:iterate>
                                  <p:childTnLst>
                                    <p:set>
                                      <p:cBhvr>
                                        <p:cTn id="20" fill="hold">
                                          <p:stCondLst>
                                            <p:cond delay="0"/>
                                          </p:stCondLst>
                                        </p:cTn>
                                        <p:tgtEl>
                                          <p:spTgt spid="1150"/>
                                        </p:tgtEl>
                                        <p:attrNameLst>
                                          <p:attrName>style.visibility</p:attrName>
                                        </p:attrNameLst>
                                      </p:cBhvr>
                                      <p:to>
                                        <p:strVal val="hidden"/>
                                      </p:to>
                                    </p:set>
                                  </p:childTnLst>
                                </p:cTn>
                              </p:par>
                            </p:childTnLst>
                          </p:cTn>
                        </p:par>
                        <p:par>
                          <p:cTn id="21" fill="hold">
                            <p:stCondLst>
                              <p:cond delay="0"/>
                            </p:stCondLst>
                            <p:childTnLst>
                              <p:par>
                                <p:cTn id="22" presetID="1" presetClass="exit" presetSubtype="0" fill="hold" grpId="6" nodeType="afterEffect">
                                  <p:stCondLst>
                                    <p:cond delay="0"/>
                                  </p:stCondLst>
                                  <p:iterate>
                                    <p:tmAbs val="0"/>
                                  </p:iterate>
                                  <p:childTnLst>
                                    <p:set>
                                      <p:cBhvr>
                                        <p:cTn id="23" fill="hold">
                                          <p:stCondLst>
                                            <p:cond delay="0"/>
                                          </p:stCondLst>
                                        </p:cTn>
                                        <p:tgtEl>
                                          <p:spTgt spid="1119"/>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path" presetSubtype="0" accel="50000" decel="50000" fill="hold" nodeType="clickEffect">
                                  <p:stCondLst>
                                    <p:cond delay="0"/>
                                  </p:stCondLst>
                                  <p:childTnLst>
                                    <p:animMotion origin="layout" path="M 0.000000 0.000000 L -0.493423 0.003880" pathEditMode="relative">
                                      <p:cBhvr>
                                        <p:cTn id="27" dur="1500" fill="hold"/>
                                        <p:tgtEl>
                                          <p:spTgt spid="1146"/>
                                        </p:tgtEl>
                                        <p:attrNameLst>
                                          <p:attrName>ppt_x</p:attrName>
                                          <p:attrName>ppt_y</p:attrName>
                                        </p:attrNameLst>
                                      </p:cBhvr>
                                    </p:animMotion>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8" nodeType="clickEffect">
                                  <p:stCondLst>
                                    <p:cond delay="0"/>
                                  </p:stCondLst>
                                  <p:iterate>
                                    <p:tmAbs val="0"/>
                                  </p:iterate>
                                  <p:childTnLst>
                                    <p:set>
                                      <p:cBhvr>
                                        <p:cTn id="31" fill="hold"/>
                                        <p:tgtEl>
                                          <p:spTgt spid="1139"/>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9" nodeType="afterEffect">
                                  <p:stCondLst>
                                    <p:cond delay="0"/>
                                  </p:stCondLst>
                                  <p:iterate>
                                    <p:tmAbs val="0"/>
                                  </p:iterate>
                                  <p:childTnLst>
                                    <p:set>
                                      <p:cBhvr>
                                        <p:cTn id="34" fill="hold"/>
                                        <p:tgtEl>
                                          <p:spTgt spid="11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0" nodeType="clickEffect">
                                  <p:stCondLst>
                                    <p:cond delay="0"/>
                                  </p:stCondLst>
                                  <p:iterate>
                                    <p:tmAbs val="0"/>
                                  </p:iterate>
                                  <p:childTnLst>
                                    <p:set>
                                      <p:cBhvr>
                                        <p:cTn id="38" fill="hold"/>
                                        <p:tgtEl>
                                          <p:spTgt spid="1154"/>
                                        </p:tgtEl>
                                        <p:attrNameLst>
                                          <p:attrName>style.visibility</p:attrName>
                                        </p:attrNameLst>
                                      </p:cBhvr>
                                      <p:to>
                                        <p:strVal val="visible"/>
                                      </p:to>
                                    </p:set>
                                  </p:childTnLst>
                                </p:cTn>
                              </p:par>
                            </p:childTnLst>
                          </p:cTn>
                        </p:par>
                        <p:par>
                          <p:cTn id="39" fill="hold">
                            <p:stCondLst>
                              <p:cond delay="0"/>
                            </p:stCondLst>
                            <p:childTnLst>
                              <p:par>
                                <p:cTn id="40" presetID="-1" presetClass="path" presetSubtype="0" accel="50000" decel="50000" fill="hold" nodeType="afterEffect">
                                  <p:stCondLst>
                                    <p:cond delay="0"/>
                                  </p:stCondLst>
                                  <p:childTnLst>
                                    <p:animMotion origin="layout" path="M 0.000000 0.000000 L 0.494438 -0.001895" pathEditMode="relative">
                                      <p:cBhvr>
                                        <p:cTn id="41" dur="1500" fill="hold"/>
                                        <p:tgtEl>
                                          <p:spTgt spid="1154"/>
                                        </p:tgtEl>
                                        <p:attrNameLst>
                                          <p:attrName>ppt_x</p:attrName>
                                          <p:attrName>ppt_y</p:attrName>
                                        </p:attrNameLst>
                                      </p:cBhvr>
                                    </p:animMotion>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2" nodeType="clickEffect">
                                  <p:stCondLst>
                                    <p:cond delay="0"/>
                                  </p:stCondLst>
                                  <p:iterate>
                                    <p:tmAbs val="0"/>
                                  </p:iterate>
                                  <p:childTnLst>
                                    <p:set>
                                      <p:cBhvr>
                                        <p:cTn id="45" fill="hold">
                                          <p:stCondLst>
                                            <p:cond delay="0"/>
                                          </p:stCondLst>
                                        </p:cTn>
                                        <p:tgtEl>
                                          <p:spTgt spid="1139"/>
                                        </p:tgtEl>
                                        <p:attrNameLst>
                                          <p:attrName>style.visibility</p:attrName>
                                        </p:attrNameLst>
                                      </p:cBhvr>
                                      <p:to>
                                        <p:strVal val="hidden"/>
                                      </p:to>
                                    </p:set>
                                  </p:childTnLst>
                                </p:cTn>
                              </p:par>
                            </p:childTnLst>
                          </p:cTn>
                        </p:par>
                        <p:par>
                          <p:cTn id="46" fill="hold">
                            <p:stCondLst>
                              <p:cond delay="0"/>
                            </p:stCondLst>
                            <p:childTnLst>
                              <p:par>
                                <p:cTn id="47" presetID="1" presetClass="exit" presetSubtype="0" fill="hold" grpId="13" nodeType="afterEffect">
                                  <p:stCondLst>
                                    <p:cond delay="0"/>
                                  </p:stCondLst>
                                  <p:iterate>
                                    <p:tmAbs val="0"/>
                                  </p:iterate>
                                  <p:childTnLst>
                                    <p:set>
                                      <p:cBhvr>
                                        <p:cTn id="48" fill="hold">
                                          <p:stCondLst>
                                            <p:cond delay="0"/>
                                          </p:stCondLst>
                                        </p:cTn>
                                        <p:tgtEl>
                                          <p:spTgt spid="1154"/>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4" nodeType="clickEffect">
                                  <p:stCondLst>
                                    <p:cond delay="0"/>
                                  </p:stCondLst>
                                  <p:iterate>
                                    <p:tmAbs val="0"/>
                                  </p:iterate>
                                  <p:childTnLst>
                                    <p:set>
                                      <p:cBhvr>
                                        <p:cTn id="52" fill="hold">
                                          <p:stCondLst>
                                            <p:cond delay="0"/>
                                          </p:stCondLst>
                                        </p:cTn>
                                        <p:tgtEl>
                                          <p:spTgt spid="114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path" presetSubtype="0" accel="50000" decel="50000" fill="hold" nodeType="clickEffect">
                                  <p:stCondLst>
                                    <p:cond delay="0"/>
                                  </p:stCondLst>
                                  <p:childTnLst>
                                    <p:animMotion origin="layout" path="M 0.000000 0.000000 L -0.496166 0.000482" pathEditMode="relative">
                                      <p:cBhvr>
                                        <p:cTn id="56" dur="1000" fill="hold"/>
                                        <p:tgtEl>
                                          <p:spTgt spid="113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9" grpId="1" animBg="1" advAuto="0"/>
      <p:bldP spid="1119" grpId="6" animBg="1" advAuto="0"/>
      <p:bldP spid="1135" grpId="9" animBg="1" advAuto="0"/>
      <p:bldP spid="1139" grpId="8" animBg="1" advAuto="0"/>
      <p:bldP spid="1139" grpId="12" animBg="1" advAuto="0"/>
      <p:bldP spid="1146" grpId="2" animBg="1" advAuto="0"/>
      <p:bldP spid="1146" grpId="14" animBg="1" advAuto="0"/>
      <p:bldP spid="1150" grpId="3" animBg="1" advAuto="0"/>
      <p:bldP spid="1150" grpId="5" animBg="1" advAuto="0"/>
      <p:bldP spid="1154" grpId="10" animBg="1" advAuto="0"/>
      <p:bldP spid="1154" grpId="13" animBg="1" advAuto="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1" name="Group"/>
          <p:cNvGrpSpPr/>
          <p:nvPr/>
        </p:nvGrpSpPr>
        <p:grpSpPr>
          <a:xfrm>
            <a:off x="15463524" y="4365590"/>
            <a:ext cx="3082594" cy="2108564"/>
            <a:chOff x="0" y="0"/>
            <a:chExt cx="3082593" cy="2108562"/>
          </a:xfrm>
        </p:grpSpPr>
        <p:sp>
          <p:nvSpPr>
            <p:cNvPr id="1158" name="1"/>
            <p:cNvSpPr/>
            <p:nvPr/>
          </p:nvSpPr>
          <p:spPr>
            <a:xfrm>
              <a:off x="1315208" y="1270362"/>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1</a:t>
              </a:r>
            </a:p>
          </p:txBody>
        </p:sp>
        <p:sp>
          <p:nvSpPr>
            <p:cNvPr id="1159"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Lampson</a:t>
              </a:r>
            </a:p>
          </p:txBody>
        </p:sp>
        <p:sp>
          <p:nvSpPr>
            <p:cNvPr id="1160" name="Line"/>
            <p:cNvSpPr/>
            <p:nvPr/>
          </p:nvSpPr>
          <p:spPr>
            <a:xfrm flipV="1">
              <a:off x="1944816" y="-1"/>
              <a:ext cx="1137778"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1162"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163" name="1"/>
          <p:cNvSpPr/>
          <p:nvPr/>
        </p:nvSpPr>
        <p:spPr>
          <a:xfrm>
            <a:off x="7357621" y="5670835"/>
            <a:ext cx="838201" cy="838201"/>
          </a:xfrm>
          <a:prstGeom prst="ellipse">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1164" name="Shroeder"/>
          <p:cNvSpPr/>
          <p:nvPr/>
        </p:nvSpPr>
        <p:spPr>
          <a:xfrm>
            <a:off x="7254506" y="4731209"/>
            <a:ext cx="2080750" cy="6339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Shroeder</a:t>
            </a:r>
          </a:p>
        </p:txBody>
      </p:sp>
      <p:sp>
        <p:nvSpPr>
          <p:cNvPr id="1165" name="#734"/>
          <p:cNvSpPr/>
          <p:nvPr/>
        </p:nvSpPr>
        <p:spPr>
          <a:xfrm>
            <a:off x="5718200" y="3585641"/>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1169" name="Group"/>
          <p:cNvGrpSpPr/>
          <p:nvPr/>
        </p:nvGrpSpPr>
        <p:grpSpPr>
          <a:xfrm>
            <a:off x="3381371" y="4387772"/>
            <a:ext cx="3082594" cy="2121264"/>
            <a:chOff x="0" y="0"/>
            <a:chExt cx="3082593" cy="2121262"/>
          </a:xfrm>
        </p:grpSpPr>
        <p:sp>
          <p:nvSpPr>
            <p:cNvPr id="1166"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167"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168"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1170" name="Line"/>
          <p:cNvSpPr/>
          <p:nvPr/>
        </p:nvSpPr>
        <p:spPr>
          <a:xfrm flipH="1" flipV="1">
            <a:off x="6471579" y="4384082"/>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grpSp>
        <p:nvGrpSpPr>
          <p:cNvPr id="1177" name="Group"/>
          <p:cNvGrpSpPr/>
          <p:nvPr/>
        </p:nvGrpSpPr>
        <p:grpSpPr>
          <a:xfrm>
            <a:off x="15017671" y="6489492"/>
            <a:ext cx="2639015" cy="4552505"/>
            <a:chOff x="0" y="0"/>
            <a:chExt cx="2639013" cy="4552503"/>
          </a:xfrm>
        </p:grpSpPr>
        <p:sp>
          <p:nvSpPr>
            <p:cNvPr id="1171" name="Line"/>
            <p:cNvSpPr/>
            <p:nvPr/>
          </p:nvSpPr>
          <p:spPr>
            <a:xfrm flipV="1">
              <a:off x="2219913" y="-1"/>
              <a:ext cx="2" cy="1459653"/>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172" name="3"/>
            <p:cNvSpPr/>
            <p:nvPr/>
          </p:nvSpPr>
          <p:spPr>
            <a:xfrm>
              <a:off x="1800813" y="1479976"/>
              <a:ext cx="838201" cy="840953"/>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1173" name="3"/>
            <p:cNvSpPr/>
            <p:nvPr/>
          </p:nvSpPr>
          <p:spPr>
            <a:xfrm>
              <a:off x="1800813" y="3714303"/>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3</a:t>
              </a:r>
            </a:p>
          </p:txBody>
        </p:sp>
        <p:sp>
          <p:nvSpPr>
            <p:cNvPr id="1174" name="Password"/>
            <p:cNvSpPr/>
            <p:nvPr/>
          </p:nvSpPr>
          <p:spPr>
            <a:xfrm>
              <a:off x="0" y="557497"/>
              <a:ext cx="2216876" cy="6638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Password</a:t>
              </a:r>
            </a:p>
          </p:txBody>
        </p:sp>
        <p:sp>
          <p:nvSpPr>
            <p:cNvPr id="1175" name="gmf34"/>
            <p:cNvSpPr/>
            <p:nvPr/>
          </p:nvSpPr>
          <p:spPr>
            <a:xfrm>
              <a:off x="463830" y="2579547"/>
              <a:ext cx="1879763" cy="96503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gmf34</a:t>
              </a:r>
            </a:p>
          </p:txBody>
        </p:sp>
        <p:sp>
          <p:nvSpPr>
            <p:cNvPr id="1176" name="Line"/>
            <p:cNvSpPr/>
            <p:nvPr/>
          </p:nvSpPr>
          <p:spPr>
            <a:xfrm flipV="1">
              <a:off x="2219913" y="2336144"/>
              <a:ext cx="1" cy="137564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181" name="Group"/>
          <p:cNvGrpSpPr/>
          <p:nvPr/>
        </p:nvGrpSpPr>
        <p:grpSpPr>
          <a:xfrm>
            <a:off x="15463524" y="4365590"/>
            <a:ext cx="3082594" cy="2108564"/>
            <a:chOff x="0" y="0"/>
            <a:chExt cx="3082593" cy="2108562"/>
          </a:xfrm>
        </p:grpSpPr>
        <p:sp>
          <p:nvSpPr>
            <p:cNvPr id="1178" name="1"/>
            <p:cNvSpPr/>
            <p:nvPr/>
          </p:nvSpPr>
          <p:spPr>
            <a:xfrm>
              <a:off x="1315208" y="1270362"/>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1</a:t>
              </a:r>
            </a:p>
          </p:txBody>
        </p:sp>
        <p:sp>
          <p:nvSpPr>
            <p:cNvPr id="1179"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Lampson</a:t>
              </a:r>
            </a:p>
          </p:txBody>
        </p:sp>
        <p:sp>
          <p:nvSpPr>
            <p:cNvPr id="1180" name="Line"/>
            <p:cNvSpPr/>
            <p:nvPr/>
          </p:nvSpPr>
          <p:spPr>
            <a:xfrm flipV="1">
              <a:off x="1944816" y="-1"/>
              <a:ext cx="1137778"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188" name="Group"/>
          <p:cNvGrpSpPr/>
          <p:nvPr/>
        </p:nvGrpSpPr>
        <p:grpSpPr>
          <a:xfrm>
            <a:off x="12721219" y="6368366"/>
            <a:ext cx="4214786" cy="4090572"/>
            <a:chOff x="0" y="0"/>
            <a:chExt cx="4214785" cy="4090570"/>
          </a:xfrm>
        </p:grpSpPr>
        <p:sp>
          <p:nvSpPr>
            <p:cNvPr id="1182" name="Line"/>
            <p:cNvSpPr/>
            <p:nvPr/>
          </p:nvSpPr>
          <p:spPr>
            <a:xfrm flipV="1">
              <a:off x="3077007" y="-1"/>
              <a:ext cx="1137779"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183" name="2"/>
            <p:cNvSpPr/>
            <p:nvPr/>
          </p:nvSpPr>
          <p:spPr>
            <a:xfrm>
              <a:off x="2425848" y="1276964"/>
              <a:ext cx="838201" cy="840953"/>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2</a:t>
              </a:r>
            </a:p>
          </p:txBody>
        </p:sp>
        <p:sp>
          <p:nvSpPr>
            <p:cNvPr id="1184" name="2"/>
            <p:cNvSpPr/>
            <p:nvPr/>
          </p:nvSpPr>
          <p:spPr>
            <a:xfrm>
              <a:off x="769270" y="3252370"/>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2</a:t>
              </a:r>
            </a:p>
          </p:txBody>
        </p:sp>
        <p:sp>
          <p:nvSpPr>
            <p:cNvPr id="1185" name="Password"/>
            <p:cNvSpPr/>
            <p:nvPr/>
          </p:nvSpPr>
          <p:spPr>
            <a:xfrm>
              <a:off x="1363278" y="263940"/>
              <a:ext cx="2216876" cy="6638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Password</a:t>
              </a:r>
            </a:p>
          </p:txBody>
        </p:sp>
        <p:sp>
          <p:nvSpPr>
            <p:cNvPr id="1186" name="vnxm56"/>
            <p:cNvSpPr/>
            <p:nvPr/>
          </p:nvSpPr>
          <p:spPr>
            <a:xfrm>
              <a:off x="0" y="2042861"/>
              <a:ext cx="1879763" cy="63470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vnxm56</a:t>
              </a:r>
            </a:p>
          </p:txBody>
        </p:sp>
        <p:sp>
          <p:nvSpPr>
            <p:cNvPr id="1187" name="Line"/>
            <p:cNvSpPr/>
            <p:nvPr/>
          </p:nvSpPr>
          <p:spPr>
            <a:xfrm flipV="1">
              <a:off x="1428593" y="1990777"/>
              <a:ext cx="1137778" cy="1333639"/>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192" name="Group"/>
          <p:cNvGrpSpPr/>
          <p:nvPr/>
        </p:nvGrpSpPr>
        <p:grpSpPr>
          <a:xfrm>
            <a:off x="3381371" y="4387772"/>
            <a:ext cx="3082594" cy="2121264"/>
            <a:chOff x="0" y="0"/>
            <a:chExt cx="3082593" cy="2121262"/>
          </a:xfrm>
        </p:grpSpPr>
        <p:sp>
          <p:nvSpPr>
            <p:cNvPr id="1189"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190"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191"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196" name="Group"/>
          <p:cNvGrpSpPr/>
          <p:nvPr/>
        </p:nvGrpSpPr>
        <p:grpSpPr>
          <a:xfrm>
            <a:off x="3381371" y="4387772"/>
            <a:ext cx="3082594" cy="2121264"/>
            <a:chOff x="0" y="0"/>
            <a:chExt cx="3082593" cy="2121262"/>
          </a:xfrm>
        </p:grpSpPr>
        <p:sp>
          <p:nvSpPr>
            <p:cNvPr id="1193"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194"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195"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8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117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3" nodeType="clickEffect">
                                  <p:stCondLst>
                                    <p:cond delay="0"/>
                                  </p:stCondLst>
                                  <p:iterate>
                                    <p:tmAbs val="0"/>
                                  </p:iterate>
                                  <p:childTnLst>
                                    <p:set>
                                      <p:cBhvr>
                                        <p:cTn id="13" fill="hold"/>
                                        <p:tgtEl>
                                          <p:spTgt spid="1196"/>
                                        </p:tgtEl>
                                        <p:attrNameLst>
                                          <p:attrName>style.visibility</p:attrName>
                                        </p:attrNameLst>
                                      </p:cBhvr>
                                      <p:to>
                                        <p:strVal val="visible"/>
                                      </p:to>
                                    </p:set>
                                  </p:childTnLst>
                                </p:cTn>
                              </p:par>
                            </p:childTnLst>
                          </p:cTn>
                        </p:par>
                        <p:par>
                          <p:cTn id="14" fill="hold">
                            <p:stCondLst>
                              <p:cond delay="0"/>
                            </p:stCondLst>
                            <p:childTnLst>
                              <p:par>
                                <p:cTn id="15" presetID="-1" presetClass="path" presetSubtype="0" accel="50000" decel="50000" fill="hold" nodeType="afterEffect">
                                  <p:stCondLst>
                                    <p:cond delay="0"/>
                                  </p:stCondLst>
                                  <p:childTnLst>
                                    <p:animMotion origin="layout" path="M 0.000000 0.000000 L 0.494438 -0.001895" pathEditMode="relative">
                                      <p:cBhvr>
                                        <p:cTn id="16" dur="1500" fill="hold"/>
                                        <p:tgtEl>
                                          <p:spTgt spid="1196"/>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5" nodeType="clickEffect">
                                  <p:stCondLst>
                                    <p:cond delay="0"/>
                                  </p:stCondLst>
                                  <p:iterate>
                                    <p:tmAbs val="0"/>
                                  </p:iterate>
                                  <p:childTnLst>
                                    <p:set>
                                      <p:cBhvr>
                                        <p:cTn id="20" fill="hold">
                                          <p:stCondLst>
                                            <p:cond delay="0"/>
                                          </p:stCondLst>
                                        </p:cTn>
                                        <p:tgtEl>
                                          <p:spTgt spid="1181"/>
                                        </p:tgtEl>
                                        <p:attrNameLst>
                                          <p:attrName>style.visibility</p:attrName>
                                        </p:attrNameLst>
                                      </p:cBhvr>
                                      <p:to>
                                        <p:strVal val="hidden"/>
                                      </p:to>
                                    </p:set>
                                  </p:childTnLst>
                                </p:cTn>
                              </p:par>
                            </p:childTnLst>
                          </p:cTn>
                        </p:par>
                        <p:par>
                          <p:cTn id="21" fill="hold">
                            <p:stCondLst>
                              <p:cond delay="0"/>
                            </p:stCondLst>
                            <p:childTnLst>
                              <p:par>
                                <p:cTn id="22" presetID="1" presetClass="exit" presetSubtype="0" fill="hold" grpId="6" nodeType="afterEffect">
                                  <p:stCondLst>
                                    <p:cond delay="0"/>
                                  </p:stCondLst>
                                  <p:iterate>
                                    <p:tmAbs val="0"/>
                                  </p:iterate>
                                  <p:childTnLst>
                                    <p:set>
                                      <p:cBhvr>
                                        <p:cTn id="23" fill="hold">
                                          <p:stCondLst>
                                            <p:cond delay="0"/>
                                          </p:stCondLst>
                                        </p:cTn>
                                        <p:tgtEl>
                                          <p:spTgt spid="119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path" presetSubtype="0" accel="50000" decel="50000" fill="hold" nodeType="clickEffect">
                                  <p:stCondLst>
                                    <p:cond delay="0"/>
                                  </p:stCondLst>
                                  <p:childTnLst>
                                    <p:animMotion origin="layout" path="M 0.000000 0.000000 L -0.496166 0.000482" pathEditMode="relative">
                                      <p:cBhvr>
                                        <p:cTn id="27" dur="1000" fill="hold"/>
                                        <p:tgtEl>
                                          <p:spTgt spid="1177"/>
                                        </p:tgtEl>
                                        <p:attrNameLst>
                                          <p:attrName>ppt_x</p:attrName>
                                          <p:attrName>ppt_y</p:attrName>
                                        </p:attrNameLst>
                                      </p:cBhvr>
                                    </p:animMotion>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8" nodeType="clickEffect">
                                  <p:stCondLst>
                                    <p:cond delay="0"/>
                                  </p:stCondLst>
                                  <p:iterate>
                                    <p:tmAbs val="0"/>
                                  </p:iterate>
                                  <p:childTnLst>
                                    <p:set>
                                      <p:cBhvr>
                                        <p:cTn id="31" fill="hold"/>
                                        <p:tgtEl>
                                          <p:spTgt spid="1161"/>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9" nodeType="afterEffect">
                                  <p:stCondLst>
                                    <p:cond delay="0"/>
                                  </p:stCondLst>
                                  <p:iterate>
                                    <p:tmAbs val="0"/>
                                  </p:iterate>
                                  <p:childTnLst>
                                    <p:set>
                                      <p:cBhvr>
                                        <p:cTn id="34" fill="hold"/>
                                        <p:tgtEl>
                                          <p:spTgt spid="118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0" nodeType="clickEffect">
                                  <p:stCondLst>
                                    <p:cond delay="0"/>
                                  </p:stCondLst>
                                  <p:iterate>
                                    <p:tmAbs val="0"/>
                                  </p:iterate>
                                  <p:childTnLst>
                                    <p:set>
                                      <p:cBhvr>
                                        <p:cTn id="38" fill="hold"/>
                                        <p:tgtEl>
                                          <p:spTgt spid="1192"/>
                                        </p:tgtEl>
                                        <p:attrNameLst>
                                          <p:attrName>style.visibility</p:attrName>
                                        </p:attrNameLst>
                                      </p:cBhvr>
                                      <p:to>
                                        <p:strVal val="visible"/>
                                      </p:to>
                                    </p:set>
                                  </p:childTnLst>
                                </p:cTn>
                              </p:par>
                            </p:childTnLst>
                          </p:cTn>
                        </p:par>
                        <p:par>
                          <p:cTn id="39" fill="hold">
                            <p:stCondLst>
                              <p:cond delay="0"/>
                            </p:stCondLst>
                            <p:childTnLst>
                              <p:par>
                                <p:cTn id="40" presetID="-1" presetClass="path" presetSubtype="0" accel="50000" decel="50000" fill="hold" nodeType="afterEffect">
                                  <p:stCondLst>
                                    <p:cond delay="0"/>
                                  </p:stCondLst>
                                  <p:childTnLst>
                                    <p:animMotion origin="layout" path="M 0.000000 0.000000 L 0.494438 -0.001895" pathEditMode="relative">
                                      <p:cBhvr>
                                        <p:cTn id="41" dur="1500" fill="hold"/>
                                        <p:tgtEl>
                                          <p:spTgt spid="1192"/>
                                        </p:tgtEl>
                                        <p:attrNameLst>
                                          <p:attrName>ppt_x</p:attrName>
                                          <p:attrName>ppt_y</p:attrName>
                                        </p:attrNameLst>
                                      </p:cBhvr>
                                    </p:animMotion>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2" nodeType="clickEffect">
                                  <p:stCondLst>
                                    <p:cond delay="0"/>
                                  </p:stCondLst>
                                  <p:iterate>
                                    <p:tmAbs val="0"/>
                                  </p:iterate>
                                  <p:childTnLst>
                                    <p:set>
                                      <p:cBhvr>
                                        <p:cTn id="45" fill="hold">
                                          <p:stCondLst>
                                            <p:cond delay="0"/>
                                          </p:stCondLst>
                                        </p:cTn>
                                        <p:tgtEl>
                                          <p:spTgt spid="1192"/>
                                        </p:tgtEl>
                                        <p:attrNameLst>
                                          <p:attrName>style.visibility</p:attrName>
                                        </p:attrNameLst>
                                      </p:cBhvr>
                                      <p:to>
                                        <p:strVal val="hidden"/>
                                      </p:to>
                                    </p:set>
                                  </p:childTnLst>
                                </p:cTn>
                              </p:par>
                            </p:childTnLst>
                          </p:cTn>
                        </p:par>
                        <p:par>
                          <p:cTn id="46" fill="hold">
                            <p:stCondLst>
                              <p:cond delay="0"/>
                            </p:stCondLst>
                            <p:childTnLst>
                              <p:par>
                                <p:cTn id="47" presetID="1" presetClass="exit" presetSubtype="0" fill="hold" grpId="13" nodeType="afterEffect">
                                  <p:stCondLst>
                                    <p:cond delay="0"/>
                                  </p:stCondLst>
                                  <p:iterate>
                                    <p:tmAbs val="0"/>
                                  </p:iterate>
                                  <p:childTnLst>
                                    <p:set>
                                      <p:cBhvr>
                                        <p:cTn id="48" fill="hold">
                                          <p:stCondLst>
                                            <p:cond delay="0"/>
                                          </p:stCondLst>
                                        </p:cTn>
                                        <p:tgtEl>
                                          <p:spTgt spid="1161"/>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4" nodeType="clickEffect">
                                  <p:stCondLst>
                                    <p:cond delay="0"/>
                                  </p:stCondLst>
                                  <p:iterate>
                                    <p:tmAbs val="0"/>
                                  </p:iterate>
                                  <p:childTnLst>
                                    <p:set>
                                      <p:cBhvr>
                                        <p:cTn id="52" fill="hold">
                                          <p:stCondLst>
                                            <p:cond delay="0"/>
                                          </p:stCondLst>
                                        </p:cTn>
                                        <p:tgtEl>
                                          <p:spTgt spid="11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1" grpId="8" animBg="1" advAuto="0"/>
      <p:bldP spid="1161" grpId="13" animBg="1" advAuto="0"/>
      <p:bldP spid="1177" grpId="2" animBg="1" advAuto="0"/>
      <p:bldP spid="1181" grpId="1" animBg="1" advAuto="0"/>
      <p:bldP spid="1181" grpId="5" animBg="1" advAuto="0"/>
      <p:bldP spid="1188" grpId="9" animBg="1" advAuto="0"/>
      <p:bldP spid="1188" grpId="14" animBg="1" advAuto="0"/>
      <p:bldP spid="1192" grpId="10" animBg="1" advAuto="0"/>
      <p:bldP spid="1192" grpId="12" animBg="1" advAuto="0"/>
      <p:bldP spid="1196" grpId="3" animBg="1" advAuto="0"/>
      <p:bldP spid="1196" grpId="6" animBg="1" advAuto="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6" name="Group"/>
          <p:cNvGrpSpPr/>
          <p:nvPr/>
        </p:nvGrpSpPr>
        <p:grpSpPr>
          <a:xfrm>
            <a:off x="16760823" y="6397486"/>
            <a:ext cx="3559726" cy="4039838"/>
            <a:chOff x="0" y="0"/>
            <a:chExt cx="3559725" cy="4039836"/>
          </a:xfrm>
        </p:grpSpPr>
        <p:sp>
          <p:nvSpPr>
            <p:cNvPr id="1200" name="Line"/>
            <p:cNvSpPr/>
            <p:nvPr/>
          </p:nvSpPr>
          <p:spPr>
            <a:xfrm flipH="1" flipV="1">
              <a:off x="651965" y="0"/>
              <a:ext cx="1108699" cy="1336783"/>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01" name="4"/>
            <p:cNvSpPr/>
            <p:nvPr/>
          </p:nvSpPr>
          <p:spPr>
            <a:xfrm>
              <a:off x="1593106" y="1267394"/>
              <a:ext cx="832333" cy="835065"/>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1202" name="4"/>
            <p:cNvSpPr/>
            <p:nvPr/>
          </p:nvSpPr>
          <p:spPr>
            <a:xfrm>
              <a:off x="225949" y="3207504"/>
              <a:ext cx="832333" cy="832333"/>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1203" name="Mailboxes"/>
            <p:cNvSpPr/>
            <p:nvPr/>
          </p:nvSpPr>
          <p:spPr>
            <a:xfrm>
              <a:off x="1107168" y="189531"/>
              <a:ext cx="2452558" cy="65921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Mailboxes</a:t>
              </a:r>
            </a:p>
          </p:txBody>
        </p:sp>
        <p:sp>
          <p:nvSpPr>
            <p:cNvPr id="1204" name="Zin"/>
            <p:cNvSpPr/>
            <p:nvPr/>
          </p:nvSpPr>
          <p:spPr>
            <a:xfrm>
              <a:off x="0" y="1786697"/>
              <a:ext cx="1866603" cy="95828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Zin</a:t>
              </a:r>
            </a:p>
          </p:txBody>
        </p:sp>
        <p:sp>
          <p:nvSpPr>
            <p:cNvPr id="1205" name="Line"/>
            <p:cNvSpPr/>
            <p:nvPr/>
          </p:nvSpPr>
          <p:spPr>
            <a:xfrm flipV="1">
              <a:off x="885915" y="1999010"/>
              <a:ext cx="889036" cy="1248295"/>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213" name="Group"/>
          <p:cNvGrpSpPr/>
          <p:nvPr/>
        </p:nvGrpSpPr>
        <p:grpSpPr>
          <a:xfrm>
            <a:off x="15465274" y="4394122"/>
            <a:ext cx="4865930" cy="4123832"/>
            <a:chOff x="0" y="0"/>
            <a:chExt cx="4865928" cy="4123830"/>
          </a:xfrm>
        </p:grpSpPr>
        <p:sp>
          <p:nvSpPr>
            <p:cNvPr id="1207" name="1"/>
            <p:cNvSpPr/>
            <p:nvPr/>
          </p:nvSpPr>
          <p:spPr>
            <a:xfrm>
              <a:off x="1315208" y="1270362"/>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1</a:t>
              </a:r>
            </a:p>
          </p:txBody>
        </p:sp>
        <p:sp>
          <p:nvSpPr>
            <p:cNvPr id="1208"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Lampson</a:t>
              </a:r>
            </a:p>
          </p:txBody>
        </p:sp>
        <p:sp>
          <p:nvSpPr>
            <p:cNvPr id="1209" name="Line"/>
            <p:cNvSpPr/>
            <p:nvPr/>
          </p:nvSpPr>
          <p:spPr>
            <a:xfrm flipV="1">
              <a:off x="1944816" y="-1"/>
              <a:ext cx="1137778"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10" name="Line"/>
            <p:cNvSpPr/>
            <p:nvPr/>
          </p:nvSpPr>
          <p:spPr>
            <a:xfrm flipH="1" flipV="1">
              <a:off x="1943355" y="2044670"/>
              <a:ext cx="1114805" cy="1320787"/>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11" name="4"/>
            <p:cNvSpPr/>
            <p:nvPr/>
          </p:nvSpPr>
          <p:spPr>
            <a:xfrm>
              <a:off x="2889420" y="3282878"/>
              <a:ext cx="838201" cy="840953"/>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1212" name="Mailboxes"/>
            <p:cNvSpPr/>
            <p:nvPr/>
          </p:nvSpPr>
          <p:spPr>
            <a:xfrm>
              <a:off x="2396081" y="2205346"/>
              <a:ext cx="2469848" cy="663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Mailboxes</a:t>
              </a:r>
            </a:p>
          </p:txBody>
        </p:sp>
      </p:grpSp>
      <p:grpSp>
        <p:nvGrpSpPr>
          <p:cNvPr id="1217" name="Group"/>
          <p:cNvGrpSpPr/>
          <p:nvPr/>
        </p:nvGrpSpPr>
        <p:grpSpPr>
          <a:xfrm>
            <a:off x="15471624" y="4381422"/>
            <a:ext cx="3069895" cy="2095864"/>
            <a:chOff x="0" y="0"/>
            <a:chExt cx="3069893" cy="2095862"/>
          </a:xfrm>
        </p:grpSpPr>
        <p:sp>
          <p:nvSpPr>
            <p:cNvPr id="1214" name="1"/>
            <p:cNvSpPr/>
            <p:nvPr/>
          </p:nvSpPr>
          <p:spPr>
            <a:xfrm>
              <a:off x="1302508" y="1257662"/>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1</a:t>
              </a:r>
            </a:p>
          </p:txBody>
        </p:sp>
        <p:sp>
          <p:nvSpPr>
            <p:cNvPr id="1215"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Lampson</a:t>
              </a:r>
            </a:p>
          </p:txBody>
        </p:sp>
        <p:sp>
          <p:nvSpPr>
            <p:cNvPr id="1216" name="Line"/>
            <p:cNvSpPr/>
            <p:nvPr/>
          </p:nvSpPr>
          <p:spPr>
            <a:xfrm flipV="1">
              <a:off x="1932116" y="-1"/>
              <a:ext cx="1137778"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1218"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219" name="1"/>
          <p:cNvSpPr/>
          <p:nvPr/>
        </p:nvSpPr>
        <p:spPr>
          <a:xfrm>
            <a:off x="7357621" y="5670835"/>
            <a:ext cx="838201" cy="838201"/>
          </a:xfrm>
          <a:prstGeom prst="ellipse">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1220" name="Shroeder"/>
          <p:cNvSpPr/>
          <p:nvPr/>
        </p:nvSpPr>
        <p:spPr>
          <a:xfrm>
            <a:off x="7254506" y="4731209"/>
            <a:ext cx="2080750" cy="6339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Shroeder</a:t>
            </a:r>
          </a:p>
        </p:txBody>
      </p:sp>
      <p:sp>
        <p:nvSpPr>
          <p:cNvPr id="1221" name="#734"/>
          <p:cNvSpPr/>
          <p:nvPr/>
        </p:nvSpPr>
        <p:spPr>
          <a:xfrm>
            <a:off x="5718200" y="3585641"/>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1225" name="Group"/>
          <p:cNvGrpSpPr/>
          <p:nvPr/>
        </p:nvGrpSpPr>
        <p:grpSpPr>
          <a:xfrm>
            <a:off x="3381371" y="4387772"/>
            <a:ext cx="3082594" cy="2121264"/>
            <a:chOff x="0" y="0"/>
            <a:chExt cx="3082593" cy="2121262"/>
          </a:xfrm>
        </p:grpSpPr>
        <p:sp>
          <p:nvSpPr>
            <p:cNvPr id="1222"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223"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224"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1226" name="Line"/>
          <p:cNvSpPr/>
          <p:nvPr/>
        </p:nvSpPr>
        <p:spPr>
          <a:xfrm flipH="1" flipV="1">
            <a:off x="6471579" y="4384082"/>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grpSp>
        <p:nvGrpSpPr>
          <p:cNvPr id="1230" name="Group"/>
          <p:cNvGrpSpPr/>
          <p:nvPr/>
        </p:nvGrpSpPr>
        <p:grpSpPr>
          <a:xfrm>
            <a:off x="19033794" y="8197372"/>
            <a:ext cx="2022612" cy="2269025"/>
            <a:chOff x="149964" y="0"/>
            <a:chExt cx="2022611" cy="2269024"/>
          </a:xfrm>
        </p:grpSpPr>
        <p:sp>
          <p:nvSpPr>
            <p:cNvPr id="1227" name="Line"/>
            <p:cNvSpPr/>
            <p:nvPr/>
          </p:nvSpPr>
          <p:spPr>
            <a:xfrm flipH="1" flipV="1">
              <a:off x="149964" y="186850"/>
              <a:ext cx="1177714" cy="1410956"/>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28" name="5"/>
            <p:cNvSpPr/>
            <p:nvPr/>
          </p:nvSpPr>
          <p:spPr>
            <a:xfrm>
              <a:off x="1242176" y="1430824"/>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5</a:t>
              </a:r>
            </a:p>
          </p:txBody>
        </p:sp>
        <p:sp>
          <p:nvSpPr>
            <p:cNvPr id="1229" name="Pinot"/>
            <p:cNvSpPr/>
            <p:nvPr/>
          </p:nvSpPr>
          <p:spPr>
            <a:xfrm>
              <a:off x="292812" y="0"/>
              <a:ext cx="1879764" cy="9650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Pinot</a:t>
              </a:r>
            </a:p>
          </p:txBody>
        </p:sp>
      </p:grpSp>
      <p:grpSp>
        <p:nvGrpSpPr>
          <p:cNvPr id="1234" name="Group"/>
          <p:cNvGrpSpPr/>
          <p:nvPr/>
        </p:nvGrpSpPr>
        <p:grpSpPr>
          <a:xfrm>
            <a:off x="3381371" y="4387772"/>
            <a:ext cx="3082594" cy="2121264"/>
            <a:chOff x="0" y="0"/>
            <a:chExt cx="3082593" cy="2121262"/>
          </a:xfrm>
        </p:grpSpPr>
        <p:sp>
          <p:nvSpPr>
            <p:cNvPr id="1231"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232"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233"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241" name="Group"/>
          <p:cNvGrpSpPr/>
          <p:nvPr/>
        </p:nvGrpSpPr>
        <p:grpSpPr>
          <a:xfrm>
            <a:off x="1565422" y="6410895"/>
            <a:ext cx="3263876" cy="4337862"/>
            <a:chOff x="0" y="0"/>
            <a:chExt cx="3263875" cy="4337861"/>
          </a:xfrm>
        </p:grpSpPr>
        <p:sp>
          <p:nvSpPr>
            <p:cNvPr id="1235" name="Password"/>
            <p:cNvSpPr/>
            <p:nvPr/>
          </p:nvSpPr>
          <p:spPr>
            <a:xfrm>
              <a:off x="0" y="342855"/>
              <a:ext cx="2216876" cy="663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Password</a:t>
              </a:r>
            </a:p>
          </p:txBody>
        </p:sp>
        <p:sp>
          <p:nvSpPr>
            <p:cNvPr id="1236" name="gmf34"/>
            <p:cNvSpPr/>
            <p:nvPr/>
          </p:nvSpPr>
          <p:spPr>
            <a:xfrm>
              <a:off x="463830" y="2364905"/>
              <a:ext cx="1879763" cy="96503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gmf34</a:t>
              </a:r>
            </a:p>
          </p:txBody>
        </p:sp>
        <p:sp>
          <p:nvSpPr>
            <p:cNvPr id="1237" name="Line"/>
            <p:cNvSpPr/>
            <p:nvPr/>
          </p:nvSpPr>
          <p:spPr>
            <a:xfrm flipV="1">
              <a:off x="2219914" y="0"/>
              <a:ext cx="1043962" cy="124500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38" name="3"/>
            <p:cNvSpPr/>
            <p:nvPr/>
          </p:nvSpPr>
          <p:spPr>
            <a:xfrm>
              <a:off x="1800813" y="1265333"/>
              <a:ext cx="838201" cy="840953"/>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3</a:t>
              </a:r>
            </a:p>
          </p:txBody>
        </p:sp>
        <p:sp>
          <p:nvSpPr>
            <p:cNvPr id="1239" name="3"/>
            <p:cNvSpPr/>
            <p:nvPr/>
          </p:nvSpPr>
          <p:spPr>
            <a:xfrm>
              <a:off x="1800813" y="3499661"/>
              <a:ext cx="838201" cy="838201"/>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3</a:t>
              </a:r>
            </a:p>
          </p:txBody>
        </p:sp>
        <p:sp>
          <p:nvSpPr>
            <p:cNvPr id="1240" name="Line"/>
            <p:cNvSpPr/>
            <p:nvPr/>
          </p:nvSpPr>
          <p:spPr>
            <a:xfrm flipV="1">
              <a:off x="2219913" y="2121502"/>
              <a:ext cx="1" cy="137564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1248" name="Group"/>
          <p:cNvGrpSpPr/>
          <p:nvPr/>
        </p:nvGrpSpPr>
        <p:grpSpPr>
          <a:xfrm>
            <a:off x="3392563" y="4394122"/>
            <a:ext cx="4820816" cy="4123832"/>
            <a:chOff x="0" y="0"/>
            <a:chExt cx="4820814" cy="4123830"/>
          </a:xfrm>
        </p:grpSpPr>
        <p:sp>
          <p:nvSpPr>
            <p:cNvPr id="1242" name="1"/>
            <p:cNvSpPr/>
            <p:nvPr/>
          </p:nvSpPr>
          <p:spPr>
            <a:xfrm>
              <a:off x="1315208" y="1270362"/>
              <a:ext cx="838201" cy="838201"/>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243"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244" name="Line"/>
            <p:cNvSpPr/>
            <p:nvPr/>
          </p:nvSpPr>
          <p:spPr>
            <a:xfrm flipV="1">
              <a:off x="1944816" y="-1"/>
              <a:ext cx="1137778" cy="1333640"/>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45" name="Line"/>
            <p:cNvSpPr/>
            <p:nvPr/>
          </p:nvSpPr>
          <p:spPr>
            <a:xfrm flipH="1" flipV="1">
              <a:off x="1943355" y="2044670"/>
              <a:ext cx="1114805" cy="1320787"/>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46" name="4"/>
            <p:cNvSpPr/>
            <p:nvPr/>
          </p:nvSpPr>
          <p:spPr>
            <a:xfrm>
              <a:off x="2889420" y="3282878"/>
              <a:ext cx="838201" cy="840953"/>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1247" name="Mailboxes"/>
            <p:cNvSpPr/>
            <p:nvPr/>
          </p:nvSpPr>
          <p:spPr>
            <a:xfrm>
              <a:off x="2350967" y="2205346"/>
              <a:ext cx="2469848" cy="663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Mailboxes</a:t>
              </a: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1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120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3" nodeType="clickEffect">
                                  <p:stCondLst>
                                    <p:cond delay="0"/>
                                  </p:stCondLst>
                                  <p:iterate>
                                    <p:tmAbs val="0"/>
                                  </p:iterate>
                                  <p:childTnLst>
                                    <p:set>
                                      <p:cBhvr>
                                        <p:cTn id="13" fill="hold"/>
                                        <p:tgtEl>
                                          <p:spTgt spid="1234"/>
                                        </p:tgtEl>
                                        <p:attrNameLst>
                                          <p:attrName>style.visibility</p:attrName>
                                        </p:attrNameLst>
                                      </p:cBhvr>
                                      <p:to>
                                        <p:strVal val="visible"/>
                                      </p:to>
                                    </p:set>
                                  </p:childTnLst>
                                </p:cTn>
                              </p:par>
                            </p:childTnLst>
                          </p:cTn>
                        </p:par>
                        <p:par>
                          <p:cTn id="14" fill="hold">
                            <p:stCondLst>
                              <p:cond delay="0"/>
                            </p:stCondLst>
                            <p:childTnLst>
                              <p:par>
                                <p:cTn id="15" presetID="-1" presetClass="path" presetSubtype="0" accel="50000" decel="50000" fill="hold" nodeType="afterEffect">
                                  <p:stCondLst>
                                    <p:cond delay="0"/>
                                  </p:stCondLst>
                                  <p:childTnLst>
                                    <p:animMotion origin="layout" path="M 0.000000 0.000000 L 0.494438 -0.001895" pathEditMode="relative">
                                      <p:cBhvr>
                                        <p:cTn id="16" dur="1500" fill="hold"/>
                                        <p:tgtEl>
                                          <p:spTgt spid="1234"/>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5" nodeType="clickEffect">
                                  <p:stCondLst>
                                    <p:cond delay="0"/>
                                  </p:stCondLst>
                                  <p:iterate>
                                    <p:tmAbs val="0"/>
                                  </p:iterate>
                                  <p:childTnLst>
                                    <p:set>
                                      <p:cBhvr>
                                        <p:cTn id="20" fill="hold">
                                          <p:stCondLst>
                                            <p:cond delay="0"/>
                                          </p:stCondLst>
                                        </p:cTn>
                                        <p:tgtEl>
                                          <p:spTgt spid="1217"/>
                                        </p:tgtEl>
                                        <p:attrNameLst>
                                          <p:attrName>style.visibility</p:attrName>
                                        </p:attrNameLst>
                                      </p:cBhvr>
                                      <p:to>
                                        <p:strVal val="hidden"/>
                                      </p:to>
                                    </p:set>
                                  </p:childTnLst>
                                </p:cTn>
                              </p:par>
                            </p:childTnLst>
                          </p:cTn>
                        </p:par>
                        <p:par>
                          <p:cTn id="21" fill="hold">
                            <p:stCondLst>
                              <p:cond delay="0"/>
                            </p:stCondLst>
                            <p:childTnLst>
                              <p:par>
                                <p:cTn id="22" presetID="1" presetClass="exit" presetSubtype="0" fill="hold" grpId="6" nodeType="afterEffect">
                                  <p:stCondLst>
                                    <p:cond delay="0"/>
                                  </p:stCondLst>
                                  <p:iterate>
                                    <p:tmAbs val="0"/>
                                  </p:iterate>
                                  <p:childTnLst>
                                    <p:set>
                                      <p:cBhvr>
                                        <p:cTn id="23" fill="hold">
                                          <p:stCondLst>
                                            <p:cond delay="0"/>
                                          </p:stCondLst>
                                        </p:cTn>
                                        <p:tgtEl>
                                          <p:spTgt spid="123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path" presetSubtype="0" accel="50000" decel="50000" fill="hold" nodeType="clickEffect">
                                  <p:stCondLst>
                                    <p:cond delay="0"/>
                                  </p:stCondLst>
                                  <p:childTnLst>
                                    <p:animMotion origin="layout" path="M 0.000000 0.000000 L -0.495118 0.001227" pathEditMode="relative">
                                      <p:cBhvr>
                                        <p:cTn id="27" dur="1500" fill="hold"/>
                                        <p:tgtEl>
                                          <p:spTgt spid="1206"/>
                                        </p:tgtEl>
                                        <p:attrNameLst>
                                          <p:attrName>ppt_x</p:attrName>
                                          <p:attrName>ppt_y</p:attrName>
                                        </p:attrNameLst>
                                      </p:cBhvr>
                                    </p:animMotion>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8" nodeType="clickEffect">
                                  <p:stCondLst>
                                    <p:cond delay="0"/>
                                  </p:stCondLst>
                                  <p:iterate>
                                    <p:tmAbs val="0"/>
                                  </p:iterate>
                                  <p:childTnLst>
                                    <p:set>
                                      <p:cBhvr>
                                        <p:cTn id="31" fill="hold"/>
                                        <p:tgtEl>
                                          <p:spTgt spid="1213"/>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9" nodeType="afterEffect">
                                  <p:stCondLst>
                                    <p:cond delay="0"/>
                                  </p:stCondLst>
                                  <p:iterate>
                                    <p:tmAbs val="0"/>
                                  </p:iterate>
                                  <p:childTnLst>
                                    <p:set>
                                      <p:cBhvr>
                                        <p:cTn id="34" fill="hold"/>
                                        <p:tgtEl>
                                          <p:spTgt spid="12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0" nodeType="clickEffect">
                                  <p:stCondLst>
                                    <p:cond delay="0"/>
                                  </p:stCondLst>
                                  <p:iterate>
                                    <p:tmAbs val="0"/>
                                  </p:iterate>
                                  <p:childTnLst>
                                    <p:set>
                                      <p:cBhvr>
                                        <p:cTn id="38" fill="hold"/>
                                        <p:tgtEl>
                                          <p:spTgt spid="1248"/>
                                        </p:tgtEl>
                                        <p:attrNameLst>
                                          <p:attrName>style.visibility</p:attrName>
                                        </p:attrNameLst>
                                      </p:cBhvr>
                                      <p:to>
                                        <p:strVal val="visible"/>
                                      </p:to>
                                    </p:set>
                                  </p:childTnLst>
                                </p:cTn>
                              </p:par>
                            </p:childTnLst>
                          </p:cTn>
                        </p:par>
                        <p:par>
                          <p:cTn id="39" fill="hold">
                            <p:stCondLst>
                              <p:cond delay="0"/>
                            </p:stCondLst>
                            <p:childTnLst>
                              <p:par>
                                <p:cTn id="40" presetID="-1" presetClass="path" presetSubtype="0" accel="50000" decel="50000" fill="hold" nodeType="afterEffect">
                                  <p:stCondLst>
                                    <p:cond delay="0"/>
                                  </p:stCondLst>
                                  <p:childTnLst>
                                    <p:animMotion origin="layout" path="M 0.000000 0.000000 L 0.495727 -0.000790" pathEditMode="relative">
                                      <p:cBhvr>
                                        <p:cTn id="41" dur="1500" fill="hold"/>
                                        <p:tgtEl>
                                          <p:spTgt spid="1248"/>
                                        </p:tgtEl>
                                        <p:attrNameLst>
                                          <p:attrName>ppt_x</p:attrName>
                                          <p:attrName>ppt_y</p:attrName>
                                        </p:attrNameLst>
                                      </p:cBhvr>
                                    </p:animMotion>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2" nodeType="clickEffect">
                                  <p:stCondLst>
                                    <p:cond delay="0"/>
                                  </p:stCondLst>
                                  <p:iterate>
                                    <p:tmAbs val="0"/>
                                  </p:iterate>
                                  <p:childTnLst>
                                    <p:set>
                                      <p:cBhvr>
                                        <p:cTn id="45" fill="hold">
                                          <p:stCondLst>
                                            <p:cond delay="0"/>
                                          </p:stCondLst>
                                        </p:cTn>
                                        <p:tgtEl>
                                          <p:spTgt spid="1248"/>
                                        </p:tgtEl>
                                        <p:attrNameLst>
                                          <p:attrName>style.visibility</p:attrName>
                                        </p:attrNameLst>
                                      </p:cBhvr>
                                      <p:to>
                                        <p:strVal val="hidden"/>
                                      </p:to>
                                    </p:set>
                                  </p:childTnLst>
                                </p:cTn>
                              </p:par>
                            </p:childTnLst>
                          </p:cTn>
                        </p:par>
                        <p:par>
                          <p:cTn id="46" fill="hold">
                            <p:stCondLst>
                              <p:cond delay="0"/>
                            </p:stCondLst>
                            <p:childTnLst>
                              <p:par>
                                <p:cTn id="47" presetID="1" presetClass="exit" presetSubtype="0" fill="hold" grpId="13" nodeType="afterEffect">
                                  <p:stCondLst>
                                    <p:cond delay="0"/>
                                  </p:stCondLst>
                                  <p:iterate>
                                    <p:tmAbs val="0"/>
                                  </p:iterate>
                                  <p:childTnLst>
                                    <p:set>
                                      <p:cBhvr>
                                        <p:cTn id="48" fill="hold">
                                          <p:stCondLst>
                                            <p:cond delay="0"/>
                                          </p:stCondLst>
                                        </p:cTn>
                                        <p:tgtEl>
                                          <p:spTgt spid="121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path" presetSubtype="0" accel="50000" decel="50000" fill="hold" nodeType="clickEffect">
                                  <p:stCondLst>
                                    <p:cond delay="0"/>
                                  </p:stCondLst>
                                  <p:childTnLst>
                                    <p:animMotion origin="layout" path="M 0.000000 0.000000 L -0.496031 0.002383" pathEditMode="relative">
                                      <p:cBhvr>
                                        <p:cTn id="52" dur="1500" fill="hold"/>
                                        <p:tgtEl>
                                          <p:spTgt spid="123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6" grpId="2" animBg="1" advAuto="0"/>
      <p:bldP spid="1213" grpId="8" animBg="1" advAuto="0"/>
      <p:bldP spid="1213" grpId="13" animBg="1" advAuto="0"/>
      <p:bldP spid="1217" grpId="1" animBg="1" advAuto="0"/>
      <p:bldP spid="1217" grpId="5" animBg="1" advAuto="0"/>
      <p:bldP spid="1230" grpId="9" animBg="1" advAuto="0"/>
      <p:bldP spid="1234" grpId="3" animBg="1" advAuto="0"/>
      <p:bldP spid="1234" grpId="6" animBg="1" advAuto="0"/>
      <p:bldP spid="1248" grpId="10" animBg="1" advAuto="0"/>
      <p:bldP spid="1248" grpId="12" animBg="1" advAuto="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61" name="Group"/>
          <p:cNvGrpSpPr/>
          <p:nvPr/>
        </p:nvGrpSpPr>
        <p:grpSpPr>
          <a:xfrm>
            <a:off x="15467429" y="4380217"/>
            <a:ext cx="5591132" cy="6072276"/>
            <a:chOff x="0" y="0"/>
            <a:chExt cx="5591130" cy="6072274"/>
          </a:xfrm>
        </p:grpSpPr>
        <p:sp>
          <p:nvSpPr>
            <p:cNvPr id="1252" name="1"/>
            <p:cNvSpPr/>
            <p:nvPr/>
          </p:nvSpPr>
          <p:spPr>
            <a:xfrm>
              <a:off x="1315208" y="1270362"/>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1</a:t>
              </a:r>
            </a:p>
          </p:txBody>
        </p:sp>
        <p:sp>
          <p:nvSpPr>
            <p:cNvPr id="1253"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Lampson</a:t>
              </a:r>
            </a:p>
          </p:txBody>
        </p:sp>
        <p:sp>
          <p:nvSpPr>
            <p:cNvPr id="1254" name="Line"/>
            <p:cNvSpPr/>
            <p:nvPr/>
          </p:nvSpPr>
          <p:spPr>
            <a:xfrm flipV="1">
              <a:off x="1944816" y="-1"/>
              <a:ext cx="1137778" cy="1333640"/>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55" name="Line"/>
            <p:cNvSpPr/>
            <p:nvPr/>
          </p:nvSpPr>
          <p:spPr>
            <a:xfrm flipH="1" flipV="1">
              <a:off x="1943355" y="2044670"/>
              <a:ext cx="1114805" cy="1320786"/>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56" name="4"/>
            <p:cNvSpPr/>
            <p:nvPr/>
          </p:nvSpPr>
          <p:spPr>
            <a:xfrm>
              <a:off x="2889419" y="3282878"/>
              <a:ext cx="838201" cy="840953"/>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1257" name="Mailboxes"/>
            <p:cNvSpPr/>
            <p:nvPr/>
          </p:nvSpPr>
          <p:spPr>
            <a:xfrm>
              <a:off x="2396080" y="2205346"/>
              <a:ext cx="2469849" cy="663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Mailboxes</a:t>
              </a:r>
            </a:p>
          </p:txBody>
        </p:sp>
        <p:sp>
          <p:nvSpPr>
            <p:cNvPr id="1258" name="Line"/>
            <p:cNvSpPr/>
            <p:nvPr/>
          </p:nvSpPr>
          <p:spPr>
            <a:xfrm flipH="1" flipV="1">
              <a:off x="3568519" y="3990100"/>
              <a:ext cx="1177714" cy="1410956"/>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59" name="5"/>
            <p:cNvSpPr/>
            <p:nvPr/>
          </p:nvSpPr>
          <p:spPr>
            <a:xfrm>
              <a:off x="4660731" y="5234074"/>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5</a:t>
              </a:r>
            </a:p>
          </p:txBody>
        </p:sp>
        <p:sp>
          <p:nvSpPr>
            <p:cNvPr id="1260" name="Pinot"/>
            <p:cNvSpPr/>
            <p:nvPr/>
          </p:nvSpPr>
          <p:spPr>
            <a:xfrm>
              <a:off x="3711368" y="3803250"/>
              <a:ext cx="1879763" cy="9650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Pinot</a:t>
              </a:r>
            </a:p>
          </p:txBody>
        </p:sp>
      </p:grpSp>
      <p:grpSp>
        <p:nvGrpSpPr>
          <p:cNvPr id="1271" name="Group"/>
          <p:cNvGrpSpPr/>
          <p:nvPr/>
        </p:nvGrpSpPr>
        <p:grpSpPr>
          <a:xfrm>
            <a:off x="4675827" y="6445719"/>
            <a:ext cx="4295584" cy="4038861"/>
            <a:chOff x="0" y="0"/>
            <a:chExt cx="4295582" cy="4038859"/>
          </a:xfrm>
        </p:grpSpPr>
        <p:sp>
          <p:nvSpPr>
            <p:cNvPr id="1262" name="Line"/>
            <p:cNvSpPr/>
            <p:nvPr/>
          </p:nvSpPr>
          <p:spPr>
            <a:xfrm flipH="1" flipV="1">
              <a:off x="677870" y="-1"/>
              <a:ext cx="1082794" cy="1304094"/>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63" name="4"/>
            <p:cNvSpPr/>
            <p:nvPr/>
          </p:nvSpPr>
          <p:spPr>
            <a:xfrm>
              <a:off x="1593105" y="1234704"/>
              <a:ext cx="832333" cy="835066"/>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1264" name="4"/>
            <p:cNvSpPr/>
            <p:nvPr/>
          </p:nvSpPr>
          <p:spPr>
            <a:xfrm>
              <a:off x="225949" y="3174814"/>
              <a:ext cx="832333" cy="832333"/>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4</a:t>
              </a:r>
            </a:p>
          </p:txBody>
        </p:sp>
        <p:sp>
          <p:nvSpPr>
            <p:cNvPr id="1265" name="Mailboxes"/>
            <p:cNvSpPr/>
            <p:nvPr/>
          </p:nvSpPr>
          <p:spPr>
            <a:xfrm>
              <a:off x="1107168" y="156841"/>
              <a:ext cx="2452558" cy="65921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Mailboxes</a:t>
              </a:r>
            </a:p>
          </p:txBody>
        </p:sp>
        <p:sp>
          <p:nvSpPr>
            <p:cNvPr id="1266" name="Zin"/>
            <p:cNvSpPr/>
            <p:nvPr/>
          </p:nvSpPr>
          <p:spPr>
            <a:xfrm>
              <a:off x="0" y="1754007"/>
              <a:ext cx="1866603" cy="95828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Zin</a:t>
              </a:r>
            </a:p>
          </p:txBody>
        </p:sp>
        <p:sp>
          <p:nvSpPr>
            <p:cNvPr id="1267" name="Line"/>
            <p:cNvSpPr/>
            <p:nvPr/>
          </p:nvSpPr>
          <p:spPr>
            <a:xfrm flipV="1">
              <a:off x="885915" y="1966320"/>
              <a:ext cx="889036" cy="1248295"/>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68" name="Line"/>
            <p:cNvSpPr/>
            <p:nvPr/>
          </p:nvSpPr>
          <p:spPr>
            <a:xfrm flipH="1" flipV="1">
              <a:off x="2272971" y="1956686"/>
              <a:ext cx="1177714" cy="1410956"/>
            </a:xfrm>
            <a:prstGeom prst="line">
              <a:avLst/>
            </a:prstGeom>
            <a:noFill/>
            <a:ln w="25400" cap="flat">
              <a:solidFill>
                <a:srgbClr val="FF26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69" name="5"/>
            <p:cNvSpPr/>
            <p:nvPr/>
          </p:nvSpPr>
          <p:spPr>
            <a:xfrm>
              <a:off x="3365183" y="3200659"/>
              <a:ext cx="838201" cy="838201"/>
            </a:xfrm>
            <a:prstGeom prst="ellipse">
              <a:avLst/>
            </a:prstGeom>
            <a:solidFill>
              <a:srgbClr val="FFFFFF"/>
            </a:solidFill>
            <a:ln w="25400" cap="flat">
              <a:solidFill>
                <a:srgbClr val="FF26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solidFill>
                    <a:srgbClr val="FF2600"/>
                  </a:solidFill>
                  <a:uFillTx/>
                  <a:latin typeface="Times New Roman"/>
                  <a:ea typeface="Times New Roman"/>
                  <a:cs typeface="Times New Roman"/>
                  <a:sym typeface="Times New Roman"/>
                </a:defRPr>
              </a:lvl1pPr>
            </a:lstStyle>
            <a:p>
              <a:r>
                <a:t>5</a:t>
              </a:r>
            </a:p>
          </p:txBody>
        </p:sp>
        <p:sp>
          <p:nvSpPr>
            <p:cNvPr id="1270" name="Pinot"/>
            <p:cNvSpPr/>
            <p:nvPr/>
          </p:nvSpPr>
          <p:spPr>
            <a:xfrm>
              <a:off x="2415819" y="1769835"/>
              <a:ext cx="1879764" cy="96503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solidFill>
                    <a:srgbClr val="FF2600"/>
                  </a:solidFill>
                  <a:uFillTx/>
                  <a:latin typeface="Times New Roman"/>
                  <a:ea typeface="Times New Roman"/>
                  <a:cs typeface="Times New Roman"/>
                  <a:sym typeface="Times New Roman"/>
                </a:defRPr>
              </a:lvl1pPr>
            </a:lstStyle>
            <a:p>
              <a:r>
                <a:t>Pinot</a:t>
              </a:r>
            </a:p>
          </p:txBody>
        </p:sp>
      </p:grpSp>
      <p:grpSp>
        <p:nvGrpSpPr>
          <p:cNvPr id="1281" name="Group"/>
          <p:cNvGrpSpPr/>
          <p:nvPr/>
        </p:nvGrpSpPr>
        <p:grpSpPr>
          <a:xfrm>
            <a:off x="3381294" y="4380217"/>
            <a:ext cx="5603832" cy="6072276"/>
            <a:chOff x="-12700" y="0"/>
            <a:chExt cx="5603830" cy="6072274"/>
          </a:xfrm>
        </p:grpSpPr>
        <p:sp>
          <p:nvSpPr>
            <p:cNvPr id="1272" name="1"/>
            <p:cNvSpPr/>
            <p:nvPr/>
          </p:nvSpPr>
          <p:spPr>
            <a:xfrm>
              <a:off x="1315208" y="1270362"/>
              <a:ext cx="838201" cy="838201"/>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273" name="Lampson"/>
            <p:cNvSpPr/>
            <p:nvPr/>
          </p:nvSpPr>
          <p:spPr>
            <a:xfrm>
              <a:off x="-12700" y="3557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274" name="Line"/>
            <p:cNvSpPr/>
            <p:nvPr/>
          </p:nvSpPr>
          <p:spPr>
            <a:xfrm flipV="1">
              <a:off x="1944816" y="-1"/>
              <a:ext cx="1137778" cy="1333640"/>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75" name="Line"/>
            <p:cNvSpPr/>
            <p:nvPr/>
          </p:nvSpPr>
          <p:spPr>
            <a:xfrm flipH="1" flipV="1">
              <a:off x="1943355" y="2044670"/>
              <a:ext cx="1114805" cy="1320786"/>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76" name="4"/>
            <p:cNvSpPr/>
            <p:nvPr/>
          </p:nvSpPr>
          <p:spPr>
            <a:xfrm>
              <a:off x="2889419" y="3282878"/>
              <a:ext cx="838201" cy="840953"/>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4</a:t>
              </a:r>
            </a:p>
          </p:txBody>
        </p:sp>
        <p:sp>
          <p:nvSpPr>
            <p:cNvPr id="1277" name="Mailboxes"/>
            <p:cNvSpPr/>
            <p:nvPr/>
          </p:nvSpPr>
          <p:spPr>
            <a:xfrm>
              <a:off x="2396080" y="2205346"/>
              <a:ext cx="2469849" cy="663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Mailboxes</a:t>
              </a:r>
            </a:p>
          </p:txBody>
        </p:sp>
        <p:sp>
          <p:nvSpPr>
            <p:cNvPr id="1278" name="Line"/>
            <p:cNvSpPr/>
            <p:nvPr/>
          </p:nvSpPr>
          <p:spPr>
            <a:xfrm flipH="1" flipV="1">
              <a:off x="3568519" y="3990100"/>
              <a:ext cx="1177714" cy="1410956"/>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79" name="5"/>
            <p:cNvSpPr/>
            <p:nvPr/>
          </p:nvSpPr>
          <p:spPr>
            <a:xfrm>
              <a:off x="4660731" y="5234074"/>
              <a:ext cx="838201" cy="838201"/>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5</a:t>
              </a:r>
            </a:p>
          </p:txBody>
        </p:sp>
        <p:sp>
          <p:nvSpPr>
            <p:cNvPr id="1280" name="Pinot"/>
            <p:cNvSpPr/>
            <p:nvPr/>
          </p:nvSpPr>
          <p:spPr>
            <a:xfrm>
              <a:off x="3711368" y="3803250"/>
              <a:ext cx="1879763" cy="9650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Pinot</a:t>
              </a:r>
            </a:p>
          </p:txBody>
        </p:sp>
      </p:grpSp>
      <p:sp>
        <p:nvSpPr>
          <p:cNvPr id="1282"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283" name="1"/>
          <p:cNvSpPr/>
          <p:nvPr/>
        </p:nvSpPr>
        <p:spPr>
          <a:xfrm>
            <a:off x="7357621" y="5670835"/>
            <a:ext cx="838201" cy="838201"/>
          </a:xfrm>
          <a:prstGeom prst="ellipse">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defRPr sz="4000">
                <a:uFillTx/>
                <a:latin typeface="Times New Roman"/>
                <a:ea typeface="Times New Roman"/>
                <a:cs typeface="Times New Roman"/>
                <a:sym typeface="Times New Roman"/>
              </a:defRPr>
            </a:lvl1pPr>
          </a:lstStyle>
          <a:p>
            <a:r>
              <a:t>1</a:t>
            </a:r>
          </a:p>
        </p:txBody>
      </p:sp>
      <p:sp>
        <p:nvSpPr>
          <p:cNvPr id="1284" name="Shroeder"/>
          <p:cNvSpPr/>
          <p:nvPr/>
        </p:nvSpPr>
        <p:spPr>
          <a:xfrm>
            <a:off x="7254506" y="4731209"/>
            <a:ext cx="2080750" cy="6339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Shroeder</a:t>
            </a:r>
          </a:p>
        </p:txBody>
      </p:sp>
      <p:sp>
        <p:nvSpPr>
          <p:cNvPr id="1285" name="#734"/>
          <p:cNvSpPr/>
          <p:nvPr/>
        </p:nvSpPr>
        <p:spPr>
          <a:xfrm>
            <a:off x="5718200" y="3585641"/>
            <a:ext cx="1366130" cy="812585"/>
          </a:xfrm>
          <a:prstGeom prst="roundRect">
            <a:avLst>
              <a:gd name="adj" fmla="val 15306"/>
            </a:avLst>
          </a:prstGeom>
          <a:solidFill>
            <a:srgbClr val="FFFFFF"/>
          </a:solidFill>
          <a:ln w="25400">
            <a:solidFill>
              <a:srgbClr val="424242"/>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marL="0" marR="0" algn="ctr" defTabSz="825500">
              <a:spcBef>
                <a:spcPts val="5600"/>
              </a:spcBef>
              <a:defRPr sz="4000">
                <a:uFillTx/>
                <a:latin typeface="Times New Roman"/>
                <a:ea typeface="Times New Roman"/>
                <a:cs typeface="Times New Roman"/>
                <a:sym typeface="Times New Roman"/>
              </a:defRPr>
            </a:lvl1pPr>
          </a:lstStyle>
          <a:p>
            <a:r>
              <a:t>#734</a:t>
            </a:r>
          </a:p>
        </p:txBody>
      </p:sp>
      <p:grpSp>
        <p:nvGrpSpPr>
          <p:cNvPr id="1289" name="Group"/>
          <p:cNvGrpSpPr/>
          <p:nvPr/>
        </p:nvGrpSpPr>
        <p:grpSpPr>
          <a:xfrm>
            <a:off x="3381371" y="4387772"/>
            <a:ext cx="3082594" cy="2121264"/>
            <a:chOff x="0" y="0"/>
            <a:chExt cx="3082593" cy="2121262"/>
          </a:xfrm>
        </p:grpSpPr>
        <p:sp>
          <p:nvSpPr>
            <p:cNvPr id="1286" name="1"/>
            <p:cNvSpPr/>
            <p:nvPr/>
          </p:nvSpPr>
          <p:spPr>
            <a:xfrm>
              <a:off x="1353308" y="1283062"/>
              <a:ext cx="838201" cy="838201"/>
            </a:xfrm>
            <a:prstGeom prst="ellipse">
              <a:avLst/>
            </a:prstGeom>
            <a:solidFill>
              <a:srgbClr val="FFFFFF"/>
            </a:solidFill>
            <a:ln w="25400" cap="flat">
              <a:solidFill>
                <a:srgbClr val="424242"/>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1</a:t>
              </a:r>
            </a:p>
          </p:txBody>
        </p:sp>
        <p:sp>
          <p:nvSpPr>
            <p:cNvPr id="1287" name="Lampson"/>
            <p:cNvSpPr/>
            <p:nvPr/>
          </p:nvSpPr>
          <p:spPr>
            <a:xfrm>
              <a:off x="0" y="343048"/>
              <a:ext cx="2216876" cy="72919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Lampson</a:t>
              </a:r>
            </a:p>
          </p:txBody>
        </p:sp>
        <p:sp>
          <p:nvSpPr>
            <p:cNvPr id="1288" name="Line"/>
            <p:cNvSpPr/>
            <p:nvPr/>
          </p:nvSpPr>
          <p:spPr>
            <a:xfrm flipV="1">
              <a:off x="1944816" y="-1"/>
              <a:ext cx="1137778" cy="1333640"/>
            </a:xfrm>
            <a:prstGeom prst="line">
              <a:avLst/>
            </a:prstGeom>
            <a:noFill/>
            <a:ln w="25400" cap="flat">
              <a:solidFill>
                <a:srgbClr val="424242"/>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1290" name="Line"/>
          <p:cNvSpPr/>
          <p:nvPr/>
        </p:nvSpPr>
        <p:spPr>
          <a:xfrm flipH="1" flipV="1">
            <a:off x="6471579" y="4384082"/>
            <a:ext cx="1137779" cy="1333639"/>
          </a:xfrm>
          <a:prstGeom prst="line">
            <a:avLst/>
          </a:prstGeom>
          <a:ln w="25400">
            <a:solidFill>
              <a:srgbClr val="424242"/>
            </a:solidFill>
            <a:miter lim="400000"/>
            <a:headEnd type="stealth"/>
          </a:ln>
        </p:spPr>
        <p:txBody>
          <a:bodyPr lIns="0" tIns="0" rIns="0" bIns="0"/>
          <a:lstStyle/>
          <a:p>
            <a:pPr marL="0" marR="0" defTabSz="457200">
              <a:defRPr sz="1200">
                <a:uFillTx/>
                <a:latin typeface="Helvetica"/>
                <a:ea typeface="Helvetica"/>
                <a:cs typeface="Helvetica"/>
                <a:sym typeface="Helvetica"/>
              </a:defRPr>
            </a:pPr>
            <a:endParaRPr/>
          </a:p>
        </p:txBody>
      </p:sp>
      <p:grpSp>
        <p:nvGrpSpPr>
          <p:cNvPr id="1297" name="Group"/>
          <p:cNvGrpSpPr/>
          <p:nvPr/>
        </p:nvGrpSpPr>
        <p:grpSpPr>
          <a:xfrm>
            <a:off x="1565422" y="6410895"/>
            <a:ext cx="3263876" cy="4337862"/>
            <a:chOff x="0" y="0"/>
            <a:chExt cx="3263875" cy="4337861"/>
          </a:xfrm>
        </p:grpSpPr>
        <p:sp>
          <p:nvSpPr>
            <p:cNvPr id="1291" name="Password"/>
            <p:cNvSpPr/>
            <p:nvPr/>
          </p:nvSpPr>
          <p:spPr>
            <a:xfrm>
              <a:off x="0" y="342855"/>
              <a:ext cx="2216876" cy="663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Password</a:t>
              </a:r>
            </a:p>
          </p:txBody>
        </p:sp>
        <p:sp>
          <p:nvSpPr>
            <p:cNvPr id="1292" name="gmf34"/>
            <p:cNvSpPr/>
            <p:nvPr/>
          </p:nvSpPr>
          <p:spPr>
            <a:xfrm>
              <a:off x="463830" y="2364905"/>
              <a:ext cx="1879763" cy="96503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spcBef>
                  <a:spcPts val="5600"/>
                </a:spcBef>
                <a:defRPr sz="4000">
                  <a:uFillTx/>
                  <a:latin typeface="Times New Roman"/>
                  <a:ea typeface="Times New Roman"/>
                  <a:cs typeface="Times New Roman"/>
                  <a:sym typeface="Times New Roman"/>
                </a:defRPr>
              </a:lvl1pPr>
            </a:lstStyle>
            <a:p>
              <a:r>
                <a:t>gmf34</a:t>
              </a:r>
            </a:p>
          </p:txBody>
        </p:sp>
        <p:sp>
          <p:nvSpPr>
            <p:cNvPr id="1293" name="Line"/>
            <p:cNvSpPr/>
            <p:nvPr/>
          </p:nvSpPr>
          <p:spPr>
            <a:xfrm flipV="1">
              <a:off x="2219914" y="0"/>
              <a:ext cx="1043962" cy="1245009"/>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1294" name="3"/>
            <p:cNvSpPr/>
            <p:nvPr/>
          </p:nvSpPr>
          <p:spPr>
            <a:xfrm>
              <a:off x="1800813" y="1265333"/>
              <a:ext cx="838201" cy="840953"/>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3</a:t>
              </a:r>
            </a:p>
          </p:txBody>
        </p:sp>
        <p:sp>
          <p:nvSpPr>
            <p:cNvPr id="1295" name="3"/>
            <p:cNvSpPr/>
            <p:nvPr/>
          </p:nvSpPr>
          <p:spPr>
            <a:xfrm>
              <a:off x="1800813" y="3499661"/>
              <a:ext cx="838201" cy="838201"/>
            </a:xfrm>
            <a:prstGeom prst="ellipse">
              <a:avLst/>
            </a:prstGeom>
            <a:solidFill>
              <a:srgbClr val="FFFFFF"/>
            </a:solid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marL="0" marR="0" algn="ctr" defTabSz="825500">
                <a:defRPr sz="4000">
                  <a:uFillTx/>
                  <a:latin typeface="Times New Roman"/>
                  <a:ea typeface="Times New Roman"/>
                  <a:cs typeface="Times New Roman"/>
                  <a:sym typeface="Times New Roman"/>
                </a:defRPr>
              </a:lvl1pPr>
            </a:lstStyle>
            <a:p>
              <a:r>
                <a:t>3</a:t>
              </a:r>
            </a:p>
          </p:txBody>
        </p:sp>
        <p:sp>
          <p:nvSpPr>
            <p:cNvPr id="1296" name="Line"/>
            <p:cNvSpPr/>
            <p:nvPr/>
          </p:nvSpPr>
          <p:spPr>
            <a:xfrm flipV="1">
              <a:off x="2219913" y="2121502"/>
              <a:ext cx="1" cy="1375644"/>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81"/>
                                        </p:tgtEl>
                                        <p:attrNameLst>
                                          <p:attrName>style.visibility</p:attrName>
                                        </p:attrNameLst>
                                      </p:cBhvr>
                                      <p:to>
                                        <p:strVal val="visible"/>
                                      </p:to>
                                    </p:set>
                                  </p:childTnLst>
                                </p:cTn>
                              </p:par>
                            </p:childTnLst>
                          </p:cTn>
                        </p:par>
                        <p:par>
                          <p:cTn id="7" fill="hold">
                            <p:stCondLst>
                              <p:cond delay="0"/>
                            </p:stCondLst>
                            <p:childTnLst>
                              <p:par>
                                <p:cTn id="8" presetID="-1" presetClass="path" presetSubtype="0" accel="50000" decel="50000" fill="hold" nodeType="afterEffect">
                                  <p:stCondLst>
                                    <p:cond delay="0"/>
                                  </p:stCondLst>
                                  <p:childTnLst>
                                    <p:animMotion origin="layout" path="M 0.000000 0.000000 L 0.494803 -0.000469" pathEditMode="relative">
                                      <p:cBhvr>
                                        <p:cTn id="9" dur="1500" fill="hold"/>
                                        <p:tgtEl>
                                          <p:spTgt spid="1281"/>
                                        </p:tgtEl>
                                        <p:attrNameLst>
                                          <p:attrName>ppt_x</p:attrName>
                                          <p:attrName>ppt_y</p:attrName>
                                        </p:attrNameLst>
                                      </p:cBhvr>
                                    </p:animMotion>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3" nodeType="clickEffect">
                                  <p:stCondLst>
                                    <p:cond delay="0"/>
                                  </p:stCondLst>
                                  <p:iterate>
                                    <p:tmAbs val="0"/>
                                  </p:iterate>
                                  <p:childTnLst>
                                    <p:set>
                                      <p:cBhvr>
                                        <p:cTn id="13" fill="hold">
                                          <p:stCondLst>
                                            <p:cond delay="0"/>
                                          </p:stCondLst>
                                        </p:cTn>
                                        <p:tgtEl>
                                          <p:spTgt spid="1281"/>
                                        </p:tgtEl>
                                        <p:attrNameLst>
                                          <p:attrName>style.visibility</p:attrName>
                                        </p:attrNameLst>
                                      </p:cBhvr>
                                      <p:to>
                                        <p:strVal val="hidden"/>
                                      </p:to>
                                    </p:set>
                                  </p:childTnLst>
                                </p:cTn>
                              </p:par>
                            </p:childTnLst>
                          </p:cTn>
                        </p:par>
                        <p:par>
                          <p:cTn id="14" fill="hold">
                            <p:stCondLst>
                              <p:cond delay="0"/>
                            </p:stCondLst>
                            <p:childTnLst>
                              <p:par>
                                <p:cTn id="15" presetID="1" presetClass="exit" presetSubtype="0" fill="hold" grpId="4" nodeType="afterEffect">
                                  <p:stCondLst>
                                    <p:cond delay="0"/>
                                  </p:stCondLst>
                                  <p:iterate>
                                    <p:tmAbs val="0"/>
                                  </p:iterate>
                                  <p:childTnLst>
                                    <p:set>
                                      <p:cBhvr>
                                        <p:cTn id="16" fill="hold">
                                          <p:stCondLst>
                                            <p:cond delay="0"/>
                                          </p:stCondLst>
                                        </p:cTn>
                                        <p:tgtEl>
                                          <p:spTgt spid="126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1" grpId="4" animBg="1" advAuto="0"/>
      <p:bldP spid="1281" grpId="1" animBg="1" advAuto="0"/>
      <p:bldP spid="1281" grpId="3" animBg="1" advAuto="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302" name="Updates"/>
          <p:cNvSpPr txBox="1">
            <a:spLocks noGrp="1"/>
          </p:cNvSpPr>
          <p:nvPr>
            <p:ph type="title"/>
          </p:nvPr>
        </p:nvSpPr>
        <p:spPr>
          <a:xfrm>
            <a:off x="2598924" y="3138446"/>
            <a:ext cx="4998920" cy="1562101"/>
          </a:xfrm>
          <a:prstGeom prst="rect">
            <a:avLst/>
          </a:prstGeom>
        </p:spPr>
        <p:txBody>
          <a:bodyPr/>
          <a:lstStyle>
            <a:lvl1pPr>
              <a:defRPr sz="8000">
                <a:solidFill>
                  <a:srgbClr val="FF2600"/>
                </a:solidFill>
                <a:latin typeface="Times New Roman"/>
                <a:ea typeface="Times New Roman"/>
                <a:cs typeface="Times New Roman"/>
                <a:sym typeface="Times New Roman"/>
              </a:defRPr>
            </a:lvl1pPr>
          </a:lstStyle>
          <a:p>
            <a:r>
              <a:t>Updates</a:t>
            </a:r>
          </a:p>
        </p:txBody>
      </p:sp>
      <p:sp>
        <p:nvSpPr>
          <p:cNvPr id="1303" name="Commutative: reordering updates does not affect the outcome…"/>
          <p:cNvSpPr txBox="1"/>
          <p:nvPr/>
        </p:nvSpPr>
        <p:spPr>
          <a:xfrm>
            <a:off x="5435608" y="7416203"/>
            <a:ext cx="17097675" cy="35729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pPr marL="860424" indent="-860424">
              <a:spcBef>
                <a:spcPts val="3000"/>
              </a:spcBef>
              <a:buClr>
                <a:srgbClr val="FF2600"/>
              </a:buClr>
              <a:buSzPct val="150000"/>
              <a:buChar char="•"/>
              <a:defRPr sz="5000">
                <a:latin typeface="Times New Roman"/>
                <a:ea typeface="Times New Roman"/>
                <a:cs typeface="Times New Roman"/>
                <a:sym typeface="Times New Roman"/>
              </a:defRPr>
            </a:pPr>
            <a:r>
              <a:rPr>
                <a:solidFill>
                  <a:srgbClr val="FF2600"/>
                </a:solidFill>
              </a:rPr>
              <a:t>Commutative</a:t>
            </a:r>
            <a:r>
              <a:t>: reordering updates does not affect the outcome</a:t>
            </a:r>
          </a:p>
          <a:p>
            <a:pPr marL="860424" indent="-860424">
              <a:spcBef>
                <a:spcPts val="3000"/>
              </a:spcBef>
              <a:buClr>
                <a:srgbClr val="FF2600"/>
              </a:buClr>
              <a:buSzPct val="150000"/>
              <a:buChar char="•"/>
              <a:defRPr sz="5000">
                <a:latin typeface="Times New Roman"/>
                <a:ea typeface="Times New Roman"/>
                <a:cs typeface="Times New Roman"/>
                <a:sym typeface="Times New Roman"/>
              </a:defRPr>
            </a:pPr>
            <a:r>
              <a:rPr>
                <a:solidFill>
                  <a:srgbClr val="FF2600"/>
                </a:solidFill>
              </a:rPr>
              <a:t>Idempotent</a:t>
            </a:r>
            <a:r>
              <a:t>: reapplying updates does not affect the outcome</a:t>
            </a:r>
          </a:p>
          <a:p>
            <a:pPr marL="860424" indent="-860424">
              <a:spcBef>
                <a:spcPts val="3000"/>
              </a:spcBef>
              <a:buClr>
                <a:srgbClr val="FF2600"/>
              </a:buClr>
              <a:buSzPct val="150000"/>
              <a:buChar char="•"/>
              <a:defRPr sz="5000">
                <a:latin typeface="Times New Roman"/>
                <a:ea typeface="Times New Roman"/>
                <a:cs typeface="Times New Roman"/>
                <a:sym typeface="Times New Roman"/>
              </a:defRPr>
            </a:pPr>
            <a:r>
              <a:t>Both achieved through timestamp ordering</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03">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30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0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3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3" grpId="1" build="p"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grpSp>
        <p:nvGrpSpPr>
          <p:cNvPr id="95" name="Group"/>
          <p:cNvGrpSpPr/>
          <p:nvPr/>
        </p:nvGrpSpPr>
        <p:grpSpPr>
          <a:xfrm>
            <a:off x="15141796" y="2155227"/>
            <a:ext cx="3873501" cy="2616201"/>
            <a:chOff x="0" y="0"/>
            <a:chExt cx="3873500" cy="2616200"/>
          </a:xfrm>
        </p:grpSpPr>
        <p:sp>
          <p:nvSpPr>
            <p:cNvPr id="91" name="Rounded Rectangle"/>
            <p:cNvSpPr/>
            <p:nvPr/>
          </p:nvSpPr>
          <p:spPr>
            <a:xfrm>
              <a:off x="0" y="0"/>
              <a:ext cx="3873500" cy="2616200"/>
            </a:xfrm>
            <a:prstGeom prst="roundRect">
              <a:avLst>
                <a:gd name="adj" fmla="val 7282"/>
              </a:avLst>
            </a:prstGeom>
            <a:noFill/>
            <a:ln w="50800" cap="flat">
              <a:solidFill>
                <a:srgbClr val="929000"/>
              </a:solidFill>
              <a:prstDash val="solid"/>
              <a:round/>
            </a:ln>
            <a:effectLst/>
          </p:spPr>
          <p:txBody>
            <a:bodyPr wrap="square" lIns="50800" tIns="50800" rIns="50800" bIns="50800" numCol="1" anchor="ctr">
              <a:noAutofit/>
            </a:bodyPr>
            <a:lstStyle/>
            <a:p>
              <a:endParaRPr/>
            </a:p>
          </p:txBody>
        </p:sp>
        <p:sp>
          <p:nvSpPr>
            <p:cNvPr id="92" name="mihai dobrescu"/>
            <p:cNvSpPr/>
            <p:nvPr/>
          </p:nvSpPr>
          <p:spPr>
            <a:xfrm>
              <a:off x="289059" y="228600"/>
              <a:ext cx="3492501"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mihai dobrescu</a:t>
              </a:r>
            </a:p>
          </p:txBody>
        </p:sp>
        <p:sp>
          <p:nvSpPr>
            <p:cNvPr id="93" name="PhD student"/>
            <p:cNvSpPr/>
            <p:nvPr/>
          </p:nvSpPr>
          <p:spPr>
            <a:xfrm>
              <a:off x="289059" y="965200"/>
              <a:ext cx="2774870"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PhD student</a:t>
              </a:r>
            </a:p>
          </p:txBody>
        </p:sp>
        <p:sp>
          <p:nvSpPr>
            <p:cNvPr id="94" name="enrolled 2009"/>
            <p:cNvSpPr/>
            <p:nvPr/>
          </p:nvSpPr>
          <p:spPr>
            <a:xfrm>
              <a:off x="289059" y="1701800"/>
              <a:ext cx="3251201"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enrolled 2009</a:t>
              </a:r>
            </a:p>
          </p:txBody>
        </p:sp>
      </p:grpSp>
      <p:grpSp>
        <p:nvGrpSpPr>
          <p:cNvPr id="99" name="Group"/>
          <p:cNvGrpSpPr/>
          <p:nvPr/>
        </p:nvGrpSpPr>
        <p:grpSpPr>
          <a:xfrm>
            <a:off x="15432832" y="2383827"/>
            <a:ext cx="3493565" cy="2209801"/>
            <a:chOff x="-1064" y="0"/>
            <a:chExt cx="3493564" cy="2209800"/>
          </a:xfrm>
        </p:grpSpPr>
        <p:sp>
          <p:nvSpPr>
            <p:cNvPr id="96" name="mihai dobrescu"/>
            <p:cNvSpPr/>
            <p:nvPr/>
          </p:nvSpPr>
          <p:spPr>
            <a:xfrm>
              <a:off x="0" y="0"/>
              <a:ext cx="3492500"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mihai dobrescu</a:t>
              </a:r>
            </a:p>
          </p:txBody>
        </p:sp>
        <p:sp>
          <p:nvSpPr>
            <p:cNvPr id="97" name="enrolled 2009"/>
            <p:cNvSpPr/>
            <p:nvPr/>
          </p:nvSpPr>
          <p:spPr>
            <a:xfrm>
              <a:off x="0" y="1473200"/>
              <a:ext cx="3251200"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enrolled 2009</a:t>
              </a:r>
            </a:p>
          </p:txBody>
        </p:sp>
        <p:sp>
          <p:nvSpPr>
            <p:cNvPr id="98" name="PhD student"/>
            <p:cNvSpPr/>
            <p:nvPr/>
          </p:nvSpPr>
          <p:spPr>
            <a:xfrm>
              <a:off x="-1065" y="722835"/>
              <a:ext cx="2774870" cy="7366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PhD student</a:t>
              </a:r>
            </a:p>
          </p:txBody>
        </p:sp>
      </p:grpSp>
      <p:grpSp>
        <p:nvGrpSpPr>
          <p:cNvPr id="104" name="Group"/>
          <p:cNvGrpSpPr/>
          <p:nvPr/>
        </p:nvGrpSpPr>
        <p:grpSpPr>
          <a:xfrm>
            <a:off x="15167236" y="5902001"/>
            <a:ext cx="3898822" cy="2616201"/>
            <a:chOff x="0" y="0"/>
            <a:chExt cx="3898820" cy="2616200"/>
          </a:xfrm>
        </p:grpSpPr>
        <p:sp>
          <p:nvSpPr>
            <p:cNvPr id="100" name="Rounded Rectangle"/>
            <p:cNvSpPr/>
            <p:nvPr/>
          </p:nvSpPr>
          <p:spPr>
            <a:xfrm>
              <a:off x="0" y="0"/>
              <a:ext cx="3873500" cy="2616200"/>
            </a:xfrm>
            <a:prstGeom prst="roundRect">
              <a:avLst>
                <a:gd name="adj" fmla="val 7282"/>
              </a:avLst>
            </a:prstGeom>
            <a:noFill/>
            <a:ln w="50800" cap="flat">
              <a:solidFill>
                <a:srgbClr val="929000"/>
              </a:solidFill>
              <a:prstDash val="solid"/>
              <a:round/>
            </a:ln>
            <a:effectLst/>
          </p:spPr>
          <p:txBody>
            <a:bodyPr wrap="square" lIns="50800" tIns="50800" rIns="50800" bIns="50800" numCol="1" anchor="ctr">
              <a:noAutofit/>
            </a:bodyPr>
            <a:lstStyle/>
            <a:p>
              <a:endParaRPr/>
            </a:p>
          </p:txBody>
        </p:sp>
        <p:sp>
          <p:nvSpPr>
            <p:cNvPr id="101" name="zhiyong zhang"/>
            <p:cNvSpPr/>
            <p:nvPr/>
          </p:nvSpPr>
          <p:spPr>
            <a:xfrm>
              <a:off x="304720" y="228600"/>
              <a:ext cx="3425444"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zhiyong zhang</a:t>
              </a:r>
            </a:p>
          </p:txBody>
        </p:sp>
        <p:sp>
          <p:nvSpPr>
            <p:cNvPr id="102" name="visiting student"/>
            <p:cNvSpPr/>
            <p:nvPr/>
          </p:nvSpPr>
          <p:spPr>
            <a:xfrm>
              <a:off x="304720" y="965200"/>
              <a:ext cx="3594101"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visiting student</a:t>
              </a:r>
            </a:p>
          </p:txBody>
        </p:sp>
        <p:sp>
          <p:nvSpPr>
            <p:cNvPr id="103" name="enrolled 2012"/>
            <p:cNvSpPr/>
            <p:nvPr/>
          </p:nvSpPr>
          <p:spPr>
            <a:xfrm>
              <a:off x="304720" y="1701800"/>
              <a:ext cx="3162301"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enrolled 2012</a:t>
              </a:r>
            </a:p>
          </p:txBody>
        </p:sp>
      </p:grpSp>
      <p:grpSp>
        <p:nvGrpSpPr>
          <p:cNvPr id="107" name="Group"/>
          <p:cNvGrpSpPr/>
          <p:nvPr/>
        </p:nvGrpSpPr>
        <p:grpSpPr>
          <a:xfrm>
            <a:off x="4662396" y="2089820"/>
            <a:ext cx="4846941" cy="6356645"/>
            <a:chOff x="0" y="0"/>
            <a:chExt cx="4846939" cy="6356644"/>
          </a:xfrm>
        </p:grpSpPr>
        <p:sp>
          <p:nvSpPr>
            <p:cNvPr id="105" name="Rounded Rectangle"/>
            <p:cNvSpPr/>
            <p:nvPr/>
          </p:nvSpPr>
          <p:spPr>
            <a:xfrm>
              <a:off x="0" y="0"/>
              <a:ext cx="4846940" cy="6356645"/>
            </a:xfrm>
            <a:prstGeom prst="roundRect">
              <a:avLst>
                <a:gd name="adj" fmla="val 4098"/>
              </a:avLst>
            </a:prstGeom>
            <a:noFill/>
            <a:ln w="63500" cap="flat">
              <a:solidFill>
                <a:srgbClr val="000000"/>
              </a:solidFill>
              <a:prstDash val="solid"/>
              <a:round/>
            </a:ln>
            <a:effectLst/>
          </p:spPr>
          <p:txBody>
            <a:bodyPr wrap="square" lIns="50800" tIns="50800" rIns="50800" bIns="50800" numCol="1" anchor="ctr">
              <a:noAutofit/>
            </a:bodyPr>
            <a:lstStyle/>
            <a:p>
              <a:endParaRPr/>
            </a:p>
          </p:txBody>
        </p:sp>
        <p:sp>
          <p:nvSpPr>
            <p:cNvPr id="106" name="network arch. lab"/>
            <p:cNvSpPr/>
            <p:nvPr/>
          </p:nvSpPr>
          <p:spPr>
            <a:xfrm>
              <a:off x="159295" y="291346"/>
              <a:ext cx="3832321" cy="6886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4000">
                  <a:uFill>
                    <a:solidFill>
                      <a:srgbClr val="929000"/>
                    </a:solidFill>
                  </a:uFill>
                  <a:latin typeface="Times New Roman"/>
                  <a:ea typeface="Times New Roman"/>
                  <a:cs typeface="Times New Roman"/>
                  <a:sym typeface="Times New Roman"/>
                </a:defRPr>
              </a:lvl1pPr>
            </a:lstStyle>
            <a:p>
              <a:r>
                <a:t>network arch. lab</a:t>
              </a:r>
            </a:p>
          </p:txBody>
        </p:sp>
      </p:grpSp>
      <p:grpSp>
        <p:nvGrpSpPr>
          <p:cNvPr id="111" name="Group"/>
          <p:cNvGrpSpPr/>
          <p:nvPr/>
        </p:nvGrpSpPr>
        <p:grpSpPr>
          <a:xfrm>
            <a:off x="15471996" y="6130601"/>
            <a:ext cx="3594101" cy="2209801"/>
            <a:chOff x="0" y="0"/>
            <a:chExt cx="3594100" cy="2209800"/>
          </a:xfrm>
        </p:grpSpPr>
        <p:sp>
          <p:nvSpPr>
            <p:cNvPr id="108" name="visiting student"/>
            <p:cNvSpPr/>
            <p:nvPr/>
          </p:nvSpPr>
          <p:spPr>
            <a:xfrm>
              <a:off x="0" y="736600"/>
              <a:ext cx="3594100"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visiting student</a:t>
              </a:r>
            </a:p>
          </p:txBody>
        </p:sp>
        <p:sp>
          <p:nvSpPr>
            <p:cNvPr id="109" name="enrolled 2012"/>
            <p:cNvSpPr/>
            <p:nvPr/>
          </p:nvSpPr>
          <p:spPr>
            <a:xfrm>
              <a:off x="0" y="1473200"/>
              <a:ext cx="3162300"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enrolled 2012</a:t>
              </a:r>
            </a:p>
          </p:txBody>
        </p:sp>
        <p:sp>
          <p:nvSpPr>
            <p:cNvPr id="110" name="zhiyong zhang"/>
            <p:cNvSpPr/>
            <p:nvPr/>
          </p:nvSpPr>
          <p:spPr>
            <a:xfrm>
              <a:off x="0" y="0"/>
              <a:ext cx="3425443" cy="736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noAutofit/>
            </a:bodyPr>
            <a:lstStyle>
              <a:lvl1pPr>
                <a:defRPr sz="3800">
                  <a:solidFill>
                    <a:srgbClr val="929000"/>
                  </a:solidFill>
                  <a:uFill>
                    <a:solidFill>
                      <a:srgbClr val="929000"/>
                    </a:solidFill>
                  </a:uFill>
                  <a:latin typeface="Times New Roman"/>
                  <a:ea typeface="Times New Roman"/>
                  <a:cs typeface="Times New Roman"/>
                  <a:sym typeface="Times New Roman"/>
                </a:defRPr>
              </a:lvl1pPr>
            </a:lstStyle>
            <a:p>
              <a:r>
                <a:t>zhiyong zhang</a:t>
              </a:r>
            </a:p>
          </p:txBody>
        </p:sp>
      </p:grpSp>
      <p:sp>
        <p:nvSpPr>
          <p:cNvPr id="112" name="0x12aadd"/>
          <p:cNvSpPr/>
          <p:nvPr/>
        </p:nvSpPr>
        <p:spPr>
          <a:xfrm>
            <a:off x="15084686" y="1456727"/>
            <a:ext cx="2908301" cy="73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0x12aadd</a:t>
            </a:r>
          </a:p>
        </p:txBody>
      </p:sp>
      <p:sp>
        <p:nvSpPr>
          <p:cNvPr id="113" name="0x1348ad"/>
          <p:cNvSpPr/>
          <p:nvPr/>
        </p:nvSpPr>
        <p:spPr>
          <a:xfrm>
            <a:off x="15103736" y="5216201"/>
            <a:ext cx="3403601" cy="73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0x1348ad</a:t>
            </a:r>
          </a:p>
        </p:txBody>
      </p:sp>
      <p:sp>
        <p:nvSpPr>
          <p:cNvPr id="114" name="0x12aadd"/>
          <p:cNvSpPr/>
          <p:nvPr/>
        </p:nvSpPr>
        <p:spPr>
          <a:xfrm>
            <a:off x="6040481" y="3258220"/>
            <a:ext cx="3314701" cy="73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0x12aadd</a:t>
            </a:r>
          </a:p>
        </p:txBody>
      </p:sp>
      <p:sp>
        <p:nvSpPr>
          <p:cNvPr id="115" name="0x1348ad"/>
          <p:cNvSpPr/>
          <p:nvPr/>
        </p:nvSpPr>
        <p:spPr>
          <a:xfrm>
            <a:off x="6040481" y="3994820"/>
            <a:ext cx="3581401" cy="73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0x1348ad</a:t>
            </a:r>
          </a:p>
        </p:txBody>
      </p:sp>
      <p:sp>
        <p:nvSpPr>
          <p:cNvPr id="116" name="For efficient communication and organization"/>
          <p:cNvSpPr txBox="1">
            <a:spLocks noGrp="1"/>
          </p:cNvSpPr>
          <p:nvPr>
            <p:ph type="body" sz="quarter" idx="4294967295"/>
          </p:nvPr>
        </p:nvSpPr>
        <p:spPr>
          <a:xfrm>
            <a:off x="7316916" y="10510499"/>
            <a:ext cx="9750168" cy="756003"/>
          </a:xfrm>
          <a:prstGeom prst="rect">
            <a:avLst/>
          </a:prstGeom>
        </p:spPr>
        <p:txBody>
          <a:bodyPr/>
          <a:lstStyle/>
          <a:p>
            <a:pPr marL="0" indent="0">
              <a:buClrTx/>
              <a:buSzTx/>
              <a:buFontTx/>
              <a:buNone/>
              <a:defRPr sz="4000">
                <a:solidFill>
                  <a:srgbClr val="000000"/>
                </a:solidFill>
                <a:uFill>
                  <a:solidFill>
                    <a:srgbClr val="000000"/>
                  </a:solidFill>
                </a:uFill>
                <a:latin typeface="Times New Roman"/>
                <a:ea typeface="Times New Roman"/>
                <a:cs typeface="Times New Roman"/>
                <a:sym typeface="Times New Roman"/>
              </a:defRPr>
            </a:pPr>
            <a:r>
              <a:t>For efficient</a:t>
            </a:r>
            <a:r>
              <a:rPr>
                <a:solidFill>
                  <a:srgbClr val="424242"/>
                </a:solidFill>
              </a:rPr>
              <a:t> </a:t>
            </a:r>
            <a:r>
              <a:rPr>
                <a:solidFill>
                  <a:srgbClr val="FF2600"/>
                </a:solidFill>
              </a:rPr>
              <a:t>communication</a:t>
            </a:r>
            <a:r>
              <a:rPr>
                <a:solidFill>
                  <a:srgbClr val="424242"/>
                </a:solidFill>
              </a:rPr>
              <a:t> </a:t>
            </a:r>
            <a:r>
              <a:t>and</a:t>
            </a:r>
            <a:r>
              <a:rPr>
                <a:solidFill>
                  <a:srgbClr val="424242"/>
                </a:solidFill>
              </a:rPr>
              <a:t> </a:t>
            </a:r>
            <a:r>
              <a:rPr>
                <a:solidFill>
                  <a:srgbClr val="FF2600"/>
                </a:solidFill>
              </a:rPr>
              <a:t>organization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10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99"/>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5" nodeType="afterEffect">
                                  <p:stCondLst>
                                    <p:cond delay="0"/>
                                  </p:stCondLst>
                                  <p:iterate>
                                    <p:tmAbs val="0"/>
                                  </p:iterate>
                                  <p:childTnLst>
                                    <p:set>
                                      <p:cBhvr>
                                        <p:cTn id="21" fill="hold"/>
                                        <p:tgtEl>
                                          <p:spTgt spid="111"/>
                                        </p:tgtEl>
                                        <p:attrNameLst>
                                          <p:attrName>style.visibility</p:attrName>
                                        </p:attrNameLst>
                                      </p:cBhvr>
                                      <p:to>
                                        <p:strVal val="visible"/>
                                      </p:to>
                                    </p:set>
                                  </p:childTnLst>
                                </p:cTn>
                              </p:par>
                            </p:childTnLst>
                          </p:cTn>
                        </p:par>
                        <p:par>
                          <p:cTn id="22" fill="hold">
                            <p:stCondLst>
                              <p:cond delay="0"/>
                            </p:stCondLst>
                            <p:childTnLst>
                              <p:par>
                                <p:cTn id="23" presetID="-1" presetClass="path" presetSubtype="0" accel="50000" decel="50000" fill="hold" nodeType="afterEffect">
                                  <p:stCondLst>
                                    <p:cond delay="0"/>
                                  </p:stCondLst>
                                  <p:childTnLst>
                                    <p:animMotion origin="layout" path="M 0.000000 0.000000 L -0.396700 0.067515" pathEditMode="relative">
                                      <p:cBhvr>
                                        <p:cTn id="24" dur="1000" fill="hold"/>
                                        <p:tgtEl>
                                          <p:spTgt spid="99"/>
                                        </p:tgtEl>
                                        <p:attrNameLst>
                                          <p:attrName>ppt_x</p:attrName>
                                          <p:attrName>ppt_y</p:attrName>
                                        </p:attrNameLst>
                                      </p:cBhvr>
                                    </p:animMotion>
                                  </p:childTnLst>
                                </p:cTn>
                              </p:par>
                            </p:childTnLst>
                          </p:cTn>
                        </p:par>
                        <p:par>
                          <p:cTn id="25" fill="hold">
                            <p:stCondLst>
                              <p:cond delay="0"/>
                            </p:stCondLst>
                            <p:childTnLst>
                              <p:par>
                                <p:cTn id="26" presetID="-1" presetClass="path" presetSubtype="0" accel="50000" decel="50000" fill="hold" nodeType="withEffect">
                                  <p:stCondLst>
                                    <p:cond delay="0"/>
                                  </p:stCondLst>
                                  <p:childTnLst>
                                    <p:animMotion origin="layout" path="M 0.000000 0.000000 L -0.399990 -0.038216" pathEditMode="relative">
                                      <p:cBhvr>
                                        <p:cTn id="27" dur="1000" fill="hold"/>
                                        <p:tgtEl>
                                          <p:spTgt spid="111"/>
                                        </p:tgtEl>
                                        <p:attrNameLst>
                                          <p:attrName>ppt_x</p:attrName>
                                          <p:attrName>ppt_y</p:attrName>
                                        </p:attrNameLst>
                                      </p:cBhvr>
                                    </p:animMotion>
                                  </p:childTnLst>
                                </p:cTn>
                              </p:par>
                            </p:childTnLst>
                          </p:cTn>
                        </p:par>
                      </p:childTnLst>
                    </p:cTn>
                  </p:par>
                  <p:par>
                    <p:cTn id="28" fill="hold">
                      <p:stCondLst>
                        <p:cond delay="indefinite"/>
                      </p:stCondLst>
                      <p:childTnLst>
                        <p:par>
                          <p:cTn id="29" fill="hold">
                            <p:stCondLst>
                              <p:cond delay="0"/>
                            </p:stCondLst>
                            <p:childTnLst>
                              <p:par>
                                <p:cTn id="30" presetID="9" presetClass="exit" fill="hold" grpId="8" nodeType="clickEffect">
                                  <p:stCondLst>
                                    <p:cond delay="0"/>
                                  </p:stCondLst>
                                  <p:iterate>
                                    <p:tmAbs val="0"/>
                                  </p:iterate>
                                  <p:childTnLst>
                                    <p:animEffect transition="out" filter="dissolve">
                                      <p:cBhvr>
                                        <p:cTn id="31" dur="1000" fill="hold"/>
                                        <p:tgtEl>
                                          <p:spTgt spid="99"/>
                                        </p:tgtEl>
                                      </p:cBhvr>
                                    </p:animEffect>
                                    <p:set>
                                      <p:cBhvr>
                                        <p:cTn id="32" fill="hold">
                                          <p:stCondLst>
                                            <p:cond delay="999"/>
                                          </p:stCondLst>
                                        </p:cTn>
                                        <p:tgtEl>
                                          <p:spTgt spid="99"/>
                                        </p:tgtEl>
                                        <p:attrNameLst>
                                          <p:attrName>style.visibility</p:attrName>
                                        </p:attrNameLst>
                                      </p:cBhvr>
                                      <p:to>
                                        <p:strVal val="hidden"/>
                                      </p:to>
                                    </p:set>
                                  </p:childTnLst>
                                </p:cTn>
                              </p:par>
                            </p:childTnLst>
                          </p:cTn>
                        </p:par>
                        <p:par>
                          <p:cTn id="33" fill="hold">
                            <p:stCondLst>
                              <p:cond delay="1000"/>
                            </p:stCondLst>
                            <p:childTnLst>
                              <p:par>
                                <p:cTn id="34" presetID="9" presetClass="exit" fill="hold" grpId="9" nodeType="afterEffect">
                                  <p:stCondLst>
                                    <p:cond delay="0"/>
                                  </p:stCondLst>
                                  <p:iterate>
                                    <p:tmAbs val="0"/>
                                  </p:iterate>
                                  <p:childTnLst>
                                    <p:animEffect transition="out" filter="dissolve">
                                      <p:cBhvr>
                                        <p:cTn id="35" dur="1000" fill="hold"/>
                                        <p:tgtEl>
                                          <p:spTgt spid="111"/>
                                        </p:tgtEl>
                                      </p:cBhvr>
                                    </p:animEffect>
                                    <p:set>
                                      <p:cBhvr>
                                        <p:cTn id="36" fill="hold">
                                          <p:stCondLst>
                                            <p:cond delay="999"/>
                                          </p:stCondLst>
                                        </p:cTn>
                                        <p:tgtEl>
                                          <p:spTgt spid="111"/>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0" nodeType="clickEffect">
                                  <p:stCondLst>
                                    <p:cond delay="0"/>
                                  </p:stCondLst>
                                  <p:iterate>
                                    <p:tmAbs val="0"/>
                                  </p:iterate>
                                  <p:childTnLst>
                                    <p:set>
                                      <p:cBhvr>
                                        <p:cTn id="40" fill="hold"/>
                                        <p:tgtEl>
                                          <p:spTgt spid="112"/>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11" nodeType="afterEffect">
                                  <p:stCondLst>
                                    <p:cond delay="0"/>
                                  </p:stCondLst>
                                  <p:iterate>
                                    <p:tmAbs val="0"/>
                                  </p:iterate>
                                  <p:childTnLst>
                                    <p:set>
                                      <p:cBhvr>
                                        <p:cTn id="43" fill="hold"/>
                                        <p:tgtEl>
                                          <p:spTgt spid="113"/>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12" nodeType="clickEffect">
                                  <p:stCondLst>
                                    <p:cond delay="0"/>
                                  </p:stCondLst>
                                  <p:iterate>
                                    <p:tmAbs val="0"/>
                                  </p:iterate>
                                  <p:childTnLst>
                                    <p:set>
                                      <p:cBhvr>
                                        <p:cTn id="47" fill="hold"/>
                                        <p:tgtEl>
                                          <p:spTgt spid="114"/>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13" nodeType="afterEffect">
                                  <p:stCondLst>
                                    <p:cond delay="0"/>
                                  </p:stCondLst>
                                  <p:iterate>
                                    <p:tmAbs val="0"/>
                                  </p:iterate>
                                  <p:childTnLst>
                                    <p:set>
                                      <p:cBhvr>
                                        <p:cTn id="50" fill="hold"/>
                                        <p:tgtEl>
                                          <p:spTgt spid="1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4" nodeType="clickEffect">
                                  <p:stCondLst>
                                    <p:cond delay="0"/>
                                  </p:stCondLst>
                                  <p:iterate>
                                    <p:tmAbs val="0"/>
                                  </p:iterate>
                                  <p:childTnLst>
                                    <p:set>
                                      <p:cBhvr>
                                        <p:cTn id="54" fill="hold"/>
                                        <p:tgtEl>
                                          <p:spTgt spid="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2" animBg="1" advAuto="0"/>
      <p:bldP spid="99" grpId="4" animBg="1" advAuto="0"/>
      <p:bldP spid="99" grpId="8" animBg="1" advAuto="0"/>
      <p:bldP spid="104" grpId="3" animBg="1" advAuto="0"/>
      <p:bldP spid="107" grpId="1" animBg="1" advAuto="0"/>
      <p:bldP spid="111" grpId="5" animBg="1" advAuto="0"/>
      <p:bldP spid="111" grpId="9" animBg="1" advAuto="0"/>
      <p:bldP spid="112" grpId="10" animBg="1" advAuto="0"/>
      <p:bldP spid="113" grpId="11" animBg="1" advAuto="0"/>
      <p:bldP spid="114" grpId="12" animBg="1" advAuto="0"/>
      <p:bldP spid="115" grpId="13" animBg="1" advAuto="0"/>
      <p:bldP spid="116" grpId="14" animBg="1" advAuto="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07" name="Group"/>
          <p:cNvGrpSpPr/>
          <p:nvPr/>
        </p:nvGrpSpPr>
        <p:grpSpPr>
          <a:xfrm>
            <a:off x="1790" y="1764619"/>
            <a:ext cx="24384003" cy="254393"/>
            <a:chOff x="0" y="0"/>
            <a:chExt cx="24384001" cy="254392"/>
          </a:xfrm>
        </p:grpSpPr>
        <p:sp>
          <p:nvSpPr>
            <p:cNvPr id="1305" name="Rectangle"/>
            <p:cNvSpPr/>
            <p:nvPr/>
          </p:nvSpPr>
          <p:spPr>
            <a:xfrm>
              <a:off x="0" y="0"/>
              <a:ext cx="24384002" cy="107490"/>
            </a:xfrm>
            <a:prstGeom prst="rect">
              <a:avLst/>
            </a:prstGeom>
            <a:solidFill>
              <a:srgbClr val="E0E0E0"/>
            </a:solidFill>
            <a:ln w="9525" cap="flat">
              <a:noFill/>
              <a:miter lim="400000"/>
            </a:ln>
            <a:effectLst/>
          </p:spPr>
          <p:txBody>
            <a:bodyPr wrap="square" lIns="50800" tIns="50800" rIns="50800" bIns="50800" numCol="1" anchor="ctr">
              <a:noAutofit/>
            </a:bodyPr>
            <a:lstStyle/>
            <a:p>
              <a:endParaRPr/>
            </a:p>
          </p:txBody>
        </p:sp>
        <p:sp>
          <p:nvSpPr>
            <p:cNvPr id="1306" name="Rectangle"/>
            <p:cNvSpPr/>
            <p:nvPr/>
          </p:nvSpPr>
          <p:spPr>
            <a:xfrm>
              <a:off x="0" y="146902"/>
              <a:ext cx="24384002" cy="107491"/>
            </a:xfrm>
            <a:prstGeom prst="rect">
              <a:avLst/>
            </a:prstGeom>
            <a:solidFill>
              <a:srgbClr val="E0E0E0"/>
            </a:solidFill>
            <a:ln w="9525" cap="flat">
              <a:noFill/>
              <a:miter lim="400000"/>
            </a:ln>
            <a:effectLst/>
          </p:spPr>
          <p:txBody>
            <a:bodyPr wrap="square" lIns="50800" tIns="50800" rIns="50800" bIns="50800" numCol="1" anchor="ctr">
              <a:noAutofit/>
            </a:bodyPr>
            <a:lstStyle/>
            <a:p>
              <a:endParaRPr/>
            </a:p>
          </p:txBody>
        </p:sp>
      </p:grpSp>
      <p:sp>
        <p:nvSpPr>
          <p:cNvPr id="1308" name="Designing a Global Name Service"/>
          <p:cNvSpPr txBox="1">
            <a:spLocks noGrp="1"/>
          </p:cNvSpPr>
          <p:nvPr>
            <p:ph type="title"/>
          </p:nvPr>
        </p:nvSpPr>
        <p:spPr>
          <a:prstGeom prst="rect">
            <a:avLst/>
          </a:prstGeom>
        </p:spPr>
        <p:txBody>
          <a:bodyPr/>
          <a:lstStyle/>
          <a:p>
            <a:r>
              <a:t>Designing a Global Name Service</a:t>
            </a:r>
          </a:p>
        </p:txBody>
      </p:sp>
      <p:sp>
        <p:nvSpPr>
          <p:cNvPr id="1309" name="Scalability:  supports an arbitrary number of names and organizations…"/>
          <p:cNvSpPr txBox="1">
            <a:spLocks noGrp="1"/>
          </p:cNvSpPr>
          <p:nvPr>
            <p:ph type="body" idx="1"/>
          </p:nvPr>
        </p:nvSpPr>
        <p:spPr>
          <a:xfrm>
            <a:off x="1439399" y="2997531"/>
            <a:ext cx="21020171" cy="9652001"/>
          </a:xfrm>
          <a:prstGeom prst="rect">
            <a:avLst/>
          </a:prstGeom>
        </p:spPr>
        <p:txBody>
          <a:bodyPr/>
          <a:lstStyle/>
          <a:p>
            <a:pPr>
              <a:defRPr sz="5000">
                <a:latin typeface="Times New Roman"/>
                <a:ea typeface="Times New Roman"/>
                <a:cs typeface="Times New Roman"/>
                <a:sym typeface="Times New Roman"/>
              </a:defRPr>
            </a:pPr>
            <a:r>
              <a:rPr>
                <a:solidFill>
                  <a:srgbClr val="FF2600"/>
                </a:solidFill>
              </a:rPr>
              <a:t>Scalability</a:t>
            </a:r>
            <a:r>
              <a:t>:  supports an arbitrary number of names and organizations</a:t>
            </a:r>
          </a:p>
          <a:p>
            <a:pPr lvl="1">
              <a:lnSpc>
                <a:spcPct val="120000"/>
              </a:lnSpc>
              <a:spcBef>
                <a:spcPts val="4000"/>
              </a:spcBef>
              <a:defRPr i="0">
                <a:latin typeface="Times New Roman"/>
                <a:ea typeface="Times New Roman"/>
                <a:cs typeface="Times New Roman"/>
                <a:sym typeface="Times New Roman"/>
              </a:defRPr>
            </a:pPr>
            <a:r>
              <a:rPr i="1"/>
              <a:t>achieved through </a:t>
            </a:r>
            <a:r>
              <a:rPr i="1">
                <a:solidFill>
                  <a:srgbClr val="FF2600"/>
                </a:solidFill>
              </a:rPr>
              <a:t>hierarchy</a:t>
            </a:r>
            <a:r>
              <a:rPr i="1"/>
              <a:t> and private name spaces</a:t>
            </a:r>
            <a:r>
              <a:t> </a:t>
            </a:r>
          </a:p>
          <a:p>
            <a:pPr>
              <a:spcBef>
                <a:spcPts val="500"/>
              </a:spcBef>
              <a:defRPr sz="5000">
                <a:latin typeface="Times New Roman"/>
                <a:ea typeface="Times New Roman"/>
                <a:cs typeface="Times New Roman"/>
                <a:sym typeface="Times New Roman"/>
              </a:defRPr>
            </a:pPr>
            <a:r>
              <a:rPr>
                <a:solidFill>
                  <a:srgbClr val="FF2600"/>
                </a:solidFill>
              </a:rPr>
              <a:t>Fault-tolerance</a:t>
            </a:r>
            <a:r>
              <a:t>: operates even when N servers fail</a:t>
            </a:r>
          </a:p>
          <a:p>
            <a:pPr lvl="1">
              <a:lnSpc>
                <a:spcPct val="120000"/>
              </a:lnSpc>
              <a:spcBef>
                <a:spcPts val="4000"/>
              </a:spcBef>
              <a:defRPr>
                <a:latin typeface="Times New Roman"/>
                <a:ea typeface="Times New Roman"/>
                <a:cs typeface="Times New Roman"/>
                <a:sym typeface="Times New Roman"/>
              </a:defRPr>
            </a:pPr>
            <a:r>
              <a:t>achieved through </a:t>
            </a:r>
            <a:r>
              <a:rPr>
                <a:solidFill>
                  <a:srgbClr val="FF2600"/>
                </a:solidFill>
              </a:rPr>
              <a:t>redundancy</a:t>
            </a:r>
            <a:r>
              <a:t> + </a:t>
            </a:r>
            <a:r>
              <a:rPr>
                <a:solidFill>
                  <a:srgbClr val="FF2600"/>
                </a:solidFill>
              </a:rPr>
              <a:t>eventual consistency</a:t>
            </a:r>
          </a:p>
          <a:p>
            <a:pPr>
              <a:spcBef>
                <a:spcPts val="500"/>
              </a:spcBef>
              <a:defRPr sz="5000">
                <a:latin typeface="Times New Roman"/>
                <a:ea typeface="Times New Roman"/>
                <a:cs typeface="Times New Roman"/>
                <a:sym typeface="Times New Roman"/>
              </a:defRPr>
            </a:pPr>
            <a:r>
              <a:t>The system uses itself as a name service</a:t>
            </a:r>
          </a:p>
          <a:p>
            <a:pPr>
              <a:spcBef>
                <a:spcPts val="500"/>
              </a:spcBef>
              <a:defRPr sz="5000">
                <a:latin typeface="Times New Roman"/>
                <a:ea typeface="Times New Roman"/>
                <a:cs typeface="Times New Roman"/>
                <a:sym typeface="Times New Roman"/>
              </a:defRPr>
            </a:pPr>
            <a:r>
              <a:t>Clients and servers </a:t>
            </a:r>
            <a:r>
              <a:rPr>
                <a:solidFill>
                  <a:srgbClr val="FF2600"/>
                </a:solidFill>
              </a:rPr>
              <a:t>cache</a:t>
            </a:r>
            <a:r>
              <a:t> mappings</a:t>
            </a:r>
          </a:p>
          <a:p>
            <a:pPr>
              <a:spcBef>
                <a:spcPts val="4000"/>
              </a:spcBef>
              <a:defRPr sz="5000">
                <a:latin typeface="Times New Roman"/>
                <a:ea typeface="Times New Roman"/>
                <a:cs typeface="Times New Roman"/>
                <a:sym typeface="Times New Roman"/>
              </a:defRPr>
            </a:pPr>
            <a:r>
              <a:t>Stale mappings avoided through </a:t>
            </a:r>
            <a:r>
              <a:rPr>
                <a:solidFill>
                  <a:srgbClr val="FF2600"/>
                </a:solidFill>
              </a:rPr>
              <a:t>expiration dates</a:t>
            </a:r>
          </a:p>
          <a:p>
            <a:pPr>
              <a:spcBef>
                <a:spcPts val="0"/>
              </a:spcBef>
              <a:defRPr sz="5000">
                <a:latin typeface="Times New Roman"/>
                <a:ea typeface="Times New Roman"/>
                <a:cs typeface="Times New Roman"/>
                <a:sym typeface="Times New Roman"/>
              </a:defRPr>
            </a:pPr>
            <a:r>
              <a:t>Updates are </a:t>
            </a:r>
            <a:r>
              <a:rPr>
                <a:solidFill>
                  <a:srgbClr val="FF2600"/>
                </a:solidFill>
              </a:rPr>
              <a:t>commutative</a:t>
            </a:r>
            <a:r>
              <a:t> and </a:t>
            </a:r>
            <a:r>
              <a:rPr>
                <a:solidFill>
                  <a:srgbClr val="FF2600"/>
                </a:solidFill>
              </a:rPr>
              <a:t>idempotent</a:t>
            </a:r>
            <a:r>
              <a:t> </a:t>
            </a:r>
          </a:p>
        </p:txBody>
      </p:sp>
      <p:sp>
        <p:nvSpPr>
          <p:cNvPr id="1310"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09">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309">
                                            <p:txEl>
                                              <p:pRg st="0" end="0"/>
                                            </p:txEl>
                                          </p:spTgt>
                                        </p:tgtEl>
                                        <p:attrNameLst>
                                          <p:attrName>style.visibility</p:attrName>
                                        </p:attrNameLst>
                                      </p:cBhvr>
                                      <p:to>
                                        <p:strVal val="visible"/>
                                      </p:to>
                                    </p:set>
                                  </p:childTnLst>
                                </p:cTn>
                              </p:par>
                              <p:par>
                                <p:cTn id="9" presetID="1" presetClass="entr" presetSubtype="0" fill="hold" grpId="1" nodeType="withEffect">
                                  <p:stCondLst>
                                    <p:cond delay="0"/>
                                  </p:stCondLst>
                                  <p:iterate>
                                    <p:tmAbs val="0"/>
                                  </p:iterate>
                                  <p:childTnLst>
                                    <p:set>
                                      <p:cBhvr>
                                        <p:cTn id="10" fill="hold"/>
                                        <p:tgtEl>
                                          <p:spTgt spid="13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1309">
                                            <p:txEl>
                                              <p:pRg st="2" end="2"/>
                                            </p:txEl>
                                          </p:spTgt>
                                        </p:tgtEl>
                                        <p:attrNameLst>
                                          <p:attrName>style.visibility</p:attrName>
                                        </p:attrNameLst>
                                      </p:cBhvr>
                                      <p:to>
                                        <p:strVal val="visible"/>
                                      </p:to>
                                    </p:set>
                                  </p:childTnLst>
                                </p:cTn>
                              </p:par>
                              <p:par>
                                <p:cTn id="15" presetID="1" presetClass="entr" presetSubtype="0" fill="hold" grpId="1" nodeType="withEffect">
                                  <p:stCondLst>
                                    <p:cond delay="0"/>
                                  </p:stCondLst>
                                  <p:iterate>
                                    <p:tmAbs val="0"/>
                                  </p:iterate>
                                  <p:childTnLst>
                                    <p:set>
                                      <p:cBhvr>
                                        <p:cTn id="16" fill="hold"/>
                                        <p:tgtEl>
                                          <p:spTgt spid="130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130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130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iterate>
                                    <p:tmAbs val="0"/>
                                  </p:iterate>
                                  <p:childTnLst>
                                    <p:set>
                                      <p:cBhvr>
                                        <p:cTn id="28" fill="hold"/>
                                        <p:tgtEl>
                                          <p:spTgt spid="1309">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iterate>
                                    <p:tmAbs val="0"/>
                                  </p:iterate>
                                  <p:childTnLst>
                                    <p:set>
                                      <p:cBhvr>
                                        <p:cTn id="32" fill="hold"/>
                                        <p:tgtEl>
                                          <p:spTgt spid="130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9" grpId="1" build="p"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21" name="For indirection"/>
          <p:cNvSpPr txBox="1">
            <a:spLocks noGrp="1"/>
          </p:cNvSpPr>
          <p:nvPr>
            <p:ph type="body" sz="quarter" idx="4294967295"/>
          </p:nvPr>
        </p:nvSpPr>
        <p:spPr>
          <a:xfrm>
            <a:off x="10437774" y="10422802"/>
            <a:ext cx="3508452" cy="756003"/>
          </a:xfrm>
          <a:prstGeom prst="rect">
            <a:avLst/>
          </a:prstGeom>
        </p:spPr>
        <p:txBody>
          <a:bodyPr/>
          <a:lstStyle/>
          <a:p>
            <a:pPr marL="0" indent="0">
              <a:buClrTx/>
              <a:buSzTx/>
              <a:buFontTx/>
              <a:buNone/>
              <a:defRPr sz="4000">
                <a:solidFill>
                  <a:srgbClr val="000000"/>
                </a:solidFill>
                <a:uFill>
                  <a:solidFill>
                    <a:srgbClr val="000000"/>
                  </a:solidFill>
                </a:uFill>
                <a:latin typeface="Times New Roman"/>
                <a:ea typeface="Times New Roman"/>
                <a:cs typeface="Times New Roman"/>
                <a:sym typeface="Times New Roman"/>
              </a:defRPr>
            </a:pPr>
            <a:r>
              <a:t>For</a:t>
            </a:r>
            <a:r>
              <a:rPr>
                <a:solidFill>
                  <a:srgbClr val="424242"/>
                </a:solidFill>
              </a:rPr>
              <a:t> </a:t>
            </a:r>
            <a:r>
              <a:rPr>
                <a:solidFill>
                  <a:srgbClr val="FF2600"/>
                </a:solidFill>
              </a:rPr>
              <a:t>indirection</a:t>
            </a:r>
          </a:p>
        </p:txBody>
      </p:sp>
      <p:sp>
        <p:nvSpPr>
          <p:cNvPr id="122" name="128.178.50.13"/>
          <p:cNvSpPr/>
          <p:nvPr/>
        </p:nvSpPr>
        <p:spPr>
          <a:xfrm>
            <a:off x="14598107" y="6871457"/>
            <a:ext cx="3623723"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128.178.50.13</a:t>
            </a:r>
          </a:p>
        </p:txBody>
      </p:sp>
      <p:sp>
        <p:nvSpPr>
          <p:cNvPr id="123" name="128.178.50.12"/>
          <p:cNvSpPr/>
          <p:nvPr/>
        </p:nvSpPr>
        <p:spPr>
          <a:xfrm>
            <a:off x="5270028" y="2788750"/>
            <a:ext cx="3816067"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defRPr sz="4000">
                <a:solidFill>
                  <a:srgbClr val="0096FF"/>
                </a:solidFill>
                <a:uFill>
                  <a:solidFill>
                    <a:srgbClr val="0096FF"/>
                  </a:solidFill>
                </a:uFill>
                <a:latin typeface="Times New Roman"/>
                <a:ea typeface="Times New Roman"/>
                <a:cs typeface="Times New Roman"/>
                <a:sym typeface="Times New Roman"/>
              </a:defRPr>
            </a:lvl1pPr>
          </a:lstStyle>
          <a:p>
            <a:r>
              <a:t>128.178.50.12</a:t>
            </a:r>
          </a:p>
        </p:txBody>
      </p:sp>
      <p:sp>
        <p:nvSpPr>
          <p:cNvPr id="124" name="www.epfl.ch"/>
          <p:cNvSpPr/>
          <p:nvPr/>
        </p:nvSpPr>
        <p:spPr>
          <a:xfrm>
            <a:off x="5674645" y="6139297"/>
            <a:ext cx="3314448"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defRPr sz="4000">
                <a:solidFill>
                  <a:srgbClr val="0096FF"/>
                </a:solidFill>
                <a:uFill>
                  <a:solidFill>
                    <a:srgbClr val="0096FF"/>
                  </a:solidFill>
                </a:uFill>
                <a:latin typeface="Times New Roman"/>
                <a:ea typeface="Times New Roman"/>
                <a:cs typeface="Times New Roman"/>
                <a:sym typeface="Times New Roman"/>
              </a:defRPr>
            </a:lvl1pPr>
          </a:lstStyle>
          <a:p>
            <a:r>
              <a:t>www.epfl.ch</a:t>
            </a:r>
          </a:p>
        </p:txBody>
      </p:sp>
      <p:sp>
        <p:nvSpPr>
          <p:cNvPr id="125" name="network interface X"/>
          <p:cNvSpPr/>
          <p:nvPr/>
        </p:nvSpPr>
        <p:spPr>
          <a:xfrm>
            <a:off x="14210397" y="2695410"/>
            <a:ext cx="4222186"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network interface X</a:t>
            </a:r>
          </a:p>
        </p:txBody>
      </p:sp>
      <p:sp>
        <p:nvSpPr>
          <p:cNvPr id="126" name="128.178.50.12"/>
          <p:cNvSpPr/>
          <p:nvPr/>
        </p:nvSpPr>
        <p:spPr>
          <a:xfrm>
            <a:off x="14598107" y="6045957"/>
            <a:ext cx="3081170"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128.178.50.12</a:t>
            </a:r>
          </a:p>
        </p:txBody>
      </p:sp>
      <p:sp>
        <p:nvSpPr>
          <p:cNvPr id="127" name="name"/>
          <p:cNvSpPr/>
          <p:nvPr/>
        </p:nvSpPr>
        <p:spPr>
          <a:xfrm>
            <a:off x="6865804" y="2014050"/>
            <a:ext cx="1514828"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name</a:t>
            </a:r>
          </a:p>
        </p:txBody>
      </p:sp>
      <p:sp>
        <p:nvSpPr>
          <p:cNvPr id="128" name="value"/>
          <p:cNvSpPr/>
          <p:nvPr/>
        </p:nvSpPr>
        <p:spPr>
          <a:xfrm>
            <a:off x="15410394" y="5202961"/>
            <a:ext cx="1454851"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value</a:t>
            </a:r>
          </a:p>
        </p:txBody>
      </p:sp>
      <p:sp>
        <p:nvSpPr>
          <p:cNvPr id="129" name="128.178.50.13"/>
          <p:cNvSpPr/>
          <p:nvPr/>
        </p:nvSpPr>
        <p:spPr>
          <a:xfrm>
            <a:off x="5577643" y="3563450"/>
            <a:ext cx="3508452"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defRPr sz="4000">
                <a:solidFill>
                  <a:srgbClr val="0096FF"/>
                </a:solidFill>
                <a:uFill>
                  <a:solidFill>
                    <a:srgbClr val="0096FF"/>
                  </a:solidFill>
                </a:uFill>
                <a:latin typeface="Times New Roman"/>
                <a:ea typeface="Times New Roman"/>
                <a:cs typeface="Times New Roman"/>
                <a:sym typeface="Times New Roman"/>
              </a:defRPr>
            </a:lvl1pPr>
          </a:lstStyle>
          <a:p>
            <a:r>
              <a:t>128.178.50.13</a:t>
            </a:r>
          </a:p>
        </p:txBody>
      </p:sp>
      <p:sp>
        <p:nvSpPr>
          <p:cNvPr id="130" name="network interface Y"/>
          <p:cNvSpPr/>
          <p:nvPr/>
        </p:nvSpPr>
        <p:spPr>
          <a:xfrm>
            <a:off x="14215073" y="3470110"/>
            <a:ext cx="4203334"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network interface Y</a:t>
            </a:r>
          </a:p>
        </p:txBody>
      </p:sp>
      <p:sp>
        <p:nvSpPr>
          <p:cNvPr id="131" name="18.0.100.57"/>
          <p:cNvSpPr/>
          <p:nvPr/>
        </p:nvSpPr>
        <p:spPr>
          <a:xfrm>
            <a:off x="5907635" y="4327287"/>
            <a:ext cx="3178460" cy="6769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r">
              <a:defRPr sz="4000">
                <a:solidFill>
                  <a:srgbClr val="0096FF"/>
                </a:solidFill>
                <a:uFill>
                  <a:solidFill>
                    <a:srgbClr val="0096FF"/>
                  </a:solidFill>
                </a:uFill>
                <a:latin typeface="Times New Roman"/>
                <a:ea typeface="Times New Roman"/>
                <a:cs typeface="Times New Roman"/>
                <a:sym typeface="Times New Roman"/>
              </a:defRPr>
            </a:lvl1pPr>
          </a:lstStyle>
          <a:p>
            <a:r>
              <a:t>18.0.100.57</a:t>
            </a:r>
          </a:p>
        </p:txBody>
      </p:sp>
      <p:sp>
        <p:nvSpPr>
          <p:cNvPr id="132" name="network interface Z"/>
          <p:cNvSpPr/>
          <p:nvPr/>
        </p:nvSpPr>
        <p:spPr>
          <a:xfrm>
            <a:off x="14225553" y="4233946"/>
            <a:ext cx="4165631"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network interface Z</a:t>
            </a:r>
          </a:p>
        </p:txBody>
      </p:sp>
      <p:sp>
        <p:nvSpPr>
          <p:cNvPr id="133" name="18.0.100.57"/>
          <p:cNvSpPr/>
          <p:nvPr/>
        </p:nvSpPr>
        <p:spPr>
          <a:xfrm>
            <a:off x="14598107" y="7722357"/>
            <a:ext cx="3079423"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18.0.100.57</a:t>
            </a:r>
          </a:p>
        </p:txBody>
      </p:sp>
      <p:pic>
        <p:nvPicPr>
          <p:cNvPr id="134" name="Oval" descr="Oval"/>
          <p:cNvPicPr>
            <a:picLocks/>
          </p:cNvPicPr>
          <p:nvPr/>
        </p:nvPicPr>
        <p:blipFill>
          <a:blip r:embed="rId3">
            <a:extLst/>
          </a:blip>
          <a:stretch>
            <a:fillRect/>
          </a:stretch>
        </p:blipFill>
        <p:spPr>
          <a:xfrm>
            <a:off x="5701544" y="2613325"/>
            <a:ext cx="3816067" cy="1027771"/>
          </a:xfrm>
          <a:prstGeom prst="rect">
            <a:avLst/>
          </a:prstGeom>
        </p:spPr>
      </p:pic>
      <p:pic>
        <p:nvPicPr>
          <p:cNvPr id="136" name="Oval" descr="Oval"/>
          <p:cNvPicPr>
            <a:picLocks/>
          </p:cNvPicPr>
          <p:nvPr/>
        </p:nvPicPr>
        <p:blipFill>
          <a:blip r:embed="rId4">
            <a:extLst/>
          </a:blip>
          <a:stretch>
            <a:fillRect/>
          </a:stretch>
        </p:blipFill>
        <p:spPr>
          <a:xfrm>
            <a:off x="14331407" y="5863644"/>
            <a:ext cx="3826924" cy="1027771"/>
          </a:xfrm>
          <a:prstGeom prst="rect">
            <a:avLst/>
          </a:prstGeom>
        </p:spPr>
      </p:pic>
      <p:sp>
        <p:nvSpPr>
          <p:cNvPr id="138" name="Line"/>
          <p:cNvSpPr/>
          <p:nvPr/>
        </p:nvSpPr>
        <p:spPr>
          <a:xfrm flipH="1" flipV="1">
            <a:off x="9983563" y="6602641"/>
            <a:ext cx="3307791" cy="627610"/>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39" name="binding"/>
          <p:cNvSpPr/>
          <p:nvPr/>
        </p:nvSpPr>
        <p:spPr>
          <a:xfrm rot="732048">
            <a:off x="10726920" y="6854377"/>
            <a:ext cx="1712448"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binding</a:t>
            </a:r>
          </a:p>
        </p:txBody>
      </p:sp>
      <p:sp>
        <p:nvSpPr>
          <p:cNvPr id="140" name="Line"/>
          <p:cNvSpPr/>
          <p:nvPr/>
        </p:nvSpPr>
        <p:spPr>
          <a:xfrm flipH="1" flipV="1">
            <a:off x="9914581" y="3127210"/>
            <a:ext cx="3508453" cy="2"/>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41" name="Line"/>
          <p:cNvSpPr/>
          <p:nvPr/>
        </p:nvSpPr>
        <p:spPr>
          <a:xfrm flipH="1" flipV="1">
            <a:off x="9914581" y="3901909"/>
            <a:ext cx="3508453" cy="2"/>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42" name="Line"/>
          <p:cNvSpPr/>
          <p:nvPr/>
        </p:nvSpPr>
        <p:spPr>
          <a:xfrm flipH="1" flipV="1">
            <a:off x="9914581" y="4665746"/>
            <a:ext cx="3508453" cy="1"/>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43" name="Line"/>
          <p:cNvSpPr/>
          <p:nvPr/>
        </p:nvSpPr>
        <p:spPr>
          <a:xfrm flipH="1" flipV="1">
            <a:off x="9914737" y="6501112"/>
            <a:ext cx="3508452" cy="1"/>
          </a:xfrm>
          <a:prstGeom prst="line">
            <a:avLst/>
          </a:prstGeom>
          <a:ln w="254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125"/>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14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4" nodeType="clickEffect">
                                  <p:stCondLst>
                                    <p:cond delay="0"/>
                                  </p:stCondLst>
                                  <p:iterate>
                                    <p:tmAbs val="0"/>
                                  </p:iterate>
                                  <p:childTnLst>
                                    <p:set>
                                      <p:cBhvr>
                                        <p:cTn id="16" fill="hold"/>
                                        <p:tgtEl>
                                          <p:spTgt spid="124"/>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5" nodeType="afterEffect">
                                  <p:stCondLst>
                                    <p:cond delay="0"/>
                                  </p:stCondLst>
                                  <p:iterate>
                                    <p:tmAbs val="0"/>
                                  </p:iterate>
                                  <p:childTnLst>
                                    <p:set>
                                      <p:cBhvr>
                                        <p:cTn id="19" fill="hold"/>
                                        <p:tgtEl>
                                          <p:spTgt spid="126"/>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6" nodeType="afterEffect">
                                  <p:stCondLst>
                                    <p:cond delay="0"/>
                                  </p:stCondLst>
                                  <p:iterate>
                                    <p:tmAbs val="0"/>
                                  </p:iterate>
                                  <p:childTnLst>
                                    <p:set>
                                      <p:cBhvr>
                                        <p:cTn id="22" fill="hold"/>
                                        <p:tgtEl>
                                          <p:spTgt spid="1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7" nodeType="clickEffect">
                                  <p:stCondLst>
                                    <p:cond delay="0"/>
                                  </p:stCondLst>
                                  <p:iterate>
                                    <p:tmAbs val="0"/>
                                  </p:iterate>
                                  <p:childTnLst>
                                    <p:set>
                                      <p:cBhvr>
                                        <p:cTn id="26" fill="hold"/>
                                        <p:tgtEl>
                                          <p:spTgt spid="127"/>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8" nodeType="afterEffect">
                                  <p:stCondLst>
                                    <p:cond delay="0"/>
                                  </p:stCondLst>
                                  <p:iterate>
                                    <p:tmAbs val="0"/>
                                  </p:iterate>
                                  <p:childTnLst>
                                    <p:set>
                                      <p:cBhvr>
                                        <p:cTn id="29" fill="hold"/>
                                        <p:tgtEl>
                                          <p:spTgt spid="13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9" nodeType="clickEffect">
                                  <p:stCondLst>
                                    <p:cond delay="0"/>
                                  </p:stCondLst>
                                  <p:iterate>
                                    <p:tmAbs val="0"/>
                                  </p:iterate>
                                  <p:childTnLst>
                                    <p:set>
                                      <p:cBhvr>
                                        <p:cTn id="33" fill="hold"/>
                                        <p:tgtEl>
                                          <p:spTgt spid="128"/>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10" nodeType="afterEffect">
                                  <p:stCondLst>
                                    <p:cond delay="0"/>
                                  </p:stCondLst>
                                  <p:iterate>
                                    <p:tmAbs val="0"/>
                                  </p:iterate>
                                  <p:childTnLst>
                                    <p:set>
                                      <p:cBhvr>
                                        <p:cTn id="36" fill="hold"/>
                                        <p:tgtEl>
                                          <p:spTgt spid="1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1" nodeType="clickEffect">
                                  <p:stCondLst>
                                    <p:cond delay="0"/>
                                  </p:stCondLst>
                                  <p:iterate>
                                    <p:tmAbs val="0"/>
                                  </p:iterate>
                                  <p:childTnLst>
                                    <p:set>
                                      <p:cBhvr>
                                        <p:cTn id="40" fill="hold">
                                          <p:stCondLst>
                                            <p:cond delay="0"/>
                                          </p:stCondLst>
                                        </p:cTn>
                                        <p:tgtEl>
                                          <p:spTgt spid="127"/>
                                        </p:tgtEl>
                                        <p:attrNameLst>
                                          <p:attrName>style.visibility</p:attrName>
                                        </p:attrNameLst>
                                      </p:cBhvr>
                                      <p:to>
                                        <p:strVal val="hidden"/>
                                      </p:to>
                                    </p:set>
                                  </p:childTnLst>
                                </p:cTn>
                              </p:par>
                            </p:childTnLst>
                          </p:cTn>
                        </p:par>
                        <p:par>
                          <p:cTn id="41" fill="hold">
                            <p:stCondLst>
                              <p:cond delay="0"/>
                            </p:stCondLst>
                            <p:childTnLst>
                              <p:par>
                                <p:cTn id="42" presetID="1" presetClass="exit" presetSubtype="0" fill="hold" grpId="12" nodeType="afterEffect">
                                  <p:stCondLst>
                                    <p:cond delay="0"/>
                                  </p:stCondLst>
                                  <p:iterate>
                                    <p:tmAbs val="0"/>
                                  </p:iterate>
                                  <p:childTnLst>
                                    <p:set>
                                      <p:cBhvr>
                                        <p:cTn id="43" fill="hold">
                                          <p:stCondLst>
                                            <p:cond delay="0"/>
                                          </p:stCondLst>
                                        </p:cTn>
                                        <p:tgtEl>
                                          <p:spTgt spid="128"/>
                                        </p:tgtEl>
                                        <p:attrNameLst>
                                          <p:attrName>style.visibility</p:attrName>
                                        </p:attrNameLst>
                                      </p:cBhvr>
                                      <p:to>
                                        <p:strVal val="hidden"/>
                                      </p:to>
                                    </p:set>
                                  </p:childTnLst>
                                </p:cTn>
                              </p:par>
                            </p:childTnLst>
                          </p:cTn>
                        </p:par>
                        <p:par>
                          <p:cTn id="44" fill="hold">
                            <p:stCondLst>
                              <p:cond delay="0"/>
                            </p:stCondLst>
                            <p:childTnLst>
                              <p:par>
                                <p:cTn id="45" presetID="1" presetClass="exit" presetSubtype="0" fill="hold" grpId="13" nodeType="afterEffect">
                                  <p:stCondLst>
                                    <p:cond delay="0"/>
                                  </p:stCondLst>
                                  <p:iterate>
                                    <p:tmAbs val="0"/>
                                  </p:iterate>
                                  <p:childTnLst>
                                    <p:set>
                                      <p:cBhvr>
                                        <p:cTn id="46" fill="hold">
                                          <p:stCondLst>
                                            <p:cond delay="0"/>
                                          </p:stCondLst>
                                        </p:cTn>
                                        <p:tgtEl>
                                          <p:spTgt spid="134"/>
                                        </p:tgtEl>
                                        <p:attrNameLst>
                                          <p:attrName>style.visibility</p:attrName>
                                        </p:attrNameLst>
                                      </p:cBhvr>
                                      <p:to>
                                        <p:strVal val="hidden"/>
                                      </p:to>
                                    </p:set>
                                  </p:childTnLst>
                                </p:cTn>
                              </p:par>
                            </p:childTnLst>
                          </p:cTn>
                        </p:par>
                        <p:par>
                          <p:cTn id="47" fill="hold">
                            <p:stCondLst>
                              <p:cond delay="0"/>
                            </p:stCondLst>
                            <p:childTnLst>
                              <p:par>
                                <p:cTn id="48" presetID="1" presetClass="exit" presetSubtype="0" fill="hold" grpId="14" nodeType="afterEffect">
                                  <p:stCondLst>
                                    <p:cond delay="0"/>
                                  </p:stCondLst>
                                  <p:iterate>
                                    <p:tmAbs val="0"/>
                                  </p:iterate>
                                  <p:childTnLst>
                                    <p:set>
                                      <p:cBhvr>
                                        <p:cTn id="49" fill="hold">
                                          <p:stCondLst>
                                            <p:cond delay="0"/>
                                          </p:stCondLst>
                                        </p:cTn>
                                        <p:tgtEl>
                                          <p:spTgt spid="136"/>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15" nodeType="clickEffect">
                                  <p:stCondLst>
                                    <p:cond delay="0"/>
                                  </p:stCondLst>
                                  <p:iterate>
                                    <p:tmAbs val="0"/>
                                  </p:iterate>
                                  <p:childTnLst>
                                    <p:set>
                                      <p:cBhvr>
                                        <p:cTn id="53" fill="hold"/>
                                        <p:tgtEl>
                                          <p:spTgt spid="129"/>
                                        </p:tgtEl>
                                        <p:attrNameLst>
                                          <p:attrName>style.visibility</p:attrName>
                                        </p:attrNameLst>
                                      </p:cBhvr>
                                      <p:to>
                                        <p:strVal val="visible"/>
                                      </p:to>
                                    </p:set>
                                  </p:childTnLst>
                                </p:cTn>
                              </p:par>
                            </p:childTnLst>
                          </p:cTn>
                        </p:par>
                        <p:par>
                          <p:cTn id="54" fill="hold">
                            <p:stCondLst>
                              <p:cond delay="0"/>
                            </p:stCondLst>
                            <p:childTnLst>
                              <p:par>
                                <p:cTn id="55" presetID="1" presetClass="entr" presetSubtype="0" fill="hold" grpId="16" nodeType="afterEffect">
                                  <p:stCondLst>
                                    <p:cond delay="0"/>
                                  </p:stCondLst>
                                  <p:iterate>
                                    <p:tmAbs val="0"/>
                                  </p:iterate>
                                  <p:childTnLst>
                                    <p:set>
                                      <p:cBhvr>
                                        <p:cTn id="56" fill="hold"/>
                                        <p:tgtEl>
                                          <p:spTgt spid="130"/>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17" nodeType="afterEffect">
                                  <p:stCondLst>
                                    <p:cond delay="0"/>
                                  </p:stCondLst>
                                  <p:iterate>
                                    <p:tmAbs val="0"/>
                                  </p:iterate>
                                  <p:childTnLst>
                                    <p:set>
                                      <p:cBhvr>
                                        <p:cTn id="59" fill="hold"/>
                                        <p:tgtEl>
                                          <p:spTgt spid="131"/>
                                        </p:tgtEl>
                                        <p:attrNameLst>
                                          <p:attrName>style.visibility</p:attrName>
                                        </p:attrNameLst>
                                      </p:cBhvr>
                                      <p:to>
                                        <p:strVal val="visible"/>
                                      </p:to>
                                    </p:set>
                                  </p:childTnLst>
                                </p:cTn>
                              </p:par>
                            </p:childTnLst>
                          </p:cTn>
                        </p:par>
                        <p:par>
                          <p:cTn id="60" fill="hold">
                            <p:stCondLst>
                              <p:cond delay="0"/>
                            </p:stCondLst>
                            <p:childTnLst>
                              <p:par>
                                <p:cTn id="61" presetID="1" presetClass="entr" presetSubtype="0" fill="hold" grpId="18" nodeType="afterEffect">
                                  <p:stCondLst>
                                    <p:cond delay="0"/>
                                  </p:stCondLst>
                                  <p:iterate>
                                    <p:tmAbs val="0"/>
                                  </p:iterate>
                                  <p:childTnLst>
                                    <p:set>
                                      <p:cBhvr>
                                        <p:cTn id="62" fill="hold"/>
                                        <p:tgtEl>
                                          <p:spTgt spid="132"/>
                                        </p:tgtEl>
                                        <p:attrNameLst>
                                          <p:attrName>style.visibility</p:attrName>
                                        </p:attrNameLst>
                                      </p:cBhvr>
                                      <p:to>
                                        <p:strVal val="visible"/>
                                      </p:to>
                                    </p:set>
                                  </p:childTnLst>
                                </p:cTn>
                              </p:par>
                            </p:childTnLst>
                          </p:cTn>
                        </p:par>
                        <p:par>
                          <p:cTn id="63" fill="hold">
                            <p:stCondLst>
                              <p:cond delay="0"/>
                            </p:stCondLst>
                            <p:childTnLst>
                              <p:par>
                                <p:cTn id="64" presetID="1" presetClass="entr" presetSubtype="0" fill="hold" grpId="19" nodeType="afterEffect">
                                  <p:stCondLst>
                                    <p:cond delay="0"/>
                                  </p:stCondLst>
                                  <p:iterate>
                                    <p:tmAbs val="0"/>
                                  </p:iterate>
                                  <p:childTnLst>
                                    <p:set>
                                      <p:cBhvr>
                                        <p:cTn id="65" fill="hold"/>
                                        <p:tgtEl>
                                          <p:spTgt spid="141"/>
                                        </p:tgtEl>
                                        <p:attrNameLst>
                                          <p:attrName>style.visibility</p:attrName>
                                        </p:attrNameLst>
                                      </p:cBhvr>
                                      <p:to>
                                        <p:strVal val="visible"/>
                                      </p:to>
                                    </p:set>
                                  </p:childTnLst>
                                </p:cTn>
                              </p:par>
                            </p:childTnLst>
                          </p:cTn>
                        </p:par>
                        <p:par>
                          <p:cTn id="66" fill="hold">
                            <p:stCondLst>
                              <p:cond delay="0"/>
                            </p:stCondLst>
                            <p:childTnLst>
                              <p:par>
                                <p:cTn id="67" presetID="1" presetClass="entr" presetSubtype="0" fill="hold" grpId="20" nodeType="afterEffect">
                                  <p:stCondLst>
                                    <p:cond delay="0"/>
                                  </p:stCondLst>
                                  <p:iterate>
                                    <p:tmAbs val="0"/>
                                  </p:iterate>
                                  <p:childTnLst>
                                    <p:set>
                                      <p:cBhvr>
                                        <p:cTn id="68" fill="hold"/>
                                        <p:tgtEl>
                                          <p:spTgt spid="14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21" nodeType="clickEffect">
                                  <p:stCondLst>
                                    <p:cond delay="0"/>
                                  </p:stCondLst>
                                  <p:iterate>
                                    <p:tmAbs val="0"/>
                                  </p:iterate>
                                  <p:childTnLst>
                                    <p:set>
                                      <p:cBhvr>
                                        <p:cTn id="72" fill="hold">
                                          <p:stCondLst>
                                            <p:cond delay="0"/>
                                          </p:stCondLst>
                                        </p:cTn>
                                        <p:tgtEl>
                                          <p:spTgt spid="143"/>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22" nodeType="clickEffect">
                                  <p:stCondLst>
                                    <p:cond delay="0"/>
                                  </p:stCondLst>
                                  <p:iterate>
                                    <p:tmAbs val="0"/>
                                  </p:iterate>
                                  <p:childTnLst>
                                    <p:set>
                                      <p:cBhvr>
                                        <p:cTn id="76" fill="hold"/>
                                        <p:tgtEl>
                                          <p:spTgt spid="122"/>
                                        </p:tgtEl>
                                        <p:attrNameLst>
                                          <p:attrName>style.visibility</p:attrName>
                                        </p:attrNameLst>
                                      </p:cBhvr>
                                      <p:to>
                                        <p:strVal val="visible"/>
                                      </p:to>
                                    </p:set>
                                  </p:childTnLst>
                                </p:cTn>
                              </p:par>
                            </p:childTnLst>
                          </p:cTn>
                        </p:par>
                        <p:par>
                          <p:cTn id="77" fill="hold">
                            <p:stCondLst>
                              <p:cond delay="0"/>
                            </p:stCondLst>
                            <p:childTnLst>
                              <p:par>
                                <p:cTn id="78" presetID="1" presetClass="entr" presetSubtype="0" fill="hold" grpId="23" nodeType="afterEffect">
                                  <p:stCondLst>
                                    <p:cond delay="0"/>
                                  </p:stCondLst>
                                  <p:iterate>
                                    <p:tmAbs val="0"/>
                                  </p:iterate>
                                  <p:childTnLst>
                                    <p:set>
                                      <p:cBhvr>
                                        <p:cTn id="79" fill="hold"/>
                                        <p:tgtEl>
                                          <p:spTgt spid="133"/>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8" presetClass="entr" presetSubtype="6" fill="hold" grpId="24" nodeType="clickEffect">
                                  <p:stCondLst>
                                    <p:cond delay="0"/>
                                  </p:stCondLst>
                                  <p:iterate>
                                    <p:tmAbs val="0"/>
                                  </p:iterate>
                                  <p:childTnLst>
                                    <p:set>
                                      <p:cBhvr>
                                        <p:cTn id="83" fill="hold"/>
                                        <p:tgtEl>
                                          <p:spTgt spid="138"/>
                                        </p:tgtEl>
                                        <p:attrNameLst>
                                          <p:attrName>style.visibility</p:attrName>
                                        </p:attrNameLst>
                                      </p:cBhvr>
                                      <p:to>
                                        <p:strVal val="visible"/>
                                      </p:to>
                                    </p:set>
                                    <p:animEffect transition="in" filter="strips(downRight)">
                                      <p:cBhvr>
                                        <p:cTn id="84" dur="1000"/>
                                        <p:tgtEl>
                                          <p:spTgt spid="138"/>
                                        </p:tgtEl>
                                      </p:cBhvr>
                                    </p:animEffect>
                                  </p:childTnLst>
                                </p:cTn>
                              </p:par>
                            </p:childTnLst>
                          </p:cTn>
                        </p:par>
                        <p:par>
                          <p:cTn id="85" fill="hold">
                            <p:stCondLst>
                              <p:cond delay="1000"/>
                            </p:stCondLst>
                            <p:childTnLst>
                              <p:par>
                                <p:cTn id="86" presetID="1" presetClass="entr" presetSubtype="0" fill="hold" grpId="25" nodeType="afterEffect">
                                  <p:stCondLst>
                                    <p:cond delay="0"/>
                                  </p:stCondLst>
                                  <p:iterate>
                                    <p:tmAbs val="0"/>
                                  </p:iterate>
                                  <p:childTnLst>
                                    <p:set>
                                      <p:cBhvr>
                                        <p:cTn id="87" fill="hold"/>
                                        <p:tgtEl>
                                          <p:spTgt spid="139"/>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26" nodeType="clickEffect">
                                  <p:stCondLst>
                                    <p:cond delay="0"/>
                                  </p:stCondLst>
                                  <p:iterate>
                                    <p:tmAbs val="0"/>
                                  </p:iterate>
                                  <p:childTnLst>
                                    <p:set>
                                      <p:cBhvr>
                                        <p:cTn id="91" fill="hold"/>
                                        <p:tgtEl>
                                          <p:spTgt spid="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26" animBg="1" advAuto="0"/>
      <p:bldP spid="122" grpId="22" animBg="1" advAuto="0"/>
      <p:bldP spid="123" grpId="1" animBg="1" advAuto="0"/>
      <p:bldP spid="124" grpId="4" animBg="1" advAuto="0"/>
      <p:bldP spid="125" grpId="2" animBg="1" advAuto="0"/>
      <p:bldP spid="126" grpId="5" animBg="1" advAuto="0"/>
      <p:bldP spid="127" grpId="7" animBg="1" advAuto="0"/>
      <p:bldP spid="127" grpId="11" animBg="1" advAuto="0"/>
      <p:bldP spid="128" grpId="9" animBg="1" advAuto="0"/>
      <p:bldP spid="128" grpId="12" animBg="1" advAuto="0"/>
      <p:bldP spid="129" grpId="15" animBg="1" advAuto="0"/>
      <p:bldP spid="130" grpId="16" animBg="1" advAuto="0"/>
      <p:bldP spid="131" grpId="17" animBg="1" advAuto="0"/>
      <p:bldP spid="132" grpId="18" animBg="1" advAuto="0"/>
      <p:bldP spid="133" grpId="23" animBg="1" advAuto="0"/>
      <p:bldP spid="134" grpId="8" animBg="1" advAuto="0"/>
      <p:bldP spid="134" grpId="13" animBg="1" advAuto="0"/>
      <p:bldP spid="136" grpId="10" animBg="1" advAuto="0"/>
      <p:bldP spid="136" grpId="14" animBg="1" advAuto="0"/>
      <p:bldP spid="138" grpId="24" animBg="1" advAuto="0"/>
      <p:bldP spid="139" grpId="25" animBg="1" advAuto="0"/>
      <p:bldP spid="140" grpId="3" animBg="1" advAuto="0"/>
      <p:bldP spid="141" grpId="19" animBg="1" advAuto="0"/>
      <p:bldP spid="142" grpId="20" animBg="1" advAuto="0"/>
      <p:bldP spid="143" grpId="6" animBg="1" advAuto="0"/>
      <p:bldP spid="143" grpId="21"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48" name="namespace"/>
          <p:cNvSpPr/>
          <p:nvPr/>
        </p:nvSpPr>
        <p:spPr>
          <a:xfrm>
            <a:off x="5519937" y="3342508"/>
            <a:ext cx="2960098"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namespace</a:t>
            </a:r>
          </a:p>
        </p:txBody>
      </p:sp>
      <p:sp>
        <p:nvSpPr>
          <p:cNvPr id="149" name="universe of values"/>
          <p:cNvSpPr/>
          <p:nvPr/>
        </p:nvSpPr>
        <p:spPr>
          <a:xfrm>
            <a:off x="14655392" y="3333751"/>
            <a:ext cx="4525646"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universe of values</a:t>
            </a:r>
          </a:p>
        </p:txBody>
      </p:sp>
      <p:sp>
        <p:nvSpPr>
          <p:cNvPr id="150" name="128.178.50.12"/>
          <p:cNvSpPr/>
          <p:nvPr/>
        </p:nvSpPr>
        <p:spPr>
          <a:xfrm>
            <a:off x="14655392" y="6477241"/>
            <a:ext cx="3500194" cy="6769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128.178.50.12</a:t>
            </a:r>
          </a:p>
        </p:txBody>
      </p:sp>
      <p:sp>
        <p:nvSpPr>
          <p:cNvPr id="151" name="128.178.50.13"/>
          <p:cNvSpPr/>
          <p:nvPr/>
        </p:nvSpPr>
        <p:spPr>
          <a:xfrm>
            <a:off x="14655392" y="4614428"/>
            <a:ext cx="3623723"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128.178.50.13</a:t>
            </a:r>
          </a:p>
        </p:txBody>
      </p:sp>
      <p:sp>
        <p:nvSpPr>
          <p:cNvPr id="152" name="www.torproject.org"/>
          <p:cNvSpPr/>
          <p:nvPr/>
        </p:nvSpPr>
        <p:spPr>
          <a:xfrm>
            <a:off x="4677830" y="4279415"/>
            <a:ext cx="4644312"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www.torproject.org</a:t>
            </a:r>
          </a:p>
        </p:txBody>
      </p:sp>
      <p:sp>
        <p:nvSpPr>
          <p:cNvPr id="153" name="www.asterdata.com"/>
          <p:cNvSpPr/>
          <p:nvPr/>
        </p:nvSpPr>
        <p:spPr>
          <a:xfrm>
            <a:off x="4751314" y="5055833"/>
            <a:ext cx="4497344"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www.asterdata.com</a:t>
            </a:r>
          </a:p>
        </p:txBody>
      </p:sp>
      <p:sp>
        <p:nvSpPr>
          <p:cNvPr id="154" name="aristanetworks.com"/>
          <p:cNvSpPr/>
          <p:nvPr/>
        </p:nvSpPr>
        <p:spPr>
          <a:xfrm>
            <a:off x="4713399" y="7535003"/>
            <a:ext cx="4186418"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aristanetworks.com</a:t>
            </a:r>
          </a:p>
        </p:txBody>
      </p:sp>
      <p:sp>
        <p:nvSpPr>
          <p:cNvPr id="155" name="www.vmware.com"/>
          <p:cNvSpPr/>
          <p:nvPr/>
        </p:nvSpPr>
        <p:spPr>
          <a:xfrm>
            <a:off x="4569371" y="5822035"/>
            <a:ext cx="4522745"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www.vmware.com</a:t>
            </a:r>
          </a:p>
        </p:txBody>
      </p:sp>
      <p:sp>
        <p:nvSpPr>
          <p:cNvPr id="156" name="..."/>
          <p:cNvSpPr/>
          <p:nvPr/>
        </p:nvSpPr>
        <p:spPr>
          <a:xfrm>
            <a:off x="5981291" y="8148523"/>
            <a:ext cx="611938"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a:t>
            </a:r>
          </a:p>
        </p:txBody>
      </p:sp>
      <p:sp>
        <p:nvSpPr>
          <p:cNvPr id="157" name="69.172.200.24"/>
          <p:cNvSpPr/>
          <p:nvPr/>
        </p:nvSpPr>
        <p:spPr>
          <a:xfrm>
            <a:off x="14838221" y="5545834"/>
            <a:ext cx="3623723"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69.172.200.24</a:t>
            </a:r>
          </a:p>
        </p:txBody>
      </p:sp>
      <p:sp>
        <p:nvSpPr>
          <p:cNvPr id="158" name="www.epfl.ch"/>
          <p:cNvSpPr/>
          <p:nvPr/>
        </p:nvSpPr>
        <p:spPr>
          <a:xfrm>
            <a:off x="5306033" y="6599124"/>
            <a:ext cx="3049421"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www.epfl.ch</a:t>
            </a:r>
          </a:p>
        </p:txBody>
      </p:sp>
      <p:sp>
        <p:nvSpPr>
          <p:cNvPr id="159" name="..."/>
          <p:cNvSpPr/>
          <p:nvPr/>
        </p:nvSpPr>
        <p:spPr>
          <a:xfrm>
            <a:off x="15676074" y="8148523"/>
            <a:ext cx="611938"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a:t>
            </a:r>
          </a:p>
        </p:txBody>
      </p:sp>
      <p:sp>
        <p:nvSpPr>
          <p:cNvPr id="160" name="199.168.175.114"/>
          <p:cNvSpPr/>
          <p:nvPr/>
        </p:nvSpPr>
        <p:spPr>
          <a:xfrm>
            <a:off x="14923079" y="7441663"/>
            <a:ext cx="3753230"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199.168.175.114</a:t>
            </a:r>
          </a:p>
        </p:txBody>
      </p:sp>
      <p:pic>
        <p:nvPicPr>
          <p:cNvPr id="161" name="Rounded Rectangle" descr="Rounded Rectangle"/>
          <p:cNvPicPr>
            <a:picLocks/>
          </p:cNvPicPr>
          <p:nvPr/>
        </p:nvPicPr>
        <p:blipFill>
          <a:blip r:embed="rId3">
            <a:extLst/>
          </a:blip>
          <a:stretch>
            <a:fillRect/>
          </a:stretch>
        </p:blipFill>
        <p:spPr>
          <a:xfrm>
            <a:off x="4287450" y="3965096"/>
            <a:ext cx="4884889" cy="5148621"/>
          </a:xfrm>
          <a:prstGeom prst="rect">
            <a:avLst/>
          </a:prstGeom>
        </p:spPr>
      </p:pic>
      <p:pic>
        <p:nvPicPr>
          <p:cNvPr id="163" name="Rounded Rectangle" descr="Rounded Rectangle"/>
          <p:cNvPicPr>
            <a:picLocks/>
          </p:cNvPicPr>
          <p:nvPr/>
        </p:nvPicPr>
        <p:blipFill>
          <a:blip r:embed="rId4">
            <a:extLst/>
          </a:blip>
          <a:stretch>
            <a:fillRect/>
          </a:stretch>
        </p:blipFill>
        <p:spPr>
          <a:xfrm>
            <a:off x="14315346" y="3929295"/>
            <a:ext cx="4525646" cy="5220224"/>
          </a:xfrm>
          <a:prstGeom prst="rect">
            <a:avLst/>
          </a:prstGeom>
        </p:spPr>
      </p:pic>
      <p:sp>
        <p:nvSpPr>
          <p:cNvPr id="165" name="name-mapping algorithm  or resolver"/>
          <p:cNvSpPr/>
          <p:nvPr/>
        </p:nvSpPr>
        <p:spPr>
          <a:xfrm>
            <a:off x="9579789" y="3534675"/>
            <a:ext cx="4525647" cy="18707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ctr">
              <a:defRPr sz="4000">
                <a:solidFill>
                  <a:srgbClr val="FF2600"/>
                </a:solidFill>
                <a:uFill>
                  <a:solidFill>
                    <a:srgbClr val="FF2600"/>
                  </a:solidFill>
                </a:uFill>
                <a:latin typeface="Times New Roman"/>
                <a:ea typeface="Times New Roman"/>
                <a:cs typeface="Times New Roman"/>
                <a:sym typeface="Times New Roman"/>
              </a:defRPr>
            </a:pPr>
            <a:r>
              <a:t>name-mapping algorithm </a:t>
            </a:r>
            <a:br/>
            <a:r>
              <a:t>or resolver</a:t>
            </a:r>
          </a:p>
        </p:txBody>
      </p:sp>
      <p:sp>
        <p:nvSpPr>
          <p:cNvPr id="166" name="Line"/>
          <p:cNvSpPr/>
          <p:nvPr/>
        </p:nvSpPr>
        <p:spPr>
          <a:xfrm flipH="1">
            <a:off x="9272738" y="6131038"/>
            <a:ext cx="5139749" cy="1"/>
          </a:xfrm>
          <a:prstGeom prst="line">
            <a:avLst/>
          </a:prstGeom>
          <a:ln w="63500">
            <a:solidFill>
              <a:srgbClr val="000000"/>
            </a:solidFill>
            <a:custDash>
              <a:ds d="200000" sp="200000"/>
            </a:custDash>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67" name="context"/>
          <p:cNvSpPr/>
          <p:nvPr/>
        </p:nvSpPr>
        <p:spPr>
          <a:xfrm>
            <a:off x="10889303" y="9327888"/>
            <a:ext cx="1906619"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context</a:t>
            </a:r>
          </a:p>
        </p:txBody>
      </p:sp>
      <p:grpSp>
        <p:nvGrpSpPr>
          <p:cNvPr id="170" name="request location"/>
          <p:cNvGrpSpPr/>
          <p:nvPr/>
        </p:nvGrpSpPr>
        <p:grpSpPr>
          <a:xfrm>
            <a:off x="10255089" y="7478145"/>
            <a:ext cx="3049420" cy="1625601"/>
            <a:chOff x="0" y="0"/>
            <a:chExt cx="3049419" cy="1625600"/>
          </a:xfrm>
        </p:grpSpPr>
        <p:sp>
          <p:nvSpPr>
            <p:cNvPr id="169" name="request location"/>
            <p:cNvSpPr/>
            <p:nvPr/>
          </p:nvSpPr>
          <p:spPr>
            <a:xfrm>
              <a:off x="50800" y="50800"/>
              <a:ext cx="2947820" cy="1524000"/>
            </a:xfrm>
            <a:prstGeom prst="roundRect">
              <a:avLst>
                <a:gd name="adj" fmla="val 12500"/>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a:defRPr sz="4000">
                  <a:uFill>
                    <a:solidFill>
                      <a:srgbClr val="424242"/>
                    </a:solidFill>
                  </a:uFill>
                  <a:latin typeface="Times New Roman"/>
                  <a:ea typeface="Times New Roman"/>
                  <a:cs typeface="Times New Roman"/>
                  <a:sym typeface="Times New Roman"/>
                </a:defRPr>
              </a:lvl1pPr>
            </a:lstStyle>
            <a:p>
              <a:r>
                <a:t>request location</a:t>
              </a:r>
            </a:p>
          </p:txBody>
        </p:sp>
        <p:pic>
          <p:nvPicPr>
            <p:cNvPr id="168" name="request location request location" descr="request location request location"/>
            <p:cNvPicPr>
              <a:picLocks/>
            </p:cNvPicPr>
            <p:nvPr/>
          </p:nvPicPr>
          <p:blipFill>
            <a:blip r:embed="rId5">
              <a:extLst/>
            </a:blip>
            <a:stretch>
              <a:fillRect/>
            </a:stretch>
          </p:blipFill>
          <p:spPr>
            <a:xfrm>
              <a:off x="0" y="0"/>
              <a:ext cx="3049420" cy="1625600"/>
            </a:xfrm>
            <a:prstGeom prst="rect">
              <a:avLst/>
            </a:prstGeom>
            <a:effectLst/>
          </p:spPr>
        </p:pic>
      </p:grpSp>
      <p:grpSp>
        <p:nvGrpSpPr>
          <p:cNvPr id="173" name="DNS"/>
          <p:cNvGrpSpPr/>
          <p:nvPr/>
        </p:nvGrpSpPr>
        <p:grpSpPr>
          <a:xfrm>
            <a:off x="10966305" y="5633016"/>
            <a:ext cx="1743727" cy="996044"/>
            <a:chOff x="0" y="0"/>
            <a:chExt cx="1743725" cy="996043"/>
          </a:xfrm>
        </p:grpSpPr>
        <p:sp>
          <p:nvSpPr>
            <p:cNvPr id="172" name="DNS"/>
            <p:cNvSpPr/>
            <p:nvPr/>
          </p:nvSpPr>
          <p:spPr>
            <a:xfrm>
              <a:off x="50800" y="50800"/>
              <a:ext cx="1642126" cy="894444"/>
            </a:xfrm>
            <a:prstGeom prst="roundRect">
              <a:avLst>
                <a:gd name="adj" fmla="val 21298"/>
              </a:avLst>
            </a:prstGeom>
            <a:solidFill>
              <a:srgbClr val="FFFFFF"/>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lgn="ctr">
                <a:defRPr sz="4000">
                  <a:uFill>
                    <a:solidFill>
                      <a:srgbClr val="424242"/>
                    </a:solidFill>
                  </a:uFill>
                  <a:latin typeface="Times New Roman"/>
                  <a:ea typeface="Times New Roman"/>
                  <a:cs typeface="Times New Roman"/>
                  <a:sym typeface="Times New Roman"/>
                </a:defRPr>
              </a:lvl1pPr>
            </a:lstStyle>
            <a:p>
              <a:r>
                <a:t>DNS</a:t>
              </a:r>
            </a:p>
          </p:txBody>
        </p:sp>
        <p:pic>
          <p:nvPicPr>
            <p:cNvPr id="171" name="DNS DNS" descr="DNS DNS"/>
            <p:cNvPicPr>
              <a:picLocks/>
            </p:cNvPicPr>
            <p:nvPr/>
          </p:nvPicPr>
          <p:blipFill>
            <a:blip r:embed="rId6">
              <a:extLst/>
            </a:blip>
            <a:stretch>
              <a:fillRect/>
            </a:stretch>
          </p:blipFill>
          <p:spPr>
            <a:xfrm>
              <a:off x="0" y="0"/>
              <a:ext cx="1743726" cy="996044"/>
            </a:xfrm>
            <a:prstGeom prst="rect">
              <a:avLst/>
            </a:prstGeom>
            <a:effectLst/>
          </p:spPr>
        </p:pic>
      </p:grpSp>
      <p:sp>
        <p:nvSpPr>
          <p:cNvPr id="174" name="Line"/>
          <p:cNvSpPr/>
          <p:nvPr/>
        </p:nvSpPr>
        <p:spPr>
          <a:xfrm>
            <a:off x="11743843" y="6532902"/>
            <a:ext cx="1" cy="996045"/>
          </a:xfrm>
          <a:prstGeom prst="line">
            <a:avLst/>
          </a:prstGeom>
          <a:ln w="508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5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158"/>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153"/>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4" nodeType="afterEffect">
                                  <p:stCondLst>
                                    <p:cond delay="0"/>
                                  </p:stCondLst>
                                  <p:iterate>
                                    <p:tmAbs val="0"/>
                                  </p:iterate>
                                  <p:childTnLst>
                                    <p:set>
                                      <p:cBhvr>
                                        <p:cTn id="15" fill="hold"/>
                                        <p:tgtEl>
                                          <p:spTgt spid="154"/>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5" nodeType="afterEffect">
                                  <p:stCondLst>
                                    <p:cond delay="0"/>
                                  </p:stCondLst>
                                  <p:iterate>
                                    <p:tmAbs val="0"/>
                                  </p:iterate>
                                  <p:childTnLst>
                                    <p:set>
                                      <p:cBhvr>
                                        <p:cTn id="18" fill="hold"/>
                                        <p:tgtEl>
                                          <p:spTgt spid="155"/>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6" nodeType="afterEffect">
                                  <p:stCondLst>
                                    <p:cond delay="0"/>
                                  </p:stCondLst>
                                  <p:iterate>
                                    <p:tmAbs val="0"/>
                                  </p:iterate>
                                  <p:childTnLst>
                                    <p:set>
                                      <p:cBhvr>
                                        <p:cTn id="21" fill="hold"/>
                                        <p:tgtEl>
                                          <p:spTgt spid="15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7" nodeType="clickEffect">
                                  <p:stCondLst>
                                    <p:cond delay="0"/>
                                  </p:stCondLst>
                                  <p:iterate>
                                    <p:tmAbs val="0"/>
                                  </p:iterate>
                                  <p:childTnLst>
                                    <p:set>
                                      <p:cBhvr>
                                        <p:cTn id="25" fill="hold"/>
                                        <p:tgtEl>
                                          <p:spTgt spid="151"/>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8" nodeType="afterEffect">
                                  <p:stCondLst>
                                    <p:cond delay="0"/>
                                  </p:stCondLst>
                                  <p:iterate>
                                    <p:tmAbs val="0"/>
                                  </p:iterate>
                                  <p:childTnLst>
                                    <p:set>
                                      <p:cBhvr>
                                        <p:cTn id="28" fill="hold"/>
                                        <p:tgtEl>
                                          <p:spTgt spid="157"/>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9" nodeType="afterEffect">
                                  <p:stCondLst>
                                    <p:cond delay="0"/>
                                  </p:stCondLst>
                                  <p:iterate>
                                    <p:tmAbs val="0"/>
                                  </p:iterate>
                                  <p:childTnLst>
                                    <p:set>
                                      <p:cBhvr>
                                        <p:cTn id="31" fill="hold"/>
                                        <p:tgtEl>
                                          <p:spTgt spid="150"/>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10" nodeType="afterEffect">
                                  <p:stCondLst>
                                    <p:cond delay="0"/>
                                  </p:stCondLst>
                                  <p:iterate>
                                    <p:tmAbs val="0"/>
                                  </p:iterate>
                                  <p:childTnLst>
                                    <p:set>
                                      <p:cBhvr>
                                        <p:cTn id="34" fill="hold"/>
                                        <p:tgtEl>
                                          <p:spTgt spid="160"/>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11" nodeType="afterEffect">
                                  <p:stCondLst>
                                    <p:cond delay="0"/>
                                  </p:stCondLst>
                                  <p:iterate>
                                    <p:tmAbs val="0"/>
                                  </p:iterate>
                                  <p:childTnLst>
                                    <p:set>
                                      <p:cBhvr>
                                        <p:cTn id="37" fill="hold"/>
                                        <p:tgtEl>
                                          <p:spTgt spid="15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12" nodeType="clickEffect">
                                  <p:stCondLst>
                                    <p:cond delay="0"/>
                                  </p:stCondLst>
                                  <p:iterate>
                                    <p:tmAbs val="0"/>
                                  </p:iterate>
                                  <p:childTnLst>
                                    <p:set>
                                      <p:cBhvr>
                                        <p:cTn id="41" fill="hold"/>
                                        <p:tgtEl>
                                          <p:spTgt spid="166"/>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grpId="13" nodeType="afterEffect">
                                  <p:stCondLst>
                                    <p:cond delay="0"/>
                                  </p:stCondLst>
                                  <p:iterate>
                                    <p:tmAbs val="0"/>
                                  </p:iterate>
                                  <p:childTnLst>
                                    <p:set>
                                      <p:cBhvr>
                                        <p:cTn id="44" fill="hold"/>
                                        <p:tgtEl>
                                          <p:spTgt spid="17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4" nodeType="clickEffect">
                                  <p:stCondLst>
                                    <p:cond delay="0"/>
                                  </p:stCondLst>
                                  <p:iterate>
                                    <p:tmAbs val="0"/>
                                  </p:iterate>
                                  <p:childTnLst>
                                    <p:set>
                                      <p:cBhvr>
                                        <p:cTn id="48" fill="hold"/>
                                        <p:tgtEl>
                                          <p:spTgt spid="148"/>
                                        </p:tgtEl>
                                        <p:attrNameLst>
                                          <p:attrName>style.visibility</p:attrName>
                                        </p:attrNameLst>
                                      </p:cBhvr>
                                      <p:to>
                                        <p:strVal val="visible"/>
                                      </p:to>
                                    </p:set>
                                  </p:childTnLst>
                                </p:cTn>
                              </p:par>
                            </p:childTnLst>
                          </p:cTn>
                        </p:par>
                        <p:par>
                          <p:cTn id="49" fill="hold">
                            <p:stCondLst>
                              <p:cond delay="0"/>
                            </p:stCondLst>
                            <p:childTnLst>
                              <p:par>
                                <p:cTn id="50" presetID="1" presetClass="entr" presetSubtype="0" fill="hold" grpId="15" nodeType="afterEffect">
                                  <p:stCondLst>
                                    <p:cond delay="0"/>
                                  </p:stCondLst>
                                  <p:iterate>
                                    <p:tmAbs val="0"/>
                                  </p:iterate>
                                  <p:childTnLst>
                                    <p:set>
                                      <p:cBhvr>
                                        <p:cTn id="51" fill="hold"/>
                                        <p:tgtEl>
                                          <p:spTgt spid="16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16" nodeType="clickEffect">
                                  <p:stCondLst>
                                    <p:cond delay="0"/>
                                  </p:stCondLst>
                                  <p:iterate>
                                    <p:tmAbs val="0"/>
                                  </p:iterate>
                                  <p:childTnLst>
                                    <p:set>
                                      <p:cBhvr>
                                        <p:cTn id="55" fill="hold"/>
                                        <p:tgtEl>
                                          <p:spTgt spid="149"/>
                                        </p:tgtEl>
                                        <p:attrNameLst>
                                          <p:attrName>style.visibility</p:attrName>
                                        </p:attrNameLst>
                                      </p:cBhvr>
                                      <p:to>
                                        <p:strVal val="visible"/>
                                      </p:to>
                                    </p:set>
                                  </p:childTnLst>
                                </p:cTn>
                              </p:par>
                            </p:childTnLst>
                          </p:cTn>
                        </p:par>
                        <p:par>
                          <p:cTn id="56" fill="hold">
                            <p:stCondLst>
                              <p:cond delay="0"/>
                            </p:stCondLst>
                            <p:childTnLst>
                              <p:par>
                                <p:cTn id="57" presetID="1" presetClass="entr" presetSubtype="0" fill="hold" grpId="17" nodeType="afterEffect">
                                  <p:stCondLst>
                                    <p:cond delay="0"/>
                                  </p:stCondLst>
                                  <p:iterate>
                                    <p:tmAbs val="0"/>
                                  </p:iterate>
                                  <p:childTnLst>
                                    <p:set>
                                      <p:cBhvr>
                                        <p:cTn id="58" fill="hold"/>
                                        <p:tgtEl>
                                          <p:spTgt spid="16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18" nodeType="clickEffect">
                                  <p:stCondLst>
                                    <p:cond delay="0"/>
                                  </p:stCondLst>
                                  <p:iterate>
                                    <p:tmAbs val="0"/>
                                  </p:iterate>
                                  <p:childTnLst>
                                    <p:set>
                                      <p:cBhvr>
                                        <p:cTn id="62" fill="hold"/>
                                        <p:tgtEl>
                                          <p:spTgt spid="16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9" nodeType="clickEffect">
                                  <p:stCondLst>
                                    <p:cond delay="0"/>
                                  </p:stCondLst>
                                  <p:iterate>
                                    <p:tmAbs val="0"/>
                                  </p:iterate>
                                  <p:childTnLst>
                                    <p:set>
                                      <p:cBhvr>
                                        <p:cTn id="66" fill="hold"/>
                                        <p:tgtEl>
                                          <p:spTgt spid="170"/>
                                        </p:tgtEl>
                                        <p:attrNameLst>
                                          <p:attrName>style.visibility</p:attrName>
                                        </p:attrNameLst>
                                      </p:cBhvr>
                                      <p:to>
                                        <p:strVal val="visible"/>
                                      </p:to>
                                    </p:set>
                                  </p:childTnLst>
                                </p:cTn>
                              </p:par>
                            </p:childTnLst>
                          </p:cTn>
                        </p:par>
                        <p:par>
                          <p:cTn id="67" fill="hold">
                            <p:stCondLst>
                              <p:cond delay="0"/>
                            </p:stCondLst>
                            <p:childTnLst>
                              <p:par>
                                <p:cTn id="68" presetID="1" presetClass="entr" presetSubtype="0" fill="hold" grpId="20" nodeType="afterEffect">
                                  <p:stCondLst>
                                    <p:cond delay="0"/>
                                  </p:stCondLst>
                                  <p:iterate>
                                    <p:tmAbs val="0"/>
                                  </p:iterate>
                                  <p:childTnLst>
                                    <p:set>
                                      <p:cBhvr>
                                        <p:cTn id="69" fill="hold"/>
                                        <p:tgtEl>
                                          <p:spTgt spid="174"/>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21" nodeType="clickEffect">
                                  <p:stCondLst>
                                    <p:cond delay="0"/>
                                  </p:stCondLst>
                                  <p:iterate>
                                    <p:tmAbs val="0"/>
                                  </p:iterate>
                                  <p:childTnLst>
                                    <p:set>
                                      <p:cBhvr>
                                        <p:cTn id="73" fill="hold"/>
                                        <p:tgtEl>
                                          <p:spTgt spid="1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14" animBg="1" advAuto="0"/>
      <p:bldP spid="149" grpId="16" animBg="1" advAuto="0"/>
      <p:bldP spid="150" grpId="9" animBg="1" advAuto="0"/>
      <p:bldP spid="151" grpId="7" animBg="1" advAuto="0"/>
      <p:bldP spid="152" grpId="1" animBg="1" advAuto="0"/>
      <p:bldP spid="153" grpId="3" animBg="1" advAuto="0"/>
      <p:bldP spid="154" grpId="4" animBg="1" advAuto="0"/>
      <p:bldP spid="155" grpId="5" animBg="1" advAuto="0"/>
      <p:bldP spid="156" grpId="6" animBg="1" advAuto="0"/>
      <p:bldP spid="157" grpId="8" animBg="1" advAuto="0"/>
      <p:bldP spid="158" grpId="2" animBg="1" advAuto="0"/>
      <p:bldP spid="159" grpId="11" animBg="1" advAuto="0"/>
      <p:bldP spid="160" grpId="10" animBg="1" advAuto="0"/>
      <p:bldP spid="161" grpId="15" animBg="1" advAuto="0"/>
      <p:bldP spid="163" grpId="17" animBg="1" advAuto="0"/>
      <p:bldP spid="165" grpId="18" animBg="1" advAuto="0"/>
      <p:bldP spid="166" grpId="12" animBg="1" advAuto="0"/>
      <p:bldP spid="167" grpId="21" animBg="1" advAuto="0"/>
      <p:bldP spid="170" grpId="19" animBg="1" advAuto="0"/>
      <p:bldP spid="173" grpId="13" animBg="1" advAuto="0"/>
      <p:bldP spid="174" grpId="20"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179" name="namespace"/>
          <p:cNvSpPr/>
          <p:nvPr/>
        </p:nvSpPr>
        <p:spPr>
          <a:xfrm>
            <a:off x="5519937" y="3342508"/>
            <a:ext cx="2960098"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namespace</a:t>
            </a:r>
          </a:p>
        </p:txBody>
      </p:sp>
      <p:sp>
        <p:nvSpPr>
          <p:cNvPr id="180" name="universe of values"/>
          <p:cNvSpPr/>
          <p:nvPr/>
        </p:nvSpPr>
        <p:spPr>
          <a:xfrm>
            <a:off x="14655392" y="3333751"/>
            <a:ext cx="4525646"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universe of values</a:t>
            </a:r>
          </a:p>
        </p:txBody>
      </p:sp>
      <p:pic>
        <p:nvPicPr>
          <p:cNvPr id="181" name="Rounded Rectangle" descr="Rounded Rectangle"/>
          <p:cNvPicPr>
            <a:picLocks/>
          </p:cNvPicPr>
          <p:nvPr/>
        </p:nvPicPr>
        <p:blipFill>
          <a:blip r:embed="rId3">
            <a:extLst/>
          </a:blip>
          <a:stretch>
            <a:fillRect/>
          </a:stretch>
        </p:blipFill>
        <p:spPr>
          <a:xfrm>
            <a:off x="4440876" y="3965096"/>
            <a:ext cx="4731463" cy="5148621"/>
          </a:xfrm>
          <a:prstGeom prst="rect">
            <a:avLst/>
          </a:prstGeom>
        </p:spPr>
      </p:pic>
      <p:pic>
        <p:nvPicPr>
          <p:cNvPr id="183" name="Rounded Rectangle" descr="Rounded Rectangle"/>
          <p:cNvPicPr>
            <a:picLocks/>
          </p:cNvPicPr>
          <p:nvPr/>
        </p:nvPicPr>
        <p:blipFill>
          <a:blip r:embed="rId4">
            <a:extLst/>
          </a:blip>
          <a:stretch>
            <a:fillRect/>
          </a:stretch>
        </p:blipFill>
        <p:spPr>
          <a:xfrm>
            <a:off x="14315346" y="3929295"/>
            <a:ext cx="4525646" cy="5220223"/>
          </a:xfrm>
          <a:prstGeom prst="rect">
            <a:avLst/>
          </a:prstGeom>
        </p:spPr>
      </p:pic>
      <p:sp>
        <p:nvSpPr>
          <p:cNvPr id="185" name="Line"/>
          <p:cNvSpPr/>
          <p:nvPr/>
        </p:nvSpPr>
        <p:spPr>
          <a:xfrm flipH="1">
            <a:off x="9272738" y="6131038"/>
            <a:ext cx="5139749" cy="1"/>
          </a:xfrm>
          <a:prstGeom prst="line">
            <a:avLst/>
          </a:prstGeom>
          <a:ln w="63500">
            <a:solidFill>
              <a:srgbClr val="000000"/>
            </a:solidFill>
            <a:custDash>
              <a:ds d="200000" sp="200000"/>
            </a:custDash>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186" name="context"/>
          <p:cNvSpPr/>
          <p:nvPr/>
        </p:nvSpPr>
        <p:spPr>
          <a:xfrm>
            <a:off x="10889303" y="9327888"/>
            <a:ext cx="1906619"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context</a:t>
            </a:r>
          </a:p>
        </p:txBody>
      </p:sp>
      <p:grpSp>
        <p:nvGrpSpPr>
          <p:cNvPr id="189" name="Rounded Rectangle"/>
          <p:cNvGrpSpPr/>
          <p:nvPr/>
        </p:nvGrpSpPr>
        <p:grpSpPr>
          <a:xfrm>
            <a:off x="10255089" y="7478145"/>
            <a:ext cx="3049420" cy="1625601"/>
            <a:chOff x="0" y="0"/>
            <a:chExt cx="3049419" cy="1625600"/>
          </a:xfrm>
        </p:grpSpPr>
        <p:sp>
          <p:nvSpPr>
            <p:cNvPr id="188" name="Rounded Rectangle"/>
            <p:cNvSpPr/>
            <p:nvPr/>
          </p:nvSpPr>
          <p:spPr>
            <a:xfrm>
              <a:off x="50800" y="50800"/>
              <a:ext cx="2947820" cy="1524000"/>
            </a:xfrm>
            <a:prstGeom prst="roundRect">
              <a:avLst>
                <a:gd name="adj" fmla="val 12500"/>
              </a:avLst>
            </a:prstGeom>
            <a:solidFill>
              <a:srgbClr val="FFFFFF"/>
            </a:solidFill>
            <a:ln>
              <a:noFill/>
            </a:ln>
            <a:effectLst/>
          </p:spPr>
          <p:txBody>
            <a:bodyPr wrap="square" lIns="50800" tIns="50800" rIns="50800" bIns="50800" numCol="1" anchor="ctr">
              <a:noAutofit/>
            </a:bodyPr>
            <a:lstStyle/>
            <a:p>
              <a:pPr algn="ctr">
                <a:defRPr sz="4000">
                  <a:solidFill>
                    <a:srgbClr val="424242"/>
                  </a:solidFill>
                  <a:uFill>
                    <a:solidFill>
                      <a:srgbClr val="424242"/>
                    </a:solidFill>
                  </a:uFill>
                  <a:latin typeface="Times New Roman"/>
                  <a:ea typeface="Times New Roman"/>
                  <a:cs typeface="Times New Roman"/>
                  <a:sym typeface="Times New Roman"/>
                </a:defRPr>
              </a:pPr>
              <a:endParaRPr/>
            </a:p>
          </p:txBody>
        </p:sp>
        <p:pic>
          <p:nvPicPr>
            <p:cNvPr id="187" name="Rounded Rectangle" descr="Rounded Rectangle"/>
            <p:cNvPicPr>
              <a:picLocks/>
            </p:cNvPicPr>
            <p:nvPr/>
          </p:nvPicPr>
          <p:blipFill>
            <a:blip r:embed="rId5">
              <a:extLst/>
            </a:blip>
            <a:stretch>
              <a:fillRect/>
            </a:stretch>
          </p:blipFill>
          <p:spPr>
            <a:xfrm>
              <a:off x="0" y="0"/>
              <a:ext cx="3049420" cy="1625600"/>
            </a:xfrm>
            <a:prstGeom prst="rect">
              <a:avLst/>
            </a:prstGeom>
            <a:effectLst/>
          </p:spPr>
        </p:pic>
      </p:grpSp>
      <p:grpSp>
        <p:nvGrpSpPr>
          <p:cNvPr id="192" name="Rounded Rectangle"/>
          <p:cNvGrpSpPr/>
          <p:nvPr/>
        </p:nvGrpSpPr>
        <p:grpSpPr>
          <a:xfrm>
            <a:off x="10098313" y="5633016"/>
            <a:ext cx="3291060" cy="996044"/>
            <a:chOff x="0" y="0"/>
            <a:chExt cx="3291058" cy="996043"/>
          </a:xfrm>
        </p:grpSpPr>
        <p:sp>
          <p:nvSpPr>
            <p:cNvPr id="191" name="Rounded Rectangle"/>
            <p:cNvSpPr/>
            <p:nvPr/>
          </p:nvSpPr>
          <p:spPr>
            <a:xfrm>
              <a:off x="50800" y="50800"/>
              <a:ext cx="3189459" cy="894444"/>
            </a:xfrm>
            <a:prstGeom prst="roundRect">
              <a:avLst>
                <a:gd name="adj" fmla="val 21298"/>
              </a:avLst>
            </a:prstGeom>
            <a:solidFill>
              <a:srgbClr val="FFFFFF"/>
            </a:solidFill>
            <a:ln>
              <a:noFill/>
            </a:ln>
            <a:effectLst/>
          </p:spPr>
          <p:txBody>
            <a:bodyPr wrap="square" lIns="50800" tIns="50800" rIns="50800" bIns="50800" numCol="1" anchor="ctr">
              <a:noAutofit/>
            </a:bodyPr>
            <a:lstStyle/>
            <a:p>
              <a:pPr algn="ctr">
                <a:defRPr sz="4000">
                  <a:solidFill>
                    <a:srgbClr val="424242"/>
                  </a:solidFill>
                  <a:uFill>
                    <a:solidFill>
                      <a:srgbClr val="424242"/>
                    </a:solidFill>
                  </a:uFill>
                  <a:latin typeface="Times New Roman"/>
                  <a:ea typeface="Times New Roman"/>
                  <a:cs typeface="Times New Roman"/>
                  <a:sym typeface="Times New Roman"/>
                </a:defRPr>
              </a:pPr>
              <a:endParaRPr/>
            </a:p>
          </p:txBody>
        </p:sp>
        <p:pic>
          <p:nvPicPr>
            <p:cNvPr id="190" name="Rounded Rectangle" descr="Rounded Rectangle"/>
            <p:cNvPicPr>
              <a:picLocks/>
            </p:cNvPicPr>
            <p:nvPr/>
          </p:nvPicPr>
          <p:blipFill>
            <a:blip r:embed="rId6">
              <a:extLst/>
            </a:blip>
            <a:stretch>
              <a:fillRect/>
            </a:stretch>
          </p:blipFill>
          <p:spPr>
            <a:xfrm>
              <a:off x="0" y="0"/>
              <a:ext cx="3291059" cy="996044"/>
            </a:xfrm>
            <a:prstGeom prst="rect">
              <a:avLst/>
            </a:prstGeom>
            <a:effectLst/>
          </p:spPr>
        </p:pic>
      </p:grpSp>
      <p:sp>
        <p:nvSpPr>
          <p:cNvPr id="193" name="Line"/>
          <p:cNvSpPr/>
          <p:nvPr/>
        </p:nvSpPr>
        <p:spPr>
          <a:xfrm>
            <a:off x="11743843" y="6532902"/>
            <a:ext cx="1" cy="996045"/>
          </a:xfrm>
          <a:prstGeom prst="line">
            <a:avLst/>
          </a:prstGeom>
          <a:ln w="50800">
            <a:solidFill>
              <a:srgbClr val="424242"/>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grpSp>
        <p:nvGrpSpPr>
          <p:cNvPr id="198" name="Group"/>
          <p:cNvGrpSpPr/>
          <p:nvPr/>
        </p:nvGrpSpPr>
        <p:grpSpPr>
          <a:xfrm>
            <a:off x="5003465" y="4454810"/>
            <a:ext cx="1270001" cy="4762273"/>
            <a:chOff x="0" y="0"/>
            <a:chExt cx="1270000" cy="4762271"/>
          </a:xfrm>
        </p:grpSpPr>
        <p:sp>
          <p:nvSpPr>
            <p:cNvPr id="194" name="anne-marie      kermarrec"/>
            <p:cNvSpPr/>
            <p:nvPr/>
          </p:nvSpPr>
          <p:spPr>
            <a:xfrm>
              <a:off x="0" y="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p>
              <a:pPr>
                <a:defRPr sz="4000">
                  <a:solidFill>
                    <a:srgbClr val="0096FF"/>
                  </a:solidFill>
                  <a:uFill>
                    <a:solidFill>
                      <a:srgbClr val="0096FF"/>
                    </a:solidFill>
                  </a:uFill>
                  <a:latin typeface="Times New Roman"/>
                  <a:ea typeface="Times New Roman"/>
                  <a:cs typeface="Times New Roman"/>
                  <a:sym typeface="Times New Roman"/>
                </a:defRPr>
              </a:pPr>
              <a:r>
                <a:t>anne-marie </a:t>
              </a:r>
              <a:br/>
              <a:r>
                <a:t>    kermarrec</a:t>
              </a:r>
            </a:p>
          </p:txBody>
        </p:sp>
        <p:sp>
          <p:nvSpPr>
            <p:cNvPr id="195" name="katerina argyraki"/>
            <p:cNvSpPr/>
            <p:nvPr/>
          </p:nvSpPr>
          <p:spPr>
            <a:xfrm>
              <a:off x="0" y="3492271"/>
              <a:ext cx="1270000"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katerina argyraki</a:t>
              </a:r>
            </a:p>
          </p:txBody>
        </p:sp>
        <p:sp>
          <p:nvSpPr>
            <p:cNvPr id="196" name="ed bugnion"/>
            <p:cNvSpPr/>
            <p:nvPr/>
          </p:nvSpPr>
          <p:spPr>
            <a:xfrm>
              <a:off x="0" y="1363057"/>
              <a:ext cx="1270000"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ed bugnion</a:t>
              </a:r>
            </a:p>
          </p:txBody>
        </p:sp>
        <p:sp>
          <p:nvSpPr>
            <p:cNvPr id="197" name="george candea"/>
            <p:cNvSpPr/>
            <p:nvPr/>
          </p:nvSpPr>
          <p:spPr>
            <a:xfrm>
              <a:off x="0" y="2427664"/>
              <a:ext cx="1270000"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a:defRPr sz="4000">
                  <a:solidFill>
                    <a:srgbClr val="0096FF"/>
                  </a:solidFill>
                  <a:uFill>
                    <a:solidFill>
                      <a:srgbClr val="0096FF"/>
                    </a:solidFill>
                  </a:uFill>
                  <a:latin typeface="Times New Roman"/>
                  <a:ea typeface="Times New Roman"/>
                  <a:cs typeface="Times New Roman"/>
                  <a:sym typeface="Times New Roman"/>
                </a:defRPr>
              </a:lvl1pPr>
            </a:lstStyle>
            <a:p>
              <a:r>
                <a:t>george candea</a:t>
              </a:r>
            </a:p>
          </p:txBody>
        </p:sp>
      </p:grpSp>
      <p:grpSp>
        <p:nvGrpSpPr>
          <p:cNvPr id="203" name="Group"/>
          <p:cNvGrpSpPr/>
          <p:nvPr/>
        </p:nvGrpSpPr>
        <p:grpSpPr>
          <a:xfrm>
            <a:off x="15072566" y="4586927"/>
            <a:ext cx="1270001" cy="4614604"/>
            <a:chOff x="0" y="0"/>
            <a:chExt cx="1270000" cy="4614603"/>
          </a:xfrm>
        </p:grpSpPr>
        <p:sp>
          <p:nvSpPr>
            <p:cNvPr id="199" name="650 675 4678"/>
            <p:cNvSpPr/>
            <p:nvPr/>
          </p:nvSpPr>
          <p:spPr>
            <a:xfrm>
              <a:off x="0" y="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650 675 4678</a:t>
              </a:r>
            </a:p>
          </p:txBody>
        </p:sp>
        <p:sp>
          <p:nvSpPr>
            <p:cNvPr id="200" name="650 456 5421"/>
            <p:cNvSpPr/>
            <p:nvPr/>
          </p:nvSpPr>
          <p:spPr>
            <a:xfrm>
              <a:off x="0" y="1114867"/>
              <a:ext cx="1270000"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650 456 5421</a:t>
              </a:r>
            </a:p>
          </p:txBody>
        </p:sp>
        <p:sp>
          <p:nvSpPr>
            <p:cNvPr id="201" name="607 563 9809"/>
            <p:cNvSpPr/>
            <p:nvPr/>
          </p:nvSpPr>
          <p:spPr>
            <a:xfrm>
              <a:off x="0" y="2229735"/>
              <a:ext cx="1270000"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607 563 9809</a:t>
              </a:r>
            </a:p>
          </p:txBody>
        </p:sp>
        <p:sp>
          <p:nvSpPr>
            <p:cNvPr id="202" name="650 508 1332"/>
            <p:cNvSpPr/>
            <p:nvPr/>
          </p:nvSpPr>
          <p:spPr>
            <a:xfrm>
              <a:off x="0" y="3344603"/>
              <a:ext cx="1270000"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a:defRPr sz="4000">
                  <a:solidFill>
                    <a:srgbClr val="929000"/>
                  </a:solidFill>
                  <a:uFill>
                    <a:solidFill>
                      <a:srgbClr val="929000"/>
                    </a:solidFill>
                  </a:uFill>
                  <a:latin typeface="Times New Roman"/>
                  <a:ea typeface="Times New Roman"/>
                  <a:cs typeface="Times New Roman"/>
                  <a:sym typeface="Times New Roman"/>
                </a:defRPr>
              </a:lvl1pPr>
            </a:lstStyle>
            <a:p>
              <a:r>
                <a:t>650 508 1332</a:t>
              </a:r>
            </a:p>
          </p:txBody>
        </p:sp>
      </p:grpSp>
      <p:sp>
        <p:nvSpPr>
          <p:cNvPr id="204" name="county"/>
          <p:cNvSpPr/>
          <p:nvPr/>
        </p:nvSpPr>
        <p:spPr>
          <a:xfrm>
            <a:off x="10865828" y="7951771"/>
            <a:ext cx="1756030"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lgn="ctr">
              <a:defRPr sz="4000">
                <a:uFill>
                  <a:solidFill>
                    <a:srgbClr val="424242"/>
                  </a:solidFill>
                </a:uFill>
                <a:latin typeface="Times New Roman"/>
                <a:ea typeface="Times New Roman"/>
                <a:cs typeface="Times New Roman"/>
                <a:sym typeface="Times New Roman"/>
              </a:defRPr>
            </a:lvl1pPr>
          </a:lstStyle>
          <a:p>
            <a:r>
              <a:t>county</a:t>
            </a:r>
          </a:p>
        </p:txBody>
      </p:sp>
      <p:sp>
        <p:nvSpPr>
          <p:cNvPr id="205" name="phone book"/>
          <p:cNvSpPr/>
          <p:nvPr/>
        </p:nvSpPr>
        <p:spPr>
          <a:xfrm>
            <a:off x="10174513" y="5792578"/>
            <a:ext cx="3049421"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defRPr sz="4000">
                <a:uFill>
                  <a:solidFill>
                    <a:srgbClr val="424242"/>
                  </a:solidFill>
                </a:uFill>
                <a:latin typeface="Times New Roman"/>
                <a:ea typeface="Times New Roman"/>
                <a:cs typeface="Times New Roman"/>
                <a:sym typeface="Times New Roman"/>
              </a:defRPr>
            </a:lvl1pPr>
          </a:lstStyle>
          <a:p>
            <a:r>
              <a:t>phone book</a:t>
            </a:r>
          </a:p>
        </p:txBody>
      </p:sp>
      <p:sp>
        <p:nvSpPr>
          <p:cNvPr id="206" name="name-mapping algorithm  or resolver"/>
          <p:cNvSpPr/>
          <p:nvPr/>
        </p:nvSpPr>
        <p:spPr>
          <a:xfrm>
            <a:off x="9579789" y="3534675"/>
            <a:ext cx="4525647" cy="18707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ctr">
              <a:defRPr sz="4000">
                <a:solidFill>
                  <a:srgbClr val="FF2600"/>
                </a:solidFill>
                <a:uFill>
                  <a:solidFill>
                    <a:srgbClr val="FF2600"/>
                  </a:solidFill>
                </a:uFill>
                <a:latin typeface="Times New Roman"/>
                <a:ea typeface="Times New Roman"/>
                <a:cs typeface="Times New Roman"/>
                <a:sym typeface="Times New Roman"/>
              </a:defRPr>
            </a:pPr>
            <a:r>
              <a:t>name-mapping algorithm </a:t>
            </a:r>
            <a:br/>
            <a:r>
              <a:t>or resolver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2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2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 grpId="2" animBg="1" advAuto="0"/>
      <p:bldP spid="203" grpId="3" animBg="1" advAuto="0"/>
      <p:bldP spid="204" grpId="4" animBg="1" advAuto="0"/>
      <p:bldP spid="205" grpId="1"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211" name="namespace"/>
          <p:cNvSpPr/>
          <p:nvPr/>
        </p:nvSpPr>
        <p:spPr>
          <a:xfrm>
            <a:off x="5519937" y="3342508"/>
            <a:ext cx="2960098"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namespace</a:t>
            </a:r>
          </a:p>
        </p:txBody>
      </p:sp>
      <p:sp>
        <p:nvSpPr>
          <p:cNvPr id="212" name="universe of values"/>
          <p:cNvSpPr/>
          <p:nvPr/>
        </p:nvSpPr>
        <p:spPr>
          <a:xfrm>
            <a:off x="14655392" y="3333751"/>
            <a:ext cx="4525646"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universe of values</a:t>
            </a:r>
          </a:p>
        </p:txBody>
      </p:sp>
      <p:pic>
        <p:nvPicPr>
          <p:cNvPr id="213" name="Rounded Rectangle" descr="Rounded Rectangle"/>
          <p:cNvPicPr>
            <a:picLocks/>
          </p:cNvPicPr>
          <p:nvPr/>
        </p:nvPicPr>
        <p:blipFill>
          <a:blip r:embed="rId3">
            <a:extLst/>
          </a:blip>
          <a:stretch>
            <a:fillRect/>
          </a:stretch>
        </p:blipFill>
        <p:spPr>
          <a:xfrm>
            <a:off x="4440876" y="3965096"/>
            <a:ext cx="4731463" cy="5148621"/>
          </a:xfrm>
          <a:prstGeom prst="rect">
            <a:avLst/>
          </a:prstGeom>
        </p:spPr>
      </p:pic>
      <p:pic>
        <p:nvPicPr>
          <p:cNvPr id="215" name="Rounded Rectangle" descr="Rounded Rectangle"/>
          <p:cNvPicPr>
            <a:picLocks/>
          </p:cNvPicPr>
          <p:nvPr/>
        </p:nvPicPr>
        <p:blipFill>
          <a:blip r:embed="rId4">
            <a:extLst/>
          </a:blip>
          <a:stretch>
            <a:fillRect/>
          </a:stretch>
        </p:blipFill>
        <p:spPr>
          <a:xfrm>
            <a:off x="14315346" y="3929295"/>
            <a:ext cx="4525646" cy="5220223"/>
          </a:xfrm>
          <a:prstGeom prst="rect">
            <a:avLst/>
          </a:prstGeom>
        </p:spPr>
      </p:pic>
      <p:sp>
        <p:nvSpPr>
          <p:cNvPr id="217" name="Line"/>
          <p:cNvSpPr/>
          <p:nvPr/>
        </p:nvSpPr>
        <p:spPr>
          <a:xfrm flipH="1">
            <a:off x="9272738" y="6131038"/>
            <a:ext cx="5139749" cy="1"/>
          </a:xfrm>
          <a:prstGeom prst="line">
            <a:avLst/>
          </a:prstGeom>
          <a:ln w="63500">
            <a:solidFill>
              <a:srgbClr val="000000"/>
            </a:solidFill>
            <a:custDash>
              <a:ds d="200000" sp="200000"/>
            </a:custDash>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18" name="context"/>
          <p:cNvSpPr/>
          <p:nvPr/>
        </p:nvSpPr>
        <p:spPr>
          <a:xfrm>
            <a:off x="10889303" y="9327888"/>
            <a:ext cx="1906619"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4000">
                <a:solidFill>
                  <a:srgbClr val="FF2600"/>
                </a:solidFill>
                <a:uFill>
                  <a:solidFill>
                    <a:srgbClr val="FF2600"/>
                  </a:solidFill>
                </a:uFill>
                <a:latin typeface="Times New Roman"/>
                <a:ea typeface="Times New Roman"/>
                <a:cs typeface="Times New Roman"/>
                <a:sym typeface="Times New Roman"/>
              </a:defRPr>
            </a:lvl1pPr>
          </a:lstStyle>
          <a:p>
            <a:r>
              <a:t>context</a:t>
            </a:r>
          </a:p>
        </p:txBody>
      </p:sp>
      <p:grpSp>
        <p:nvGrpSpPr>
          <p:cNvPr id="221" name="Rounded Rectangle"/>
          <p:cNvGrpSpPr/>
          <p:nvPr/>
        </p:nvGrpSpPr>
        <p:grpSpPr>
          <a:xfrm>
            <a:off x="10255089" y="7478145"/>
            <a:ext cx="3049420" cy="1625601"/>
            <a:chOff x="0" y="0"/>
            <a:chExt cx="3049419" cy="1625600"/>
          </a:xfrm>
        </p:grpSpPr>
        <p:sp>
          <p:nvSpPr>
            <p:cNvPr id="220" name="Rounded Rectangle"/>
            <p:cNvSpPr/>
            <p:nvPr/>
          </p:nvSpPr>
          <p:spPr>
            <a:xfrm>
              <a:off x="50800" y="50800"/>
              <a:ext cx="2947820" cy="1524000"/>
            </a:xfrm>
            <a:prstGeom prst="roundRect">
              <a:avLst>
                <a:gd name="adj" fmla="val 12500"/>
              </a:avLst>
            </a:prstGeom>
            <a:solidFill>
              <a:srgbClr val="FFFFFF"/>
            </a:solidFill>
            <a:ln>
              <a:noFill/>
            </a:ln>
            <a:effectLst/>
          </p:spPr>
          <p:txBody>
            <a:bodyPr wrap="square" lIns="50800" tIns="50800" rIns="50800" bIns="50800" numCol="1" anchor="ctr">
              <a:noAutofit/>
            </a:bodyPr>
            <a:lstStyle/>
            <a:p>
              <a:pPr algn="ctr">
                <a:defRPr sz="4000">
                  <a:solidFill>
                    <a:srgbClr val="424242"/>
                  </a:solidFill>
                  <a:uFill>
                    <a:solidFill>
                      <a:srgbClr val="424242"/>
                    </a:solidFill>
                  </a:uFill>
                  <a:latin typeface="Times New Roman"/>
                  <a:ea typeface="Times New Roman"/>
                  <a:cs typeface="Times New Roman"/>
                  <a:sym typeface="Times New Roman"/>
                </a:defRPr>
              </a:pPr>
              <a:endParaRPr/>
            </a:p>
          </p:txBody>
        </p:sp>
        <p:pic>
          <p:nvPicPr>
            <p:cNvPr id="219" name="Rounded Rectangle" descr="Rounded Rectangle"/>
            <p:cNvPicPr>
              <a:picLocks/>
            </p:cNvPicPr>
            <p:nvPr/>
          </p:nvPicPr>
          <p:blipFill>
            <a:blip r:embed="rId5">
              <a:extLst/>
            </a:blip>
            <a:stretch>
              <a:fillRect/>
            </a:stretch>
          </p:blipFill>
          <p:spPr>
            <a:xfrm>
              <a:off x="0" y="0"/>
              <a:ext cx="3049420" cy="1625600"/>
            </a:xfrm>
            <a:prstGeom prst="rect">
              <a:avLst/>
            </a:prstGeom>
            <a:effectLst/>
          </p:spPr>
        </p:pic>
      </p:grpSp>
      <p:sp>
        <p:nvSpPr>
          <p:cNvPr id="222" name="Line"/>
          <p:cNvSpPr/>
          <p:nvPr/>
        </p:nvSpPr>
        <p:spPr>
          <a:xfrm>
            <a:off x="11743843" y="6532902"/>
            <a:ext cx="1" cy="996045"/>
          </a:xfrm>
          <a:prstGeom prst="line">
            <a:avLst/>
          </a:prstGeom>
          <a:ln w="50800">
            <a:solidFill>
              <a:srgbClr val="000000"/>
            </a:solidFill>
            <a:headEnd type="stealth"/>
          </a:ln>
        </p:spPr>
        <p:txBody>
          <a:bodyPr lIns="0" tIns="0" rIns="0" bIns="0"/>
          <a:lstStyle/>
          <a:p>
            <a:pPr marL="0" marR="0" defTabSz="457200">
              <a:defRPr sz="1200">
                <a:uFillTx/>
                <a:latin typeface="Helvetica"/>
                <a:ea typeface="Helvetica"/>
                <a:cs typeface="Helvetica"/>
                <a:sym typeface="Helvetica"/>
              </a:defRPr>
            </a:pPr>
            <a:endParaRPr/>
          </a:p>
        </p:txBody>
      </p:sp>
      <p:sp>
        <p:nvSpPr>
          <p:cNvPr id="223" name="virtual address space"/>
          <p:cNvSpPr txBox="1"/>
          <p:nvPr/>
        </p:nvSpPr>
        <p:spPr>
          <a:xfrm>
            <a:off x="5964771" y="5604047"/>
            <a:ext cx="1683674" cy="18707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ctr">
              <a:defRPr sz="4000">
                <a:solidFill>
                  <a:srgbClr val="0096FF"/>
                </a:solidFill>
                <a:uFill>
                  <a:solidFill>
                    <a:srgbClr val="0096FF"/>
                  </a:solidFill>
                </a:uFill>
                <a:latin typeface="Times New Roman"/>
                <a:ea typeface="Times New Roman"/>
                <a:cs typeface="Times New Roman"/>
                <a:sym typeface="Times New Roman"/>
              </a:defRPr>
            </a:pPr>
            <a:r>
              <a:t>virtual</a:t>
            </a:r>
            <a:br/>
            <a:r>
              <a:t>address</a:t>
            </a:r>
            <a:br/>
            <a:r>
              <a:t>space</a:t>
            </a:r>
          </a:p>
        </p:txBody>
      </p:sp>
      <p:grpSp>
        <p:nvGrpSpPr>
          <p:cNvPr id="226" name="Rounded Rectangle"/>
          <p:cNvGrpSpPr/>
          <p:nvPr/>
        </p:nvGrpSpPr>
        <p:grpSpPr>
          <a:xfrm>
            <a:off x="10098313" y="5633016"/>
            <a:ext cx="3291060" cy="996044"/>
            <a:chOff x="0" y="0"/>
            <a:chExt cx="3291058" cy="996043"/>
          </a:xfrm>
        </p:grpSpPr>
        <p:sp>
          <p:nvSpPr>
            <p:cNvPr id="225" name="Rounded Rectangle"/>
            <p:cNvSpPr/>
            <p:nvPr/>
          </p:nvSpPr>
          <p:spPr>
            <a:xfrm>
              <a:off x="50800" y="50800"/>
              <a:ext cx="3189459" cy="894444"/>
            </a:xfrm>
            <a:prstGeom prst="roundRect">
              <a:avLst>
                <a:gd name="adj" fmla="val 21298"/>
              </a:avLst>
            </a:prstGeom>
            <a:solidFill>
              <a:srgbClr val="FFFFFF"/>
            </a:solidFill>
            <a:ln>
              <a:noFill/>
            </a:ln>
            <a:effectLst/>
          </p:spPr>
          <p:txBody>
            <a:bodyPr wrap="square" lIns="50800" tIns="50800" rIns="50800" bIns="50800" numCol="1" anchor="ctr">
              <a:noAutofit/>
            </a:bodyPr>
            <a:lstStyle/>
            <a:p>
              <a:pPr algn="ctr">
                <a:defRPr sz="4000">
                  <a:solidFill>
                    <a:srgbClr val="424242"/>
                  </a:solidFill>
                  <a:uFill>
                    <a:solidFill>
                      <a:srgbClr val="424242"/>
                    </a:solidFill>
                  </a:uFill>
                  <a:latin typeface="Times New Roman"/>
                  <a:ea typeface="Times New Roman"/>
                  <a:cs typeface="Times New Roman"/>
                  <a:sym typeface="Times New Roman"/>
                </a:defRPr>
              </a:pPr>
              <a:endParaRPr/>
            </a:p>
          </p:txBody>
        </p:sp>
        <p:pic>
          <p:nvPicPr>
            <p:cNvPr id="224" name="Rounded Rectangle" descr="Rounded Rectangle"/>
            <p:cNvPicPr>
              <a:picLocks/>
            </p:cNvPicPr>
            <p:nvPr/>
          </p:nvPicPr>
          <p:blipFill>
            <a:blip r:embed="rId6">
              <a:extLst/>
            </a:blip>
            <a:stretch>
              <a:fillRect/>
            </a:stretch>
          </p:blipFill>
          <p:spPr>
            <a:xfrm>
              <a:off x="0" y="0"/>
              <a:ext cx="3291059" cy="996044"/>
            </a:xfrm>
            <a:prstGeom prst="rect">
              <a:avLst/>
            </a:prstGeom>
            <a:effectLst/>
          </p:spPr>
        </p:pic>
      </p:grpSp>
      <p:sp>
        <p:nvSpPr>
          <p:cNvPr id="227" name="page table"/>
          <p:cNvSpPr/>
          <p:nvPr/>
        </p:nvSpPr>
        <p:spPr>
          <a:xfrm>
            <a:off x="10174513" y="5792578"/>
            <a:ext cx="3049421" cy="6769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defRPr sz="4000">
                <a:uFill>
                  <a:solidFill>
                    <a:srgbClr val="424242"/>
                  </a:solidFill>
                </a:uFill>
                <a:latin typeface="Times New Roman"/>
                <a:ea typeface="Times New Roman"/>
                <a:cs typeface="Times New Roman"/>
                <a:sym typeface="Times New Roman"/>
              </a:defRPr>
            </a:lvl1pPr>
          </a:lstStyle>
          <a:p>
            <a:r>
              <a:t>page table</a:t>
            </a:r>
          </a:p>
        </p:txBody>
      </p:sp>
      <p:sp>
        <p:nvSpPr>
          <p:cNvPr id="228" name="physical address space"/>
          <p:cNvSpPr/>
          <p:nvPr/>
        </p:nvSpPr>
        <p:spPr>
          <a:xfrm>
            <a:off x="15270069" y="5604046"/>
            <a:ext cx="2616201" cy="18707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defRPr sz="4000">
                <a:solidFill>
                  <a:srgbClr val="929000"/>
                </a:solidFill>
                <a:uFill>
                  <a:solidFill>
                    <a:srgbClr val="929000"/>
                  </a:solidFill>
                </a:uFill>
                <a:latin typeface="Times New Roman"/>
                <a:ea typeface="Times New Roman"/>
                <a:cs typeface="Times New Roman"/>
                <a:sym typeface="Times New Roman"/>
              </a:defRPr>
            </a:lvl1pPr>
          </a:lstStyle>
          <a:p>
            <a:r>
              <a:t>physical address space</a:t>
            </a:r>
          </a:p>
        </p:txBody>
      </p:sp>
      <p:sp>
        <p:nvSpPr>
          <p:cNvPr id="229" name="process"/>
          <p:cNvSpPr/>
          <p:nvPr/>
        </p:nvSpPr>
        <p:spPr>
          <a:xfrm>
            <a:off x="10670942" y="7859145"/>
            <a:ext cx="2056563" cy="863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lgn="ctr">
              <a:defRPr sz="4000">
                <a:uFill>
                  <a:solidFill>
                    <a:srgbClr val="424242"/>
                  </a:solidFill>
                </a:uFill>
                <a:latin typeface="Times New Roman"/>
                <a:ea typeface="Times New Roman"/>
                <a:cs typeface="Times New Roman"/>
                <a:sym typeface="Times New Roman"/>
              </a:defRPr>
            </a:lvl1pPr>
          </a:lstStyle>
          <a:p>
            <a:r>
              <a:t>process</a:t>
            </a:r>
          </a:p>
        </p:txBody>
      </p:sp>
      <p:sp>
        <p:nvSpPr>
          <p:cNvPr id="230" name="name-mapping algorithm  or resolver"/>
          <p:cNvSpPr/>
          <p:nvPr/>
        </p:nvSpPr>
        <p:spPr>
          <a:xfrm>
            <a:off x="9579789" y="3534675"/>
            <a:ext cx="4525647" cy="18707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ctr">
              <a:defRPr sz="4000">
                <a:solidFill>
                  <a:srgbClr val="FF2600"/>
                </a:solidFill>
                <a:uFill>
                  <a:solidFill>
                    <a:srgbClr val="FF2600"/>
                  </a:solidFill>
                </a:uFill>
                <a:latin typeface="Times New Roman"/>
                <a:ea typeface="Times New Roman"/>
                <a:cs typeface="Times New Roman"/>
                <a:sym typeface="Times New Roman"/>
              </a:defRPr>
            </a:pPr>
            <a:r>
              <a:t>name-mapping algorithm </a:t>
            </a:r>
            <a:br/>
            <a:r>
              <a:t>or resolver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2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2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2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 grpId="2" animBg="1" advAuto="0"/>
      <p:bldP spid="227" grpId="1" animBg="1" advAuto="0"/>
      <p:bldP spid="228" grpId="3" animBg="1" advAuto="0"/>
      <p:bldP spid="229" grpId="4"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6" name="Group"/>
          <p:cNvGrpSpPr/>
          <p:nvPr/>
        </p:nvGrpSpPr>
        <p:grpSpPr>
          <a:xfrm>
            <a:off x="1790" y="1764619"/>
            <a:ext cx="24384003" cy="254393"/>
            <a:chOff x="0" y="0"/>
            <a:chExt cx="24384001" cy="254392"/>
          </a:xfrm>
        </p:grpSpPr>
        <p:sp>
          <p:nvSpPr>
            <p:cNvPr id="234" name="Rectangle"/>
            <p:cNvSpPr/>
            <p:nvPr/>
          </p:nvSpPr>
          <p:spPr>
            <a:xfrm>
              <a:off x="0" y="0"/>
              <a:ext cx="24384002" cy="107490"/>
            </a:xfrm>
            <a:prstGeom prst="rect">
              <a:avLst/>
            </a:prstGeom>
            <a:solidFill>
              <a:srgbClr val="E0E0E0"/>
            </a:solidFill>
            <a:ln w="9525" cap="flat">
              <a:noFill/>
              <a:miter lim="400000"/>
            </a:ln>
            <a:effectLst/>
          </p:spPr>
          <p:txBody>
            <a:bodyPr wrap="square" lIns="50800" tIns="50800" rIns="50800" bIns="50800" numCol="1" anchor="ctr">
              <a:noAutofit/>
            </a:bodyPr>
            <a:lstStyle/>
            <a:p>
              <a:endParaRPr/>
            </a:p>
          </p:txBody>
        </p:sp>
        <p:sp>
          <p:nvSpPr>
            <p:cNvPr id="235" name="Rectangle"/>
            <p:cNvSpPr/>
            <p:nvPr/>
          </p:nvSpPr>
          <p:spPr>
            <a:xfrm>
              <a:off x="0" y="146902"/>
              <a:ext cx="24384002" cy="107491"/>
            </a:xfrm>
            <a:prstGeom prst="rect">
              <a:avLst/>
            </a:prstGeom>
            <a:solidFill>
              <a:srgbClr val="E0E0E0"/>
            </a:solidFill>
            <a:ln w="9525" cap="flat">
              <a:noFill/>
              <a:miter lim="400000"/>
            </a:ln>
            <a:effectLst/>
          </p:spPr>
          <p:txBody>
            <a:bodyPr wrap="square" lIns="50800" tIns="50800" rIns="50800" bIns="50800" numCol="1" anchor="ctr">
              <a:noAutofit/>
            </a:bodyPr>
            <a:lstStyle/>
            <a:p>
              <a:endParaRPr/>
            </a:p>
          </p:txBody>
        </p:sp>
      </p:grpSp>
      <p:sp>
        <p:nvSpPr>
          <p:cNvPr id="237" name="Name types"/>
          <p:cNvSpPr txBox="1">
            <a:spLocks noGrp="1"/>
          </p:cNvSpPr>
          <p:nvPr>
            <p:ph type="title"/>
          </p:nvPr>
        </p:nvSpPr>
        <p:spPr>
          <a:prstGeom prst="rect">
            <a:avLst/>
          </a:prstGeom>
        </p:spPr>
        <p:txBody>
          <a:bodyPr/>
          <a:lstStyle/>
          <a:p>
            <a:r>
              <a:t>Name types</a:t>
            </a:r>
          </a:p>
        </p:txBody>
      </p:sp>
      <p:sp>
        <p:nvSpPr>
          <p:cNvPr id="238" name="Private: unique within a context…"/>
          <p:cNvSpPr txBox="1">
            <a:spLocks noGrp="1"/>
          </p:cNvSpPr>
          <p:nvPr>
            <p:ph type="body" sz="quarter" idx="1"/>
          </p:nvPr>
        </p:nvSpPr>
        <p:spPr>
          <a:xfrm>
            <a:off x="1439399" y="2997531"/>
            <a:ext cx="14589890" cy="4101425"/>
          </a:xfrm>
          <a:prstGeom prst="rect">
            <a:avLst/>
          </a:prstGeom>
        </p:spPr>
        <p:txBody>
          <a:bodyPr/>
          <a:lstStyle/>
          <a:p>
            <a:pPr>
              <a:spcBef>
                <a:spcPts val="500"/>
              </a:spcBef>
              <a:defRPr sz="5000">
                <a:latin typeface="Times New Roman"/>
                <a:ea typeface="Times New Roman"/>
                <a:cs typeface="Times New Roman"/>
                <a:sym typeface="Times New Roman"/>
              </a:defRPr>
            </a:pPr>
            <a:r>
              <a:rPr>
                <a:solidFill>
                  <a:srgbClr val="FF2600"/>
                </a:solidFill>
              </a:rPr>
              <a:t>Private</a:t>
            </a:r>
            <a:r>
              <a:t>: unique within a context</a:t>
            </a:r>
          </a:p>
          <a:p>
            <a:pPr marL="1378267" lvl="1" indent="-688339">
              <a:lnSpc>
                <a:spcPct val="120000"/>
              </a:lnSpc>
              <a:spcBef>
                <a:spcPts val="2000"/>
              </a:spcBef>
              <a:defRPr i="0">
                <a:latin typeface="Times New Roman"/>
                <a:ea typeface="Times New Roman"/>
                <a:cs typeface="Times New Roman"/>
                <a:sym typeface="Times New Roman"/>
              </a:defRPr>
            </a:pPr>
            <a:r>
              <a:rPr sz="4000" i="1"/>
              <a:t>e.g., a private IP address is unique within an organization</a:t>
            </a:r>
            <a:r>
              <a:t> </a:t>
            </a:r>
          </a:p>
          <a:p>
            <a:pPr>
              <a:spcBef>
                <a:spcPts val="500"/>
              </a:spcBef>
              <a:defRPr sz="5000">
                <a:latin typeface="Times New Roman"/>
                <a:ea typeface="Times New Roman"/>
                <a:cs typeface="Times New Roman"/>
                <a:sym typeface="Times New Roman"/>
              </a:defRPr>
            </a:pPr>
            <a:r>
              <a:rPr>
                <a:solidFill>
                  <a:srgbClr val="FF2600"/>
                </a:solidFill>
              </a:rPr>
              <a:t>Global</a:t>
            </a:r>
            <a:r>
              <a:t>: unique across contexts</a:t>
            </a:r>
          </a:p>
          <a:p>
            <a:pPr lvl="1">
              <a:lnSpc>
                <a:spcPct val="120000"/>
              </a:lnSpc>
              <a:spcBef>
                <a:spcPts val="8000"/>
              </a:spcBef>
              <a:defRPr sz="4000">
                <a:latin typeface="Times New Roman"/>
                <a:ea typeface="Times New Roman"/>
                <a:cs typeface="Times New Roman"/>
                <a:sym typeface="Times New Roman"/>
              </a:defRPr>
            </a:pPr>
            <a:r>
              <a:t>e.g., a global IP address is unique within the Internet </a:t>
            </a:r>
          </a:p>
        </p:txBody>
      </p:sp>
      <p:sp>
        <p:nvSpPr>
          <p:cNvPr id="239" name="Katerina Argyraki                                                                                                                                                             Principles of Computer Systems                                                                                                                                                              Fall 2019"/>
          <p:cNvSpPr/>
          <p:nvPr/>
        </p:nvSpPr>
        <p:spPr>
          <a:xfrm>
            <a:off x="-88900" y="13258800"/>
            <a:ext cx="24561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14300" tIns="114300" rIns="114300" bIns="114300">
            <a:spAutoFit/>
          </a:bodyPr>
          <a:lstStyle/>
          <a:p>
            <a:pPr marL="114822" marR="114822" defTabSz="1219200">
              <a:buClr>
                <a:srgbClr val="6C6C6C"/>
              </a:buClr>
              <a:buFont typeface="Arial Narrow"/>
              <a:defRPr i="1">
                <a:solidFill>
                  <a:srgbClr val="D5D5D5"/>
                </a:solidFill>
                <a:uFill>
                  <a:solidFill>
                    <a:srgbClr val="AAAAAA"/>
                  </a:solidFill>
                </a:uFill>
              </a:defRPr>
            </a:pPr>
            <a:r>
              <a:rPr sz="2000" b="1">
                <a:latin typeface="Arial Narrow"/>
                <a:ea typeface="Arial Narrow"/>
                <a:cs typeface="Arial Narrow"/>
                <a:sym typeface="Arial Narrow"/>
              </a:rPr>
              <a:t>Katerina Argyraki                                                                                                                                                             </a:t>
            </a:r>
            <a:r>
              <a:rPr sz="2000" b="1" i="0">
                <a:latin typeface="Arial Narrow"/>
                <a:ea typeface="Arial Narrow"/>
                <a:cs typeface="Arial Narrow"/>
                <a:sym typeface="Arial Narrow"/>
              </a:rPr>
              <a:t>Principles of Computer Systems                                       </a:t>
            </a:r>
            <a:r>
              <a:rPr sz="2000" b="1">
                <a:latin typeface="Arial Narrow"/>
                <a:ea typeface="Arial Narrow"/>
                <a:cs typeface="Arial Narrow"/>
                <a:sym typeface="Arial Narrow"/>
              </a:rPr>
              <a:t>                                                                                                                       Fall 2019</a:t>
            </a:r>
          </a:p>
        </p:txBody>
      </p:sp>
      <p:sp>
        <p:nvSpPr>
          <p:cNvPr id="240" name="Hierarchical: name relationship implies object relationship…"/>
          <p:cNvSpPr txBox="1"/>
          <p:nvPr/>
        </p:nvSpPr>
        <p:spPr>
          <a:xfrm>
            <a:off x="6447158" y="8077475"/>
            <a:ext cx="16285672" cy="42278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pPr marL="1118552" indent="-860425">
              <a:lnSpc>
                <a:spcPct val="120000"/>
              </a:lnSpc>
              <a:spcBef>
                <a:spcPts val="500"/>
              </a:spcBef>
              <a:buClr>
                <a:srgbClr val="FF2600"/>
              </a:buClr>
              <a:buSzPct val="150000"/>
              <a:buChar char="•"/>
              <a:defRPr sz="5000">
                <a:latin typeface="Times New Roman"/>
                <a:ea typeface="Times New Roman"/>
                <a:cs typeface="Times New Roman"/>
                <a:sym typeface="Times New Roman"/>
              </a:defRPr>
            </a:pPr>
            <a:r>
              <a:rPr>
                <a:solidFill>
                  <a:srgbClr val="FF2600"/>
                </a:solidFill>
              </a:rPr>
              <a:t>Hierarchical</a:t>
            </a:r>
            <a:r>
              <a:t>: name relationship implies object relationship  </a:t>
            </a:r>
          </a:p>
          <a:p>
            <a:pPr marL="1378267" lvl="1" indent="-688339">
              <a:lnSpc>
                <a:spcPct val="120000"/>
              </a:lnSpc>
              <a:spcBef>
                <a:spcPts val="2000"/>
              </a:spcBef>
              <a:buClr>
                <a:srgbClr val="FF2600"/>
              </a:buClr>
              <a:buSzPct val="150000"/>
              <a:buChar char="•"/>
              <a:defRPr sz="5000">
                <a:latin typeface="Times New Roman"/>
                <a:ea typeface="Times New Roman"/>
                <a:cs typeface="Times New Roman"/>
                <a:sym typeface="Times New Roman"/>
              </a:defRPr>
            </a:pPr>
            <a:r>
              <a:rPr sz="4000" i="1"/>
              <a:t>e.g., two IP addresses sharing the same prefix</a:t>
            </a:r>
            <a:r>
              <a:t> </a:t>
            </a:r>
          </a:p>
          <a:p>
            <a:pPr marL="1118552" indent="-860425">
              <a:lnSpc>
                <a:spcPct val="120000"/>
              </a:lnSpc>
              <a:spcBef>
                <a:spcPts val="500"/>
              </a:spcBef>
              <a:buClr>
                <a:srgbClr val="FF2600"/>
              </a:buClr>
              <a:buSzPct val="150000"/>
              <a:buChar char="•"/>
              <a:defRPr sz="5000">
                <a:latin typeface="Times New Roman"/>
                <a:ea typeface="Times New Roman"/>
                <a:cs typeface="Times New Roman"/>
                <a:sym typeface="Times New Roman"/>
              </a:defRPr>
            </a:pPr>
            <a:r>
              <a:rPr>
                <a:solidFill>
                  <a:srgbClr val="FF2600"/>
                </a:solidFill>
              </a:rPr>
              <a:t>Flat</a:t>
            </a:r>
            <a:r>
              <a:t>: name relationship implies nothing</a:t>
            </a:r>
          </a:p>
          <a:p>
            <a:pPr marL="1550352" lvl="1" indent="-860425">
              <a:lnSpc>
                <a:spcPct val="120000"/>
              </a:lnSpc>
              <a:spcBef>
                <a:spcPts val="4000"/>
              </a:spcBef>
              <a:buClr>
                <a:srgbClr val="FF2600"/>
              </a:buClr>
              <a:buSzPct val="150000"/>
              <a:buChar char="•"/>
              <a:defRPr sz="4000" i="1">
                <a:latin typeface="Times New Roman"/>
                <a:ea typeface="Times New Roman"/>
                <a:cs typeface="Times New Roman"/>
                <a:sym typeface="Times New Roman"/>
              </a:defRPr>
            </a:pPr>
            <a:r>
              <a:t>e.g., content IDs in Peer-to-Peer networks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38">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238">
                                            <p:txEl>
                                              <p:pRg st="0" end="0"/>
                                            </p:txEl>
                                          </p:spTgt>
                                        </p:tgtEl>
                                        <p:attrNameLst>
                                          <p:attrName>style.visibility</p:attrName>
                                        </p:attrNameLst>
                                      </p:cBhvr>
                                      <p:to>
                                        <p:strVal val="visible"/>
                                      </p:to>
                                    </p:set>
                                  </p:childTnLst>
                                </p:cTn>
                              </p:par>
                              <p:par>
                                <p:cTn id="9" presetID="1" presetClass="entr" presetSubtype="0" fill="hold" grpId="1" nodeType="withEffect">
                                  <p:stCondLst>
                                    <p:cond delay="0"/>
                                  </p:stCondLst>
                                  <p:iterate>
                                    <p:tmAbs val="0"/>
                                  </p:iterate>
                                  <p:childTnLst>
                                    <p:set>
                                      <p:cBhvr>
                                        <p:cTn id="10" fill="hold"/>
                                        <p:tgtEl>
                                          <p:spTgt spid="2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238">
                                            <p:txEl>
                                              <p:pRg st="2" end="2"/>
                                            </p:txEl>
                                          </p:spTgt>
                                        </p:tgtEl>
                                        <p:attrNameLst>
                                          <p:attrName>style.visibility</p:attrName>
                                        </p:attrNameLst>
                                      </p:cBhvr>
                                      <p:to>
                                        <p:strVal val="visible"/>
                                      </p:to>
                                    </p:set>
                                  </p:childTnLst>
                                </p:cTn>
                              </p:par>
                              <p:par>
                                <p:cTn id="15" presetID="1" presetClass="entr" presetSubtype="0" fill="hold" grpId="1" nodeType="withEffect">
                                  <p:stCondLst>
                                    <p:cond delay="0"/>
                                  </p:stCondLst>
                                  <p:iterate>
                                    <p:tmAbs val="0"/>
                                  </p:iterate>
                                  <p:childTnLst>
                                    <p:set>
                                      <p:cBhvr>
                                        <p:cTn id="16" fill="hold"/>
                                        <p:tgtEl>
                                          <p:spTgt spid="23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2" nodeType="clickEffect">
                                  <p:stCondLst>
                                    <p:cond delay="0"/>
                                  </p:stCondLst>
                                  <p:iterate>
                                    <p:tmAbs val="0"/>
                                  </p:iterate>
                                  <p:childTnLst>
                                    <p:set>
                                      <p:cBhvr>
                                        <p:cTn id="20" fill="hold"/>
                                        <p:tgtEl>
                                          <p:spTgt spid="240">
                                            <p:bg/>
                                          </p:spTgt>
                                        </p:tgtEl>
                                        <p:attrNameLst>
                                          <p:attrName>style.visibility</p:attrName>
                                        </p:attrNameLst>
                                      </p:cBhvr>
                                      <p:to>
                                        <p:strVal val="visible"/>
                                      </p:to>
                                    </p:set>
                                  </p:childTnLst>
                                </p:cTn>
                              </p:par>
                              <p:par>
                                <p:cTn id="21" presetID="1" presetClass="entr" presetSubtype="0" fill="hold" grpId="2" nodeType="withEffect">
                                  <p:stCondLst>
                                    <p:cond delay="0"/>
                                  </p:stCondLst>
                                  <p:iterate>
                                    <p:tmAbs val="0"/>
                                  </p:iterate>
                                  <p:childTnLst>
                                    <p:set>
                                      <p:cBhvr>
                                        <p:cTn id="22" fill="hold"/>
                                        <p:tgtEl>
                                          <p:spTgt spid="240">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iterate>
                                    <p:tmAbs val="0"/>
                                  </p:iterate>
                                  <p:childTnLst>
                                    <p:set>
                                      <p:cBhvr>
                                        <p:cTn id="24" fill="hold"/>
                                        <p:tgtEl>
                                          <p:spTgt spid="240">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2" nodeType="clickEffect">
                                  <p:stCondLst>
                                    <p:cond delay="0"/>
                                  </p:stCondLst>
                                  <p:iterate>
                                    <p:tmAbs val="0"/>
                                  </p:iterate>
                                  <p:childTnLst>
                                    <p:set>
                                      <p:cBhvr>
                                        <p:cTn id="28" fill="hold"/>
                                        <p:tgtEl>
                                          <p:spTgt spid="240">
                                            <p:txEl>
                                              <p:pRg st="2" end="2"/>
                                            </p:txEl>
                                          </p:spTgt>
                                        </p:tgtEl>
                                        <p:attrNameLst>
                                          <p:attrName>style.visibility</p:attrName>
                                        </p:attrNameLst>
                                      </p:cBhvr>
                                      <p:to>
                                        <p:strVal val="visible"/>
                                      </p:to>
                                    </p:set>
                                  </p:childTnLst>
                                </p:cTn>
                              </p:par>
                              <p:par>
                                <p:cTn id="29" presetID="1" presetClass="entr" presetSubtype="0" fill="hold" grpId="2" nodeType="withEffect">
                                  <p:stCondLst>
                                    <p:cond delay="0"/>
                                  </p:stCondLst>
                                  <p:iterate>
                                    <p:tmAbs val="0"/>
                                  </p:iterate>
                                  <p:childTnLst>
                                    <p:set>
                                      <p:cBhvr>
                                        <p:cTn id="30" fill="hold"/>
                                        <p:tgtEl>
                                          <p:spTgt spid="24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 grpId="1" build="p" animBg="1" advAuto="0"/>
      <p:bldP spid="240" grpId="2" build="p" animBg="1" advAuto="0"/>
    </p:bld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Impact"/>
        <a:ea typeface="Impact"/>
        <a:cs typeface="Impact"/>
      </a:majorFont>
      <a:minorFont>
        <a:latin typeface="Impact"/>
        <a:ea typeface="Impact"/>
        <a:cs typeface="Impac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095C9"/>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5869" marR="45869" indent="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5869" marR="45869" indent="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Impact"/>
        <a:ea typeface="Impact"/>
        <a:cs typeface="Impact"/>
      </a:majorFont>
      <a:minorFont>
        <a:latin typeface="Impact"/>
        <a:ea typeface="Impact"/>
        <a:cs typeface="Impac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095C9"/>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5869" marR="45869" indent="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5869" marR="45869" indent="0" algn="l" defTabSz="1216611"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4671</Words>
  <Application>Microsoft Macintosh PowerPoint</Application>
  <PresentationFormat>Custom</PresentationFormat>
  <Paragraphs>872</Paragraphs>
  <Slides>40</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Arial Narrow</vt:lpstr>
      <vt:lpstr>Helvetica</vt:lpstr>
      <vt:lpstr>Helvetica CY</vt:lpstr>
      <vt:lpstr>Impact</vt:lpstr>
      <vt:lpstr>Lucida Grande</vt:lpstr>
      <vt:lpstr>Times New Roman</vt:lpstr>
      <vt:lpstr>Verdana</vt:lpstr>
      <vt:lpstr>White</vt:lpstr>
      <vt:lpstr>Principles of Computer Systems: Names</vt:lpstr>
      <vt:lpstr>Introduction</vt:lpstr>
      <vt:lpstr>PowerPoint Presentation</vt:lpstr>
      <vt:lpstr>PowerPoint Presentation</vt:lpstr>
      <vt:lpstr>PowerPoint Presentation</vt:lpstr>
      <vt:lpstr>PowerPoint Presentation</vt:lpstr>
      <vt:lpstr>PowerPoint Presentation</vt:lpstr>
      <vt:lpstr>PowerPoint Presentation</vt:lpstr>
      <vt:lpstr>Name types</vt:lpstr>
      <vt:lpstr>Designing a Global Name Service</vt:lpstr>
      <vt:lpstr>PowerPoint Presentation</vt:lpstr>
      <vt:lpstr>PowerPoint Presentation</vt:lpstr>
      <vt:lpstr>Design goal #1: scalability</vt:lpstr>
      <vt:lpstr>PowerPoint Presentation</vt:lpstr>
      <vt:lpstr>PowerPoint Presentation</vt:lpstr>
      <vt:lpstr>Design goal #1: scalability</vt:lpstr>
      <vt:lpstr>Design goal #2: fault tolerance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Design goal #2: fault tolerance</vt:lpstr>
      <vt:lpstr>Name lookup</vt:lpstr>
      <vt:lpstr>PowerPoint Presentation</vt:lpstr>
      <vt:lpstr>PowerPoint Presentation</vt:lpstr>
      <vt:lpstr>PowerPoint Presentation</vt:lpstr>
      <vt:lpstr>Name lookup</vt:lpstr>
      <vt:lpstr>PowerPoint Presentation</vt:lpstr>
      <vt:lpstr>PowerPoint Presentation</vt:lpstr>
      <vt:lpstr>Name lookup</vt:lpstr>
      <vt:lpstr>Updates</vt:lpstr>
      <vt:lpstr>PowerPoint Presentation</vt:lpstr>
      <vt:lpstr>PowerPoint Presentation</vt:lpstr>
      <vt:lpstr>PowerPoint Presentation</vt:lpstr>
      <vt:lpstr>PowerPoint Presentation</vt:lpstr>
      <vt:lpstr>Updates</vt:lpstr>
      <vt:lpstr>Designing a Global Name Service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Computer Systems: Names</dc:title>
  <cp:lastModifiedBy>Microsoft Office User</cp:lastModifiedBy>
  <cp:revision>1</cp:revision>
  <dcterms:modified xsi:type="dcterms:W3CDTF">2020-09-26T17:06:53Z</dcterms:modified>
</cp:coreProperties>
</file>