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oboto Slab"/>
      <p:regular r:id="rId13"/>
      <p:bold r:id="rId14"/>
    </p:embeddedFont>
    <p:embeddedFont>
      <p:font typeface="Robo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Slab-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regular.fntdata"/><Relationship Id="rId14" Type="http://schemas.openxmlformats.org/officeDocument/2006/relationships/font" Target="fonts/RobotoSlab-bold.fntdata"/><Relationship Id="rId17" Type="http://schemas.openxmlformats.org/officeDocument/2006/relationships/font" Target="fonts/Roboto-italic.fntdata"/><Relationship Id="rId16" Type="http://schemas.openxmlformats.org/officeDocument/2006/relationships/font" Target="fonts/Roboto-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Robo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dc1a6b22a3_0_2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dc1a6b22a3_0_2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dc1a6b22a3_0_2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dc1a6b22a3_0_2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fr"/>
              <a:t>https://vine.co/v/h7WlOtaX63q</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dc1a6b22a3_0_2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dc1a6b22a3_0_2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dc1a6b22a3_0_2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dc1a6b22a3_0_2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dc1a6b22a3_0_2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dc1a6b22a3_0_2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dc1a6b22a3_0_2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dc1a6b22a3_0_2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rm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vine.co/v/h7WlOtaX63q" TargetMode="External"/><Relationship Id="rId4" Type="http://schemas.openxmlformats.org/officeDocument/2006/relationships/hyperlink" Target="https://vine.co/v/hBqvHg7mWQd" TargetMode="External"/><Relationship Id="rId5" Type="http://schemas.openxmlformats.org/officeDocument/2006/relationships/hyperlink" Target="https://vine.co/v/bLxn6bYw2t2"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680302" y="1188925"/>
            <a:ext cx="5783400" cy="14574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fr"/>
              <a:t>6 Seconds of Sound and Vision</a:t>
            </a:r>
            <a:endParaRPr/>
          </a:p>
        </p:txBody>
      </p:sp>
      <p:sp>
        <p:nvSpPr>
          <p:cNvPr id="64" name="Google Shape;64;p13"/>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fr"/>
              <a:t>Creativity in Micro-Videos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fr"/>
              <a:t>What is creativity ?</a:t>
            </a:r>
            <a:endParaRPr/>
          </a:p>
        </p:txBody>
      </p:sp>
      <p:sp>
        <p:nvSpPr>
          <p:cNvPr id="70" name="Google Shape;70;p14"/>
          <p:cNvSpPr txBox="1"/>
          <p:nvPr>
            <p:ph idx="1" type="body"/>
          </p:nvPr>
        </p:nvSpPr>
        <p:spPr>
          <a:xfrm>
            <a:off x="387900" y="1489824"/>
            <a:ext cx="8368200" cy="8298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fr" sz="2300"/>
              <a:t>To your keyboards !</a:t>
            </a:r>
            <a:endParaRPr sz="25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fr"/>
              <a:t>Are these videos creative ?</a:t>
            </a:r>
            <a:endParaRPr/>
          </a:p>
        </p:txBody>
      </p:sp>
      <p:sp>
        <p:nvSpPr>
          <p:cNvPr id="76" name="Google Shape;76;p15"/>
          <p:cNvSpPr txBox="1"/>
          <p:nvPr>
            <p:ph idx="1" type="body"/>
          </p:nvPr>
        </p:nvSpPr>
        <p:spPr>
          <a:xfrm>
            <a:off x="387900" y="1489824"/>
            <a:ext cx="8368200" cy="30789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fr" u="sng">
                <a:solidFill>
                  <a:schemeClr val="hlink"/>
                </a:solidFill>
                <a:hlinkClick r:id="rId3"/>
              </a:rPr>
              <a:t>https://vine.co/v/h7WlOtaX63q</a:t>
            </a:r>
            <a:endParaRPr/>
          </a:p>
          <a:p>
            <a:pPr indent="0" lvl="0" marL="0" rtl="0" algn="l">
              <a:spcBef>
                <a:spcPts val="1200"/>
              </a:spcBef>
              <a:spcAft>
                <a:spcPts val="0"/>
              </a:spcAft>
              <a:buNone/>
            </a:pPr>
            <a:r>
              <a:rPr lang="fr" u="sng">
                <a:solidFill>
                  <a:schemeClr val="hlink"/>
                </a:solidFill>
                <a:hlinkClick r:id="rId4"/>
              </a:rPr>
              <a:t>https://vine.co/v/hBqvHg7mWQd</a:t>
            </a:r>
            <a:endParaRPr/>
          </a:p>
          <a:p>
            <a:pPr indent="0" lvl="0" marL="0" rtl="0" algn="l">
              <a:spcBef>
                <a:spcPts val="1200"/>
              </a:spcBef>
              <a:spcAft>
                <a:spcPts val="0"/>
              </a:spcAft>
              <a:buNone/>
            </a:pPr>
            <a:r>
              <a:rPr lang="fr" u="sng">
                <a:solidFill>
                  <a:schemeClr val="hlink"/>
                </a:solidFill>
                <a:hlinkClick r:id="rId5"/>
              </a:rPr>
              <a:t>https://vine.co/v/bLxn6bYw2t2</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fr"/>
              <a:t>Write in the chat :</a:t>
            </a:r>
            <a:endParaRPr/>
          </a:p>
          <a:p>
            <a:pPr indent="0" lvl="0" marL="0" rtl="0" algn="l">
              <a:spcBef>
                <a:spcPts val="1200"/>
              </a:spcBef>
              <a:spcAft>
                <a:spcPts val="0"/>
              </a:spcAft>
              <a:buNone/>
            </a:pPr>
            <a:r>
              <a:rPr lang="fr"/>
              <a:t>Example : yes, no, yes</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fr"/>
              <a:t>Dataset and annotation</a:t>
            </a:r>
            <a:endParaRPr/>
          </a:p>
        </p:txBody>
      </p:sp>
      <p:sp>
        <p:nvSpPr>
          <p:cNvPr id="82" name="Google Shape;82;p16"/>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fr"/>
              <a:t>“To ensure quality annotations, the platform enables the definition of Gold Standard data where workers are assigned a subset of pre-labelled ‘jobs’, allowing the known true label to be compared against the contributor label. This mechanism allows worker performance to be tracked, and can ensure that only judgements coming from competent contributors are considered. It also presents an opportunity to give feedback to workers on how to improve their annotations in response to incorrect answers.”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7"/>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fr"/>
              <a:t>Results</a:t>
            </a:r>
            <a:endParaRPr/>
          </a:p>
        </p:txBody>
      </p:sp>
      <p:sp>
        <p:nvSpPr>
          <p:cNvPr id="88" name="Google Shape;88;p17"/>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fr" sz="2100"/>
              <a:t>Let’s see !</a:t>
            </a:r>
            <a:endParaRPr sz="2100"/>
          </a:p>
          <a:p>
            <a:pPr indent="0" lvl="0" marL="0" rtl="0" algn="l">
              <a:spcBef>
                <a:spcPts val="1200"/>
              </a:spcBef>
              <a:spcAft>
                <a:spcPts val="0"/>
              </a:spcAft>
              <a:buNone/>
            </a:pPr>
            <a:r>
              <a:t/>
            </a:r>
            <a:endParaRPr sz="2100"/>
          </a:p>
          <a:p>
            <a:pPr indent="0" lvl="0" marL="0" rtl="0" algn="l">
              <a:spcBef>
                <a:spcPts val="1200"/>
              </a:spcBef>
              <a:spcAft>
                <a:spcPts val="1200"/>
              </a:spcAft>
              <a:buNone/>
            </a:pPr>
            <a:r>
              <a:t/>
            </a:r>
            <a:endParaRPr sz="21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8"/>
          <p:cNvSpPr txBox="1"/>
          <p:nvPr>
            <p:ph type="title"/>
          </p:nvPr>
        </p:nvSpPr>
        <p:spPr>
          <a:xfrm>
            <a:off x="387900" y="458025"/>
            <a:ext cx="8368200" cy="6861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fr"/>
              <a:t>What’s the problem with only using accuracy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9"/>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fr"/>
              <a:t>Would you trust this classifier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