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13" r:id="rId2"/>
    <p:sldId id="796" r:id="rId3"/>
    <p:sldId id="797" r:id="rId4"/>
    <p:sldId id="809" r:id="rId5"/>
    <p:sldId id="811" r:id="rId6"/>
    <p:sldId id="812" r:id="rId7"/>
    <p:sldId id="806" r:id="rId8"/>
    <p:sldId id="814" r:id="rId9"/>
    <p:sldId id="818" r:id="rId10"/>
    <p:sldId id="815" r:id="rId11"/>
    <p:sldId id="816" r:id="rId12"/>
    <p:sldId id="817" r:id="rId13"/>
  </p:sldIdLst>
  <p:sldSz cx="21607463" cy="12152313"/>
  <p:notesSz cx="6858000" cy="9144000"/>
  <p:defaultTextStyle>
    <a:defPPr>
      <a:defRPr lang="fr-FR"/>
    </a:defPPr>
    <a:lvl1pPr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079500" indent="-6223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2159000" indent="-1244600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3240088" indent="-18684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4319588" indent="-2490788" algn="l" defTabSz="1079500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28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0FE"/>
    <a:srgbClr val="FFD243"/>
    <a:srgbClr val="288828"/>
    <a:srgbClr val="29ABE2"/>
    <a:srgbClr val="F63D0A"/>
    <a:srgbClr val="EB8015"/>
    <a:srgbClr val="C30000"/>
    <a:srgbClr val="0076FF"/>
    <a:srgbClr val="0049FF"/>
    <a:srgbClr val="E34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1" autoAdjust="0"/>
    <p:restoredTop sz="87682" autoAdjust="0"/>
  </p:normalViewPr>
  <p:slideViewPr>
    <p:cSldViewPr snapToGrid="0" snapToObjects="1">
      <p:cViewPr varScale="1">
        <p:scale>
          <a:sx n="49" d="100"/>
          <a:sy n="49" d="100"/>
        </p:scale>
        <p:origin x="90" y="240"/>
      </p:cViewPr>
      <p:guideLst>
        <p:guide orient="horz" pos="3828"/>
        <p:guide pos="6806"/>
      </p:guideLst>
    </p:cSldViewPr>
  </p:slideViewPr>
  <p:outlineViewPr>
    <p:cViewPr>
      <p:scale>
        <a:sx n="33" d="100"/>
        <a:sy n="33" d="100"/>
      </p:scale>
      <p:origin x="0" y="-932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-454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ED38CE-B7FF-41BF-9500-CEA2940B906C}" type="datetimeFigureOut">
              <a:rPr lang="fr-FR"/>
              <a:pPr>
                <a:defRPr/>
              </a:pPr>
              <a:t>28/05/2021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63DFED-6B98-4188-846F-160B8DB02AA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60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CAAF0B-5226-4044-84AE-4C4A53D6F843}" type="datetimeFigureOut">
              <a:rPr lang="fr-FR"/>
              <a:pPr>
                <a:defRPr/>
              </a:pPr>
              <a:t>28/05/2021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802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590E4C-ABD9-406D-9257-D1132C217B2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659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10795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2159000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32400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4319588" algn="l" defTabSz="1079500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5401361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481633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561905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642177" algn="l" defTabSz="108027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590E4C-ABD9-406D-9257-D1132C217B2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23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baseline="0" dirty="0" smtClean="0">
              <a:ea typeface="ＭＳ Ｐゴシック" pitchFamily="34" charset="-128"/>
            </a:endParaRP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309BD-DE4D-415E-85E3-62F06A2956F2}" type="slidenum">
              <a:rPr lang="fr-FR">
                <a:cs typeface="Arial" charset="0"/>
              </a:rPr>
              <a:pPr/>
              <a:t>10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9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OC Vide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35175" y="1579563"/>
            <a:ext cx="21129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34799" y="6126857"/>
            <a:ext cx="18624734" cy="1086925"/>
          </a:xfrm>
          <a:prstGeom prst="rect">
            <a:avLst/>
          </a:prstGeom>
        </p:spPr>
        <p:txBody>
          <a:bodyPr vert="horz"/>
          <a:lstStyle>
            <a:lvl1pPr>
              <a:defRPr lang="en-US" sz="6600" kern="1200" spc="236" dirty="0">
                <a:solidFill>
                  <a:srgbClr val="000000"/>
                </a:solidFill>
                <a:latin typeface="Impact"/>
                <a:ea typeface="ＭＳ Ｐゴシック" charset="0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2034797" y="7992177"/>
            <a:ext cx="13092127" cy="906462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b="1" dirty="0" smtClean="0">
                <a:solidFill>
                  <a:srgbClr val="C30000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2035248" y="8898639"/>
            <a:ext cx="13091676" cy="830014"/>
          </a:xfrm>
          <a:prstGeom prst="rect">
            <a:avLst/>
          </a:prstGeom>
        </p:spPr>
        <p:txBody>
          <a:bodyPr vert="horz"/>
          <a:lstStyle>
            <a:lvl1pPr marL="685800" indent="-685800">
              <a:buFontTx/>
              <a:buNone/>
              <a:defRPr lang="fr-CH" dirty="0" smtClean="0">
                <a:solidFill>
                  <a:schemeClr val="tx1"/>
                </a:solidFill>
                <a:latin typeface="Arial Narrow" charset="0"/>
                <a:cs typeface="Arial Narrow" charset="0"/>
              </a:defRPr>
            </a:lvl1pPr>
          </a:lstStyle>
          <a:p>
            <a:pPr lvl="0"/>
            <a:r>
              <a:rPr lang="fr-CH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560" y="1080205"/>
            <a:ext cx="18366344" cy="2025386"/>
          </a:xfrm>
          <a:prstGeom prst="rect">
            <a:avLst/>
          </a:prstGeom>
        </p:spPr>
        <p:txBody>
          <a:bodyPr lIns="192911" tIns="96455" rIns="192911" bIns="9645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620560" y="3510668"/>
            <a:ext cx="18366344" cy="7291388"/>
          </a:xfrm>
          <a:prstGeom prst="rect">
            <a:avLst/>
          </a:prstGeom>
        </p:spPr>
        <p:txBody>
          <a:bodyPr lIns="192911" tIns="96455" rIns="192911" bIns="96455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20560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2550" y="11072108"/>
            <a:ext cx="6842363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485348" y="11072108"/>
            <a:ext cx="4501555" cy="810154"/>
          </a:xfrm>
          <a:prstGeom prst="rect">
            <a:avLst/>
          </a:prstGeom>
          <a:ln/>
        </p:spPr>
        <p:txBody>
          <a:bodyPr lIns="192911" tIns="96455" rIns="192911" bIns="96455"/>
          <a:lstStyle>
            <a:lvl1pPr>
              <a:defRPr/>
            </a:lvl1pPr>
          </a:lstStyle>
          <a:p>
            <a:pPr>
              <a:defRPr/>
            </a:pPr>
            <a:fld id="{31DDE7D0-39A7-484A-B7FB-2562C57D5D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 et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8157C989-9683-4E93-85AD-6E8DADA6FB43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6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7" name="Rectangle 6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49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sans fi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BB6EBC08-FAE3-4A34-B1F6-5261134B6DF6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4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71CC1C1A-7A90-44FD-A370-136E498F11FE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sp>
        <p:nvSpPr>
          <p:cNvPr id="5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8" name="Rectangle 7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447" y="2347948"/>
            <a:ext cx="19965085" cy="8601480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AE3ADD7F-FEC2-47ED-8F59-7EBA958F93FD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10" name="Rectangle 9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055" y="2347948"/>
            <a:ext cx="9915077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4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0"/>
          </p:nvPr>
        </p:nvSpPr>
        <p:spPr>
          <a:xfrm>
            <a:off x="10823113" y="2347948"/>
            <a:ext cx="9914400" cy="8545039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73370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spcAft>
                <a:spcPts val="2835"/>
              </a:spcAft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01E3E9F-5ABA-40FE-AF79-C325AF3393E1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0"/>
          </p:nvPr>
        </p:nvSpPr>
        <p:spPr>
          <a:xfrm>
            <a:off x="8447918" y="1165851"/>
            <a:ext cx="12211615" cy="9463373"/>
          </a:xfrm>
          <a:prstGeom prst="rect">
            <a:avLst/>
          </a:prstGeom>
        </p:spPr>
        <p:txBody>
          <a:bodyPr lIns="0" tIns="0" rIns="0" bIns="0"/>
          <a:lstStyle>
            <a:lvl1pPr marL="1080272" indent="-518871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47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433810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5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2100529" indent="-348749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4pPr>
            <a:lvl5pPr marL="2265571" indent="-263688">
              <a:spcBef>
                <a:spcPts val="1418"/>
              </a:spcBef>
              <a:buClr>
                <a:srgbClr val="C30000"/>
              </a:buClr>
              <a:buSzPct val="159000"/>
              <a:buFont typeface="Arial"/>
              <a:buChar char="•"/>
              <a:defRPr sz="2800" b="0" i="0">
                <a:solidFill>
                  <a:srgbClr val="000000"/>
                </a:solidFill>
                <a:latin typeface="Arial Narrow"/>
                <a:cs typeface="Arial Narrow"/>
              </a:defRPr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4" y="3806314"/>
            <a:ext cx="7626383" cy="6822910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821537" y="1040642"/>
            <a:ext cx="7626381" cy="2588834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5700" b="0" i="0" spc="236">
                <a:latin typeface="Impact"/>
                <a:cs typeface="Impac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F6F8D0E-813B-4B9D-B824-22D92184D584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6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  <p:grpSp>
        <p:nvGrpSpPr>
          <p:cNvPr id="8" name="Grouper 4"/>
          <p:cNvGrpSpPr>
            <a:grpSpLocks/>
          </p:cNvGrpSpPr>
          <p:nvPr userDrawn="1"/>
        </p:nvGrpSpPr>
        <p:grpSpPr bwMode="auto">
          <a:xfrm>
            <a:off x="1588" y="1563688"/>
            <a:ext cx="21607462" cy="225425"/>
            <a:chOff x="891" y="1433935"/>
            <a:chExt cx="19805650" cy="206338"/>
          </a:xfrm>
        </p:grpSpPr>
        <p:sp>
          <p:nvSpPr>
            <p:cNvPr id="9" name="Rectangle 8"/>
            <p:cNvSpPr/>
            <p:nvPr userDrawn="1"/>
          </p:nvSpPr>
          <p:spPr>
            <a:xfrm>
              <a:off x="891" y="1433935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891" y="1553088"/>
              <a:ext cx="19805650" cy="87185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8013" tIns="99007" rIns="198013" bIns="99007" anchor="ctr"/>
            <a:lstStyle/>
            <a:p>
              <a:pPr algn="ctr" defTabSz="1080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4300"/>
            </a:p>
          </p:txBody>
        </p:sp>
      </p:grp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21536" y="2683443"/>
            <a:ext cx="5303013" cy="3439233"/>
          </a:xfrm>
          <a:prstGeom prst="rect">
            <a:avLst/>
          </a:prstGeom>
        </p:spPr>
        <p:txBody>
          <a:bodyPr lIns="216054" tIns="108027" rIns="216054" bIns="108027">
            <a:noAutofit/>
          </a:bodyPr>
          <a:lstStyle>
            <a:lvl1pPr marL="0" indent="0" algn="l">
              <a:buNone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1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1"/>
          </p:nvPr>
        </p:nvSpPr>
        <p:spPr>
          <a:xfrm>
            <a:off x="5776328" y="2347948"/>
            <a:ext cx="14883204" cy="8242436"/>
          </a:xfrm>
          <a:prstGeom prst="rect">
            <a:avLst/>
          </a:prstGeom>
        </p:spPr>
        <p:txBody>
          <a:bodyPr lIns="0" tIns="0" rIns="0" bIns="0"/>
          <a:lstStyle>
            <a:lvl1pPr marL="1080272" indent="-56990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0000"/>
              </a:buClr>
              <a:buSzPct val="159000"/>
              <a:defRPr sz="5200" b="0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1511632" indent="-569907">
              <a:spcBef>
                <a:spcPts val="709"/>
              </a:spcBef>
              <a:buClr>
                <a:srgbClr val="C30000"/>
              </a:buClr>
              <a:buSzPct val="159000"/>
              <a:defRPr sz="3800" b="0" i="0">
                <a:solidFill>
                  <a:srgbClr val="000000"/>
                </a:solidFill>
                <a:latin typeface="Arial Narrow"/>
                <a:cs typeface="Arial Narrow"/>
              </a:defRPr>
            </a:lvl2pPr>
            <a:lvl3pPr marL="1834213" indent="-569907">
              <a:spcBef>
                <a:spcPts val="709"/>
              </a:spcBef>
              <a:buClr>
                <a:srgbClr val="C30000"/>
              </a:buClr>
              <a:buSzPct val="159000"/>
              <a:defRPr sz="3100" b="0" i="0">
                <a:solidFill>
                  <a:srgbClr val="000000"/>
                </a:solidFill>
                <a:latin typeface="Arial Narrow"/>
                <a:cs typeface="Arial Narrow"/>
              </a:defRPr>
            </a:lvl3pPr>
            <a:lvl4pPr marL="1238250" indent="0">
              <a:buNone/>
              <a:defRPr>
                <a:latin typeface="HelveticaNeueLT Pro 55 Roman" pitchFamily="34" charset="0"/>
              </a:defRPr>
            </a:lvl4pPr>
            <a:lvl5pPr>
              <a:defRPr>
                <a:latin typeface="HelveticaNeueLT Pro 55 Roman" pitchFamily="34" charset="0"/>
              </a:defRPr>
            </a:lvl5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944727" y="323223"/>
            <a:ext cx="18298950" cy="1442679"/>
          </a:xfrm>
          <a:prstGeom prst="rect">
            <a:avLst/>
          </a:prstGeom>
        </p:spPr>
        <p:txBody>
          <a:bodyPr lIns="216054" tIns="108027" rIns="216054" bIns="108027"/>
          <a:lstStyle>
            <a:lvl1pPr>
              <a:defRPr sz="6100" b="0" i="0" spc="236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/>
          </p:cNvSpPr>
          <p:nvPr userDrawn="1"/>
        </p:nvSpPr>
        <p:spPr>
          <a:xfrm>
            <a:off x="20391438" y="11296650"/>
            <a:ext cx="1238250" cy="566738"/>
          </a:xfrm>
          <a:prstGeom prst="rect">
            <a:avLst/>
          </a:prstGeom>
          <a:noFill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4B7E070D-A864-437B-B7D4-F263214A491C}" type="slidenum">
              <a:rPr lang="fr-FR" sz="1900" smtClean="0">
                <a:solidFill>
                  <a:srgbClr val="A6A6A6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endParaRPr lang="fr-FR" sz="1900" smtClean="0">
              <a:solidFill>
                <a:srgbClr val="A6A6A6"/>
              </a:solidFill>
              <a:latin typeface="Arial Narrow" pitchFamily="34" charset="0"/>
            </a:endParaRPr>
          </a:p>
        </p:txBody>
      </p:sp>
      <p:pic>
        <p:nvPicPr>
          <p:cNvPr id="3" name="Image 28" descr="epfl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9243675" y="536575"/>
            <a:ext cx="149383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titre 1"/>
          <p:cNvSpPr txBox="1">
            <a:spLocks/>
          </p:cNvSpPr>
          <p:nvPr userDrawn="1"/>
        </p:nvSpPr>
        <p:spPr bwMode="auto">
          <a:xfrm>
            <a:off x="18154650" y="11253788"/>
            <a:ext cx="2708275" cy="565150"/>
          </a:xfrm>
          <a:prstGeom prst="rect">
            <a:avLst/>
          </a:prstGeom>
          <a:noFill/>
          <a:ln>
            <a:noFill/>
          </a:ln>
          <a:extLst/>
        </p:spPr>
        <p:txBody>
          <a:bodyPr lIns="216054" tIns="108027" rIns="216054" bIns="108027"/>
          <a:lstStyle>
            <a:lvl1pPr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900" b="1" smtClean="0">
                <a:solidFill>
                  <a:srgbClr val="595959"/>
                </a:solidFill>
                <a:latin typeface="Arial Narrow" pitchFamily="34" charset="0"/>
              </a:rPr>
              <a:t>Mécanique</a:t>
            </a:r>
            <a:r>
              <a:rPr lang="fr-CH" sz="1900" b="1" smtClean="0">
                <a:solidFill>
                  <a:srgbClr val="7F7F7F"/>
                </a:solidFill>
                <a:latin typeface="Arial Narrow" pitchFamily="34" charset="0"/>
              </a:rPr>
              <a:t> </a:t>
            </a:r>
            <a:r>
              <a:rPr lang="fr-CH" sz="1900" smtClean="0">
                <a:solidFill>
                  <a:srgbClr val="7F7F7F"/>
                </a:solidFill>
                <a:latin typeface="Arial Narrow" pitchFamily="34" charset="0"/>
              </a:rPr>
              <a:t>| 2013</a:t>
            </a:r>
            <a:endParaRPr lang="fr-FR" sz="1900" smtClean="0">
              <a:solidFill>
                <a:srgbClr val="7F7F7F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12" r:id="rId1"/>
    <p:sldLayoutId id="2147484713" r:id="rId2"/>
    <p:sldLayoutId id="2147484714" r:id="rId3"/>
    <p:sldLayoutId id="2147484715" r:id="rId4"/>
    <p:sldLayoutId id="2147484716" r:id="rId5"/>
    <p:sldLayoutId id="2147484717" r:id="rId6"/>
    <p:sldLayoutId id="2147484718" r:id="rId7"/>
    <p:sldLayoutId id="2147484719" r:id="rId8"/>
    <p:sldLayoutId id="2147484711" r:id="rId9"/>
    <p:sldLayoutId id="2147484721" r:id="rId10"/>
  </p:sldLayoutIdLst>
  <p:timing>
    <p:tnLst>
      <p:par>
        <p:cTn id="1" dur="indefinite" restart="never" nodeType="tmRoot"/>
      </p:par>
    </p:tnLst>
  </p:timing>
  <p:txStyles>
    <p:titleStyle>
      <a:lvl1pPr algn="l" defTabSz="1079500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tx1"/>
          </a:solidFill>
          <a:latin typeface="Verdana"/>
          <a:ea typeface="ＭＳ Ｐゴシック" charset="0"/>
          <a:cs typeface="ＭＳ Ｐゴシック" charset="0"/>
        </a:defRPr>
      </a:lvl1pPr>
      <a:lvl2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1079500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  <a:cs typeface="ＭＳ Ｐゴシック" charset="0"/>
        </a:defRPr>
      </a:lvl5pPr>
      <a:lvl6pPr marL="1080272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6pPr>
      <a:lvl7pPr marL="2160544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7pPr>
      <a:lvl8pPr marL="3240816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8pPr>
      <a:lvl9pPr marL="4321089" algn="l" defTabSz="1080272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10795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4700" kern="1200">
          <a:solidFill>
            <a:srgbClr val="595959"/>
          </a:solidFill>
          <a:latin typeface="Verdana"/>
          <a:ea typeface="ＭＳ Ｐゴシック" charset="0"/>
          <a:cs typeface="ＭＳ Ｐゴシック" charset="0"/>
        </a:defRPr>
      </a:lvl1pPr>
      <a:lvl2pPr marL="1511300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800" kern="1200">
          <a:solidFill>
            <a:srgbClr val="595959"/>
          </a:solidFill>
          <a:latin typeface="Verdana"/>
          <a:ea typeface="ＭＳ Ｐゴシック" charset="0"/>
          <a:cs typeface="+mn-cs"/>
        </a:defRPr>
      </a:lvl2pPr>
      <a:lvl3pPr marL="18335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3300" kern="1200">
          <a:solidFill>
            <a:srgbClr val="595959"/>
          </a:solidFill>
          <a:latin typeface="Verdana"/>
          <a:ea typeface="ＭＳ Ｐゴシック" charset="0"/>
          <a:cs typeface="+mn-cs"/>
        </a:defRPr>
      </a:lvl3pPr>
      <a:lvl4pPr marL="21002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800" kern="1200">
          <a:solidFill>
            <a:srgbClr val="595959"/>
          </a:solidFill>
          <a:latin typeface="Verdana"/>
          <a:ea typeface="ＭＳ Ｐゴシック" charset="0"/>
          <a:cs typeface="+mn-cs"/>
        </a:defRPr>
      </a:lvl4pPr>
      <a:lvl5pPr marL="2265363" indent="-862013" algn="l" defTabSz="1079500" rtl="0" eaLnBrk="0" fontAlgn="base" hangingPunct="0">
        <a:spcBef>
          <a:spcPts val="1413"/>
        </a:spcBef>
        <a:spcAft>
          <a:spcPct val="0"/>
        </a:spcAft>
        <a:buClr>
          <a:srgbClr val="FF0000"/>
        </a:buClr>
        <a:buSzPct val="150000"/>
        <a:buFont typeface="Arial" charset="0"/>
        <a:buChar char="•"/>
        <a:defRPr sz="2400" kern="1200">
          <a:solidFill>
            <a:srgbClr val="595959"/>
          </a:solidFill>
          <a:latin typeface="Verdana"/>
          <a:ea typeface="ＭＳ Ｐゴシック" charset="0"/>
          <a:cs typeface="+mn-cs"/>
        </a:defRPr>
      </a:lvl5pPr>
      <a:lvl6pPr marL="5941497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21769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02041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82313" indent="-540136" algn="l" defTabSz="108027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272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544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816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1089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01361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81633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61905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42177" algn="l" defTabSz="1080272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77478"/>
            <a:ext cx="188089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/>
              <a:t>'How do I design the exam for the ANN class</a:t>
            </a:r>
            <a:r>
              <a:rPr lang="en-US" sz="6600" b="1" dirty="0" smtClean="0"/>
              <a:t>?‘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9375" y="1236479"/>
            <a:ext cx="123592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/>
            </a:pPr>
            <a:r>
              <a:rPr lang="en-US" dirty="0" smtClean="0"/>
              <a:t>Two Problems around main topics</a:t>
            </a:r>
          </a:p>
          <a:p>
            <a:r>
              <a:rPr lang="en-US" dirty="0" smtClean="0"/>
              <a:t>      - </a:t>
            </a:r>
            <a:r>
              <a:rPr lang="en-US" sz="4800" dirty="0" err="1" smtClean="0"/>
              <a:t>BackProp</a:t>
            </a:r>
            <a:endParaRPr lang="en-US" sz="4800" dirty="0" smtClean="0"/>
          </a:p>
          <a:p>
            <a:r>
              <a:rPr lang="en-US" sz="4800" dirty="0"/>
              <a:t> </a:t>
            </a:r>
            <a:r>
              <a:rPr lang="en-US" sz="4800" dirty="0" smtClean="0"/>
              <a:t>      - Theory of Reinforcement Learning</a:t>
            </a:r>
            <a:endParaRPr lang="fr-CH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49375" y="3994965"/>
            <a:ext cx="147463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 Selected Problems around all other topics</a:t>
            </a:r>
          </a:p>
          <a:p>
            <a:r>
              <a:rPr lang="en-US" dirty="0" smtClean="0"/>
              <a:t>      - </a:t>
            </a:r>
            <a:r>
              <a:rPr lang="en-US" sz="4800" dirty="0" smtClean="0"/>
              <a:t>over the years, every topic will be covered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 some topics are repeated from previous years</a:t>
            </a:r>
            <a:endParaRPr lang="fr-CH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49374" y="6732688"/>
            <a:ext cx="1899590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 startAt="3"/>
            </a:pPr>
            <a:r>
              <a:rPr lang="en-US" dirty="0" smtClean="0"/>
              <a:t>Algorithms and Theory </a:t>
            </a:r>
          </a:p>
          <a:p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sz="4800" dirty="0" err="1" smtClean="0"/>
              <a:t>algo</a:t>
            </a:r>
            <a:r>
              <a:rPr lang="en-US" sz="4800" dirty="0" smtClean="0"/>
              <a:t>: given input, what are the first steps of iteration (plug-in)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 theory:  convergence (informal proofs)</a:t>
            </a:r>
            <a:endParaRPr lang="fr-CH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549375" y="9494852"/>
            <a:ext cx="204582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 startAt="4"/>
            </a:pPr>
            <a:r>
              <a:rPr lang="en-US" dirty="0" smtClean="0"/>
              <a:t>Mix easy and hard </a:t>
            </a:r>
          </a:p>
          <a:p>
            <a:r>
              <a:rPr lang="en-US" dirty="0"/>
              <a:t> </a:t>
            </a:r>
            <a:r>
              <a:rPr lang="en-US" dirty="0" smtClean="0"/>
              <a:t>     - </a:t>
            </a:r>
            <a:r>
              <a:rPr lang="en-US" sz="4800" dirty="0" smtClean="0"/>
              <a:t>in the problems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 in quiz questions (some tricky, some not). Attention: negative points</a:t>
            </a:r>
            <a:endParaRPr lang="fr-CH" sz="4800" dirty="0"/>
          </a:p>
        </p:txBody>
      </p:sp>
    </p:spTree>
    <p:extLst>
      <p:ext uri="{BB962C8B-B14F-4D97-AF65-F5344CB8AC3E}">
        <p14:creationId xmlns:p14="http://schemas.microsoft.com/office/powerpoint/2010/main" val="24444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3"/>
          <p:cNvSpPr txBox="1">
            <a:spLocks/>
          </p:cNvSpPr>
          <p:nvPr/>
        </p:nvSpPr>
        <p:spPr bwMode="auto">
          <a:xfrm>
            <a:off x="13358475" y="201267"/>
            <a:ext cx="13092113" cy="830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079500" indent="-862013" algn="l" defTabSz="1079500" rtl="0" eaLnBrk="0" fontAlgn="base" hangingPunct="0"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Char char="•"/>
              <a:defRPr sz="4700" kern="1200">
                <a:solidFill>
                  <a:srgbClr val="595959"/>
                </a:solidFill>
                <a:latin typeface="Verdana"/>
                <a:ea typeface="ＭＳ Ｐゴシック" charset="0"/>
                <a:cs typeface="ＭＳ Ｐゴシック" charset="0"/>
              </a:defRPr>
            </a:lvl1pPr>
            <a:lvl2pPr marL="1511300" indent="-862013" algn="l" defTabSz="1079500" rtl="0" eaLnBrk="0" fontAlgn="base" hangingPunct="0"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Char char="•"/>
              <a:defRPr sz="3800" kern="1200">
                <a:solidFill>
                  <a:srgbClr val="595959"/>
                </a:solidFill>
                <a:latin typeface="Verdana"/>
                <a:ea typeface="ＭＳ Ｐゴシック" charset="0"/>
                <a:cs typeface="+mn-cs"/>
              </a:defRPr>
            </a:lvl2pPr>
            <a:lvl3pPr marL="1833563" indent="-862013" algn="l" defTabSz="1079500" rtl="0" eaLnBrk="0" fontAlgn="base" hangingPunct="0"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Char char="•"/>
              <a:defRPr sz="3300" kern="1200">
                <a:solidFill>
                  <a:srgbClr val="595959"/>
                </a:solidFill>
                <a:latin typeface="Verdana"/>
                <a:ea typeface="ＭＳ Ｐゴシック" charset="0"/>
                <a:cs typeface="+mn-cs"/>
              </a:defRPr>
            </a:lvl3pPr>
            <a:lvl4pPr marL="2100263" indent="-862013" algn="l" defTabSz="1079500" rtl="0" eaLnBrk="0" fontAlgn="base" hangingPunct="0"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Char char="•"/>
              <a:defRPr sz="2800" kern="1200">
                <a:solidFill>
                  <a:srgbClr val="595959"/>
                </a:solidFill>
                <a:latin typeface="Verdana"/>
                <a:ea typeface="ＭＳ Ｐゴシック" charset="0"/>
                <a:cs typeface="+mn-cs"/>
              </a:defRPr>
            </a:lvl4pPr>
            <a:lvl5pPr marL="2265363" indent="-862013" algn="l" defTabSz="1079500" rtl="0" eaLnBrk="0" fontAlgn="base" hangingPunct="0">
              <a:spcBef>
                <a:spcPts val="1413"/>
              </a:spcBef>
              <a:spcAft>
                <a:spcPct val="0"/>
              </a:spcAft>
              <a:buClr>
                <a:srgbClr val="FF0000"/>
              </a:buClr>
              <a:buSzPct val="150000"/>
              <a:buFont typeface="Arial" charset="0"/>
              <a:buChar char="•"/>
              <a:defRPr sz="2400" kern="1200">
                <a:solidFill>
                  <a:srgbClr val="595959"/>
                </a:solidFill>
                <a:latin typeface="Verdana"/>
                <a:ea typeface="ＭＳ Ｐゴシック" charset="0"/>
                <a:cs typeface="+mn-cs"/>
              </a:defRPr>
            </a:lvl5pPr>
            <a:lvl6pPr marL="5941497" indent="-540136" algn="l" defTabSz="1080272" rtl="0" eaLnBrk="1" latinLnBrk="0" hangingPunct="1">
              <a:spcBef>
                <a:spcPct val="20000"/>
              </a:spcBef>
              <a:buFont typeface="Arial"/>
              <a:buChar char="•"/>
              <a:defRPr sz="4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1769" indent="-540136" algn="l" defTabSz="1080272" rtl="0" eaLnBrk="1" latinLnBrk="0" hangingPunct="1">
              <a:spcBef>
                <a:spcPct val="20000"/>
              </a:spcBef>
              <a:buFont typeface="Arial"/>
              <a:buChar char="•"/>
              <a:defRPr sz="4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02041" indent="-540136" algn="l" defTabSz="1080272" rtl="0" eaLnBrk="1" latinLnBrk="0" hangingPunct="1">
              <a:spcBef>
                <a:spcPct val="20000"/>
              </a:spcBef>
              <a:buFont typeface="Arial"/>
              <a:buChar char="•"/>
              <a:defRPr sz="4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82313" indent="-540136" algn="l" defTabSz="1080272" rtl="0" eaLnBrk="1" latinLnBrk="0" hangingPunct="1">
              <a:spcBef>
                <a:spcPct val="20000"/>
              </a:spcBef>
              <a:buFont typeface="Arial"/>
              <a:buChar char="•"/>
              <a:defRPr sz="4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7487" indent="0">
              <a:buNone/>
            </a:pPr>
            <a:r>
              <a:rPr lang="en-US" dirty="0" smtClean="0">
                <a:latin typeface="Arial Narrow" pitchFamily="34" charset="0"/>
                <a:ea typeface="ＭＳ Ｐゴシック" pitchFamily="34" charset="-128"/>
              </a:rPr>
              <a:t>Wulfram Gerstner</a:t>
            </a:r>
          </a:p>
          <a:p>
            <a:pPr marL="217487" indent="0">
              <a:buNone/>
            </a:pPr>
            <a:r>
              <a:rPr lang="en-US" sz="4000" dirty="0" smtClean="0">
                <a:latin typeface="Arial Narrow" pitchFamily="34" charset="0"/>
                <a:ea typeface="ＭＳ Ｐゴシック" pitchFamily="34" charset="-128"/>
              </a:rPr>
              <a:t>EPFL, Lausanne, Switzerland</a:t>
            </a:r>
            <a:endParaRPr lang="en-US" sz="40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0" name="Title 3"/>
          <p:cNvSpPr txBox="1">
            <a:spLocks/>
          </p:cNvSpPr>
          <p:nvPr/>
        </p:nvSpPr>
        <p:spPr>
          <a:xfrm>
            <a:off x="738754" y="7244"/>
            <a:ext cx="20683075" cy="3592064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6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Artificial</a:t>
            </a:r>
            <a:r>
              <a:rPr kumimoji="0" lang="en-US" sz="6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Neural Networks</a:t>
            </a:r>
            <a:endParaRPr lang="fr-FR" sz="8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38754" y="1216942"/>
            <a:ext cx="16626667" cy="90486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AutoNum type="arabicPeriod"/>
            </a:pPr>
            <a:r>
              <a:rPr lang="en-US" sz="4400" dirty="0" smtClean="0"/>
              <a:t>Simple </a:t>
            </a:r>
            <a:r>
              <a:rPr lang="en-US" sz="4400" dirty="0" err="1" smtClean="0"/>
              <a:t>perceptrons</a:t>
            </a:r>
            <a:r>
              <a:rPr lang="en-US" sz="4400" dirty="0" smtClean="0"/>
              <a:t> for classification </a:t>
            </a:r>
            <a:endParaRPr lang="en-US" sz="4400" dirty="0"/>
          </a:p>
          <a:p>
            <a:pPr marL="1143000" indent="-1143000">
              <a:buAutoNum type="arabicPeriod"/>
            </a:pPr>
            <a:r>
              <a:rPr lang="en-US" sz="4400" dirty="0" smtClean="0"/>
              <a:t>Reinforcement </a:t>
            </a:r>
            <a:r>
              <a:rPr lang="en-US" sz="4400" dirty="0"/>
              <a:t>learning1: Bellman and SARSA</a:t>
            </a:r>
          </a:p>
          <a:p>
            <a:r>
              <a:rPr lang="en-US" sz="4400" dirty="0" smtClean="0"/>
              <a:t>3.    Reinforcement </a:t>
            </a:r>
            <a:r>
              <a:rPr lang="en-US" sz="4400" dirty="0"/>
              <a:t>learning2: variants of SARSA</a:t>
            </a:r>
          </a:p>
          <a:p>
            <a:r>
              <a:rPr lang="en-US" sz="4400" dirty="0" smtClean="0"/>
              <a:t>4.    Reinforcement </a:t>
            </a:r>
            <a:r>
              <a:rPr lang="en-US" sz="4400" dirty="0"/>
              <a:t>learning3: Policy </a:t>
            </a:r>
            <a:r>
              <a:rPr lang="en-US" sz="4400" dirty="0" smtClean="0"/>
              <a:t>Gradient</a:t>
            </a:r>
          </a:p>
          <a:p>
            <a:r>
              <a:rPr lang="en-US" sz="4400" dirty="0" smtClean="0"/>
              <a:t>5.    Deep Networks1: </a:t>
            </a:r>
            <a:r>
              <a:rPr lang="en-US" sz="4400" dirty="0" err="1" smtClean="0"/>
              <a:t>Backprop</a:t>
            </a:r>
            <a:r>
              <a:rPr lang="en-US" sz="4400" dirty="0" smtClean="0"/>
              <a:t> and multilayer perceptron </a:t>
            </a:r>
          </a:p>
          <a:p>
            <a:r>
              <a:rPr lang="en-US" sz="4400" dirty="0" smtClean="0"/>
              <a:t>6.    Deep Networks2: Statistical Classification by deep networks</a:t>
            </a:r>
          </a:p>
          <a:p>
            <a:pPr marL="742950" indent="-742950">
              <a:buAutoNum type="arabicPeriod" startAt="7"/>
            </a:pPr>
            <a:r>
              <a:rPr lang="en-US" sz="4400" dirty="0" smtClean="0"/>
              <a:t>  Deep Networks3:  regularization and tricks of the trade</a:t>
            </a:r>
          </a:p>
          <a:p>
            <a:pPr marL="742950" indent="-742950">
              <a:buFontTx/>
              <a:buAutoNum type="arabicPeriod" startAt="7"/>
            </a:pPr>
            <a:r>
              <a:rPr lang="en-US" sz="4400" dirty="0" smtClean="0"/>
              <a:t>   Deep Networks4: Convolutional networks</a:t>
            </a:r>
          </a:p>
          <a:p>
            <a:pPr marL="742950" indent="-742950">
              <a:buAutoNum type="arabicPeriod" startAt="9"/>
            </a:pPr>
            <a:r>
              <a:rPr lang="en-US" sz="4400" dirty="0" smtClean="0"/>
              <a:t>   Deep Networks5: Error landscape and optimization methods </a:t>
            </a:r>
          </a:p>
          <a:p>
            <a:r>
              <a:rPr lang="en-US" sz="4400" dirty="0" smtClean="0"/>
              <a:t>10.   Deep Reinforcement learning1</a:t>
            </a:r>
          </a:p>
          <a:p>
            <a:pPr marL="742950" indent="-742950">
              <a:buAutoNum type="arabicPeriod" startAt="11"/>
            </a:pPr>
            <a:r>
              <a:rPr lang="en-US" sz="4400" dirty="0" smtClean="0"/>
              <a:t>   Deep Reinforcement learning2</a:t>
            </a:r>
            <a:endParaRPr lang="en-US" sz="4400" dirty="0"/>
          </a:p>
          <a:p>
            <a:endParaRPr lang="en-US" sz="4400" dirty="0" smtClean="0"/>
          </a:p>
          <a:p>
            <a:pPr marL="1143000" indent="-1143000">
              <a:buAutoNum type="arabicPeriod" startAt="5"/>
            </a:pP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1622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20093" y="300658"/>
            <a:ext cx="20683075" cy="1707046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6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Artificial</a:t>
            </a:r>
            <a:r>
              <a:rPr kumimoji="0" lang="en-US" sz="6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Neural Networks</a:t>
            </a:r>
            <a:endParaRPr lang="fr-FR" sz="8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38754" y="1431235"/>
            <a:ext cx="19100101" cy="11495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Learning outcomes:</a:t>
            </a:r>
          </a:p>
          <a:p>
            <a:r>
              <a:rPr lang="en-US" dirty="0"/>
              <a:t> </a:t>
            </a:r>
            <a:r>
              <a:rPr lang="en-US" dirty="0" smtClean="0"/>
              <a:t>  - apply learning in deep networks to real data</a:t>
            </a:r>
          </a:p>
          <a:p>
            <a:r>
              <a:rPr lang="en-US" dirty="0"/>
              <a:t> </a:t>
            </a:r>
            <a:r>
              <a:rPr lang="en-US" dirty="0" smtClean="0"/>
              <a:t>  - assess/evaluate performance of learning algorithms</a:t>
            </a:r>
          </a:p>
          <a:p>
            <a:r>
              <a:rPr lang="en-US" dirty="0"/>
              <a:t> </a:t>
            </a:r>
            <a:r>
              <a:rPr lang="en-US" dirty="0" smtClean="0"/>
              <a:t>  - elaborate relations between different mathematical </a:t>
            </a:r>
          </a:p>
          <a:p>
            <a:r>
              <a:rPr lang="en-US" dirty="0"/>
              <a:t> </a:t>
            </a:r>
            <a:r>
              <a:rPr lang="en-US" dirty="0" smtClean="0"/>
              <a:t>          concepts of learning</a:t>
            </a:r>
          </a:p>
          <a:p>
            <a:r>
              <a:rPr lang="en-US" dirty="0"/>
              <a:t> </a:t>
            </a:r>
            <a:r>
              <a:rPr lang="en-US" dirty="0" smtClean="0"/>
              <a:t>  - judge limitations of learning algorithms</a:t>
            </a:r>
          </a:p>
          <a:p>
            <a:r>
              <a:rPr lang="en-US" dirty="0"/>
              <a:t> </a:t>
            </a:r>
            <a:r>
              <a:rPr lang="en-US" dirty="0" smtClean="0"/>
              <a:t>  - propose models for learning in deep networks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b="1" dirty="0" smtClean="0"/>
              <a:t>Transversal skills:</a:t>
            </a:r>
          </a:p>
          <a:p>
            <a:r>
              <a:rPr lang="en-US" dirty="0"/>
              <a:t> </a:t>
            </a:r>
            <a:r>
              <a:rPr lang="en-US" dirty="0" smtClean="0"/>
              <a:t>  - access and evaluate appropriate sources of information</a:t>
            </a:r>
          </a:p>
          <a:p>
            <a:r>
              <a:rPr lang="en-US" dirty="0" smtClean="0"/>
              <a:t>   - manage priorities </a:t>
            </a:r>
          </a:p>
          <a:p>
            <a:r>
              <a:rPr lang="en-US" dirty="0"/>
              <a:t> </a:t>
            </a:r>
            <a:r>
              <a:rPr lang="en-US" dirty="0" smtClean="0"/>
              <a:t>  - work through difficulties, write a technical report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254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520093" y="300658"/>
            <a:ext cx="20683075" cy="1707046"/>
          </a:xfrm>
          <a:prstGeom prst="rect">
            <a:avLst/>
          </a:prstGeo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6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Artificial</a:t>
            </a:r>
            <a:r>
              <a:rPr kumimoji="0" lang="en-US" sz="6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charset="0"/>
                <a:ea typeface="ＭＳ Ｐゴシック" charset="0"/>
                <a:cs typeface="Impact" charset="0"/>
              </a:rPr>
              <a:t> Neural Networks</a:t>
            </a:r>
            <a:endParaRPr lang="fr-FR" sz="8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38754" y="1431235"/>
            <a:ext cx="19627489" cy="11495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Learning outcomes:</a:t>
            </a:r>
          </a:p>
          <a:p>
            <a:r>
              <a:rPr lang="en-US" dirty="0"/>
              <a:t> </a:t>
            </a:r>
            <a:r>
              <a:rPr lang="en-US" dirty="0" smtClean="0"/>
              <a:t>  - apply learning in deep networks to real </a:t>
            </a:r>
            <a:r>
              <a:rPr lang="en-US" dirty="0" smtClean="0"/>
              <a:t>data (</a:t>
            </a:r>
            <a:r>
              <a:rPr lang="en-US" dirty="0" err="1" smtClean="0"/>
              <a:t>miniproject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- assess/evaluate performance of learning algorithms</a:t>
            </a:r>
          </a:p>
          <a:p>
            <a:r>
              <a:rPr lang="en-US" dirty="0"/>
              <a:t> </a:t>
            </a:r>
            <a:r>
              <a:rPr lang="en-US" dirty="0" smtClean="0"/>
              <a:t>  - elaborate relations between different mathematical </a:t>
            </a:r>
          </a:p>
          <a:p>
            <a:r>
              <a:rPr lang="en-US" dirty="0"/>
              <a:t> </a:t>
            </a:r>
            <a:r>
              <a:rPr lang="en-US" dirty="0" smtClean="0"/>
              <a:t>          concepts of learning</a:t>
            </a:r>
          </a:p>
          <a:p>
            <a:r>
              <a:rPr lang="en-US" dirty="0"/>
              <a:t> </a:t>
            </a:r>
            <a:r>
              <a:rPr lang="en-US" dirty="0" smtClean="0"/>
              <a:t>  - judge limitations of learning algorithms</a:t>
            </a:r>
          </a:p>
          <a:p>
            <a:r>
              <a:rPr lang="en-US" dirty="0"/>
              <a:t> </a:t>
            </a:r>
            <a:r>
              <a:rPr lang="en-US" dirty="0" smtClean="0"/>
              <a:t>  - propose models for learning in deep networks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b="1" dirty="0" smtClean="0"/>
              <a:t>Transversal skills:</a:t>
            </a:r>
          </a:p>
          <a:p>
            <a:r>
              <a:rPr lang="en-US" dirty="0"/>
              <a:t> </a:t>
            </a:r>
            <a:r>
              <a:rPr lang="en-US" dirty="0" smtClean="0"/>
              <a:t>  - access and evaluate appropriate sources of information</a:t>
            </a:r>
          </a:p>
          <a:p>
            <a:r>
              <a:rPr lang="en-US" dirty="0" smtClean="0"/>
              <a:t>   - manage priorities </a:t>
            </a:r>
          </a:p>
          <a:p>
            <a:r>
              <a:rPr lang="en-US" dirty="0"/>
              <a:t> </a:t>
            </a:r>
            <a:r>
              <a:rPr lang="en-US" dirty="0" smtClean="0"/>
              <a:t>  - work through difficulties, write a technical report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6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686" y="-1"/>
            <a:ext cx="19741243" cy="1181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Exam</a:t>
            </a:r>
            <a:r>
              <a:rPr lang="en-US" sz="5400" dirty="0" smtClean="0"/>
              <a:t>: </a:t>
            </a:r>
            <a:r>
              <a:rPr lang="en-US" sz="5400" dirty="0" smtClean="0"/>
              <a:t>July</a:t>
            </a:r>
            <a:r>
              <a:rPr lang="en-US" sz="5400" dirty="0" smtClean="0"/>
              <a:t> </a:t>
            </a:r>
            <a:r>
              <a:rPr lang="en-US" sz="5400" dirty="0" smtClean="0"/>
              <a:t>5, </a:t>
            </a:r>
            <a:r>
              <a:rPr lang="en-US" sz="5400" dirty="0" smtClean="0"/>
              <a:t>8</a:t>
            </a:r>
            <a:r>
              <a:rPr lang="en-US" sz="5400" dirty="0" smtClean="0"/>
              <a:t>h15-11h15 </a:t>
            </a:r>
            <a:r>
              <a:rPr lang="en-US" sz="5400" dirty="0" smtClean="0"/>
              <a:t>(180 min)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</a:t>
            </a:r>
            <a:endParaRPr lang="en-US" sz="5400" dirty="0" smtClean="0"/>
          </a:p>
          <a:p>
            <a:r>
              <a:rPr lang="en-US" sz="5400" dirty="0" smtClean="0"/>
              <a:t> </a:t>
            </a:r>
            <a:r>
              <a:rPr lang="en-US" sz="5400" b="1" dirty="0" smtClean="0"/>
              <a:t>Exam (counts 70%)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</a:t>
            </a:r>
            <a:r>
              <a:rPr lang="en-US" sz="4800" dirty="0" smtClean="0"/>
              <a:t>- paper and pencil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bring A5 sheet, handwritten notes, double-sided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no textbook, no slides, no calculator.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</a:t>
            </a:r>
            <a:r>
              <a:rPr lang="en-US" sz="4800" dirty="0" smtClean="0"/>
              <a:t>all problems similar </a:t>
            </a:r>
            <a:r>
              <a:rPr lang="en-US" sz="4800" dirty="0" smtClean="0"/>
              <a:t>to exercises and quizzes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sample exams on Moodle (from </a:t>
            </a:r>
            <a:r>
              <a:rPr lang="en-US" sz="4800" dirty="0" smtClean="0"/>
              <a:t>previous</a:t>
            </a:r>
            <a:r>
              <a:rPr lang="en-US" sz="4800" dirty="0" smtClean="0"/>
              <a:t> </a:t>
            </a:r>
            <a:r>
              <a:rPr lang="en-US" sz="4800" dirty="0" smtClean="0"/>
              <a:t>years)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smaller part: quiz-like questions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bigger part: </a:t>
            </a:r>
            <a:r>
              <a:rPr lang="en-US" sz="4800" dirty="0"/>
              <a:t> </a:t>
            </a:r>
            <a:r>
              <a:rPr lang="en-US" sz="4800" dirty="0" smtClean="0"/>
              <a:t> exercise-like calculations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     (typically 4 </a:t>
            </a:r>
            <a:r>
              <a:rPr lang="en-US" sz="4800" dirty="0" smtClean="0"/>
              <a:t>problems</a:t>
            </a:r>
            <a:r>
              <a:rPr lang="en-US" sz="4800" dirty="0" smtClean="0"/>
              <a:t> </a:t>
            </a:r>
            <a:r>
              <a:rPr lang="en-US" sz="4800" dirty="0" smtClean="0"/>
              <a:t>with a, b, c, d …)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- </a:t>
            </a:r>
            <a:r>
              <a:rPr lang="en-US" sz="4800" dirty="0"/>
              <a:t> </a:t>
            </a:r>
            <a:r>
              <a:rPr lang="en-US" sz="4800" dirty="0" smtClean="0"/>
              <a:t>some points are ‘easy’, some medium, some ‘difficult’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</a:t>
            </a:r>
            <a:r>
              <a:rPr lang="en-US" sz="5400" b="1" dirty="0" err="1" smtClean="0"/>
              <a:t>Miniproject</a:t>
            </a:r>
            <a:r>
              <a:rPr lang="en-US" sz="5400" b="1" dirty="0" smtClean="0"/>
              <a:t> (counts 30%).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   </a:t>
            </a:r>
            <a:endParaRPr lang="en-US" sz="5400" dirty="0"/>
          </a:p>
          <a:p>
            <a:r>
              <a:rPr lang="en-US" sz="5400" dirty="0" smtClean="0"/>
              <a:t> </a:t>
            </a:r>
            <a:r>
              <a:rPr lang="en-US" sz="5400" dirty="0"/>
              <a:t> </a:t>
            </a:r>
            <a:r>
              <a:rPr lang="en-US" sz="5400" dirty="0" smtClean="0"/>
              <a:t>Exam (theory) is ‘orthogonal’ to </a:t>
            </a:r>
            <a:r>
              <a:rPr lang="en-US" sz="5400" dirty="0" err="1" smtClean="0"/>
              <a:t>miniproject</a:t>
            </a:r>
            <a:r>
              <a:rPr lang="en-US" sz="5400" dirty="0" smtClean="0"/>
              <a:t> (practice)</a:t>
            </a:r>
            <a:endParaRPr lang="fr-CH" sz="5400" dirty="0"/>
          </a:p>
        </p:txBody>
      </p:sp>
    </p:spTree>
    <p:extLst>
      <p:ext uri="{BB962C8B-B14F-4D97-AF65-F5344CB8AC3E}">
        <p14:creationId xmlns:p14="http://schemas.microsoft.com/office/powerpoint/2010/main" val="2134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576165"/>
            <a:ext cx="19343757" cy="10618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Recommended exam preparation</a:t>
            </a:r>
          </a:p>
          <a:p>
            <a:r>
              <a:rPr lang="en-US" dirty="0"/>
              <a:t> </a:t>
            </a:r>
            <a:r>
              <a:rPr lang="en-US" dirty="0" smtClean="0"/>
              <a:t> (1) do (or redo) </a:t>
            </a:r>
            <a:r>
              <a:rPr lang="en-US" b="1" dirty="0" smtClean="0"/>
              <a:t>exercises</a:t>
            </a:r>
            <a:r>
              <a:rPr lang="en-US" dirty="0" smtClean="0"/>
              <a:t> yourself</a:t>
            </a:r>
          </a:p>
          <a:p>
            <a:r>
              <a:rPr lang="en-US" dirty="0"/>
              <a:t> </a:t>
            </a:r>
            <a:r>
              <a:rPr lang="en-US" dirty="0" smtClean="0"/>
              <a:t> (2)  if stuck, read the relevant chapter of the </a:t>
            </a:r>
            <a:r>
              <a:rPr lang="en-US" b="1" dirty="0" smtClean="0"/>
              <a:t>textbook </a:t>
            </a:r>
          </a:p>
          <a:p>
            <a:r>
              <a:rPr lang="en-US" dirty="0"/>
              <a:t> </a:t>
            </a:r>
            <a:r>
              <a:rPr lang="en-US" dirty="0" smtClean="0"/>
              <a:t>             (see page 2 of slides of each week)</a:t>
            </a:r>
          </a:p>
          <a:p>
            <a:r>
              <a:rPr lang="en-US" dirty="0"/>
              <a:t>  </a:t>
            </a:r>
            <a:r>
              <a:rPr lang="en-US" dirty="0" smtClean="0"/>
              <a:t>(3) check the solution of exercise</a:t>
            </a:r>
          </a:p>
          <a:p>
            <a:r>
              <a:rPr lang="en-US" dirty="0"/>
              <a:t>  </a:t>
            </a:r>
            <a:r>
              <a:rPr lang="en-US" dirty="0" smtClean="0"/>
              <a:t>(4) look at the </a:t>
            </a:r>
            <a:r>
              <a:rPr lang="en-US" b="1" dirty="0" smtClean="0"/>
              <a:t>quiz question </a:t>
            </a:r>
            <a:r>
              <a:rPr lang="en-US" dirty="0" smtClean="0"/>
              <a:t>(always orange slides)</a:t>
            </a:r>
          </a:p>
          <a:p>
            <a:r>
              <a:rPr lang="en-US" dirty="0"/>
              <a:t> </a:t>
            </a:r>
            <a:r>
              <a:rPr lang="en-US" dirty="0" smtClean="0"/>
              <a:t> (5)  </a:t>
            </a:r>
            <a:r>
              <a:rPr lang="en-US" dirty="0"/>
              <a:t>if stuck, read the relevant chapter of the </a:t>
            </a:r>
            <a:r>
              <a:rPr lang="en-US" b="1" dirty="0"/>
              <a:t>textbook</a:t>
            </a:r>
            <a:r>
              <a:rPr lang="en-US" dirty="0"/>
              <a:t> </a:t>
            </a:r>
          </a:p>
          <a:p>
            <a:r>
              <a:rPr lang="en-US" dirty="0"/>
              <a:t>              </a:t>
            </a:r>
            <a:r>
              <a:rPr lang="en-US" dirty="0" smtClean="0"/>
              <a:t>(see </a:t>
            </a:r>
            <a:r>
              <a:rPr lang="en-US" dirty="0"/>
              <a:t>page 2 of </a:t>
            </a:r>
            <a:r>
              <a:rPr lang="en-US" dirty="0" smtClean="0"/>
              <a:t>slides of each week)</a:t>
            </a:r>
          </a:p>
          <a:p>
            <a:r>
              <a:rPr lang="en-US" dirty="0"/>
              <a:t> </a:t>
            </a:r>
            <a:r>
              <a:rPr lang="en-US" dirty="0" smtClean="0"/>
              <a:t> (6) Look at </a:t>
            </a:r>
            <a:r>
              <a:rPr lang="en-US" b="1" dirty="0" smtClean="0"/>
              <a:t>past exams  </a:t>
            </a:r>
            <a:r>
              <a:rPr lang="en-US" dirty="0" smtClean="0"/>
              <a:t>(solutions: see analog exercises)</a:t>
            </a:r>
            <a:endParaRPr lang="en-US" dirty="0"/>
          </a:p>
          <a:p>
            <a:r>
              <a:rPr lang="en-US" dirty="0" smtClean="0"/>
              <a:t>NOTE: the slides are most useful if you have followed and </a:t>
            </a:r>
          </a:p>
          <a:p>
            <a:r>
              <a:rPr lang="en-US" dirty="0"/>
              <a:t> </a:t>
            </a:r>
            <a:r>
              <a:rPr lang="en-US" dirty="0" smtClean="0"/>
              <a:t>           annotated them yourself during the </a:t>
            </a:r>
            <a:r>
              <a:rPr lang="en-US" smtClean="0"/>
              <a:t>lecture.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018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062" y="503853"/>
            <a:ext cx="2031838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what successful students said about exam preparation:</a:t>
            </a:r>
            <a:endParaRPr lang="fr-CH" dirty="0"/>
          </a:p>
        </p:txBody>
      </p:sp>
      <p:sp>
        <p:nvSpPr>
          <p:cNvPr id="3" name="TextBox 2"/>
          <p:cNvSpPr txBox="1"/>
          <p:nvPr/>
        </p:nvSpPr>
        <p:spPr>
          <a:xfrm>
            <a:off x="783773" y="1529332"/>
            <a:ext cx="19277043" cy="1029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sz="4400" dirty="0" smtClean="0"/>
              <a:t>During </a:t>
            </a:r>
            <a:r>
              <a:rPr lang="en-US" sz="4400" dirty="0"/>
              <a:t>the semester I </a:t>
            </a:r>
            <a:r>
              <a:rPr lang="en-US" sz="4400" dirty="0" smtClean="0"/>
              <a:t>have read </a:t>
            </a:r>
            <a:r>
              <a:rPr lang="en-US" sz="4400" dirty="0"/>
              <a:t>the commented version of the slides </a:t>
            </a:r>
            <a:r>
              <a:rPr lang="en-US" sz="4400" dirty="0" smtClean="0"/>
              <a:t>in order </a:t>
            </a:r>
            <a:r>
              <a:rPr lang="en-US" sz="4400" dirty="0"/>
              <a:t>to carry out the 2 </a:t>
            </a:r>
            <a:r>
              <a:rPr lang="en-US" sz="4400" dirty="0" err="1" smtClean="0"/>
              <a:t>miniprojects</a:t>
            </a:r>
            <a:r>
              <a:rPr lang="en-US" sz="4400" dirty="0" smtClean="0"/>
              <a:t>. I </a:t>
            </a:r>
            <a:r>
              <a:rPr lang="en-US" sz="4400" dirty="0"/>
              <a:t>took care to understand each remark and  I did the exercises when I had </a:t>
            </a:r>
            <a:r>
              <a:rPr lang="en-US" sz="4400" dirty="0" smtClean="0"/>
              <a:t>trouble </a:t>
            </a:r>
            <a:r>
              <a:rPr lang="en-US" sz="4400" dirty="0"/>
              <a:t>in learning a topic. Before the exam, I felt that I was remembering well  so I could focus only on Reinforcement Learning. In this case I found more useful solving the exercises to understand some key differences between the different algorithms  e.g. off-policy versus on-policy</a:t>
            </a:r>
            <a:r>
              <a:rPr lang="en-US" sz="4400" dirty="0" smtClean="0"/>
              <a:t>.”</a:t>
            </a:r>
            <a:endParaRPr lang="fr-CH" dirty="0"/>
          </a:p>
        </p:txBody>
      </p:sp>
      <p:sp>
        <p:nvSpPr>
          <p:cNvPr id="4" name="TextBox 3"/>
          <p:cNvSpPr txBox="1"/>
          <p:nvPr/>
        </p:nvSpPr>
        <p:spPr>
          <a:xfrm>
            <a:off x="765111" y="2434531"/>
            <a:ext cx="1929570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4400" dirty="0" smtClean="0"/>
              <a:t>For </a:t>
            </a:r>
            <a:r>
              <a:rPr lang="en-US" sz="4400" dirty="0"/>
              <a:t>me, going through the exercises was very helpful, along with the slide quizzes. We also discussed theoretical questions from the lectures with my teammate and </a:t>
            </a:r>
            <a:r>
              <a:rPr lang="en-US" sz="4400" dirty="0" smtClean="0"/>
              <a:t>friends”</a:t>
            </a:r>
          </a:p>
          <a:p>
            <a:endParaRPr lang="fr-CH" sz="4400" dirty="0"/>
          </a:p>
        </p:txBody>
      </p:sp>
      <p:sp>
        <p:nvSpPr>
          <p:cNvPr id="5" name="Rectangle 4"/>
          <p:cNvSpPr/>
          <p:nvPr/>
        </p:nvSpPr>
        <p:spPr>
          <a:xfrm>
            <a:off x="783773" y="5855803"/>
            <a:ext cx="3602268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Student </a:t>
            </a:r>
            <a:r>
              <a:rPr lang="en-US" dirty="0" smtClean="0"/>
              <a:t>B: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980" y="317241"/>
            <a:ext cx="20318383" cy="974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what successful students said about exam preparation:</a:t>
            </a:r>
          </a:p>
          <a:p>
            <a:r>
              <a:rPr lang="en-US" dirty="0" smtClean="0"/>
              <a:t>Student C: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33062" y="2151061"/>
            <a:ext cx="1981822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« I first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went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through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all the lecture slides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which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I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had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taken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notes on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during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lectures to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reinforce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my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memory of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various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notions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introduced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in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course, and I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want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to stress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that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the comment pages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were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truly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helpful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Afterwards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 I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went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over all the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exercises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and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collected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 few questions to pose in the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revision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session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held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by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TAs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and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got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satisfactory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clarification for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most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of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them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 »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82980" y="7289655"/>
            <a:ext cx="1991152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« I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  the exam by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slides over and over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</a:t>
            </a:r>
            <a:r>
              <a:rPr kumimoji="0" lang="fr-FR" altLang="fr-FR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slides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a lot in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to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build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structure of the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course.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helped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exam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exercises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  <a:endParaRPr kumimoji="0" lang="fr-FR" altLang="fr-FR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5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332653" y="3321698"/>
            <a:ext cx="152275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fr-CH" dirty="0"/>
          </a:p>
        </p:txBody>
      </p:sp>
      <p:sp>
        <p:nvSpPr>
          <p:cNvPr id="3" name="TextBox 2"/>
          <p:cNvSpPr txBox="1"/>
          <p:nvPr/>
        </p:nvSpPr>
        <p:spPr>
          <a:xfrm>
            <a:off x="1287625" y="2490701"/>
            <a:ext cx="186798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“I </a:t>
            </a:r>
            <a:r>
              <a:rPr lang="en-US" sz="4000" dirty="0"/>
              <a:t>attended nearly every class and made sure I understood the blackboard proofs properly because these were usually very useful for understanding the main concepts. During the exam preparation, I mostly just went through the class slides again and solved all of the exercises</a:t>
            </a:r>
            <a:r>
              <a:rPr lang="en-US" sz="4000" dirty="0" smtClean="0"/>
              <a:t>.”</a:t>
            </a:r>
            <a:endParaRPr lang="fr-CH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87625" y="1492898"/>
            <a:ext cx="360226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E:</a:t>
            </a:r>
            <a:endParaRPr lang="fr-CH" dirty="0"/>
          </a:p>
        </p:txBody>
      </p:sp>
      <p:sp>
        <p:nvSpPr>
          <p:cNvPr id="5" name="TextBox 4"/>
          <p:cNvSpPr txBox="1"/>
          <p:nvPr/>
        </p:nvSpPr>
        <p:spPr>
          <a:xfrm>
            <a:off x="1287625" y="6683829"/>
            <a:ext cx="3562194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F:</a:t>
            </a:r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1287625" y="7663151"/>
            <a:ext cx="186798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“I never came to class but I did all the exercises and studied the books on Reinforcement Learning  and Deep Learning.” </a:t>
            </a:r>
            <a:endParaRPr lang="fr-CH" sz="4000" dirty="0"/>
          </a:p>
        </p:txBody>
      </p:sp>
      <p:sp>
        <p:nvSpPr>
          <p:cNvPr id="7" name="Rectangle 6"/>
          <p:cNvSpPr/>
          <p:nvPr/>
        </p:nvSpPr>
        <p:spPr>
          <a:xfrm>
            <a:off x="1016874" y="319975"/>
            <a:ext cx="20294243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is what successful students said about exam preparation:</a:t>
            </a:r>
          </a:p>
        </p:txBody>
      </p:sp>
    </p:spTree>
    <p:extLst>
      <p:ext uri="{BB962C8B-B14F-4D97-AF65-F5344CB8AC3E}">
        <p14:creationId xmlns:p14="http://schemas.microsoft.com/office/powerpoint/2010/main" val="15186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533" y="423333"/>
            <a:ext cx="18728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(your comments)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94382" y="10681855"/>
            <a:ext cx="3980577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7200" dirty="0" smtClean="0"/>
              <a:t>The END</a:t>
            </a:r>
            <a:endParaRPr lang="fr-CH" sz="7200" dirty="0"/>
          </a:p>
        </p:txBody>
      </p:sp>
    </p:spTree>
    <p:extLst>
      <p:ext uri="{BB962C8B-B14F-4D97-AF65-F5344CB8AC3E}">
        <p14:creationId xmlns:p14="http://schemas.microsoft.com/office/powerpoint/2010/main" val="248470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16874" y="319975"/>
            <a:ext cx="20294243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Dates:</a:t>
            </a:r>
          </a:p>
          <a:p>
            <a:endParaRPr lang="en-US" dirty="0"/>
          </a:p>
          <a:p>
            <a:r>
              <a:rPr lang="en-US" b="1" dirty="0" err="1" smtClean="0"/>
              <a:t>Miniproject</a:t>
            </a:r>
            <a:r>
              <a:rPr lang="en-US" b="1" dirty="0" smtClean="0"/>
              <a:t>/ Fraud Detection</a:t>
            </a:r>
          </a:p>
          <a:p>
            <a:pPr marL="1143000" indent="-1143000">
              <a:buAutoNum type="arabicParenR"/>
            </a:pPr>
            <a:r>
              <a:rPr lang="fr-FR" altLang="fr-FR" sz="6000" dirty="0" smtClean="0">
                <a:latin typeface="Arial Unicode MS" panose="020B0604020202020204" pitchFamily="34" charset="-128"/>
              </a:rPr>
              <a:t>Hand-in May </a:t>
            </a:r>
            <a:r>
              <a:rPr lang="fr-FR" altLang="fr-FR" sz="6000" dirty="0">
                <a:latin typeface="Arial Unicode MS" panose="020B0604020202020204" pitchFamily="34" charset="-128"/>
              </a:rPr>
              <a:t>31: interview </a:t>
            </a:r>
            <a:r>
              <a:rPr lang="fr-FR" altLang="fr-FR" sz="6000" dirty="0" err="1">
                <a:latin typeface="Arial Unicode MS" panose="020B0604020202020204" pitchFamily="34" charset="-128"/>
              </a:rPr>
              <a:t>June</a:t>
            </a:r>
            <a:r>
              <a:rPr lang="fr-FR" altLang="fr-FR" sz="6000" dirty="0">
                <a:latin typeface="Arial Unicode MS" panose="020B0604020202020204" pitchFamily="34" charset="-128"/>
              </a:rPr>
              <a:t> 3/4 </a:t>
            </a:r>
            <a:endParaRPr lang="fr-FR" altLang="fr-FR" sz="6000" dirty="0" smtClean="0">
              <a:latin typeface="Arial Unicode MS" panose="020B0604020202020204" pitchFamily="34" charset="-128"/>
            </a:endParaRPr>
          </a:p>
          <a:p>
            <a:pPr marL="1143000" indent="-1143000">
              <a:buAutoNum type="arabicParenR"/>
            </a:pPr>
            <a:r>
              <a:rPr lang="fr-FR" altLang="fr-FR" sz="6000" dirty="0" smtClean="0">
                <a:latin typeface="Arial Unicode MS" panose="020B0604020202020204" pitchFamily="34" charset="-128"/>
              </a:rPr>
              <a:t>Hand-in </a:t>
            </a:r>
            <a:r>
              <a:rPr lang="fr-FR" altLang="fr-FR" sz="6000" dirty="0" err="1" smtClean="0">
                <a:latin typeface="Arial Unicode MS" panose="020B0604020202020204" pitchFamily="34" charset="-128"/>
              </a:rPr>
              <a:t>June</a:t>
            </a:r>
            <a:r>
              <a:rPr lang="fr-FR" altLang="fr-FR" sz="6000" dirty="0" smtClean="0">
                <a:latin typeface="Arial Unicode MS" panose="020B0604020202020204" pitchFamily="34" charset="-128"/>
              </a:rPr>
              <a:t> </a:t>
            </a:r>
            <a:r>
              <a:rPr lang="fr-FR" altLang="fr-FR" sz="6000" dirty="0">
                <a:latin typeface="Arial Unicode MS" panose="020B0604020202020204" pitchFamily="34" charset="-128"/>
              </a:rPr>
              <a:t>7: interview </a:t>
            </a:r>
            <a:r>
              <a:rPr lang="fr-FR" altLang="fr-FR" sz="6000" dirty="0" err="1">
                <a:latin typeface="Arial Unicode MS" panose="020B0604020202020204" pitchFamily="34" charset="-128"/>
              </a:rPr>
              <a:t>June</a:t>
            </a:r>
            <a:r>
              <a:rPr lang="fr-FR" altLang="fr-FR" sz="6000" dirty="0">
                <a:latin typeface="Arial Unicode MS" panose="020B0604020202020204" pitchFamily="34" charset="-128"/>
              </a:rPr>
              <a:t> 10/11</a:t>
            </a:r>
            <a:r>
              <a:rPr lang="fr-FR" altLang="fr-FR" sz="8800" dirty="0"/>
              <a:t> </a:t>
            </a:r>
            <a:endParaRPr lang="fr-FR" altLang="fr-FR" sz="9600" dirty="0">
              <a:latin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77388" y="8125030"/>
            <a:ext cx="13387255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Repetition session with TAs for exam:</a:t>
            </a:r>
          </a:p>
          <a:p>
            <a:r>
              <a:rPr lang="en-US" b="1" dirty="0"/>
              <a:t> </a:t>
            </a:r>
            <a:r>
              <a:rPr lang="en-US" b="1" dirty="0" smtClean="0"/>
              <a:t> June </a:t>
            </a:r>
            <a:r>
              <a:rPr lang="en-US" b="1" dirty="0"/>
              <a:t>14th, from 16:30 to 18:30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620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16874" y="319975"/>
            <a:ext cx="20294243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Your Question?</a:t>
            </a:r>
          </a:p>
        </p:txBody>
      </p:sp>
    </p:spTree>
    <p:extLst>
      <p:ext uri="{BB962C8B-B14F-4D97-AF65-F5344CB8AC3E}">
        <p14:creationId xmlns:p14="http://schemas.microsoft.com/office/powerpoint/2010/main" val="19461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89873</TotalTime>
  <Words>818</Words>
  <Application>Microsoft Office PowerPoint</Application>
  <PresentationFormat>Custom</PresentationFormat>
  <Paragraphs>122</Paragraphs>
  <Slides>12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MS PGothic</vt:lpstr>
      <vt:lpstr>Arial</vt:lpstr>
      <vt:lpstr>Arial Narrow</vt:lpstr>
      <vt:lpstr>Calibri</vt:lpstr>
      <vt:lpstr>HelveticaNeueLT Pro 55 Roman</vt:lpstr>
      <vt:lpstr>Impact</vt:lpstr>
      <vt:lpstr>Verdana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EPFL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Didier Bonvin</dc:creator>
  <cp:lastModifiedBy>Wulfram Gerstner</cp:lastModifiedBy>
  <cp:revision>1505</cp:revision>
  <cp:lastPrinted>2013-05-07T08:05:56Z</cp:lastPrinted>
  <dcterms:created xsi:type="dcterms:W3CDTF">2011-05-09T14:50:50Z</dcterms:created>
  <dcterms:modified xsi:type="dcterms:W3CDTF">2021-05-28T08:47:10Z</dcterms:modified>
</cp:coreProperties>
</file>