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4CF6F629-51E7-9F40-939D-F50AE3925A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75885" y="0"/>
            <a:ext cx="10416116" cy="6597651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40752" y="1048714"/>
            <a:ext cx="3651249" cy="3117849"/>
          </a:xfrm>
          <a:solidFill>
            <a:schemeClr val="accent1"/>
          </a:solidFill>
        </p:spPr>
        <p:txBody>
          <a:bodyPr lIns="216000" anchor="ctr" anchorCtr="0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02351" y="4166563"/>
            <a:ext cx="2438400" cy="2091267"/>
          </a:xfrm>
          <a:solidFill>
            <a:schemeClr val="tx1"/>
          </a:solidFill>
        </p:spPr>
        <p:txBody>
          <a:bodyPr lIns="9000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535A482-EC85-1C41-A1E4-7882A0E39F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97" y="107045"/>
            <a:ext cx="1567068" cy="678207"/>
          </a:xfrm>
          <a:prstGeom prst="rect">
            <a:avLst/>
          </a:prstGeom>
        </p:spPr>
      </p:pic>
      <p:sp>
        <p:nvSpPr>
          <p:cNvPr id="16" name="Espace réservé du texte 4">
            <a:extLst>
              <a:ext uri="{FF2B5EF4-FFF2-40B4-BE49-F238E27FC236}">
                <a16:creationId xmlns:a16="http://schemas.microsoft.com/office/drawing/2014/main" id="{01960462-6F28-0740-916D-499D3BEDB2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34400" y="6244168"/>
            <a:ext cx="2438400" cy="613833"/>
          </a:xfrm>
          <a:solidFill>
            <a:schemeClr val="bg1"/>
          </a:solidFill>
        </p:spPr>
        <p:txBody>
          <a:bodyPr lIns="90000" anchor="ctr">
            <a:noAutofit/>
          </a:bodyPr>
          <a:lstStyle>
            <a:lvl1pPr marL="0" indent="0" algn="ctr">
              <a:buNone/>
              <a:defRPr sz="1467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E187583-F16A-6F41-8B68-000F9C9C20D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0067" y="5920353"/>
            <a:ext cx="931333" cy="677300"/>
          </a:xfrm>
        </p:spPr>
        <p:txBody>
          <a:bodyPr lIns="0" tIns="0" rIns="0" bIns="0" anchor="b" anchorCtr="0">
            <a:noAutofit/>
          </a:bodyPr>
          <a:lstStyle>
            <a:lvl1pPr marL="152396" indent="-143930">
              <a:buFontTx/>
              <a:buBlip>
                <a:blip r:embed="rId3"/>
              </a:buBlip>
              <a:tabLst/>
              <a:defRPr sz="933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9166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126">
          <p15:clr>
            <a:srgbClr val="FBAE40"/>
          </p15:clr>
        </p15:guide>
        <p15:guide id="5" orient="horz" pos="123">
          <p15:clr>
            <a:srgbClr val="FBAE40"/>
          </p15:clr>
        </p15:guide>
        <p15:guide id="6" orient="horz" pos="3117">
          <p15:clr>
            <a:srgbClr val="FBAE40"/>
          </p15:clr>
        </p15:guide>
        <p15:guide id="7" pos="839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6500" y="2084917"/>
            <a:ext cx="4895288" cy="4351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029" y="2084917"/>
            <a:ext cx="4895288" cy="4351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6897D737-724C-984A-82E1-2A2DBD5F6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E34C2B73-67B7-BB4C-AE0F-7D16D8DDD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29.04.2021</a:t>
            </a:fld>
            <a:endParaRPr lang="fr-CH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C9FF6AA9-AC16-D748-B815-56221BFF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DD59D891-3F23-D04C-AB43-6FA4220A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09661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9BFFD8D9-6AAA-B44F-8BD5-98D7A6546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84C64CE-C88F-2044-AD84-19F588F18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29.04.2021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948AF20-C2DF-3542-BB6A-8354A981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1083942-1443-BC45-9F95-32C82A8DC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52388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25DAC6D-23F0-6941-BE81-E7A79CA3AF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1" y="0"/>
            <a:ext cx="109855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0752" y="3429001"/>
            <a:ext cx="3651249" cy="2815167"/>
          </a:xfrm>
          <a:solidFill>
            <a:schemeClr val="accent2"/>
          </a:solidFill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0E5EA1C-63CE-2C4F-B9F4-39FDBC14B9A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29.04.2021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7A5892-F23D-BD48-84D1-FD279BA1686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C516D46-C7BB-2141-A4EE-18D1756414F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35752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25DAC6D-23F0-6941-BE81-E7A79CA3AF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1" y="0"/>
            <a:ext cx="10301817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E6F4EB-CC02-6E4D-9146-CE4A7A789A9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29.04.2021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D4AA2C-29B3-CA42-B7C3-C932911A758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0FE7A1E3-AAEC-7641-B6C5-8D9FC0B6A21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96567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25DAC6D-23F0-6941-BE81-E7A79CA3AF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1" y="4152899"/>
            <a:ext cx="10985500" cy="27051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7"/>
          </p:nvPr>
        </p:nvSpPr>
        <p:spPr>
          <a:xfrm>
            <a:off x="1206500" y="2084918"/>
            <a:ext cx="10195984" cy="1915583"/>
          </a:xfrm>
        </p:spPr>
        <p:txBody>
          <a:bodyPr/>
          <a:lstStyle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37CF3032-2465-874C-B786-95E1B594A5AB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29.04.2021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AF73E2A-22D7-894A-9267-185CB4E4B13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9D9777C-EC90-1141-9E30-4B4F669C2BE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  <p:sp>
        <p:nvSpPr>
          <p:cNvPr id="11" name="Titre 10">
            <a:extLst>
              <a:ext uri="{FF2B5EF4-FFF2-40B4-BE49-F238E27FC236}">
                <a16:creationId xmlns:a16="http://schemas.microsoft.com/office/drawing/2014/main" id="{0E011164-727C-4C46-B34E-7729CB350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366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8101AB-8ACE-BB4C-9D61-B4AABFE11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29.04.2021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9CFC1D-0B2A-0A4E-9C0D-682EECA55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622065-A833-2340-B0FD-ACB065A3B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6041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29.04.2021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3890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A9F6C81-AE59-DE44-BF60-E773080CD91C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1037168"/>
            <a:ext cx="5411893" cy="2391833"/>
          </a:xfrm>
        </p:spPr>
        <p:txBody>
          <a:bodyPr anchor="ctr" anchorCtr="0">
            <a:normAutofit/>
          </a:bodyPr>
          <a:lstStyle>
            <a:lvl1pPr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0" y="3429000"/>
            <a:ext cx="5411893" cy="2875344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C58F136D-3292-C745-91DE-A21191C16F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1" y="0"/>
            <a:ext cx="48895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29.04.2021</a:t>
            </a:fld>
            <a:endParaRPr lang="fr-CH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H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9406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A9F6C81-AE59-DE44-BF60-E773080CD91C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1037168"/>
            <a:ext cx="5411893" cy="2391833"/>
          </a:xfrm>
        </p:spPr>
        <p:txBody>
          <a:bodyPr anchor="ctr" anchorCtr="0">
            <a:normAutofit/>
          </a:bodyPr>
          <a:lstStyle>
            <a:lvl1pPr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0" y="3429000"/>
            <a:ext cx="5411893" cy="2875344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C58F136D-3292-C745-91DE-A21191C16F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1" y="0"/>
            <a:ext cx="48895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29.04.2021</a:t>
            </a:fld>
            <a:endParaRPr lang="fr-CH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H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021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A9F6C81-AE59-DE44-BF60-E773080CD91C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1037168"/>
            <a:ext cx="5411893" cy="2391833"/>
          </a:xfrm>
        </p:spPr>
        <p:txBody>
          <a:bodyPr anchor="ctr" anchorCtr="0">
            <a:normAutofit/>
          </a:bodyPr>
          <a:lstStyle>
            <a:lvl1pPr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0" y="3429000"/>
            <a:ext cx="5411893" cy="2875344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C58F136D-3292-C745-91DE-A21191C16F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1" y="0"/>
            <a:ext cx="48895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29.04.2021</a:t>
            </a:fld>
            <a:endParaRPr lang="fr-CH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H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1351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A30C78BE-DAD0-D748-8B93-AD898D00C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131A8490-33AC-9443-A9FC-9A5E9322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29.04.2021</a:t>
            </a:fld>
            <a:endParaRPr lang="fr-CH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B875139C-6471-774D-89EF-2B93FAD2C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942AF23-4BDC-8C4A-9212-AF88439C6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021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6501" y="2084917"/>
            <a:ext cx="6108700" cy="45156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ED9B2D-C513-AF40-B94F-355C174B8F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5200" y="0"/>
            <a:ext cx="4193117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55F20A3C-6DA6-684F-8F84-A7C8F133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B633A2CC-2D27-AE47-AE09-87A5F61228B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29.04.2021</a:t>
            </a:fld>
            <a:endParaRPr lang="fr-CH"/>
          </a:p>
        </p:txBody>
      </p:sp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CABC000E-4E22-1A40-9D3F-FE2F141E5CA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0AF49D93-C78A-F646-92B0-A7932C43D9E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82527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ED9B2D-C513-AF40-B94F-355C174B8F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0" y="0"/>
            <a:ext cx="4193117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9194" y="2084917"/>
            <a:ext cx="6108700" cy="45156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02A0D73-096C-844E-97C3-C4A4AF580FD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29.04.2021</a:t>
            </a:fld>
            <a:endParaRPr lang="fr-CH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CEF5AC5C-A2B6-2848-8C47-96A168E211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31B90E33-03D8-2143-B49F-B1474EE1A1F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  <p:sp>
        <p:nvSpPr>
          <p:cNvPr id="11" name="Titre 10">
            <a:extLst>
              <a:ext uri="{FF2B5EF4-FFF2-40B4-BE49-F238E27FC236}">
                <a16:creationId xmlns:a16="http://schemas.microsoft.com/office/drawing/2014/main" id="{3FC7B5EC-066E-EC4A-B320-77DF64E6E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502" y="174710"/>
            <a:ext cx="4192693" cy="14303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603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ED9B2D-C513-AF40-B94F-355C174B8F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0" y="0"/>
            <a:ext cx="4193117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9194" y="2084917"/>
            <a:ext cx="6108700" cy="45156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02A0D73-096C-844E-97C3-C4A4AF580FD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29.04.2021</a:t>
            </a:fld>
            <a:endParaRPr lang="fr-CH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CEF5AC5C-A2B6-2848-8C47-96A168E211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31B90E33-03D8-2143-B49F-B1474EE1A1F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  <p:sp>
        <p:nvSpPr>
          <p:cNvPr id="11" name="Titre 10">
            <a:extLst>
              <a:ext uri="{FF2B5EF4-FFF2-40B4-BE49-F238E27FC236}">
                <a16:creationId xmlns:a16="http://schemas.microsoft.com/office/drawing/2014/main" id="{3FC7B5EC-066E-EC4A-B320-77DF64E6E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193" y="174710"/>
            <a:ext cx="4192693" cy="14303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2053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ED9B2D-C513-AF40-B94F-355C174B8F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0" y="2084917"/>
            <a:ext cx="4193117" cy="4773083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9194" y="2084917"/>
            <a:ext cx="6108700" cy="45156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C026A30B-6F8E-1445-88F0-A5FB77E1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826567D5-4A83-9E48-B441-CCB2A72BA6D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29.04.2021</a:t>
            </a:fld>
            <a:endParaRPr lang="fr-CH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C830A539-93F1-2541-B9F0-330893BD519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82F21D18-8706-7E4D-8FBE-C1E2584541D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5561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6501" y="174710"/>
            <a:ext cx="4889500" cy="1430337"/>
          </a:xfrm>
          <a:prstGeom prst="rect">
            <a:avLst/>
          </a:prstGeom>
        </p:spPr>
        <p:txBody>
          <a:bodyPr vert="horz" lIns="180000" tIns="0" rIns="72000" bIns="46800" rtlCol="0" anchor="t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501" y="2084917"/>
            <a:ext cx="10301817" cy="4515696"/>
          </a:xfrm>
          <a:prstGeom prst="rect">
            <a:avLst/>
          </a:prstGeom>
        </p:spPr>
        <p:txBody>
          <a:bodyPr vert="horz" lIns="18000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628551" y="3704603"/>
            <a:ext cx="4454736" cy="12153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3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fld id="{12FE2FB3-22E9-4F47-97A5-105B9C394BAE}" type="datetimeFigureOut">
              <a:rPr lang="fr-CH" smtClean="0"/>
              <a:t>29.04.2021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487985" y="2498752"/>
            <a:ext cx="4724347" cy="683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3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08317" y="260351"/>
            <a:ext cx="683683" cy="218069"/>
          </a:xfrm>
          <a:prstGeom prst="rect">
            <a:avLst/>
          </a:prstGeom>
        </p:spPr>
        <p:txBody>
          <a:bodyPr vert="horz" lIns="90000" tIns="0" rIns="90000" bIns="0" rtlCol="0" anchor="t"/>
          <a:lstStyle>
            <a:lvl1pPr algn="ctr">
              <a:defRPr sz="933" b="1">
                <a:solidFill>
                  <a:schemeClr val="tx1"/>
                </a:solidFill>
                <a:latin typeface="+mj-lt"/>
              </a:defRPr>
            </a:lvl1pPr>
          </a:lstStyle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17E6E68-87EB-C34E-85D5-C26372DFEC9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73697" y="176445"/>
            <a:ext cx="871936" cy="37736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5D7A1C0-94CD-D94F-A99F-21847E542637}"/>
              </a:ext>
            </a:extLst>
          </p:cNvPr>
          <p:cNvSpPr/>
          <p:nvPr/>
        </p:nvSpPr>
        <p:spPr>
          <a:xfrm rot="16200000">
            <a:off x="573338" y="6530279"/>
            <a:ext cx="60959" cy="797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noProof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3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267" b="1" i="0" kern="1000" spc="-93" baseline="0">
          <a:solidFill>
            <a:schemeClr val="tx1"/>
          </a:solidFill>
          <a:latin typeface="Franklin Gothic Demi Cond" panose="020B0706030402020204" pitchFamily="34" charset="0"/>
          <a:ea typeface="Roboto Black" panose="02000000000000000000" pitchFamily="2" charset="0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90000"/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133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SzPct val="90000"/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126">
          <p15:clr>
            <a:srgbClr val="F26B43"/>
          </p15:clr>
        </p15:guide>
        <p15:guide id="3" pos="5602">
          <p15:clr>
            <a:srgbClr val="F26B43"/>
          </p15:clr>
        </p15:guide>
        <p15:guide id="4" pos="2880">
          <p15:clr>
            <a:srgbClr val="F26B43"/>
          </p15:clr>
        </p15:guide>
        <p15:guide id="5" orient="horz" pos="123">
          <p15:clr>
            <a:srgbClr val="F26B43"/>
          </p15:clr>
        </p15:guide>
        <p15:guide id="6" orient="horz" pos="3117">
          <p15:clr>
            <a:srgbClr val="F26B43"/>
          </p15:clr>
        </p15:guide>
        <p15:guide id="7" pos="570">
          <p15:clr>
            <a:srgbClr val="F26B43"/>
          </p15:clr>
        </p15:guide>
        <p15:guide id="8" pos="1155">
          <p15:clr>
            <a:srgbClr val="F26B43"/>
          </p15:clr>
        </p15:guide>
        <p15:guide id="9" pos="1728">
          <p15:clr>
            <a:srgbClr val="F26B43"/>
          </p15:clr>
        </p15:guide>
        <p15:guide id="10" pos="2304">
          <p15:clr>
            <a:srgbClr val="F26B43"/>
          </p15:clr>
        </p15:guide>
        <p15:guide id="11" pos="3456">
          <p15:clr>
            <a:srgbClr val="F26B43"/>
          </p15:clr>
        </p15:guide>
        <p15:guide id="12" pos="4035">
          <p15:clr>
            <a:srgbClr val="F26B43"/>
          </p15:clr>
        </p15:guide>
        <p15:guide id="13" pos="4608">
          <p15:clr>
            <a:srgbClr val="F26B43"/>
          </p15:clr>
        </p15:guide>
        <p15:guide id="14" pos="5180">
          <p15:clr>
            <a:srgbClr val="F26B43"/>
          </p15:clr>
        </p15:guide>
        <p15:guide id="15" orient="horz" pos="490">
          <p15:clr>
            <a:srgbClr val="F26B43"/>
          </p15:clr>
        </p15:guide>
        <p15:guide id="16" orient="horz" pos="985">
          <p15:clr>
            <a:srgbClr val="F26B43"/>
          </p15:clr>
        </p15:guide>
        <p15:guide id="17" orient="horz" pos="1475">
          <p15:clr>
            <a:srgbClr val="F26B43"/>
          </p15:clr>
        </p15:guide>
        <p15:guide id="18" orient="horz" pos="1962">
          <p15:clr>
            <a:srgbClr val="F26B43"/>
          </p15:clr>
        </p15:guide>
        <p15:guide id="19" orient="horz" pos="2458">
          <p15:clr>
            <a:srgbClr val="F26B43"/>
          </p15:clr>
        </p15:guide>
        <p15:guide id="20" orient="horz" pos="2950">
          <p15:clr>
            <a:srgbClr val="F26B43"/>
          </p15:clr>
        </p15:guide>
        <p15:guide id="21" pos="5437">
          <p15:clr>
            <a:srgbClr val="F26B43"/>
          </p15:clr>
        </p15:guide>
        <p15:guide id="22" orient="horz">
          <p15:clr>
            <a:srgbClr val="F26B43"/>
          </p15:clr>
        </p15:guide>
        <p15:guide id="23" pos="5760">
          <p15:clr>
            <a:srgbClr val="F26B43"/>
          </p15:clr>
        </p15:guide>
        <p15:guide id="24" orient="horz" pos="3240">
          <p15:clr>
            <a:srgbClr val="F26B43"/>
          </p15:clr>
        </p15:guide>
        <p15:guide id="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/>
              <p:cNvSpPr>
                <a:spLocks noGrp="1"/>
              </p:cNvSpPr>
              <p:nvPr>
                <p:ph idx="1"/>
              </p:nvPr>
            </p:nvSpPr>
            <p:spPr>
              <a:xfrm>
                <a:off x="1106054" y="1030010"/>
                <a:ext cx="10301817" cy="5518572"/>
              </a:xfrm>
            </p:spPr>
            <p:txBody>
              <a:bodyPr/>
              <a:lstStyle/>
              <a:p>
                <a:r>
                  <a:rPr lang="fr-CH" dirty="0" smtClean="0"/>
                  <a:t>Attenuation (in dB) </a:t>
                </a:r>
                <a:r>
                  <a:rPr lang="fr-CH" dirty="0" err="1" smtClean="0"/>
                  <a:t>when</a:t>
                </a:r>
                <a:r>
                  <a:rPr lang="fr-CH" dirty="0" smtClean="0"/>
                  <a:t> </a:t>
                </a:r>
                <a:r>
                  <a:rPr lang="fr-CH" dirty="0" err="1" smtClean="0"/>
                  <a:t>transmitting</a:t>
                </a:r>
                <a:r>
                  <a:rPr lang="fr-CH" dirty="0" smtClean="0"/>
                  <a:t> a signal </a:t>
                </a:r>
                <a:r>
                  <a:rPr lang="fr-CH" dirty="0" err="1" smtClean="0"/>
                  <a:t>with</a:t>
                </a:r>
                <a:r>
                  <a:rPr lang="fr-CH" dirty="0" smtClean="0"/>
                  <a:t> </a:t>
                </a:r>
                <a:r>
                  <a:rPr lang="fr-CH" dirty="0" err="1" smtClean="0"/>
                  <a:t>wavelength</a:t>
                </a:r>
                <a:r>
                  <a:rPr lang="fr-CH" dirty="0" smtClean="0"/>
                  <a:t> </a:t>
                </a:r>
                <a14:m>
                  <m:oMath xmlns:m="http://schemas.openxmlformats.org/officeDocument/2006/math">
                    <m:r>
                      <a:rPr lang="fr-CH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fr-CH" dirty="0" smtClean="0"/>
                  <a:t> for distance </a:t>
                </a:r>
                <a14:m>
                  <m:oMath xmlns:m="http://schemas.openxmlformats.org/officeDocument/2006/math">
                    <m:r>
                      <a:rPr lang="fr-CH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fr-CH" dirty="0" smtClean="0"/>
                  <a:t>  </a:t>
                </a:r>
                <a:endParaRPr lang="fr-CH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H" b="0" i="1" smtClean="0"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fr-CH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CH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CH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CH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fr-CH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fr-CH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fr-CH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  <m:r>
                                            <a:rPr lang="fr-CH" b="0" i="1" smtClean="0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fr-CH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fr-CH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CH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p>
                                      <m:r>
                                        <a:rPr lang="fr-CH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fr-CH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CH" b="0" i="1" smtClean="0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sup>
                                      <m:r>
                                        <a:rPr lang="fr-CH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fr-CH" dirty="0" smtClean="0"/>
              </a:p>
              <a:p>
                <a:pPr marL="0" indent="0">
                  <a:buNone/>
                </a:pPr>
                <a:endParaRPr lang="fr-CH" dirty="0"/>
              </a:p>
              <a:p>
                <a:r>
                  <a:rPr lang="fr-CH" dirty="0" err="1" smtClean="0"/>
                  <a:t>Available</a:t>
                </a:r>
                <a:r>
                  <a:rPr lang="fr-CH" dirty="0" smtClean="0"/>
                  <a:t> power </a:t>
                </a:r>
                <a:r>
                  <a:rPr lang="fr-CH" dirty="0" err="1" smtClean="0"/>
                  <a:t>from</a:t>
                </a:r>
                <a:r>
                  <a:rPr lang="fr-CH" dirty="0" smtClean="0"/>
                  <a:t> thermal noise source</a:t>
                </a:r>
              </a:p>
              <a:p>
                <a:pPr lvl="1"/>
                <a:r>
                  <a:rPr lang="fr-CH" dirty="0" smtClean="0"/>
                  <a:t>Under </a:t>
                </a:r>
                <a:r>
                  <a:rPr lang="fr-CH" dirty="0" err="1" smtClean="0"/>
                  <a:t>impedance</a:t>
                </a:r>
                <a:r>
                  <a:rPr lang="fr-CH" dirty="0" smtClean="0"/>
                  <a:t> </a:t>
                </a:r>
                <a:r>
                  <a:rPr lang="fr-CH" dirty="0" err="1" smtClean="0"/>
                  <a:t>matching</a:t>
                </a:r>
                <a:r>
                  <a:rPr lang="fr-CH" dirty="0" smtClean="0"/>
                  <a:t> condition, the </a:t>
                </a:r>
                <a:r>
                  <a:rPr lang="fr-CH" dirty="0" smtClean="0"/>
                  <a:t>maximum </a:t>
                </a:r>
                <a:r>
                  <a:rPr lang="fr-CH" dirty="0" smtClean="0"/>
                  <a:t>power </a:t>
                </a:r>
                <a:r>
                  <a:rPr lang="fr-CH" dirty="0" err="1" smtClean="0"/>
                  <a:t>available</a:t>
                </a:r>
                <a:r>
                  <a:rPr lang="fr-CH" dirty="0" smtClean="0"/>
                  <a:t> </a:t>
                </a:r>
                <a:r>
                  <a:rPr lang="fr-CH" dirty="0" err="1" smtClean="0"/>
                  <a:t>from</a:t>
                </a:r>
                <a:r>
                  <a:rPr lang="fr-CH" dirty="0" smtClean="0"/>
                  <a:t> a source </a:t>
                </a:r>
                <a:r>
                  <a:rPr lang="fr-CH" dirty="0" err="1" smtClean="0"/>
                  <a:t>with</a:t>
                </a:r>
                <a:r>
                  <a:rPr lang="fr-CH" dirty="0" smtClean="0"/>
                  <a:t> </a:t>
                </a:r>
                <a:r>
                  <a:rPr lang="fr-CH" dirty="0" err="1" smtClean="0"/>
                  <a:t>impedance</a:t>
                </a:r>
                <a:r>
                  <a:rPr lang="fr-CH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CH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H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fr-CH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fr-CH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fr-CH" b="0" i="0" smtClean="0">
                        <a:latin typeface="Cambria Math" panose="02040503050406030204" pitchFamily="18" charset="0"/>
                      </a:rPr>
                      <m:t>writes</m:t>
                    </m:r>
                  </m:oMath>
                </a14:m>
                <a:r>
                  <a:rPr lang="fr-CH" dirty="0" smtClean="0"/>
                  <a:t>  </a:t>
                </a:r>
              </a:p>
              <a:p>
                <a:pPr lvl="1"/>
                <a:endParaRPr lang="fr-CH" dirty="0"/>
              </a:p>
              <a:p>
                <a:pPr lvl="1"/>
                <a:endParaRPr lang="fr-CH" dirty="0" smtClean="0"/>
              </a:p>
              <a:p>
                <a:pPr lvl="1"/>
                <a:endParaRPr lang="fr-CH" dirty="0" smtClean="0"/>
              </a:p>
              <a:p>
                <a:pPr lvl="1"/>
                <a:r>
                  <a:rPr lang="fr-CH" dirty="0" err="1" smtClean="0"/>
                  <a:t>Therefore</a:t>
                </a:r>
                <a:r>
                  <a:rPr lang="fr-CH" dirty="0" smtClean="0"/>
                  <a:t>, the power </a:t>
                </a:r>
                <a:r>
                  <a:rPr lang="fr-CH" dirty="0" err="1" smtClean="0"/>
                  <a:t>available</a:t>
                </a:r>
                <a:r>
                  <a:rPr lang="fr-CH" dirty="0" smtClean="0"/>
                  <a:t> </a:t>
                </a:r>
                <a:r>
                  <a:rPr lang="fr-CH" dirty="0" err="1" smtClean="0"/>
                  <a:t>from</a:t>
                </a:r>
                <a:r>
                  <a:rPr lang="fr-CH" dirty="0" smtClean="0"/>
                  <a:t> a source of thermal noise </a:t>
                </a:r>
                <a:r>
                  <a:rPr lang="fr-CH" dirty="0" err="1" smtClean="0"/>
                  <a:t>is</a:t>
                </a:r>
                <a:endParaRPr lang="fr-CH" dirty="0"/>
              </a:p>
            </p:txBody>
          </p:sp>
        </mc:Choice>
        <mc:Fallback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06054" y="1030010"/>
                <a:ext cx="10301817" cy="5518572"/>
              </a:xfrm>
              <a:blipFill>
                <a:blip r:embed="rId2"/>
                <a:stretch>
                  <a:fillRect t="-1436"/>
                </a:stretch>
              </a:blipFill>
            </p:spPr>
            <p:txBody>
              <a:bodyPr/>
              <a:lstStyle/>
              <a:p>
                <a:r>
                  <a:rPr lang="fr-C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501" y="174710"/>
            <a:ext cx="6395026" cy="1430337"/>
          </a:xfrm>
        </p:spPr>
        <p:txBody>
          <a:bodyPr/>
          <a:lstStyle/>
          <a:p>
            <a:r>
              <a:rPr lang="fr-CH" dirty="0" smtClean="0"/>
              <a:t>Kick-off for Ex.7</a:t>
            </a:r>
            <a:endParaRPr lang="fr-CH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037762" y="4036291"/>
                <a:ext cx="2438400" cy="903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CH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H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CH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fr-CH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CH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fr-CH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CH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CH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  <m:sup>
                              <m:r>
                                <a:rPr lang="fr-CH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fr-CH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fr-CH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CH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fr-CH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CH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762" y="4036291"/>
                <a:ext cx="2438400" cy="9031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825325" y="5597694"/>
                <a:ext cx="3441220" cy="856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CH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H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CH" sz="2400" b="0" i="1" smtClean="0">
                              <a:latin typeface="Cambria Math" panose="02040503050406030204" pitchFamily="18" charset="0"/>
                            </a:rPr>
                            <m:t>𝑁𝑖</m:t>
                          </m:r>
                        </m:sub>
                      </m:sSub>
                      <m:r>
                        <a:rPr lang="fr-CH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CH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CH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fr-CH" sz="2400" b="0" i="1" smtClean="0">
                              <a:latin typeface="Cambria Math" panose="02040503050406030204" pitchFamily="18" charset="0"/>
                            </a:rPr>
                            <m:t>𝑘𝑇</m:t>
                          </m:r>
                          <m:sSub>
                            <m:sSubPr>
                              <m:ctrlPr>
                                <a:rPr lang="fr-CH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CH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fr-CH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fr-CH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fr-CH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fr-CH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CH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fr-CH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fr-CH" sz="2400" b="0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fr-CH" sz="2400" b="0" i="1" smtClean="0">
                          <a:latin typeface="Cambria Math" panose="02040503050406030204" pitchFamily="18" charset="0"/>
                        </a:rPr>
                        <m:t>𝑘𝑇𝐵</m:t>
                      </m:r>
                    </m:oMath>
                  </m:oMathPara>
                </a14:m>
                <a:endParaRPr lang="fr-CH" sz="2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325" y="5597694"/>
                <a:ext cx="3441220" cy="8560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5943076"/>
      </p:ext>
    </p:extLst>
  </p:cSld>
  <p:clrMapOvr>
    <a:masterClrMapping/>
  </p:clrMapOvr>
</p:sld>
</file>

<file path=ppt/theme/theme1.xml><?xml version="1.0" encoding="utf-8"?>
<a:theme xmlns:a="http://schemas.openxmlformats.org/drawingml/2006/main" name="EPFL_ppt_theme">
  <a:themeElements>
    <a:clrScheme name="EPFL - New Colors 2019">
      <a:dk1>
        <a:srgbClr val="413C3A"/>
      </a:dk1>
      <a:lt1>
        <a:srgbClr val="FFFFFF"/>
      </a:lt1>
      <a:dk2>
        <a:srgbClr val="413C3A"/>
      </a:dk2>
      <a:lt2>
        <a:srgbClr val="CAC7C7"/>
      </a:lt2>
      <a:accent1>
        <a:srgbClr val="E30613"/>
      </a:accent1>
      <a:accent2>
        <a:srgbClr val="00A79F"/>
      </a:accent2>
      <a:accent3>
        <a:srgbClr val="413C3A"/>
      </a:accent3>
      <a:accent4>
        <a:srgbClr val="007480"/>
      </a:accent4>
      <a:accent5>
        <a:srgbClr val="F39869"/>
      </a:accent5>
      <a:accent6>
        <a:srgbClr val="B51F1F"/>
      </a:accent6>
      <a:hlink>
        <a:srgbClr val="ED6E9C"/>
      </a:hlink>
      <a:folHlink>
        <a:srgbClr val="4F8FCC"/>
      </a:folHlink>
    </a:clrScheme>
    <a:fontScheme name="EPFL_Beta2">
      <a:majorFont>
        <a:latin typeface="Franklin Gothic Demi Cond"/>
        <a:ea typeface=""/>
        <a:cs typeface=""/>
      </a:majorFont>
      <a:minorFont>
        <a:latin typeface="Arial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PFL_ppt_theme" id="{E4FAF74A-8D51-44BC-989D-7AD1E304C016}" vid="{30109900-F96A-4A5A-B3A2-EF3C5A4603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EPFL_ppt_theme</Template>
  <TotalTime>56</TotalTime>
  <Words>133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Cambria Math</vt:lpstr>
      <vt:lpstr>Franklin Gothic Demi Cond</vt:lpstr>
      <vt:lpstr>Roboto Black</vt:lpstr>
      <vt:lpstr>Wingdings</vt:lpstr>
      <vt:lpstr>EPFL_ppt_theme</vt:lpstr>
      <vt:lpstr>Kick-off for Ex.7</vt:lpstr>
    </vt:vector>
  </TitlesOfParts>
  <Company>EPFL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Alban Morelle</dc:creator>
  <cp:lastModifiedBy>Alban Morelle</cp:lastModifiedBy>
  <cp:revision>3</cp:revision>
  <dcterms:created xsi:type="dcterms:W3CDTF">2021-04-15T09:01:48Z</dcterms:created>
  <dcterms:modified xsi:type="dcterms:W3CDTF">2021-04-29T09:52:15Z</dcterms:modified>
</cp:coreProperties>
</file>